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4" r:id="rId20"/>
    <p:sldId id="277" r:id="rId21"/>
    <p:sldId id="278" r:id="rId22"/>
    <p:sldId id="279" r:id="rId23"/>
    <p:sldId id="280" r:id="rId24"/>
    <p:sldId id="281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5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52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988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77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851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88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38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38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75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31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00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89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78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20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35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t>2017-10-10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21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E5E99A-6849-468F-B9EB-3DE0E8DFD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gospodarcze UE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69A6A7-2E7B-4C0A-9E44-F9AC4C18A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Krzysztof J. Jankowski LL.M.</a:t>
            </a:r>
          </a:p>
        </p:txBody>
      </p:sp>
    </p:spTree>
    <p:extLst>
      <p:ext uri="{BB962C8B-B14F-4D97-AF65-F5344CB8AC3E}">
        <p14:creationId xmlns:p14="http://schemas.microsoft.com/office/powerpoint/2010/main" val="31529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C50C65-C324-42D7-A116-333D333E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0233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„Środki o skutku równoważnym”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Wypowiedzi urzędników państwowych - Sprawa C-470/03 A.G.M.-COS.MET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Obraz 12" descr="Obraz zawierający osoba, mężczyzna, kostium, odzież&#10;&#10;Opis wygenerowany przy bardzo wysokim poziomie pewności">
            <a:extLst>
              <a:ext uri="{FF2B5EF4-FFF2-40B4-BE49-F238E27FC236}">
                <a16:creationId xmlns:a16="http://schemas.microsoft.com/office/drawing/2014/main" id="{D5395784-851D-4BD2-A6BC-2349A63AC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08920"/>
            <a:ext cx="4414782" cy="34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4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C50C65-C324-42D7-A116-333D333E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0233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Środki o skutku równoważnym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Obraz 13" descr="Obraz zawierający osoba, mężczyzna, krawat, kostium&#10;&#10;Opis wygenerowany przy bardzo wysokim poziomie pewności">
            <a:extLst>
              <a:ext uri="{FF2B5EF4-FFF2-40B4-BE49-F238E27FC236}">
                <a16:creationId xmlns:a16="http://schemas.microsoft.com/office/drawing/2014/main" id="{15C4FA51-74AB-4CC5-B43D-0C060A0B6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32" y="2132856"/>
            <a:ext cx="2158258" cy="2959897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278E083B-CA7B-478E-9A1E-DBF89CD2A6FE}"/>
              </a:ext>
            </a:extLst>
          </p:cNvPr>
          <p:cNvSpPr txBox="1"/>
          <p:nvPr/>
        </p:nvSpPr>
        <p:spPr>
          <a:xfrm>
            <a:off x="3240502" y="1773502"/>
            <a:ext cx="385290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>
              <a:solidFill>
                <a:schemeClr val="tx2"/>
              </a:solidFill>
            </a:endParaRPr>
          </a:p>
          <a:p>
            <a:r>
              <a:rPr lang="pl-PL" sz="2000" dirty="0">
                <a:solidFill>
                  <a:schemeClr val="tx2"/>
                </a:solidFill>
              </a:rPr>
              <a:t>„</a:t>
            </a:r>
            <a:r>
              <a:rPr lang="pl-PL" sz="2000" dirty="0" err="1">
                <a:solidFill>
                  <a:schemeClr val="tx2"/>
                </a:solidFill>
              </a:rPr>
              <a:t>Já</a:t>
            </a:r>
            <a:r>
              <a:rPr lang="pl-PL" sz="2000" dirty="0">
                <a:solidFill>
                  <a:schemeClr val="tx2"/>
                </a:solidFill>
              </a:rPr>
              <a:t> </a:t>
            </a:r>
            <a:r>
              <a:rPr lang="pl-PL" sz="2000" dirty="0" err="1">
                <a:solidFill>
                  <a:schemeClr val="tx2"/>
                </a:solidFill>
              </a:rPr>
              <a:t>nejím</a:t>
            </a:r>
            <a:r>
              <a:rPr lang="pl-PL" sz="2000" dirty="0">
                <a:solidFill>
                  <a:schemeClr val="tx2"/>
                </a:solidFill>
              </a:rPr>
              <a:t> ty </a:t>
            </a:r>
            <a:r>
              <a:rPr lang="pl-PL" sz="2000" dirty="0" err="1">
                <a:solidFill>
                  <a:schemeClr val="tx2"/>
                </a:solidFill>
              </a:rPr>
              <a:t>vaše</a:t>
            </a:r>
            <a:r>
              <a:rPr lang="pl-PL" sz="2000" dirty="0">
                <a:solidFill>
                  <a:schemeClr val="tx2"/>
                </a:solidFill>
              </a:rPr>
              <a:t> s…y” [Ja nie jem tego waszego g…a – tłum.]</a:t>
            </a:r>
            <a:br>
              <a:rPr lang="pl-PL" sz="2800" dirty="0">
                <a:solidFill>
                  <a:schemeClr val="tx2"/>
                </a:solidFill>
              </a:rPr>
            </a:br>
            <a:br>
              <a:rPr lang="pl-PL" sz="2800" dirty="0">
                <a:solidFill>
                  <a:schemeClr val="tx2"/>
                </a:solidFill>
              </a:rPr>
            </a:br>
            <a:r>
              <a:rPr lang="pl-PL" dirty="0" err="1">
                <a:solidFill>
                  <a:schemeClr val="tx2"/>
                </a:solidFill>
              </a:rPr>
              <a:t>Andrej</a:t>
            </a:r>
            <a:r>
              <a:rPr lang="pl-PL" dirty="0">
                <a:solidFill>
                  <a:schemeClr val="tx2"/>
                </a:solidFill>
              </a:rPr>
              <a:t> </a:t>
            </a:r>
            <a:r>
              <a:rPr lang="pl-PL" dirty="0" err="1">
                <a:solidFill>
                  <a:schemeClr val="tx2"/>
                </a:solidFill>
              </a:rPr>
              <a:t>Babisz</a:t>
            </a:r>
            <a:r>
              <a:rPr lang="pl-PL" dirty="0">
                <a:solidFill>
                  <a:schemeClr val="tx2"/>
                </a:solidFill>
              </a:rPr>
              <a:t>, 02.2013, audycja telewizyjna „</a:t>
            </a:r>
            <a:r>
              <a:rPr lang="pl-PL" dirty="0" err="1">
                <a:solidFill>
                  <a:schemeClr val="tx2"/>
                </a:solidFill>
              </a:rPr>
              <a:t>Máte</a:t>
            </a:r>
            <a:r>
              <a:rPr lang="pl-PL" dirty="0">
                <a:solidFill>
                  <a:schemeClr val="tx2"/>
                </a:solidFill>
              </a:rPr>
              <a:t> </a:t>
            </a:r>
            <a:r>
              <a:rPr lang="pl-PL" dirty="0" err="1">
                <a:solidFill>
                  <a:schemeClr val="tx2"/>
                </a:solidFill>
              </a:rPr>
              <a:t>slovo</a:t>
            </a:r>
            <a:r>
              <a:rPr lang="pl-PL" dirty="0">
                <a:solidFill>
                  <a:schemeClr val="tx2"/>
                </a:solidFill>
              </a:rPr>
              <a:t>”, odpowiedź na poczęstowanie przez prezentera polską kiełbasą</a:t>
            </a:r>
            <a:br>
              <a:rPr lang="pl-PL" dirty="0">
                <a:solidFill>
                  <a:schemeClr val="tx2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347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C50C65-C324-42D7-A116-333D333E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02330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DLACZEGO TO JEST WAŻNE?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F269F76-746F-43B1-9A0E-C3906B8EFFC9}"/>
              </a:ext>
            </a:extLst>
          </p:cNvPr>
          <p:cNvSpPr txBox="1"/>
          <p:nvPr/>
        </p:nvSpPr>
        <p:spPr>
          <a:xfrm>
            <a:off x="652860" y="1446331"/>
            <a:ext cx="66554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Odpowiedzialność odszkodowawcza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Co do zasady, przedsiębiorca może pozwać drugie państwo o odszkodowanie za naruszenie swobodnego przepływu towarów: np. zamknięcie jedynej drogi transportowej, za nawoływanie burmistrza miasta do kupowania tylko polskiego / czeskiego piwa.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Uwaga: naruszenie musi być „wystarczająco </a:t>
            </a:r>
            <a:r>
              <a:rPr lang="pl-PL" sz="2000" dirty="0" err="1">
                <a:solidFill>
                  <a:schemeClr val="accent1">
                    <a:lumMod val="50000"/>
                  </a:schemeClr>
                </a:solidFill>
              </a:rPr>
              <a:t>poważne”a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 państwo niekiedy może usprawiedliwić naruszenie swobody przepływu towarów.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933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78EB9F-E50E-4C9C-812E-F23F73E3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Usprawiedliwienie ograniczeń krajowych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B6D58E-04B8-483D-882F-00A6240D4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l-PL" dirty="0"/>
              <a:t>Artykuł 36</a:t>
            </a:r>
          </a:p>
          <a:p>
            <a:pPr marL="0" indent="0" fontAlgn="base">
              <a:buNone/>
            </a:pPr>
            <a:r>
              <a:rPr lang="pl-PL" dirty="0"/>
              <a:t>Postanowienia artykułów 34 i 35 nie stanowią przeszkody w stosowaniu zakazów lub ograniczeń przywozowych, wywozowych lub tranzytowych, uzasadnionych względami moralności publicznej, porządku publicznego, bezpieczeństwa publicznego, ochrony zdrowia i życia ludzi i zwierząt lub ochrony roślin, ochrony narodowych dóbr kultury o wartości artystycznej, historycznej lub archeologicznej, bądź ochrony własności przemysłowej i handlowej. Zakazy te i ograniczenia nie powinny jednak stanowić środka arbitralnej dyskryminacji ani ukrytych ograniczeń w handlu między Państwami Członkowskimi.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4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4254E3-067D-40C2-91A7-8665E7F7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IRAC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CCFBFE-6658-4D91-B595-A954F9E7D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6698705" cy="455657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pl-PL" dirty="0"/>
              <a:t>Art. 34 TFUE: Ograniczenia ilościowe w przywozie oraz wszelkie środki o skutku równoważnym są zakazane między Państwami Członkowskimi.</a:t>
            </a:r>
          </a:p>
          <a:p>
            <a:pPr marL="0" indent="0">
              <a:buNone/>
            </a:pP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Dassonville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: „Wszelkie przepisy państw członkowskich dotyczące obrotu handlowego, mogące bezpośrednio lub pośrednio, rzeczywiście lub potencjalnie utrudnić wewnątrzwspólnotową wymianą handlową uznać należy za środek o skutku równoważnym do ograniczeń ilościowych”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endParaRPr lang="pl-PL" dirty="0"/>
          </a:p>
          <a:p>
            <a:pPr marL="0" indent="0">
              <a:buNone/>
            </a:pPr>
            <a:r>
              <a:rPr lang="pl-PL" dirty="0"/>
              <a:t>Art. 36 TFUE: Postanowienia artykułów 34 i 35 nie stanowią przeszkody w stosowaniu zakazów lub ograniczeń przywozowych, wywozowych lub tranzytowych, uzasadnionych względami moralności publicznej, porządku publicznego, bezpieczeństwa publicznego, ochrony zdrowia i życia ludzi i zwierząt lub ochrony roślin, ochrony narodowych dóbr kultury o wartości artystycznej, historycznej lub archeologicznej, bądź ochrony własności przemysłowej i handlowej.</a:t>
            </a:r>
          </a:p>
        </p:txBody>
      </p:sp>
    </p:spTree>
    <p:extLst>
      <p:ext uri="{BB962C8B-B14F-4D97-AF65-F5344CB8AC3E}">
        <p14:creationId xmlns:p14="http://schemas.microsoft.com/office/powerpoint/2010/main" val="43105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FAA235-C3AC-424C-9082-0E1D1268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Formuła </a:t>
            </a:r>
            <a:r>
              <a:rPr lang="pl-PL" dirty="0" err="1"/>
              <a:t>Dassonville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09B622-DC1C-44D8-804F-FF2269B99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68052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Bardzo szeroka</a:t>
            </a:r>
          </a:p>
          <a:p>
            <a:r>
              <a:rPr lang="pl-PL" dirty="0"/>
              <a:t>Bezpośrednia i pośrednia dyskryminacja</a:t>
            </a:r>
          </a:p>
          <a:p>
            <a:r>
              <a:rPr lang="pl-PL" dirty="0"/>
              <a:t>Rzeczywista lub potencjalna (por. C-184/96 Komisja v Francja – sprawa </a:t>
            </a:r>
            <a:r>
              <a:rPr lang="pl-PL" dirty="0" err="1"/>
              <a:t>foie</a:t>
            </a:r>
            <a:r>
              <a:rPr lang="pl-PL" dirty="0"/>
              <a:t> </a:t>
            </a:r>
            <a:r>
              <a:rPr lang="pl-PL" dirty="0" err="1"/>
              <a:t>gras</a:t>
            </a:r>
            <a:r>
              <a:rPr lang="pl-PL" dirty="0"/>
              <a:t>)</a:t>
            </a:r>
          </a:p>
          <a:p>
            <a:r>
              <a:rPr lang="pl-PL" dirty="0"/>
              <a:t>Wszelkie reguły handlowe państw członkowskich = środki dyskryminujące i środki niedyskryminujące</a:t>
            </a:r>
          </a:p>
          <a:p>
            <a:r>
              <a:rPr lang="pl-PL" dirty="0"/>
              <a:t>Środki dyskryminujące (tj. stosowane niejednakowo): np. dodatkowe wymogi na towary importowane, ograniczenia kanałów dystrybucji, preferencja produktów krajowych.</a:t>
            </a:r>
          </a:p>
          <a:p>
            <a:r>
              <a:rPr lang="pl-PL" dirty="0"/>
              <a:t>Środki niedyskryminujące (tj. stosowane jednakowo): np. wymogi dotyczące produktu (por. tzw. sprawa prostokątnej margaryny 261/81 Walter </a:t>
            </a:r>
            <a:r>
              <a:rPr lang="pl-PL" dirty="0" err="1"/>
              <a:t>Rau</a:t>
            </a:r>
            <a:r>
              <a:rPr lang="pl-PL" dirty="0"/>
              <a:t> </a:t>
            </a:r>
            <a:r>
              <a:rPr lang="pl-PL" dirty="0" err="1"/>
              <a:t>Lebensmittelwerke</a:t>
            </a:r>
            <a:r>
              <a:rPr lang="pl-PL" dirty="0"/>
              <a:t> v De </a:t>
            </a:r>
            <a:r>
              <a:rPr lang="pl-PL" dirty="0" err="1"/>
              <a:t>Smedt</a:t>
            </a:r>
            <a:r>
              <a:rPr lang="pl-PL" dirty="0"/>
              <a:t> PVBA) (por. sprawa czystości piwa 178/84 Komisja v RFN)</a:t>
            </a:r>
          </a:p>
        </p:txBody>
      </p:sp>
    </p:spTree>
    <p:extLst>
      <p:ext uri="{BB962C8B-B14F-4D97-AF65-F5344CB8AC3E}">
        <p14:creationId xmlns:p14="http://schemas.microsoft.com/office/powerpoint/2010/main" val="1801637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991C14-CA6C-4151-A6B1-6F7FF4A7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Ograniczenia swobody przepływu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78CEE-DD84-4CC1-8E75-E0A98CFD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36 TFUE</a:t>
            </a:r>
          </a:p>
          <a:p>
            <a:r>
              <a:rPr lang="pl-PL" dirty="0"/>
              <a:t>Jaki to katalog?</a:t>
            </a:r>
          </a:p>
          <a:p>
            <a:r>
              <a:rPr lang="pl-PL" dirty="0"/>
              <a:t>Jak interpretujemy wyjątki?</a:t>
            </a:r>
          </a:p>
          <a:p>
            <a:r>
              <a:rPr lang="pl-PL" dirty="0"/>
              <a:t>Ograniczenia ilościowe –usprawiedliwia tylko art. 36 TFUE</a:t>
            </a:r>
          </a:p>
          <a:p>
            <a:r>
              <a:rPr lang="pl-PL" dirty="0"/>
              <a:t>Ograniczenia poprzez środki o skutku równoważnym do ograniczeń ilościowych – usprawiedliwia art. 36 + wymogi imperatywny (konieczne, nadrzędne)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389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991C14-CA6C-4151-A6B1-6F7FF4A7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Ograniczenia swobody przepływu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78CEE-DD84-4CC1-8E75-E0A98CFD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Kiedy możemy zastosować art. 36 TFUE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Brak harmonizacji całkowitej;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Brak arbitralnej dyskryminacji (nie ukrywamy naszych intencji)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Środek </a:t>
            </a:r>
            <a:r>
              <a:rPr lang="pl-PL" b="1" dirty="0"/>
              <a:t>proporcjonalny</a:t>
            </a:r>
            <a:r>
              <a:rPr lang="pl-PL" dirty="0"/>
              <a:t> (niezbędny, odpowiedni, zasadniczo jedyny)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Ciężar dowodu na państwie członkowskim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PRZESŁANKI KUMULATYWNE</a:t>
            </a:r>
          </a:p>
        </p:txBody>
      </p:sp>
    </p:spTree>
    <p:extLst>
      <p:ext uri="{BB962C8B-B14F-4D97-AF65-F5344CB8AC3E}">
        <p14:creationId xmlns:p14="http://schemas.microsoft.com/office/powerpoint/2010/main" val="4199574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991C14-CA6C-4151-A6B1-6F7FF4A7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Ograniczenia swobody przepływu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78CEE-DD84-4CC1-8E75-E0A98CFD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Moralność publiczna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Porządek publiczny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Bezpieczeństwo publiczne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Ochrona życia i zdrowia ludzi, roślin, zwierząt (C-107/04 Klas </a:t>
            </a:r>
            <a:r>
              <a:rPr lang="pl-PL" dirty="0" err="1"/>
              <a:t>Rosengren</a:t>
            </a:r>
            <a:r>
              <a:rPr lang="pl-PL" dirty="0"/>
              <a:t>; C-67/97 </a:t>
            </a:r>
            <a:r>
              <a:rPr lang="pl-PL" dirty="0" err="1"/>
              <a:t>Ditlev</a:t>
            </a:r>
            <a:r>
              <a:rPr lang="pl-PL" dirty="0"/>
              <a:t> </a:t>
            </a:r>
            <a:r>
              <a:rPr lang="pl-PL" dirty="0" err="1"/>
              <a:t>Bluhme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Ochrona krajowych dóbr kultury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Ochrona własności przemysłowej i handlowej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PRZESŁANKI KUMULATYWNE</a:t>
            </a:r>
          </a:p>
        </p:txBody>
      </p:sp>
    </p:spTree>
    <p:extLst>
      <p:ext uri="{BB962C8B-B14F-4D97-AF65-F5344CB8AC3E}">
        <p14:creationId xmlns:p14="http://schemas.microsoft.com/office/powerpoint/2010/main" val="2809002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25887-C60B-4636-8887-6923ECF3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Formuła I </a:t>
            </a:r>
            <a:r>
              <a:rPr lang="pl-PL" dirty="0" err="1"/>
              <a:t>Cassis</a:t>
            </a:r>
            <a:r>
              <a:rPr lang="pl-PL" dirty="0"/>
              <a:t> de Dijon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8788E3-120B-49F3-AB86-1066143F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Formuła I: formuła wymogów koniecznych </a:t>
            </a:r>
            <a:r>
              <a:rPr lang="pl-PL" dirty="0"/>
              <a:t>(imperatywnych, nadrzędnych); środki dyskryminujące (stosowane niejednakowo) mogą być usprawiedliwione tylko poprzez art. 36 TFUE (powtórzenie formuły </a:t>
            </a:r>
            <a:r>
              <a:rPr lang="pl-PL" dirty="0" err="1"/>
              <a:t>Dassonville</a:t>
            </a:r>
            <a:r>
              <a:rPr lang="pl-PL" dirty="0"/>
              <a:t> w tym zakresie), ale środki niedyskryminujące (stosowane jednakowo) mogą być usprawiedliwione także na podstawie wymogów koniecznych</a:t>
            </a:r>
          </a:p>
          <a:p>
            <a:endParaRPr lang="pl-PL" dirty="0"/>
          </a:p>
          <a:p>
            <a:r>
              <a:rPr lang="pl-PL" dirty="0"/>
              <a:t>Przesłanki zastosowania: te same co przy art. 36 + tylko środki niedyskryminujące (stosowane jednakowo) + muszą być konieczne dla interesu publicznego</a:t>
            </a:r>
          </a:p>
        </p:txBody>
      </p:sp>
    </p:spTree>
    <p:extLst>
      <p:ext uri="{BB962C8B-B14F-4D97-AF65-F5344CB8AC3E}">
        <p14:creationId xmlns:p14="http://schemas.microsoft.com/office/powerpoint/2010/main" val="330114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AD12F-069E-4C69-81A6-17DEB3FE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Zakaz dyskryminacji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8A3E78-2585-421C-B5DB-13E1E2EEB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Artykuł 18 TRAKTATU O FUNKCJONOWANIU UE</a:t>
            </a:r>
          </a:p>
          <a:p>
            <a:pPr marL="0" indent="0" algn="just">
              <a:buNone/>
            </a:pPr>
            <a:r>
              <a:rPr lang="pl-PL" dirty="0"/>
              <a:t>W zakresie zastosowania Traktatów (…), zakazana jest wszelka dyskryminacja ze względu na przynależność państwową.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27508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25887-C60B-4636-8887-6923ECF3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Formuła I </a:t>
            </a:r>
            <a:r>
              <a:rPr lang="pl-PL" dirty="0" err="1"/>
              <a:t>Cassis</a:t>
            </a:r>
            <a:r>
              <a:rPr lang="pl-PL" dirty="0"/>
              <a:t> de Dijon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8788E3-120B-49F3-AB86-1066143F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Sprawa 120/78 </a:t>
            </a:r>
            <a:r>
              <a:rPr lang="pl-PL" dirty="0" err="1"/>
              <a:t>Rewe-Zentral</a:t>
            </a:r>
            <a:r>
              <a:rPr lang="pl-PL" dirty="0"/>
              <a:t> A.G. v </a:t>
            </a:r>
            <a:r>
              <a:rPr lang="pl-PL" dirty="0" err="1"/>
              <a:t>Bundesmonopolverwaltung</a:t>
            </a:r>
            <a:r>
              <a:rPr lang="pl-PL" dirty="0"/>
              <a:t> fur </a:t>
            </a:r>
            <a:r>
              <a:rPr lang="pl-PL" dirty="0" err="1"/>
              <a:t>Branntwein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„(…) przeszkody w wewnątrzwspólnotowym obrocie handlowym będące wynikiem rozbieżności w krajowych przepisach regulujących wprowadzanie do obrotu omawianych produktów muszą zostać zaakceptowane pod warunkiem, że przepisy te mogą zostać uznane za </a:t>
            </a:r>
            <a:r>
              <a:rPr lang="pl-PL" b="1" dirty="0"/>
              <a:t>niezbędne</a:t>
            </a:r>
            <a:r>
              <a:rPr lang="pl-PL" dirty="0"/>
              <a:t> w celu zadośćuczynienia </a:t>
            </a:r>
            <a:r>
              <a:rPr lang="pl-PL" b="1" dirty="0"/>
              <a:t>nadrzędnym wymogom </a:t>
            </a:r>
            <a:r>
              <a:rPr lang="pl-PL" dirty="0"/>
              <a:t>dotyczącym </a:t>
            </a:r>
            <a:r>
              <a:rPr lang="pl-PL" b="1" dirty="0"/>
              <a:t>w szczególności </a:t>
            </a:r>
            <a:r>
              <a:rPr lang="pl-PL" dirty="0"/>
              <a:t>skuteczności kontroli podatkowej, ochrony zdrowia publicznego, rzetelności transakcji handlowych i ochrony konsumentów (…)”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Jaki charakter ma katalog wymogów nadrzędnych?</a:t>
            </a:r>
          </a:p>
        </p:txBody>
      </p:sp>
    </p:spTree>
    <p:extLst>
      <p:ext uri="{BB962C8B-B14F-4D97-AF65-F5344CB8AC3E}">
        <p14:creationId xmlns:p14="http://schemas.microsoft.com/office/powerpoint/2010/main" val="186360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5748FD-2C38-4C73-A0F2-6D960F39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Formuła II </a:t>
            </a:r>
            <a:r>
              <a:rPr lang="pl-PL" dirty="0" err="1"/>
              <a:t>Cassis</a:t>
            </a:r>
            <a:r>
              <a:rPr lang="pl-PL" dirty="0"/>
              <a:t> de Dijon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D831D4-52FC-479B-A2AF-A0248D3A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good</a:t>
            </a:r>
            <a:r>
              <a:rPr lang="pl-PL" dirty="0"/>
              <a:t> for the French, </a:t>
            </a:r>
            <a:r>
              <a:rPr lang="pl-PL" dirty="0" err="1"/>
              <a:t>then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be </a:t>
            </a:r>
            <a:r>
              <a:rPr lang="pl-PL" dirty="0" err="1"/>
              <a:t>good</a:t>
            </a:r>
            <a:r>
              <a:rPr lang="pl-PL" dirty="0"/>
              <a:t> for the German”</a:t>
            </a:r>
          </a:p>
          <a:p>
            <a:r>
              <a:rPr lang="pl-PL" dirty="0"/>
              <a:t>Formuła II </a:t>
            </a:r>
            <a:r>
              <a:rPr lang="pl-PL" dirty="0" err="1"/>
              <a:t>Cassis</a:t>
            </a:r>
            <a:r>
              <a:rPr lang="pl-PL" dirty="0"/>
              <a:t> de Dijon = zasada wzajemnego uznawania standardów</a:t>
            </a:r>
          </a:p>
        </p:txBody>
      </p:sp>
    </p:spTree>
    <p:extLst>
      <p:ext uri="{BB962C8B-B14F-4D97-AF65-F5344CB8AC3E}">
        <p14:creationId xmlns:p14="http://schemas.microsoft.com/office/powerpoint/2010/main" val="3913427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2E6F9F-1575-4425-B8FC-1759D7C07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Proporcjonalność środka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DF095C-2626-46F7-85F5-A5E10D25B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PRACA DOMOWA: przeczytać orzeczenie w sprawie C-110/05 Komisja przeciwko Włochom (przykład stosowania dorobku orzecznictwa w sprawach z zakresu swobody przepływu towarów)</a:t>
            </a:r>
          </a:p>
        </p:txBody>
      </p:sp>
    </p:spTree>
    <p:extLst>
      <p:ext uri="{BB962C8B-B14F-4D97-AF65-F5344CB8AC3E}">
        <p14:creationId xmlns:p14="http://schemas.microsoft.com/office/powerpoint/2010/main" val="144284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3E8933-1927-45B8-B755-2937BC4A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Formuła </a:t>
            </a:r>
            <a:r>
              <a:rPr lang="pl-PL" dirty="0" err="1"/>
              <a:t>Keck-Mithouard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3DBD2C-A851-4CE8-82E7-10C8D877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72816"/>
            <a:ext cx="6698705" cy="4680520"/>
          </a:xfrm>
        </p:spPr>
        <p:txBody>
          <a:bodyPr>
            <a:normAutofit/>
          </a:bodyPr>
          <a:lstStyle/>
          <a:p>
            <a:r>
              <a:rPr lang="pl-PL" dirty="0"/>
              <a:t>Sprawy połączone C-267/91 oraz C-268/91 post. karne przeciwko Bernardowi </a:t>
            </a:r>
            <a:r>
              <a:rPr lang="pl-PL" dirty="0" err="1"/>
              <a:t>Keck</a:t>
            </a:r>
            <a:r>
              <a:rPr lang="pl-PL" dirty="0"/>
              <a:t> i Danielowi </a:t>
            </a:r>
            <a:r>
              <a:rPr lang="pl-PL" dirty="0" err="1"/>
              <a:t>Mithouard</a:t>
            </a:r>
            <a:endParaRPr lang="pl-PL" dirty="0"/>
          </a:p>
          <a:p>
            <a:r>
              <a:rPr lang="pl-PL" dirty="0"/>
              <a:t>„ Należy natomiast stwierdzić, że w przeciwieństwie do dotychczasowego orzecznictwa, zastosowanie do produktów pochodzących z innych państw członkowskich krajowych przepisów, które ograniczają niektóre </a:t>
            </a:r>
            <a:r>
              <a:rPr lang="pl-PL" b="1" dirty="0"/>
              <a:t>sposoby sprzedaży</a:t>
            </a:r>
            <a:r>
              <a:rPr lang="pl-PL" dirty="0"/>
              <a:t> bądź ich zakazują, o ile tylko obowiązują one wszystkie zainteresowane podmioty gospodarcze prowadzące działalność na terytorium krajowym i dotyczą w ten sam sposób, z prawnego i faktycznego punktu widzenia, obrotu produktami krajowymi i produktami pochodzącymi z innych państw członkowskich, nie utrudnia, bezpośrednio ani pośrednio, rzeczywiście ani potencjalnie wymiany handlowej między państwami członkowskimi w rozumieniu wyroku z dnia 11 lipca 1974 r. w sprawie 8/74 </a:t>
            </a:r>
            <a:r>
              <a:rPr lang="pl-PL" dirty="0" err="1"/>
              <a:t>Dassonville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504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3E8933-1927-45B8-B755-2937BC4A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Formuła </a:t>
            </a:r>
            <a:r>
              <a:rPr lang="pl-PL" dirty="0" err="1"/>
              <a:t>Keck-Mithouard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3DBD2C-A851-4CE8-82E7-10C8D877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72816"/>
            <a:ext cx="6698705" cy="4680520"/>
          </a:xfrm>
        </p:spPr>
        <p:txBody>
          <a:bodyPr>
            <a:normAutofit/>
          </a:bodyPr>
          <a:lstStyle/>
          <a:p>
            <a:r>
              <a:rPr lang="pl-PL" dirty="0"/>
              <a:t>Rozróżnienie na regulacje dot. produktu oraz sposoby sprzedaży produktu</a:t>
            </a:r>
          </a:p>
          <a:p>
            <a:r>
              <a:rPr lang="pl-PL" dirty="0"/>
              <a:t>Formuła </a:t>
            </a:r>
            <a:r>
              <a:rPr lang="pl-PL" dirty="0" err="1"/>
              <a:t>Keck</a:t>
            </a:r>
            <a:r>
              <a:rPr lang="pl-PL" dirty="0"/>
              <a:t> = regulacje dotyczące sposobów sprzedaży produktu nie będą naruszyły art. 34 TFUE jeśli: stosujemy je jednakowo do wszystkich, ich skutek faktyczny na przedsiębiorstwa zagraniczne i krajowe jest taki sam, regulacje te nie ograniczają dostępu towarów zagranicznych do rynku bardziej niż towarom krajowym</a:t>
            </a:r>
          </a:p>
          <a:p>
            <a:r>
              <a:rPr lang="pl-PL" dirty="0"/>
              <a:t>Sposoby sprzedaży: czas sprzedaży produktów, miejsce zbytu, metody marketingu, kontrola cen</a:t>
            </a:r>
          </a:p>
        </p:txBody>
      </p:sp>
    </p:spTree>
    <p:extLst>
      <p:ext uri="{BB962C8B-B14F-4D97-AF65-F5344CB8AC3E}">
        <p14:creationId xmlns:p14="http://schemas.microsoft.com/office/powerpoint/2010/main" val="191850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365F01-AD9E-47F2-BD51-4B2BDCDD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Stosowanie art. 34-36 TFUE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8F99A7-47DF-4A95-B0DC-4DEB729A0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zależności od stopnia harmonizacji danej dziedziny: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Brak harmonizacji – stosujemy </a:t>
            </a:r>
            <a:r>
              <a:rPr lang="pl-PL" dirty="0" err="1"/>
              <a:t>Trakat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Częściowa harmonizacja – stosujemy </a:t>
            </a:r>
            <a:r>
              <a:rPr lang="pl-PL" dirty="0" err="1"/>
              <a:t>Trakat</a:t>
            </a:r>
            <a:r>
              <a:rPr lang="pl-PL" dirty="0"/>
              <a:t> + prawo pochodne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Pełna harmonizacja – stosujemy tylko prawo pochodne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SŁOWO KLUCZ: ELEMENT TRANSGRANICZNY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Czy dozwolona jest odwrotna dyskryminacja?</a:t>
            </a:r>
          </a:p>
        </p:txBody>
      </p:sp>
    </p:spTree>
    <p:extLst>
      <p:ext uri="{BB962C8B-B14F-4D97-AF65-F5344CB8AC3E}">
        <p14:creationId xmlns:p14="http://schemas.microsoft.com/office/powerpoint/2010/main" val="1982970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6573E9-9C79-4E62-8A07-3116B879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0C6B41-96A8-4130-9E6D-EB813271F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75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AD12F-069E-4C69-81A6-17DEB3FE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Rynek wewnętrzny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8A3E78-2585-421C-B5DB-13E1E2EE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40767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Artykuł 26.2</a:t>
            </a:r>
          </a:p>
          <a:p>
            <a:pPr marL="0" indent="0" algn="just">
              <a:buNone/>
            </a:pPr>
            <a:r>
              <a:rPr lang="pl-PL" dirty="0"/>
              <a:t>Rynek wewnętrzny obejmuje obszar bez granic wewnętrznych, w którym jest zapewniony swobodny przepływ towarów, osób, usług i kapitału, zgodnie </a:t>
            </a:r>
            <a:br>
              <a:rPr lang="pl-PL" dirty="0"/>
            </a:br>
            <a:r>
              <a:rPr lang="pl-PL" dirty="0"/>
              <a:t>z postanowieniami Traktatów.</a:t>
            </a:r>
          </a:p>
        </p:txBody>
      </p:sp>
    </p:spTree>
    <p:extLst>
      <p:ext uri="{BB962C8B-B14F-4D97-AF65-F5344CB8AC3E}">
        <p14:creationId xmlns:p14="http://schemas.microsoft.com/office/powerpoint/2010/main" val="23713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EE4F8-47C3-4356-A050-DF1A1C5A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Swobodny przepływ towarów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5BC46D-DBE5-4AFA-AED0-461285336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Artykuł 30</a:t>
            </a:r>
          </a:p>
          <a:p>
            <a:pPr marL="0" indent="0" algn="just">
              <a:buNone/>
            </a:pPr>
            <a:r>
              <a:rPr lang="pl-PL" dirty="0"/>
              <a:t>Cła przywozowe i wywozowe lub opłaty o skutku równoważnym są zakazane między Państwami Członkowskimi. Zakaz ten stosuje się również do ceł o charakterze fiskalnym.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Sprawa C-313/05 Brzeziński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414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029BA2-1530-4548-B051-B4F7B9DC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Swobodny przepływ towarów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946551-AF1B-44AA-BD0C-36D9DC0AD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l-PL" dirty="0"/>
              <a:t>ROZDZIAŁ 3 ZAKAZ OGRANICZEŃ ILOŚCIOWYCH MIĘDZY PAŃSTWAMI CZŁONKOWSKIMI</a:t>
            </a:r>
          </a:p>
          <a:p>
            <a:pPr marL="0" indent="0" fontAlgn="base">
              <a:buNone/>
            </a:pPr>
            <a:r>
              <a:rPr lang="pl-PL" dirty="0"/>
              <a:t>Artykuł 34</a:t>
            </a:r>
          </a:p>
          <a:p>
            <a:pPr marL="0" indent="0" fontAlgn="base">
              <a:buNone/>
            </a:pPr>
            <a:r>
              <a:rPr lang="pl-PL" dirty="0"/>
              <a:t>Ograniczenia ilościowe w przywozie oraz wszelkie środki o skutku równoważnym są zakazane między Państwami Członkowskimi.</a:t>
            </a:r>
          </a:p>
          <a:p>
            <a:pPr marL="0" indent="0" fontAlgn="base">
              <a:buNone/>
            </a:pPr>
            <a:r>
              <a:rPr lang="pl-PL" dirty="0"/>
              <a:t>Artykuł 35</a:t>
            </a:r>
          </a:p>
          <a:p>
            <a:pPr marL="0" indent="0" fontAlgn="base">
              <a:buNone/>
            </a:pPr>
            <a:r>
              <a:rPr lang="pl-PL" dirty="0"/>
              <a:t>Ograniczenia ilościowe w wywozie oraz wszelkie środki o skutku równoważnym są zakazane między Państwami Członkowskimi.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897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E114B-CD85-4092-912B-CA9A2926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„Środki o skutku równoważnym”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A4C000-953D-4339-8956-88B8DC6D1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Formuła </a:t>
            </a:r>
            <a:r>
              <a:rPr lang="pl-PL" b="1" dirty="0" err="1">
                <a:solidFill>
                  <a:schemeClr val="accent1">
                    <a:lumMod val="50000"/>
                  </a:schemeClr>
                </a:solidFill>
              </a:rPr>
              <a:t>Dassonville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 (sprawa 8/74 postępowanie karne (oraz cywilne) przeciwko Benoit i </a:t>
            </a:r>
            <a:r>
              <a:rPr lang="pl-PL" b="1" dirty="0" err="1">
                <a:solidFill>
                  <a:schemeClr val="accent1">
                    <a:lumMod val="50000"/>
                  </a:schemeClr>
                </a:solidFill>
              </a:rPr>
              <a:t>Gustave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1">
                    <a:lumMod val="50000"/>
                  </a:schemeClr>
                </a:solidFill>
              </a:rPr>
              <a:t>Dassonville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„Wszelkie przepisy państw członkowskich dotyczące obrotu handlowego, mogące bezpośrednio lub pośrednio, rzeczywiście lub potencjalnie utrudnić wewnątrzwspólnotową wymianą handlową uznać należy za środek o skutku równoważnym do ograniczeń ilościowych”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859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79CC0A-DB63-4364-A5AF-99FB0B6C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986737" cy="1320800"/>
          </a:xfrm>
        </p:spPr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„Środki o skutku równoważnym”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3B8F0B-E288-4E61-98B0-72EC29645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DZIAŁANIE I ZANIECHANIE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NIEZAPEWNIENIE DROŻNOŚCI DRÓG TRANSPORTOWYCH (TRANSIT)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Sprawa rozwścieczonych farmerów (AKA sprawa hiszpańskich truskawek) C-265/95 Komisja v Francja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Sprawa C-112/00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Schmidberger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v Austria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446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C50C65-C324-42D7-A116-333D333E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0233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„Środki o skutku równoważnym”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PRAKTYKA ADMINISTRACYJNA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Symbol zastępczy zawartości 8">
            <a:extLst>
              <a:ext uri="{FF2B5EF4-FFF2-40B4-BE49-F238E27FC236}">
                <a16:creationId xmlns:a16="http://schemas.microsoft.com/office/drawing/2014/main" id="{3C582CF7-6F4C-467E-83AA-404AD511A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5589240"/>
            <a:ext cx="2738265" cy="110078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F8A4507-1161-4592-ADC6-1FF5EAB50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734" y="2204864"/>
            <a:ext cx="4250433" cy="32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8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C50C65-C324-42D7-A116-333D333E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90233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Środki o skutku równoważnym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Namawianie do kupowania swoich produktów - Sprawa 249/81 Komisja v Irlandia (sprawa </a:t>
            </a:r>
            <a:r>
              <a:rPr lang="pl-PL" sz="2200" dirty="0" err="1">
                <a:solidFill>
                  <a:schemeClr val="accent1">
                    <a:lumMod val="50000"/>
                  </a:schemeClr>
                </a:solidFill>
              </a:rPr>
              <a:t>Buy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200" dirty="0" err="1">
                <a:solidFill>
                  <a:schemeClr val="accent1">
                    <a:lumMod val="50000"/>
                  </a:schemeClr>
                </a:solidFill>
              </a:rPr>
              <a:t>Irish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Obraz 5" descr="Obraz zawierający tekst, gazeta&#10;&#10;Opis wygenerowany przy wysokim poziomie pewności">
            <a:extLst>
              <a:ext uri="{FF2B5EF4-FFF2-40B4-BE49-F238E27FC236}">
                <a16:creationId xmlns:a16="http://schemas.microsoft.com/office/drawing/2014/main" id="{7A780F99-F544-4ED3-92E5-2A7B470B0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0" y="2780928"/>
            <a:ext cx="6817260" cy="325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1031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697</TotalTime>
  <Words>969</Words>
  <Application>Microsoft Office PowerPoint</Application>
  <PresentationFormat>Pokaz na ekranie (4:3)</PresentationFormat>
  <Paragraphs>104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Faseta</vt:lpstr>
      <vt:lpstr>Prawo gospodarcze UE</vt:lpstr>
      <vt:lpstr>Zakaz dyskryminacji</vt:lpstr>
      <vt:lpstr>Rynek wewnętrzny</vt:lpstr>
      <vt:lpstr>Swobodny przepływ towarów</vt:lpstr>
      <vt:lpstr>Swobodny przepływ towarów</vt:lpstr>
      <vt:lpstr>„Środki o skutku równoważnym”</vt:lpstr>
      <vt:lpstr>„Środki o skutku równoważnym”</vt:lpstr>
      <vt:lpstr>„Środki o skutku równoważnym”  PRAKTYKA ADMINISTRACYJNA  </vt:lpstr>
      <vt:lpstr>Środki o skutku równoważnym  Namawianie do kupowania swoich produktów - Sprawa 249/81 Komisja v Irlandia (sprawa Buy Irish)     </vt:lpstr>
      <vt:lpstr>„Środki o skutku równoważnym”  Wypowiedzi urzędników państwowych - Sprawa C-470/03 A.G.M.-COS.MET    </vt:lpstr>
      <vt:lpstr>Środki o skutku równoważnym         </vt:lpstr>
      <vt:lpstr>DLACZEGO TO JEST WAŻNE?    </vt:lpstr>
      <vt:lpstr>Usprawiedliwienie ograniczeń krajowych</vt:lpstr>
      <vt:lpstr>How To IRAC</vt:lpstr>
      <vt:lpstr>Formuła Dassonville</vt:lpstr>
      <vt:lpstr>Ograniczenia swobody przepływu</vt:lpstr>
      <vt:lpstr>Ograniczenia swobody przepływu</vt:lpstr>
      <vt:lpstr>Ograniczenia swobody przepływu</vt:lpstr>
      <vt:lpstr>Formuła I Cassis de Dijon</vt:lpstr>
      <vt:lpstr>Formuła I Cassis de Dijon</vt:lpstr>
      <vt:lpstr>Formuła II Cassis de Dijon</vt:lpstr>
      <vt:lpstr>Proporcjonalność środka</vt:lpstr>
      <vt:lpstr>Formuła Keck-Mithouard</vt:lpstr>
      <vt:lpstr>Formuła Keck-Mithouard</vt:lpstr>
      <vt:lpstr>Stosowanie art. 34-36 TFUE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</dc:title>
  <cp:lastModifiedBy>Krzysztof J. Jankowski LL.M.</cp:lastModifiedBy>
  <cp:revision>29</cp:revision>
  <dcterms:modified xsi:type="dcterms:W3CDTF">2017-10-11T05:55:08Z</dcterms:modified>
</cp:coreProperties>
</file>