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2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61" r:id="rId16"/>
    <p:sldId id="260" r:id="rId17"/>
    <p:sldId id="259" r:id="rId18"/>
    <p:sldId id="258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F7BFD4-8BCB-4ABA-AC52-5F22E84B1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F9981A6-EB98-4F51-966C-3EFDF5FA3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A4D747-620E-4985-A84C-7DC0D630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62D9D81-9842-4317-915C-CA7C89C5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9B71C9-4186-44DF-9A88-2E98F59E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71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8FA5F9-35C2-4DA0-86F3-DC2DDCBB9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5B55D1-9941-4C07-B2D5-452D0BAAB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50DB88-7043-4272-86E1-86A52D932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7F8C33-8CBA-4882-A25C-63CB29E5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5711F74-BD23-42F4-BEAE-387C273E3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446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F4A2BB5-AE0C-4083-A9B2-13FCD1875A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5EA0CB1-7C08-44E3-9D4F-94E907062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1E23E7-D253-4663-8E28-11701474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464CA0-D992-4709-A343-E4E160B89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6EF6BA-C224-4448-8E16-B5D52202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078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9EEB6B-95B8-4F32-BCCE-9842280F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CDFEB4-DC4D-4A4E-A015-19EFB21FF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6759FEA-BC2D-4CD1-8307-5A66948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A73FEF-EC9E-449D-BC56-E4DAB9B9A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B2AB9C0-D292-43AD-82A5-6B6A593B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1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99091C-EAF2-43B7-B204-DB0D57EDF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7F3B348-5F20-41BC-99A1-EBA124EA0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110451-1AA6-47A1-A2D8-5B98AD5A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D0D7F5-808C-40AC-A5F4-023EA2F1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D7A462-3340-4573-B958-0C46A160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039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546F62-4598-4930-A586-7AE2F7CF2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DF5701-6EA0-4838-AE2B-C56F1A254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E03C693-3D1F-4BBE-A79A-3CF23BE6F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F1E01F7-E5F9-4431-B5E8-E403EE3C4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9510221-B712-4B17-8615-6A8C84B7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365F91B-038C-4E3F-8ED6-E0A765D0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13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5CCAB6-D6B4-4033-B128-F180A4BF6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2460257-D095-49A9-A981-73ED8C0E2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0E1C0E-2327-4688-9996-17294111A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2712AD7-ACE8-455B-B8B1-0A754AF06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2051076-7FE3-4A12-AA8F-876B51D88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84A7669-D7C8-41C2-8806-616A722B3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4961075-4D17-42A3-81D1-EAF01EE2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CA7F12B-CC26-430F-8698-7152069C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108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A60644-56B1-4C20-97E8-3D931C42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A04C0A9-25BC-4ACF-9A56-BFB9860AE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65E2FD-CE5C-48A0-89A9-E66E03FB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4B4C619-2DC4-49E9-95A7-9F229EECF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678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531A66F-428A-4543-93D4-8A18657E2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E52B301-9EC2-4A6A-86BB-8B9529A2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6E0D505-BF41-427E-902E-D7D04B2AB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95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914F26-9A11-47C4-B6A1-61021903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995837-9DB2-42EE-85CB-55693179D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F3F130-E241-4D60-82AE-43F5290E5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76A97F-F001-413F-A2B0-574ABF99B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6191CB8-1AA6-4FCC-A6A7-7EB9B208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B5A7FD-0ECB-4ED7-9633-141E119C9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853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3C3433-70C6-482D-B559-2CB13D7C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0BDAB22-5A77-4609-899D-41709029C1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58B71A-59F4-4A43-89FD-3910362A0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88D2692-6A42-4B93-8999-73057555A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2DF6F83-9075-4DA1-ADD8-5D525809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28C30B-81C1-4211-8A0A-00D98438F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80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F73BD38-2F57-4FF5-B885-527D3FFA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D8EE09-D0FA-470E-8294-F1CF47A59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0E52CC-A723-4E03-B126-BB94F29228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3CC1A-2670-47CD-94AF-E5D54478B762}" type="datetimeFigureOut">
              <a:rPr lang="pl-PL" smtClean="0"/>
              <a:t>01.10.2024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F4379F-2CF0-4576-A2CA-F9F692488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A5060E-616B-432F-8646-7269DEF07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C289E-3BE2-4C38-8463-E237B10172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84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372A9C-0A95-49C1-BD38-B4C200B8D0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Decyzja </a:t>
            </a:r>
            <a:br>
              <a:rPr lang="pl-PL" b="1" dirty="0"/>
            </a:br>
            <a:r>
              <a:rPr lang="pl-PL" b="1" dirty="0"/>
              <a:t>o warunkach zabudowy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9E6C5E-AE82-4203-BAA9-AC58E067F2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791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Wniosek o wydanie decyzji o warunkach zabudowy </a:t>
            </a:r>
          </a:p>
          <a:p>
            <a:pPr marL="0" indent="0">
              <a:buNone/>
            </a:pPr>
            <a:r>
              <a:rPr lang="pl-PL" dirty="0"/>
              <a:t>- Wnioskodawca </a:t>
            </a:r>
          </a:p>
          <a:p>
            <a:pPr marL="0" indent="0">
              <a:buNone/>
            </a:pPr>
            <a:r>
              <a:rPr lang="pl-PL" dirty="0"/>
              <a:t>- Zakres wniosku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4268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Wymóg uzyskania uzgodnień i opinii </a:t>
            </a:r>
          </a:p>
          <a:p>
            <a:pPr marL="0" indent="0">
              <a:buNone/>
            </a:pPr>
            <a:r>
              <a:rPr lang="pl-PL" dirty="0"/>
              <a:t>- uzgodnienia wg. wymogów kpa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5026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Wymogi techniczne względem planowanej inwestycji </a:t>
            </a:r>
          </a:p>
          <a:p>
            <a:pPr marL="0" indent="0">
              <a:buNone/>
            </a:pPr>
            <a:r>
              <a:rPr lang="pl-PL" dirty="0"/>
              <a:t>- wymóg kontynuacji </a:t>
            </a:r>
          </a:p>
          <a:p>
            <a:pPr marL="0" indent="0">
              <a:buNone/>
            </a:pPr>
            <a:r>
              <a:rPr lang="pl-PL" dirty="0"/>
              <a:t>- dostęp do drogi publicznej </a:t>
            </a:r>
          </a:p>
          <a:p>
            <a:pPr marL="0" indent="0">
              <a:buNone/>
            </a:pPr>
            <a:r>
              <a:rPr lang="pl-PL" dirty="0"/>
              <a:t>- uzbrojenie terenu </a:t>
            </a:r>
          </a:p>
          <a:p>
            <a:pPr marL="0" indent="0">
              <a:buNone/>
            </a:pPr>
            <a:r>
              <a:rPr lang="pl-PL" dirty="0"/>
              <a:t>- wymóg odrolnienia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2180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Wymagania dotyczące nowej zabudowy: </a:t>
            </a:r>
          </a:p>
          <a:p>
            <a:pPr marL="0" indent="0">
              <a:buNone/>
            </a:pPr>
            <a:r>
              <a:rPr lang="pl-PL" dirty="0"/>
              <a:t>1) linia zabudowy;</a:t>
            </a:r>
          </a:p>
          <a:p>
            <a:pPr marL="0" indent="0">
              <a:buNone/>
            </a:pPr>
            <a:r>
              <a:rPr lang="pl-PL" dirty="0"/>
              <a:t>2) wielkość powierzchni zabudowy w stosunku do powierzchni działki albo terenu;</a:t>
            </a:r>
          </a:p>
          <a:p>
            <a:pPr marL="0" indent="0">
              <a:buNone/>
            </a:pPr>
            <a:r>
              <a:rPr lang="pl-PL" dirty="0"/>
              <a:t>3) szerokość elewacji frontowej;</a:t>
            </a:r>
          </a:p>
          <a:p>
            <a:pPr marL="0" indent="0">
              <a:buNone/>
            </a:pPr>
            <a:r>
              <a:rPr lang="pl-PL" dirty="0"/>
              <a:t>4) wysokość górnej krawędzi elewacji frontowej, jej gzymsu lub attyki;</a:t>
            </a:r>
          </a:p>
          <a:p>
            <a:pPr marL="0" indent="0">
              <a:buNone/>
            </a:pPr>
            <a:r>
              <a:rPr lang="pl-PL" dirty="0"/>
              <a:t>5) geometria dachu (kąta nachylenia, wysokości kalenicy i układu połaci dachowych).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2504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Decyzja o warunkach zabudowy wobec planu miejscowego </a:t>
            </a:r>
          </a:p>
          <a:p>
            <a:pPr marL="0" indent="0">
              <a:buNone/>
            </a:pPr>
            <a:r>
              <a:rPr lang="pl-PL" dirty="0"/>
              <a:t>- zawieszenie postępowania w sprawie wydania decyzji o warunkach zabudowy </a:t>
            </a:r>
          </a:p>
          <a:p>
            <a:pPr marL="0" indent="0">
              <a:buNone/>
            </a:pPr>
            <a:r>
              <a:rPr lang="pl-PL" dirty="0"/>
              <a:t>- odmowa wszczęcia postępowania w sprawie wydania decyzji o warunkach zabudowy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9969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- następstwo prawne decyzji o warunkach zabudowy </a:t>
            </a:r>
          </a:p>
          <a:p>
            <a:pPr marL="0" indent="0">
              <a:buNone/>
            </a:pPr>
            <a:r>
              <a:rPr lang="pl-PL" dirty="0"/>
              <a:t>- wyłączenie następstwa prawnego wobec decyzji o lokalizacji inwestycji celu publicznego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0760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Skutki wydania decyzji o warunkach zabudowy </a:t>
            </a:r>
          </a:p>
          <a:p>
            <a:pPr marL="0" indent="0">
              <a:buNone/>
            </a:pPr>
            <a:r>
              <a:rPr lang="pl-PL" dirty="0"/>
              <a:t>- skutki wobec inwestycji budowlanych </a:t>
            </a:r>
          </a:p>
          <a:p>
            <a:pPr marL="0" indent="0">
              <a:buNone/>
            </a:pPr>
            <a:r>
              <a:rPr lang="pl-PL" dirty="0"/>
              <a:t>- skutki wobec zakresu prawa własności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3234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Stwierdzenie wygaśnięcia decyzji o warunkach zabudowy </a:t>
            </a:r>
          </a:p>
          <a:p>
            <a:pPr marL="0" indent="0">
              <a:buNone/>
            </a:pPr>
            <a:r>
              <a:rPr lang="pl-PL" dirty="0"/>
              <a:t>- uzyskanie pozwolenia na budowę na podstawie innej decyzji o warunkach zabudowy </a:t>
            </a:r>
          </a:p>
          <a:p>
            <a:pPr marL="0" indent="0">
              <a:buNone/>
            </a:pPr>
            <a:r>
              <a:rPr lang="pl-PL" dirty="0"/>
              <a:t>- uchwalenie planu miejscowego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637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15894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Decyzja o warunkach zabudowy i zagospodarowaniu terenu: </a:t>
            </a:r>
          </a:p>
          <a:p>
            <a:r>
              <a:rPr lang="pl-PL" dirty="0"/>
              <a:t>1.decyzja o lokalizacji inwestycji celu publicznego </a:t>
            </a:r>
          </a:p>
          <a:p>
            <a:r>
              <a:rPr lang="pl-PL" dirty="0"/>
              <a:t>2.decyzja o warunkach zabudowy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507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Przedmiot decyzji o warunkach zabudowy </a:t>
            </a:r>
          </a:p>
          <a:p>
            <a:pPr marL="0" indent="0">
              <a:buNone/>
            </a:pPr>
            <a:r>
              <a:rPr lang="pl-PL" dirty="0"/>
              <a:t>- zmiana zagospodarowania terenu </a:t>
            </a:r>
          </a:p>
          <a:p>
            <a:pPr marL="0" indent="0">
              <a:buNone/>
            </a:pPr>
            <a:r>
              <a:rPr lang="pl-PL" dirty="0"/>
              <a:t>- zmiana sposobu użytkowania obiektu budowlanego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93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Wyłączenia wymogu wydawania decyzji o warunkach zabudowy </a:t>
            </a:r>
          </a:p>
          <a:p>
            <a:pPr marL="0" indent="0">
              <a:buNone/>
            </a:pPr>
            <a:r>
              <a:rPr lang="pl-PL" dirty="0"/>
              <a:t>- wymogi techniczne (charakter planowanej inwestycji) </a:t>
            </a:r>
          </a:p>
          <a:p>
            <a:pPr marL="0" indent="0">
              <a:buNone/>
            </a:pPr>
            <a:r>
              <a:rPr lang="pl-PL" dirty="0"/>
              <a:t>- wymogi prawne (charakter nadzoru prewencyjnego realizacji planowanej inwestycji)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160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Wyłączenia możliwości wydania decyzji o warunkach zabudowy </a:t>
            </a:r>
          </a:p>
          <a:p>
            <a:pPr marL="0" indent="0">
              <a:buNone/>
            </a:pPr>
            <a:r>
              <a:rPr lang="pl-PL" dirty="0"/>
              <a:t>- wymóg techniczne realizacji inwestycji na podstawie planu miejscowego </a:t>
            </a:r>
          </a:p>
          <a:p>
            <a:pPr marL="0" indent="0">
              <a:buNone/>
            </a:pPr>
            <a:r>
              <a:rPr lang="pl-PL" dirty="0"/>
              <a:t>- wymóg prawny realizacji inwestycji na określonym obszarze na podstawie planu miejscowego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591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Charakter decyzji o warunkach zabudowy </a:t>
            </a:r>
          </a:p>
        </p:txBody>
      </p:sp>
    </p:spTree>
    <p:extLst>
      <p:ext uri="{BB962C8B-B14F-4D97-AF65-F5344CB8AC3E}">
        <p14:creationId xmlns:p14="http://schemas.microsoft.com/office/powerpoint/2010/main" val="138604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Decyzja o warunkach zabudowy </a:t>
            </a:r>
          </a:p>
          <a:p>
            <a:pPr marL="0" indent="0">
              <a:buNone/>
            </a:pPr>
            <a:r>
              <a:rPr lang="pl-PL" dirty="0"/>
              <a:t>- wobec planu miejscowego </a:t>
            </a:r>
          </a:p>
          <a:p>
            <a:pPr marL="0" indent="0">
              <a:buNone/>
            </a:pPr>
            <a:r>
              <a:rPr lang="pl-PL" dirty="0"/>
              <a:t>- wobec planu ogólnego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751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Postępowanie w sprawie wydania decyzji o warunkach zabudowy </a:t>
            </a:r>
          </a:p>
        </p:txBody>
      </p:sp>
    </p:spTree>
    <p:extLst>
      <p:ext uri="{BB962C8B-B14F-4D97-AF65-F5344CB8AC3E}">
        <p14:creationId xmlns:p14="http://schemas.microsoft.com/office/powerpoint/2010/main" val="123035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F1CA-B0D0-4B25-B623-9968626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Decyzja o warunkach zabudowy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57F904-8326-4FB1-967F-763FC012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Organ właściwy do wydania decyzji o warunkach zabudowy </a:t>
            </a:r>
          </a:p>
          <a:p>
            <a:pPr marL="0" indent="0">
              <a:buNone/>
            </a:pPr>
            <a:r>
              <a:rPr lang="pl-PL" dirty="0"/>
              <a:t>- wójt (samodzielnie / w uzgodnieniu z innymi wójtami) </a:t>
            </a:r>
          </a:p>
          <a:p>
            <a:pPr marL="0" indent="0">
              <a:buNone/>
            </a:pPr>
            <a:r>
              <a:rPr lang="pl-PL" dirty="0"/>
              <a:t>- wojewoda w przypadku terenów zamkniętych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09630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401</Words>
  <Application>Microsoft Office PowerPoint</Application>
  <PresentationFormat>Panoramiczny</PresentationFormat>
  <Paragraphs>72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Motyw pakietu Office</vt:lpstr>
      <vt:lpstr>Decyzja 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  <vt:lpstr>Decyzja o warunkach zabudowy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Decyzja  o warunkach zabudowy </dc:title>
  <dc:creator>Maciej Błażewski</dc:creator>
  <cp:lastModifiedBy>Maciej Błażewski</cp:lastModifiedBy>
  <cp:revision>1</cp:revision>
  <dcterms:created xsi:type="dcterms:W3CDTF">2024-10-01T10:13:26Z</dcterms:created>
  <dcterms:modified xsi:type="dcterms:W3CDTF">2024-10-01T10:17:22Z</dcterms:modified>
</cp:coreProperties>
</file>