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7" r:id="rId3"/>
    <p:sldId id="258" r:id="rId4"/>
    <p:sldId id="259" r:id="rId5"/>
    <p:sldId id="260" r:id="rId6"/>
    <p:sldId id="261" r:id="rId7"/>
    <p:sldId id="298" r:id="rId8"/>
    <p:sldId id="262" r:id="rId9"/>
    <p:sldId id="263" r:id="rId10"/>
    <p:sldId id="299" r:id="rId11"/>
    <p:sldId id="264" r:id="rId12"/>
    <p:sldId id="265" r:id="rId13"/>
    <p:sldId id="301" r:id="rId14"/>
    <p:sldId id="266" r:id="rId15"/>
    <p:sldId id="267" r:id="rId16"/>
    <p:sldId id="300" r:id="rId17"/>
    <p:sldId id="268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0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464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23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60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60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465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13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78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85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3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288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FBC5D-5992-40A9-A892-5479344841E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FF9A6-D47A-4CFE-9600-B889D2FB67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285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u="sng" dirty="0" smtClean="0">
                <a:latin typeface="+mn-lt"/>
              </a:rPr>
              <a:t>Prawo dowodowe</a:t>
            </a:r>
            <a:endParaRPr lang="pl-PL" b="1" u="sng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Zagadnienia </a:t>
            </a:r>
            <a:r>
              <a:rPr lang="pl-PL" dirty="0" smtClean="0"/>
              <a:t>wstępne</a:t>
            </a:r>
          </a:p>
          <a:p>
            <a:r>
              <a:rPr lang="pl-PL" dirty="0" smtClean="0"/>
              <a:t>Dr Dagmara Gruszecka</a:t>
            </a:r>
            <a:endParaRPr lang="pl-PL" dirty="0"/>
          </a:p>
        </p:txBody>
      </p:sp>
      <p:pic>
        <p:nvPicPr>
          <p:cNvPr id="5" name="Obraz 4" descr="Mam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124744"/>
            <a:ext cx="3312368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57" y="908720"/>
            <a:ext cx="8712968" cy="864096"/>
          </a:xfrm>
        </p:spPr>
        <p:txBody>
          <a:bodyPr>
            <a:noAutofit/>
          </a:bodyPr>
          <a:lstStyle/>
          <a:p>
            <a:r>
              <a:rPr lang="pl-PL" sz="2800" dirty="0" smtClean="0"/>
              <a:t>Znaczenie dowodów w procesie stosowania prawa.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Blip>
                <a:blip r:embed="rId2"/>
              </a:buBlip>
            </a:pPr>
            <a:r>
              <a:rPr lang="pl-PL" sz="2400" dirty="0" smtClean="0"/>
              <a:t>Prawo dowodowe jest częścią prawa procesowego (procedury karnej, cywilnej, administracyjnej i </a:t>
            </a:r>
            <a:r>
              <a:rPr lang="pl-PL" sz="2400" dirty="0" err="1" smtClean="0"/>
              <a:t>sądowoadministracyjnej</a:t>
            </a:r>
            <a:r>
              <a:rPr lang="pl-PL" sz="2400" dirty="0" smtClean="0"/>
              <a:t>. </a:t>
            </a:r>
          </a:p>
          <a:p>
            <a:pPr>
              <a:buNone/>
            </a:pPr>
            <a:endParaRPr lang="pl-PL" sz="2400" dirty="0" smtClean="0"/>
          </a:p>
          <a:p>
            <a:pPr>
              <a:buBlip>
                <a:blip r:embed="rId2"/>
              </a:buBlip>
            </a:pPr>
            <a:r>
              <a:rPr lang="pl-PL" sz="2400" dirty="0" smtClean="0"/>
              <a:t>Za Romualdem Kmiecikiem należy stwierdzić, </a:t>
            </a:r>
            <a:r>
              <a:rPr lang="pl-PL" sz="2400" dirty="0"/>
              <a:t>że jest ono „procesową </a:t>
            </a:r>
            <a:r>
              <a:rPr lang="pl-PL" sz="2400" dirty="0" smtClean="0"/>
              <a:t>drogą poznania </a:t>
            </a:r>
            <a:r>
              <a:rPr lang="pl-PL" sz="2400" dirty="0"/>
              <a:t>tych »fragmentów obiektywnej rzeczywistości«, które w postaci »ustaleń faktycznych« są podstawą wszelkich rozstrzygnięć dokonywanych przez sądy i inne organy państwa w toku stosowania prawa </a:t>
            </a:r>
            <a:r>
              <a:rPr lang="pl-PL" sz="2400" dirty="0" smtClean="0"/>
              <a:t>materialnego”.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9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57" y="908720"/>
            <a:ext cx="8712968" cy="864096"/>
          </a:xfrm>
        </p:spPr>
        <p:txBody>
          <a:bodyPr>
            <a:noAutofit/>
          </a:bodyPr>
          <a:lstStyle/>
          <a:p>
            <a:r>
              <a:rPr lang="pl-PL" sz="2800" dirty="0" smtClean="0"/>
              <a:t>Postępowanie dowodowe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pl-PL" sz="2400" dirty="0" smtClean="0"/>
              <a:t>Poznanie wycinków rzeczywistości, które są istotne dla rozstrzygnięcia, odbywa się zawsze za pomocą procedury dowodowej.</a:t>
            </a:r>
          </a:p>
          <a:p>
            <a:pPr>
              <a:buBlip>
                <a:blip r:embed="rId2"/>
              </a:buBlip>
            </a:pPr>
            <a:r>
              <a:rPr lang="pl-PL" sz="2400" dirty="0" smtClean="0"/>
              <a:t>Uzyskaniu dowodów służą </a:t>
            </a:r>
            <a:r>
              <a:rPr lang="pl-PL" sz="2400" dirty="0"/>
              <a:t>czynności dowodowe (m.in. </a:t>
            </a:r>
            <a:r>
              <a:rPr lang="pl-PL" sz="2400" dirty="0" smtClean="0"/>
              <a:t>przesłuchanie </a:t>
            </a:r>
            <a:r>
              <a:rPr lang="pl-PL" sz="2400" dirty="0"/>
              <a:t>świadków, oględziny czy sporządzenie opinii przez </a:t>
            </a:r>
            <a:r>
              <a:rPr lang="pl-PL" sz="2400" dirty="0" smtClean="0"/>
              <a:t>biegłych).</a:t>
            </a:r>
          </a:p>
          <a:p>
            <a:pPr>
              <a:buNone/>
            </a:pPr>
            <a:endParaRPr lang="pl-PL" sz="2400" dirty="0" smtClean="0"/>
          </a:p>
          <a:p>
            <a:pPr>
              <a:buBlip>
                <a:blip r:embed="rId2"/>
              </a:buBlip>
            </a:pPr>
            <a:r>
              <a:rPr lang="pl-PL" sz="2400" dirty="0" smtClean="0"/>
              <a:t>Przypadki uznania określonych faktów bez przeprowadzania dowodów:</a:t>
            </a:r>
          </a:p>
          <a:p>
            <a:pPr marL="514350" indent="-514350">
              <a:buBlip>
                <a:blip r:embed="rId2"/>
              </a:buBlip>
            </a:pPr>
            <a:r>
              <a:rPr lang="pl-PL" sz="2400" dirty="0" smtClean="0"/>
              <a:t>domniemania prawne (większość z nich to domniemania wzruszalne),</a:t>
            </a:r>
          </a:p>
          <a:p>
            <a:pPr marL="514350" indent="-514350">
              <a:buBlip>
                <a:blip r:embed="rId2"/>
              </a:buBlip>
            </a:pPr>
            <a:r>
              <a:rPr lang="pl-PL" sz="2400" dirty="0" smtClean="0"/>
              <a:t>przyznanie (w postępowaniu cywilnym –  instytucja ta pozwala uznać fakty, którym druga strona nie zaprzecza),</a:t>
            </a:r>
          </a:p>
          <a:p>
            <a:pPr marL="514350" indent="-514350">
              <a:buBlip>
                <a:blip r:embed="rId2"/>
              </a:buBlip>
            </a:pPr>
            <a:r>
              <a:rPr lang="pl-PL" sz="2400" dirty="0" smtClean="0"/>
              <a:t>oświadczenie strony (w postępowaniu administracyjnym i podatkowym),</a:t>
            </a:r>
          </a:p>
        </p:txBody>
      </p:sp>
    </p:spTree>
    <p:extLst>
      <p:ext uri="{BB962C8B-B14F-4D97-AF65-F5344CB8AC3E}">
        <p14:creationId xmlns:p14="http://schemas.microsoft.com/office/powerpoint/2010/main" val="29391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Społeczne uwarunkowania procesu dokonywania ustaleń faktycznych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Proces </a:t>
            </a:r>
            <a:r>
              <a:rPr lang="pl-PL" b="1" dirty="0"/>
              <a:t>dokonywania ustaleń faktycznych ma też istotne uwarunkowania </a:t>
            </a:r>
            <a:r>
              <a:rPr lang="pl-PL" b="1" dirty="0" smtClean="0"/>
              <a:t>społeczne.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0070C0"/>
                </a:solidFill>
              </a:rPr>
              <a:t>Przykładami tych uwarunkowań są:</a:t>
            </a:r>
          </a:p>
          <a:p>
            <a:pPr marL="0" indent="0">
              <a:buNone/>
            </a:pPr>
            <a:endParaRPr lang="pl-PL" dirty="0" smtClean="0">
              <a:solidFill>
                <a:srgbClr val="0070C0"/>
              </a:solidFill>
            </a:endParaRPr>
          </a:p>
          <a:p>
            <a:pPr marL="514350" indent="-514350">
              <a:buBlip>
                <a:blip r:embed="rId2"/>
              </a:buBlip>
            </a:pPr>
            <a:r>
              <a:rPr lang="pl-PL" sz="3400" dirty="0" smtClean="0"/>
              <a:t>gry interesów podczas spraw sądowych i administracyjnych;</a:t>
            </a:r>
          </a:p>
          <a:p>
            <a:pPr marL="514350" indent="-514350">
              <a:buBlip>
                <a:blip r:embed="rId2"/>
              </a:buBlip>
            </a:pPr>
            <a:r>
              <a:rPr lang="pl-PL" sz="3400" dirty="0" smtClean="0"/>
              <a:t>naciski społeczne w trakcie głośnych spraw sądowych (głównie karnych) i administracyjnych;</a:t>
            </a:r>
          </a:p>
          <a:p>
            <a:pPr marL="514350" indent="-514350">
              <a:buBlip>
                <a:blip r:embed="rId2"/>
              </a:buBlip>
            </a:pPr>
            <a:r>
              <a:rPr lang="pl-PL" sz="3400" dirty="0" smtClean="0"/>
              <a:t>uzależnienie zdolności postrzegania rzeczywistości od </a:t>
            </a:r>
            <a:r>
              <a:rPr lang="pl-PL" sz="3400" dirty="0"/>
              <a:t>takich determinant, </a:t>
            </a:r>
            <a:r>
              <a:rPr lang="pl-PL" sz="3400" dirty="0" smtClean="0"/>
              <a:t>jak wykształcenie</a:t>
            </a:r>
            <a:r>
              <a:rPr lang="pl-PL" sz="3400" dirty="0"/>
              <a:t>, przynależność do określonych grup społecznych (np. mniejszości etnicznych), pełnione role społeczne bądź miejsce </a:t>
            </a:r>
            <a:r>
              <a:rPr lang="pl-PL" sz="3400" dirty="0" smtClean="0"/>
              <a:t>zamieszkania;</a:t>
            </a:r>
          </a:p>
        </p:txBody>
      </p:sp>
    </p:spTree>
    <p:extLst>
      <p:ext uri="{BB962C8B-B14F-4D97-AF65-F5344CB8AC3E}">
        <p14:creationId xmlns:p14="http://schemas.microsoft.com/office/powerpoint/2010/main" val="235529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Społeczne uwarunkowania procesu dokonywania ustaleń faktycznych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rgbClr val="0070C0"/>
                </a:solidFill>
              </a:rPr>
              <a:t>Przykłady uwarunkowań społecznych odnoszących się do specyfiki grup dyspozycyjnych:</a:t>
            </a:r>
          </a:p>
          <a:p>
            <a:pPr marL="0" indent="0">
              <a:buNone/>
            </a:pPr>
            <a:endParaRPr lang="pl-PL" dirty="0" smtClean="0">
              <a:solidFill>
                <a:srgbClr val="0070C0"/>
              </a:solidFill>
            </a:endParaRPr>
          </a:p>
          <a:p>
            <a:pPr marL="514350" indent="-514350">
              <a:buBlip>
                <a:blip r:embed="rId2"/>
              </a:buBlip>
            </a:pPr>
            <a:r>
              <a:rPr lang="pl-PL" dirty="0" smtClean="0"/>
              <a:t>czynniki związane ze specyfiką </a:t>
            </a:r>
            <a:r>
              <a:rPr lang="pl-PL" dirty="0"/>
              <a:t>zawodów prawniczych – </a:t>
            </a:r>
            <a:r>
              <a:rPr lang="pl-PL" dirty="0" smtClean="0"/>
              <a:t>w przypadku czynności </a:t>
            </a:r>
            <a:r>
              <a:rPr lang="pl-PL" dirty="0"/>
              <a:t>przeprowadzanych przez sądy czy </a:t>
            </a:r>
            <a:r>
              <a:rPr lang="pl-PL" dirty="0" smtClean="0"/>
              <a:t>prokuratora</a:t>
            </a:r>
          </a:p>
          <a:p>
            <a:pPr marL="514350" indent="-514350">
              <a:buBlip>
                <a:blip r:embed="rId2"/>
              </a:buBlip>
            </a:pPr>
            <a:r>
              <a:rPr lang="pl-PL" dirty="0" smtClean="0"/>
              <a:t> czynniki związane ze specyfiką </a:t>
            </a:r>
            <a:r>
              <a:rPr lang="pl-PL" dirty="0"/>
              <a:t>grup dyspozycyjnych – w odniesieniu do czynności wykonywanych przez Policję, Służbę Celną, Żandarmerię Wojskową oraz inne służby i straże</a:t>
            </a:r>
          </a:p>
        </p:txBody>
      </p:sp>
    </p:spTree>
    <p:extLst>
      <p:ext uri="{BB962C8B-B14F-4D97-AF65-F5344CB8AC3E}">
        <p14:creationId xmlns:p14="http://schemas.microsoft.com/office/powerpoint/2010/main" val="235529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95536" y="4077072"/>
            <a:ext cx="8208912" cy="20882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Organy stosujące prawo dowodowe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>
              <a:buBlip>
                <a:blip r:embed="rId2"/>
              </a:buBlip>
            </a:pPr>
            <a:r>
              <a:rPr lang="pl-PL" dirty="0" smtClean="0"/>
              <a:t>Sądy powszechne:</a:t>
            </a:r>
          </a:p>
          <a:p>
            <a:pPr marL="0" indent="0">
              <a:buNone/>
            </a:pPr>
            <a:r>
              <a:rPr lang="pl-PL" dirty="0"/>
              <a:t>a) sądy rejonowe,</a:t>
            </a:r>
          </a:p>
          <a:p>
            <a:pPr marL="0" indent="0">
              <a:buNone/>
            </a:pPr>
            <a:r>
              <a:rPr lang="pl-PL" dirty="0"/>
              <a:t>b) sądy okręgowe,</a:t>
            </a:r>
          </a:p>
          <a:p>
            <a:pPr marL="0" indent="0">
              <a:buNone/>
            </a:pPr>
            <a:r>
              <a:rPr lang="pl-PL" dirty="0"/>
              <a:t>c) sądy apelacyjne.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Pełne postępowanie </a:t>
            </a:r>
            <a:r>
              <a:rPr lang="pl-PL" dirty="0"/>
              <a:t>dowodowe będą przeprowadzać sądy rejonowe oraz sądy okręgowe </a:t>
            </a:r>
            <a:r>
              <a:rPr lang="pl-PL" dirty="0" smtClean="0"/>
              <a:t>rozpatrując </a:t>
            </a:r>
            <a:r>
              <a:rPr lang="pl-PL" dirty="0"/>
              <a:t>sprawę w I </a:t>
            </a:r>
            <a:r>
              <a:rPr lang="pl-PL" dirty="0" smtClean="0"/>
              <a:t>instancji</a:t>
            </a:r>
            <a:r>
              <a:rPr lang="pl-PL" dirty="0" smtClean="0"/>
              <a:t>. Postępowanie dowodowe w II instancji ma zawsze zawężony charakter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276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Organy stosujące prawo dowodowe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dirty="0" smtClean="0"/>
          </a:p>
          <a:p>
            <a:pPr>
              <a:buBlip>
                <a:blip r:embed="rId2"/>
              </a:buBlip>
            </a:pPr>
            <a:r>
              <a:rPr lang="pl-PL" dirty="0" smtClean="0"/>
              <a:t>Nadzór </a:t>
            </a:r>
            <a:r>
              <a:rPr lang="pl-PL" dirty="0"/>
              <a:t>w kwestii zgodności z prawem i jednolitości </a:t>
            </a:r>
            <a:r>
              <a:rPr lang="pl-PL" dirty="0" smtClean="0"/>
              <a:t>orzecznictwa sądów powszechnych </a:t>
            </a:r>
            <a:r>
              <a:rPr lang="pl-PL" dirty="0"/>
              <a:t>oraz sądów woskowych sprawuje </a:t>
            </a:r>
            <a:r>
              <a:rPr lang="pl-PL" b="1" dirty="0"/>
              <a:t>Sąd </a:t>
            </a:r>
            <a:r>
              <a:rPr lang="pl-PL" b="1" dirty="0" smtClean="0"/>
              <a:t>Najwyższy</a:t>
            </a:r>
            <a:r>
              <a:rPr lang="pl-PL" dirty="0" smtClean="0"/>
              <a:t>, który rozpatruje kasacje (w postępowaniu karnym) i skargi kasacyjne (w postępowaniu cywilnym) od prawomocnych wyroków sadów II instancji</a:t>
            </a:r>
            <a:r>
              <a:rPr lang="pl-PL" dirty="0"/>
              <a:t>, </a:t>
            </a:r>
            <a:r>
              <a:rPr lang="pl-PL" dirty="0" smtClean="0"/>
              <a:t>a także podejmuje </a:t>
            </a:r>
            <a:r>
              <a:rPr lang="pl-PL" dirty="0"/>
              <a:t>uchwały rozstrzygających zagadnienia prawne, rozpatruje procesy wyborcze oraz wykonuje inne </a:t>
            </a:r>
            <a:r>
              <a:rPr lang="pl-PL" dirty="0" smtClean="0"/>
              <a:t>czynności</a:t>
            </a:r>
            <a:r>
              <a:rPr lang="pl-PL" dirty="0"/>
              <a:t>, co do których ustawy przyznają mu </a:t>
            </a:r>
            <a:r>
              <a:rPr lang="pl-PL" dirty="0" smtClean="0"/>
              <a:t>kompetencje.</a:t>
            </a:r>
          </a:p>
        </p:txBody>
      </p:sp>
    </p:spTree>
    <p:extLst>
      <p:ext uri="{BB962C8B-B14F-4D97-AF65-F5344CB8AC3E}">
        <p14:creationId xmlns:p14="http://schemas.microsoft.com/office/powerpoint/2010/main" val="2499430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Organy stosujące prawo dowodowe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pPr>
              <a:buBlip>
                <a:blip r:embed="rId2"/>
              </a:buBlip>
            </a:pPr>
            <a:r>
              <a:rPr lang="pl-PL" dirty="0" smtClean="0"/>
              <a:t>W </a:t>
            </a:r>
            <a:r>
              <a:rPr lang="pl-PL" dirty="0"/>
              <a:t>postępowaniu karnym </a:t>
            </a:r>
            <a:r>
              <a:rPr lang="pl-PL" b="1" dirty="0"/>
              <a:t>sądami szczegółowymi </a:t>
            </a:r>
            <a:r>
              <a:rPr lang="pl-PL" dirty="0"/>
              <a:t>są po pierwsze sądy woskowe, przed którymi odpowiedzialność ponoszą członkowie szczególnej grupy dyspozycyjnej – Wojska Polskiego, czyli żołnierze. </a:t>
            </a:r>
            <a:endParaRPr lang="pl-PL" dirty="0" smtClean="0"/>
          </a:p>
          <a:p>
            <a:pPr>
              <a:buBlip>
                <a:blip r:embed="rId2"/>
              </a:buBlip>
            </a:pPr>
            <a:r>
              <a:rPr lang="pl-PL" dirty="0" smtClean="0"/>
              <a:t>Sądy </a:t>
            </a:r>
            <a:r>
              <a:rPr lang="pl-PL" dirty="0"/>
              <a:t>wojskowe dzielą się na wojskowe sądy okręgowe i wojskowe sądy garnizonowe. </a:t>
            </a:r>
            <a:endParaRPr lang="pl-PL" dirty="0" smtClean="0"/>
          </a:p>
          <a:p>
            <a:pPr>
              <a:buBlip>
                <a:blip r:embed="rId2"/>
              </a:buBlip>
            </a:pPr>
            <a:r>
              <a:rPr lang="pl-PL" dirty="0" smtClean="0"/>
              <a:t>Po </a:t>
            </a:r>
            <a:r>
              <a:rPr lang="pl-PL" dirty="0"/>
              <a:t>drugie funkcję sądu szczegółowego pełni też Trybunał </a:t>
            </a:r>
            <a:r>
              <a:rPr lang="pl-PL" dirty="0" smtClean="0"/>
              <a:t>Stanu.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9430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Organy stosujące prawo dowodowe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b="1" dirty="0" smtClean="0"/>
          </a:p>
          <a:p>
            <a:pPr>
              <a:buBlip>
                <a:blip r:embed="rId2"/>
              </a:buBlip>
            </a:pPr>
            <a:r>
              <a:rPr lang="pl-PL" b="1" dirty="0" smtClean="0"/>
              <a:t>Etapy </a:t>
            </a:r>
            <a:r>
              <a:rPr lang="pl-PL" b="1" dirty="0"/>
              <a:t>postępowania karnego: </a:t>
            </a:r>
            <a:endParaRPr lang="pl-PL" b="1" dirty="0" smtClean="0"/>
          </a:p>
          <a:p>
            <a:pPr marL="514350" indent="-514350">
              <a:buAutoNum type="arabicParenR"/>
            </a:pPr>
            <a:r>
              <a:rPr lang="pl-PL" dirty="0" smtClean="0"/>
              <a:t>postępowanie </a:t>
            </a:r>
            <a:r>
              <a:rPr lang="pl-PL" dirty="0"/>
              <a:t>przygotowawcze,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</a:t>
            </a:r>
            <a:r>
              <a:rPr lang="pl-PL" dirty="0"/>
              <a:t>) postępowanie główne (I instancja),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) postępowanie apelacyjne (II instancja) oraz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) postępowanie wykonawcze.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>
                <a:solidFill>
                  <a:srgbClr val="0070C0"/>
                </a:solidFill>
              </a:rPr>
              <a:t>Natomiast </a:t>
            </a:r>
            <a:r>
              <a:rPr lang="pl-PL" dirty="0">
                <a:solidFill>
                  <a:srgbClr val="0070C0"/>
                </a:solidFill>
              </a:rPr>
              <a:t>postępowanie przygotowawcze występuje w polskim systemie prawnym w dwóch podstawowych formach, którymi są: a) dochodzenie i b) śledztwo. </a:t>
            </a:r>
            <a:endParaRPr lang="pl-PL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6216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Organy </a:t>
            </a:r>
            <a:r>
              <a:rPr lang="pl-PL" dirty="0"/>
              <a:t>stosujące prawo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000" b="1" dirty="0" smtClean="0"/>
          </a:p>
          <a:p>
            <a:pPr marL="0" indent="0" algn="just">
              <a:buNone/>
            </a:pPr>
            <a:r>
              <a:rPr lang="pl-PL" sz="2200" b="1" dirty="0" smtClean="0"/>
              <a:t>W postępowaniu </a:t>
            </a:r>
            <a:r>
              <a:rPr lang="pl-PL" sz="2200" b="1" dirty="0"/>
              <a:t>w sprawach o wykroczenia do przeprowadzania czynności </a:t>
            </a:r>
            <a:r>
              <a:rPr lang="pl-PL" sz="2200" b="1" dirty="0" smtClean="0"/>
              <a:t>wyjaśniających uprawnione </a:t>
            </a:r>
            <a:r>
              <a:rPr lang="pl-PL" sz="2200" b="1" dirty="0"/>
              <a:t>są oprócz Policji także</a:t>
            </a:r>
            <a:r>
              <a:rPr lang="pl-PL" sz="2200" dirty="0"/>
              <a:t>: </a:t>
            </a:r>
            <a:endParaRPr lang="pl-PL" sz="2200" dirty="0" smtClean="0"/>
          </a:p>
          <a:p>
            <a:pPr marL="0" indent="0" algn="just">
              <a:buNone/>
            </a:pPr>
            <a:endParaRPr lang="pl-PL" sz="2200" dirty="0" smtClean="0"/>
          </a:p>
          <a:p>
            <a:pPr marL="0" indent="0" algn="just">
              <a:buBlip>
                <a:blip r:embed="rId2"/>
              </a:buBlip>
            </a:pPr>
            <a:r>
              <a:rPr lang="pl-PL" sz="2200" dirty="0" smtClean="0"/>
              <a:t>inspektor </a:t>
            </a:r>
            <a:r>
              <a:rPr lang="pl-PL" sz="2200" dirty="0"/>
              <a:t>pracy w sprawach o wykroczenia przeciwko prawo pracownika, </a:t>
            </a:r>
            <a:endParaRPr lang="pl-PL" sz="2200" dirty="0" smtClean="0"/>
          </a:p>
          <a:p>
            <a:pPr marL="0" indent="0" algn="just">
              <a:buBlip>
                <a:blip r:embed="rId2"/>
              </a:buBlip>
            </a:pPr>
            <a:r>
              <a:rPr lang="pl-PL" sz="2200" dirty="0" smtClean="0"/>
              <a:t>organy </a:t>
            </a:r>
            <a:r>
              <a:rPr lang="pl-PL" sz="2200" dirty="0"/>
              <a:t>administracji rządowej i samorządowej, </a:t>
            </a:r>
            <a:endParaRPr lang="pl-PL" sz="2200" dirty="0" smtClean="0"/>
          </a:p>
          <a:p>
            <a:pPr marL="0" indent="0" algn="just">
              <a:buBlip>
                <a:blip r:embed="rId2"/>
              </a:buBlip>
            </a:pPr>
            <a:r>
              <a:rPr lang="pl-PL" sz="2200" dirty="0" smtClean="0"/>
              <a:t>organy </a:t>
            </a:r>
            <a:r>
              <a:rPr lang="pl-PL" sz="2200" dirty="0"/>
              <a:t>kontroli państwowej (Najwyższa Izba Kontroli) </a:t>
            </a:r>
            <a:endParaRPr lang="pl-PL" sz="2200" dirty="0" smtClean="0"/>
          </a:p>
          <a:p>
            <a:pPr marL="0" indent="0" algn="just">
              <a:buBlip>
                <a:blip r:embed="rId2"/>
              </a:buBlip>
            </a:pPr>
            <a:r>
              <a:rPr lang="pl-PL" sz="2200" dirty="0" smtClean="0"/>
              <a:t> organy kontroli </a:t>
            </a:r>
            <a:r>
              <a:rPr lang="pl-PL" sz="2200" dirty="0"/>
              <a:t>samorządu terytorialnego (regionalne izby obrachunkowe) </a:t>
            </a:r>
            <a:endParaRPr lang="pl-PL" sz="2200" dirty="0" smtClean="0"/>
          </a:p>
          <a:p>
            <a:pPr marL="0" indent="0" algn="just">
              <a:buBlip>
                <a:blip r:embed="rId2"/>
              </a:buBlip>
            </a:pPr>
            <a:r>
              <a:rPr lang="pl-PL" sz="2200" dirty="0" smtClean="0"/>
              <a:t>straże gminne </a:t>
            </a:r>
            <a:r>
              <a:rPr lang="pl-PL" sz="2200" dirty="0"/>
              <a:t>(</a:t>
            </a:r>
            <a:r>
              <a:rPr lang="pl-PL" sz="2200" dirty="0" smtClean="0"/>
              <a:t>miejskie), </a:t>
            </a:r>
            <a:r>
              <a:rPr lang="pl-PL" sz="2200" dirty="0"/>
              <a:t>jeżeli w zakresie swego działania ujawniły wykroczenie, a także inne upoważnione przez ustawy szczegółowe </a:t>
            </a:r>
            <a:r>
              <a:rPr lang="pl-PL" sz="2000" dirty="0"/>
              <a:t>organy </a:t>
            </a:r>
          </a:p>
        </p:txBody>
      </p:sp>
    </p:spTree>
    <p:extLst>
      <p:ext uri="{BB962C8B-B14F-4D97-AF65-F5344CB8AC3E}">
        <p14:creationId xmlns:p14="http://schemas.microsoft.com/office/powerpoint/2010/main" val="1301523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Organy </a:t>
            </a:r>
            <a:r>
              <a:rPr lang="pl-PL" dirty="0"/>
              <a:t>stosujące prawo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84576"/>
          </a:xfrm>
        </p:spPr>
        <p:txBody>
          <a:bodyPr>
            <a:noAutofit/>
          </a:bodyPr>
          <a:lstStyle/>
          <a:p>
            <a:endParaRPr lang="pl-PL" sz="2000" dirty="0" smtClean="0"/>
          </a:p>
          <a:p>
            <a:endParaRPr lang="pl-PL" sz="2000" dirty="0" smtClean="0"/>
          </a:p>
          <a:p>
            <a:pPr>
              <a:buFont typeface="Wingdings" pitchFamily="2" charset="2"/>
              <a:buChar char="q"/>
            </a:pPr>
            <a:r>
              <a:rPr lang="pl-PL" sz="2000" dirty="0" smtClean="0"/>
              <a:t>W </a:t>
            </a:r>
            <a:r>
              <a:rPr lang="pl-PL" sz="2000" b="1" dirty="0"/>
              <a:t>postępowaniu cywilnym </a:t>
            </a:r>
            <a:r>
              <a:rPr lang="pl-PL" sz="2000" dirty="0"/>
              <a:t>postępowanie dowodowe prowadzić będzie najczęściej </a:t>
            </a:r>
            <a:r>
              <a:rPr lang="pl-PL" sz="2000" b="1" dirty="0"/>
              <a:t>sąd </a:t>
            </a:r>
            <a:r>
              <a:rPr lang="pl-PL" sz="2000" b="1" dirty="0" smtClean="0"/>
              <a:t>powszechny</a:t>
            </a:r>
            <a:r>
              <a:rPr lang="pl-PL" sz="2000" dirty="0" smtClean="0"/>
              <a:t>, a także sądy polubowne.</a:t>
            </a:r>
          </a:p>
          <a:p>
            <a:pPr>
              <a:buFont typeface="Wingdings" pitchFamily="2" charset="2"/>
              <a:buChar char="q"/>
            </a:pPr>
            <a:r>
              <a:rPr lang="pl-PL" sz="2000" dirty="0" smtClean="0"/>
              <a:t>W </a:t>
            </a:r>
            <a:r>
              <a:rPr lang="pl-PL" sz="2000" b="1" dirty="0" smtClean="0"/>
              <a:t>postępowaniu administracyjnym </a:t>
            </a:r>
            <a:r>
              <a:rPr lang="pl-PL" sz="2000" dirty="0" smtClean="0"/>
              <a:t>postępowanie dowodowe prowadzone </a:t>
            </a:r>
            <a:r>
              <a:rPr lang="pl-PL" sz="2000" dirty="0"/>
              <a:t>jest przez organy administracji </a:t>
            </a:r>
            <a:r>
              <a:rPr lang="pl-PL" sz="2000" dirty="0" smtClean="0"/>
              <a:t>publicznej</a:t>
            </a:r>
          </a:p>
          <a:p>
            <a:pPr>
              <a:buFont typeface="Wingdings" pitchFamily="2" charset="2"/>
              <a:buChar char="q"/>
            </a:pPr>
            <a:r>
              <a:rPr lang="pl-PL" sz="2000" dirty="0" smtClean="0"/>
              <a:t>Organy </a:t>
            </a:r>
            <a:r>
              <a:rPr lang="pl-PL" sz="2000" b="1" dirty="0"/>
              <a:t>postępowania </a:t>
            </a:r>
            <a:r>
              <a:rPr lang="pl-PL" sz="2000" b="1" dirty="0" smtClean="0"/>
              <a:t>podatkowego</a:t>
            </a:r>
            <a:r>
              <a:rPr lang="pl-PL" sz="2000" dirty="0" smtClean="0"/>
              <a:t>: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Blip>
                <a:blip r:embed="rId2"/>
              </a:buBlip>
            </a:pPr>
            <a:r>
              <a:rPr lang="pl-PL" sz="2000" dirty="0" smtClean="0"/>
              <a:t> I instancja: </a:t>
            </a:r>
            <a:r>
              <a:rPr lang="pl-PL" sz="2000" dirty="0"/>
              <a:t>naczelnik urzędu skarbowego (najczęściej); naczelnik urzędu </a:t>
            </a:r>
            <a:r>
              <a:rPr lang="pl-PL" sz="2000" dirty="0" smtClean="0"/>
              <a:t>celn</a:t>
            </a:r>
            <a:r>
              <a:rPr lang="pl-PL" sz="2000" dirty="0" smtClean="0"/>
              <a:t>o-skarbowego</a:t>
            </a:r>
            <a:r>
              <a:rPr lang="pl-PL" sz="2000" dirty="0" smtClean="0"/>
              <a:t> </a:t>
            </a:r>
            <a:r>
              <a:rPr lang="pl-PL" sz="2000" dirty="0"/>
              <a:t>w odniesieniu do podatku akcyzowego; </a:t>
            </a:r>
            <a:r>
              <a:rPr lang="pl-PL" sz="2000" dirty="0" smtClean="0"/>
              <a:t>a wyjątkowo </a:t>
            </a:r>
            <a:r>
              <a:rPr lang="pl-PL" sz="2000" dirty="0" smtClean="0"/>
              <a:t>– </a:t>
            </a:r>
            <a:r>
              <a:rPr lang="pl-PL" sz="2000" dirty="0"/>
              <a:t>dyrektor izby administracji </a:t>
            </a:r>
            <a:r>
              <a:rPr lang="pl-PL" sz="2000" dirty="0" smtClean="0"/>
              <a:t>skarbowej, </a:t>
            </a:r>
            <a:r>
              <a:rPr lang="pl-PL" sz="2000" dirty="0"/>
              <a:t>Szef Krajowej Administracji </a:t>
            </a:r>
            <a:r>
              <a:rPr lang="pl-PL" sz="2000" dirty="0" smtClean="0"/>
              <a:t>Skarbowej</a:t>
            </a:r>
            <a:r>
              <a:rPr lang="pl-PL" sz="2000" dirty="0" smtClean="0"/>
              <a:t>; </a:t>
            </a:r>
            <a:endParaRPr lang="pl-PL" sz="2000" dirty="0" smtClean="0"/>
          </a:p>
          <a:p>
            <a:pPr marL="0" indent="0">
              <a:buBlip>
                <a:blip r:embed="rId2"/>
              </a:buBlip>
            </a:pPr>
            <a:r>
              <a:rPr lang="pl-PL" sz="2000" dirty="0" smtClean="0"/>
              <a:t> w </a:t>
            </a:r>
            <a:r>
              <a:rPr lang="pl-PL" sz="2000" dirty="0"/>
              <a:t>przypadku podatków i opłat lokalnych (choćby podatku od nieruchomości i podatku od środków transportu) – wójt, burmistrz, prezydent </a:t>
            </a:r>
            <a:r>
              <a:rPr lang="pl-PL" sz="2000" dirty="0" smtClean="0"/>
              <a:t>miasta.</a:t>
            </a:r>
            <a:endParaRPr lang="pl-PL" sz="2000" dirty="0"/>
          </a:p>
          <a:p>
            <a:pPr marL="0" indent="0">
              <a:buNone/>
            </a:pP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13428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864096"/>
          </a:xfrm>
        </p:spPr>
        <p:txBody>
          <a:bodyPr/>
          <a:lstStyle/>
          <a:p>
            <a:r>
              <a:rPr lang="pl-PL" dirty="0" smtClean="0"/>
              <a:t>Stosowanie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pl-PL" dirty="0" smtClean="0"/>
              <a:t>Prawo pozytywne, aby spełniało swoje funkcje, musi być stosowane.</a:t>
            </a:r>
          </a:p>
          <a:p>
            <a:pPr>
              <a:buBlip>
                <a:blip r:embed="rId2"/>
              </a:buBlip>
            </a:pPr>
            <a:r>
              <a:rPr lang="pl-PL" dirty="0"/>
              <a:t>Stosowanie prawa </a:t>
            </a:r>
            <a:r>
              <a:rPr lang="pl-PL" dirty="0" smtClean="0"/>
              <a:t>oznacza </a:t>
            </a:r>
            <a:r>
              <a:rPr lang="pl-PL" dirty="0"/>
              <a:t>przełożenie przepisu ogólnego (generalno-abstrakcyjnego, operującego generalnie określoną klasą adresatów i abstrakcyjnie opisanego stanu faktycznego, w którym znajdzie zastosowanie) na konkretny stan prawny i sformułowanie przepisu (normy) </a:t>
            </a:r>
            <a:r>
              <a:rPr lang="pl-PL" dirty="0" smtClean="0"/>
              <a:t>indywidualno-konkretnej.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33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440160"/>
          </a:xfrm>
        </p:spPr>
        <p:txBody>
          <a:bodyPr>
            <a:noAutofit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Literatura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3921299"/>
          </a:xfrm>
        </p:spPr>
        <p:txBody>
          <a:bodyPr>
            <a:normAutofit fontScale="92500" lnSpcReduction="20000"/>
          </a:bodyPr>
          <a:lstStyle/>
          <a:p>
            <a:r>
              <a:rPr lang="pl-PL" sz="2400" dirty="0" smtClean="0"/>
              <a:t>1) J. Wróblewski, </a:t>
            </a:r>
            <a:r>
              <a:rPr lang="pl-PL" sz="2400" i="1" dirty="0" smtClean="0"/>
              <a:t>Sądowe stosowanie prawa</a:t>
            </a:r>
            <a:r>
              <a:rPr lang="pl-PL" sz="2400" dirty="0" smtClean="0"/>
              <a:t>, PWN, Warszawa 1972.</a:t>
            </a:r>
          </a:p>
          <a:p>
            <a:r>
              <a:rPr lang="pl-PL" sz="2400" dirty="0" smtClean="0"/>
              <a:t>2) L. Morawski, </a:t>
            </a:r>
            <a:r>
              <a:rPr lang="pl-PL" sz="2400" i="1" dirty="0" smtClean="0"/>
              <a:t>Wstęp do prawoznawstwa</a:t>
            </a:r>
            <a:r>
              <a:rPr lang="pl-PL" sz="2400" dirty="0" smtClean="0"/>
              <a:t>, wydanie XIV, Toruń 2012.</a:t>
            </a:r>
          </a:p>
          <a:p>
            <a:r>
              <a:rPr lang="pl-PL" sz="2400" dirty="0" smtClean="0"/>
              <a:t>3) E. Samborski, </a:t>
            </a:r>
            <a:r>
              <a:rPr lang="pl-PL" sz="2400" i="1" dirty="0" smtClean="0"/>
              <a:t>Zarys metodyki pracy sędziego w sprawach karnych</a:t>
            </a:r>
            <a:r>
              <a:rPr lang="pl-PL" sz="2400" dirty="0" smtClean="0"/>
              <a:t>, wydanie 6, </a:t>
            </a:r>
            <a:r>
              <a:rPr lang="pl-PL" sz="2400" dirty="0" err="1" smtClean="0"/>
              <a:t>Lexis</a:t>
            </a:r>
            <a:r>
              <a:rPr lang="pl-PL" sz="2400" dirty="0" smtClean="0"/>
              <a:t> </a:t>
            </a:r>
            <a:r>
              <a:rPr lang="pl-PL" sz="2400" dirty="0" err="1" smtClean="0"/>
              <a:t>Nexis</a:t>
            </a:r>
            <a:r>
              <a:rPr lang="pl-PL" sz="2400" dirty="0" smtClean="0"/>
              <a:t>, Warszawa 2013.</a:t>
            </a:r>
          </a:p>
          <a:p>
            <a:r>
              <a:rPr lang="pl-PL" sz="2400" dirty="0" smtClean="0"/>
              <a:t>4) B. Adamiak, J. Borkowski, </a:t>
            </a:r>
            <a:r>
              <a:rPr lang="pl-PL" sz="2400" i="1" dirty="0" smtClean="0"/>
              <a:t>Postępowanie administracyjne i sądowo administracyjne</a:t>
            </a:r>
            <a:r>
              <a:rPr lang="pl-PL" sz="2400" dirty="0" smtClean="0"/>
              <a:t>, wydanie 11, Warszawa 2013.</a:t>
            </a:r>
          </a:p>
          <a:p>
            <a:r>
              <a:rPr lang="pl-PL" sz="2400" dirty="0" smtClean="0"/>
              <a:t>5) W. </a:t>
            </a:r>
            <a:r>
              <a:rPr lang="pl-PL" sz="2400" dirty="0" err="1" smtClean="0"/>
              <a:t>Broniewicz</a:t>
            </a:r>
            <a:r>
              <a:rPr lang="pl-PL" sz="2400" dirty="0" smtClean="0"/>
              <a:t>, A. Marciniak, I. Kunicki, </a:t>
            </a:r>
            <a:r>
              <a:rPr lang="pl-PL" sz="2400" i="1" dirty="0" smtClean="0"/>
              <a:t>Postępowanie cywilne w zarysie</a:t>
            </a:r>
            <a:r>
              <a:rPr lang="pl-PL" sz="2400" dirty="0" smtClean="0"/>
              <a:t>, wydanie 11, </a:t>
            </a:r>
            <a:r>
              <a:rPr lang="pl-PL" sz="2400" dirty="0" err="1" smtClean="0"/>
              <a:t>Lexis</a:t>
            </a:r>
            <a:r>
              <a:rPr lang="pl-PL" sz="2400" dirty="0" smtClean="0"/>
              <a:t> </a:t>
            </a:r>
            <a:r>
              <a:rPr lang="pl-PL" sz="2400" dirty="0" err="1" smtClean="0"/>
              <a:t>Nexis</a:t>
            </a:r>
            <a:r>
              <a:rPr lang="pl-PL" sz="2400" dirty="0" smtClean="0"/>
              <a:t>, Warszawa 2014.</a:t>
            </a:r>
          </a:p>
          <a:p>
            <a:r>
              <a:rPr lang="pl-PL" sz="2400" dirty="0" smtClean="0"/>
              <a:t>6) R. Kmiecik (red.), </a:t>
            </a:r>
            <a:r>
              <a:rPr lang="pl-PL" sz="2400" i="1" dirty="0" smtClean="0"/>
              <a:t>Prawo dowodowe. Zarys wykładu</a:t>
            </a:r>
            <a:r>
              <a:rPr lang="pl-PL" sz="2400" dirty="0" smtClean="0"/>
              <a:t>, wydanie 3, </a:t>
            </a:r>
            <a:r>
              <a:rPr lang="pl-PL" sz="2400" dirty="0" err="1" smtClean="0"/>
              <a:t>Wolters</a:t>
            </a:r>
            <a:r>
              <a:rPr lang="pl-PL" sz="2400" dirty="0" smtClean="0"/>
              <a:t> </a:t>
            </a:r>
            <a:r>
              <a:rPr lang="pl-PL" sz="2400" dirty="0" err="1" smtClean="0"/>
              <a:t>Kluwer</a:t>
            </a:r>
            <a:r>
              <a:rPr lang="pl-PL" sz="2400" dirty="0" smtClean="0"/>
              <a:t> Polska, Warszawa 2008.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108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864096"/>
          </a:xfrm>
        </p:spPr>
        <p:txBody>
          <a:bodyPr/>
          <a:lstStyle/>
          <a:p>
            <a:r>
              <a:rPr lang="pl-PL" dirty="0" smtClean="0"/>
              <a:t>Stosowanie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roces </a:t>
            </a:r>
            <a:r>
              <a:rPr lang="pl-PL" dirty="0"/>
              <a:t>stosowania prawa </a:t>
            </a:r>
            <a:r>
              <a:rPr lang="pl-PL" dirty="0" smtClean="0"/>
              <a:t>obejmuje: </a:t>
            </a:r>
            <a:endParaRPr lang="pl-PL" dirty="0"/>
          </a:p>
          <a:p>
            <a:pPr>
              <a:buBlip>
                <a:blip r:embed="rId2"/>
              </a:buBlip>
            </a:pPr>
            <a:r>
              <a:rPr lang="pl-PL" dirty="0"/>
              <a:t>1) wybranie przepisu prawnego,</a:t>
            </a:r>
          </a:p>
          <a:p>
            <a:pPr>
              <a:buBlip>
                <a:blip r:embed="rId2"/>
              </a:buBlip>
            </a:pPr>
            <a:r>
              <a:rPr lang="pl-PL" dirty="0"/>
              <a:t>2) ustalenie obowiązywania tego przepisu</a:t>
            </a:r>
            <a:r>
              <a:rPr lang="pl-PL" dirty="0" smtClean="0"/>
              <a:t>,</a:t>
            </a:r>
          </a:p>
          <a:p>
            <a:pPr>
              <a:buBlip>
                <a:blip r:embed="rId2"/>
              </a:buBlip>
            </a:pPr>
            <a:r>
              <a:rPr lang="pl-PL" dirty="0"/>
              <a:t>3) dokonanie wykładni tego przepisu w celu ustalenia brzmienia normy mającej zastosowanie w danym przypadku,</a:t>
            </a:r>
          </a:p>
          <a:p>
            <a:pPr>
              <a:buBlip>
                <a:blip r:embed="rId2"/>
              </a:buBlip>
            </a:pPr>
            <a:r>
              <a:rPr lang="pl-PL" dirty="0"/>
              <a:t>4) ustalenie stanu faktycznego,</a:t>
            </a:r>
          </a:p>
          <a:p>
            <a:pPr>
              <a:buBlip>
                <a:blip r:embed="rId2"/>
              </a:buBlip>
            </a:pPr>
            <a:r>
              <a:rPr lang="pl-PL" dirty="0"/>
              <a:t>5) subsumcja – czyli operacja polegająca na ustaleniu, że określony stan faktyczny podlega pod daną normę,</a:t>
            </a:r>
          </a:p>
          <a:p>
            <a:pPr>
              <a:buBlip>
                <a:blip r:embed="rId2"/>
              </a:buBlip>
            </a:pPr>
            <a:r>
              <a:rPr lang="pl-PL" dirty="0"/>
              <a:t>6) wybranie konsekwencji prawnych realizacji tego stanu faktycznego,</a:t>
            </a:r>
          </a:p>
          <a:p>
            <a:pPr>
              <a:buBlip>
                <a:blip r:embed="rId2"/>
              </a:buBlip>
            </a:pPr>
            <a:r>
              <a:rPr lang="pl-PL" dirty="0"/>
              <a:t>7) wskazanie decyzji organu stosującego prawo i jej </a:t>
            </a:r>
            <a:r>
              <a:rPr lang="pl-PL" dirty="0" smtClean="0"/>
              <a:t>uzasadnienie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1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79512" y="1700808"/>
            <a:ext cx="8568952" cy="17281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864096"/>
          </a:xfrm>
        </p:spPr>
        <p:txBody>
          <a:bodyPr/>
          <a:lstStyle/>
          <a:p>
            <a:r>
              <a:rPr lang="pl-PL" dirty="0" smtClean="0"/>
              <a:t>Stosowanie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Prawidłowe </a:t>
            </a:r>
            <a:r>
              <a:rPr lang="pl-PL" dirty="0"/>
              <a:t>ustalenie stanu faktycznego ma wielkie znaczenie </a:t>
            </a:r>
            <a:r>
              <a:rPr lang="pl-PL" dirty="0" smtClean="0"/>
              <a:t>we właściwie </a:t>
            </a:r>
            <a:r>
              <a:rPr lang="pl-PL" dirty="0"/>
              <a:t>przebiegającym procesie stosowania </a:t>
            </a:r>
            <a:r>
              <a:rPr lang="pl-PL" dirty="0" smtClean="0"/>
              <a:t>prawa.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Dokonanie </a:t>
            </a:r>
            <a:r>
              <a:rPr lang="pl-PL" dirty="0"/>
              <a:t>ustaleń faktycznych </a:t>
            </a:r>
            <a:r>
              <a:rPr lang="pl-PL" dirty="0" smtClean="0"/>
              <a:t>jest nierzadko skomplikowanym </a:t>
            </a:r>
            <a:r>
              <a:rPr lang="pl-PL" dirty="0"/>
              <a:t>procesem, obwarowanym przy tym przepisami prawnymi, wskazującymi, jak należy go dokonywać</a:t>
            </a:r>
          </a:p>
        </p:txBody>
      </p:sp>
    </p:spTree>
    <p:extLst>
      <p:ext uri="{BB962C8B-B14F-4D97-AF65-F5344CB8AC3E}">
        <p14:creationId xmlns:p14="http://schemas.microsoft.com/office/powerpoint/2010/main" val="17645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12968" cy="648072"/>
          </a:xfrm>
        </p:spPr>
        <p:txBody>
          <a:bodyPr>
            <a:normAutofit fontScale="90000"/>
          </a:bodyPr>
          <a:lstStyle/>
          <a:p>
            <a:r>
              <a:rPr lang="pl-PL" dirty="0"/>
              <a:t>Znaczenie dowodów w procesie stosowania prawa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endParaRPr lang="pl-PL" sz="2400" dirty="0" smtClean="0"/>
          </a:p>
          <a:p>
            <a:pPr>
              <a:buBlip>
                <a:blip r:embed="rId2"/>
              </a:buBlip>
            </a:pPr>
            <a:r>
              <a:rPr lang="pl-PL" sz="2400" dirty="0" smtClean="0"/>
              <a:t>Gałęzie </a:t>
            </a:r>
            <a:r>
              <a:rPr lang="pl-PL" sz="2400" dirty="0"/>
              <a:t>prawa </a:t>
            </a:r>
            <a:r>
              <a:rPr lang="pl-PL" sz="2400" dirty="0" smtClean="0"/>
              <a:t>dzielą się na gałęzie prawa materialnego oraz prawa procesowego </a:t>
            </a:r>
            <a:r>
              <a:rPr lang="pl-PL" sz="2400" dirty="0"/>
              <a:t>(</a:t>
            </a:r>
            <a:r>
              <a:rPr lang="pl-PL" sz="2400" dirty="0" smtClean="0"/>
              <a:t>proceduralnego, formalnego, </a:t>
            </a:r>
            <a:r>
              <a:rPr lang="pl-PL" sz="2400" dirty="0"/>
              <a:t>procedury</a:t>
            </a:r>
            <a:r>
              <a:rPr lang="pl-PL" sz="2400" dirty="0" smtClean="0"/>
              <a:t>).</a:t>
            </a:r>
          </a:p>
          <a:p>
            <a:pPr>
              <a:buBlip>
                <a:blip r:embed="rId2"/>
              </a:buBlip>
            </a:pPr>
            <a:r>
              <a:rPr lang="pl-PL" sz="2400" dirty="0" smtClean="0"/>
              <a:t>Przykłady dziedzin należących do prawa materialnego: prawo </a:t>
            </a:r>
            <a:r>
              <a:rPr lang="pl-PL" sz="2400" dirty="0"/>
              <a:t>cywilne, prawo pracy, prawo handlowe, prawo karne, prawo </a:t>
            </a:r>
            <a:r>
              <a:rPr lang="pl-PL" sz="2400" dirty="0" smtClean="0"/>
              <a:t>administracyjne</a:t>
            </a:r>
          </a:p>
          <a:p>
            <a:pPr>
              <a:buBlip>
                <a:blip r:embed="rId2"/>
              </a:buBlip>
            </a:pPr>
            <a:r>
              <a:rPr lang="pl-PL" sz="2400" dirty="0" smtClean="0"/>
              <a:t>Przykłady gałęzi należących do prawa prywatnego: </a:t>
            </a:r>
            <a:r>
              <a:rPr lang="pl-PL" sz="2400" dirty="0"/>
              <a:t>prawo cywilne, handlowe i prawo </a:t>
            </a:r>
            <a:r>
              <a:rPr lang="pl-PL" sz="2400" dirty="0" smtClean="0"/>
              <a:t>pracy.</a:t>
            </a:r>
          </a:p>
          <a:p>
            <a:pPr>
              <a:buBlip>
                <a:blip r:embed="rId2"/>
              </a:buBlip>
            </a:pPr>
            <a:r>
              <a:rPr lang="pl-PL" sz="2400" dirty="0" smtClean="0"/>
              <a:t>Przykłady gałęzi należących do prawa publicznego: prawo karne, </a:t>
            </a:r>
            <a:r>
              <a:rPr lang="pl-PL" sz="2400" dirty="0"/>
              <a:t>prawo </a:t>
            </a:r>
            <a:r>
              <a:rPr lang="pl-PL" sz="2400" dirty="0" smtClean="0"/>
              <a:t>administracyjne</a:t>
            </a:r>
            <a:r>
              <a:rPr lang="pl-PL" sz="2400" dirty="0"/>
              <a:t>, prawo </a:t>
            </a:r>
            <a:r>
              <a:rPr lang="pl-PL" sz="2400" dirty="0" smtClean="0"/>
              <a:t>konstytucyjne, </a:t>
            </a:r>
            <a:r>
              <a:rPr lang="pl-PL" sz="2400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34976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8640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Znaczenie </a:t>
            </a:r>
            <a:r>
              <a:rPr lang="pl-PL" dirty="0"/>
              <a:t>dowodów w procesie stosowania prawa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 fontScale="92500" lnSpcReduction="20000"/>
          </a:bodyPr>
          <a:lstStyle/>
          <a:p>
            <a:endParaRPr lang="pl-PL" b="1" dirty="0" smtClean="0"/>
          </a:p>
          <a:p>
            <a:pPr>
              <a:buNone/>
            </a:pPr>
            <a:r>
              <a:rPr lang="pl-PL" b="1" dirty="0" smtClean="0"/>
              <a:t>	Gałęzie </a:t>
            </a:r>
            <a:r>
              <a:rPr lang="pl-PL" b="1" dirty="0"/>
              <a:t>prawa procesowego</a:t>
            </a:r>
            <a:r>
              <a:rPr lang="pl-PL" b="1" dirty="0" smtClean="0"/>
              <a:t>: </a:t>
            </a:r>
          </a:p>
          <a:p>
            <a:pPr>
              <a:buBlip>
                <a:blip r:embed="rId2"/>
              </a:buBlip>
            </a:pPr>
            <a:r>
              <a:rPr lang="pl-PL" b="1" dirty="0" smtClean="0"/>
              <a:t>	</a:t>
            </a:r>
            <a:r>
              <a:rPr lang="pl-PL" dirty="0" smtClean="0"/>
              <a:t>postępowanie </a:t>
            </a:r>
            <a:r>
              <a:rPr lang="pl-PL" dirty="0"/>
              <a:t>cywilne, </a:t>
            </a:r>
            <a:endParaRPr lang="pl-PL" dirty="0" smtClean="0"/>
          </a:p>
          <a:p>
            <a:pPr>
              <a:buBlip>
                <a:blip r:embed="rId2"/>
              </a:buBlip>
            </a:pPr>
            <a:r>
              <a:rPr lang="pl-PL" dirty="0" smtClean="0"/>
              <a:t>	postępowanie </a:t>
            </a:r>
            <a:r>
              <a:rPr lang="pl-PL" dirty="0"/>
              <a:t>karne (prawo karne procesowe</a:t>
            </a:r>
            <a:r>
              <a:rPr lang="pl-PL" dirty="0" smtClean="0"/>
              <a:t>),</a:t>
            </a:r>
          </a:p>
          <a:p>
            <a:pPr>
              <a:buBlip>
                <a:blip r:embed="rId2"/>
              </a:buBlip>
            </a:pPr>
            <a:r>
              <a:rPr lang="pl-PL" dirty="0" smtClean="0"/>
              <a:t>postępowanie </a:t>
            </a:r>
            <a:r>
              <a:rPr lang="pl-PL" dirty="0"/>
              <a:t>administracyjne (gałąź regulująca postępowanie przed organami administracji publicznej) </a:t>
            </a:r>
            <a:r>
              <a:rPr lang="pl-PL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pl-PL" dirty="0" smtClean="0"/>
              <a:t>	postępowanie </a:t>
            </a:r>
            <a:r>
              <a:rPr lang="pl-PL" dirty="0" err="1"/>
              <a:t>sądowoadministracyjne</a:t>
            </a:r>
            <a:r>
              <a:rPr lang="pl-PL" dirty="0"/>
              <a:t> (gałąź prawa normująca postępowanie przed sądami administracyjnymi</a:t>
            </a:r>
            <a:r>
              <a:rPr lang="pl-PL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955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864096"/>
          </a:xfrm>
        </p:spPr>
        <p:txBody>
          <a:bodyPr>
            <a:normAutofit fontScale="90000"/>
          </a:bodyPr>
          <a:lstStyle/>
          <a:p>
            <a:r>
              <a:rPr lang="pl-PL" dirty="0"/>
              <a:t>Znaczenie dowodów w procesie stosowania prawa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>
                <a:solidFill>
                  <a:srgbClr val="0070C0"/>
                </a:solidFill>
              </a:rPr>
              <a:t>PRAWO MATERIALNE</a:t>
            </a:r>
          </a:p>
          <a:p>
            <a:pPr algn="just">
              <a:buBlip>
                <a:blip r:embed="rId2"/>
              </a:buBlip>
            </a:pPr>
            <a:r>
              <a:rPr lang="pl-PL" dirty="0" smtClean="0"/>
              <a:t>	Prawo </a:t>
            </a:r>
            <a:r>
              <a:rPr lang="pl-PL" dirty="0"/>
              <a:t>materialne jest zawsze ściśle związane z prawem procesowym, przy czym związek ten jest mocniejszy w przypadku prawa </a:t>
            </a:r>
            <a:r>
              <a:rPr lang="pl-PL" dirty="0" smtClean="0"/>
              <a:t>publicznego.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Blip>
                <a:blip r:embed="rId2"/>
              </a:buBlip>
            </a:pPr>
            <a:r>
              <a:rPr lang="pl-PL" dirty="0" smtClean="0"/>
              <a:t>	Przepisy prawa publicznego zwykle </a:t>
            </a:r>
            <a:r>
              <a:rPr lang="pl-PL" dirty="0"/>
              <a:t>są urzeczywistniane wskutek wykorzystania odpowiednich przepisów procedury, ponieważ w nim sytuacja prawna podmiotu </a:t>
            </a:r>
            <a:r>
              <a:rPr lang="pl-PL" dirty="0" smtClean="0"/>
              <a:t>prywatnego (np. osoby  fizyczne, osoby prawne) </a:t>
            </a:r>
            <a:r>
              <a:rPr lang="pl-PL" dirty="0"/>
              <a:t>jest wyznaczana przez odpowiednie organy władzy państwowej 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55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8640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Znaczenie </a:t>
            </a:r>
            <a:r>
              <a:rPr lang="pl-PL" dirty="0"/>
              <a:t>dowodów w procesie stosowania prawa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W prawie prywatnym przepisy procedury mają mniejsze znaczenie, mniejszy jest bowiem zakres przymusu państwowego.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Przepisy proceduralne zostają uruchomione w dwóch przypadkach:</a:t>
            </a:r>
          </a:p>
          <a:p>
            <a:pPr marL="0" indent="0">
              <a:buNone/>
            </a:pPr>
            <a:r>
              <a:rPr lang="pl-PL" dirty="0"/>
              <a:t>1) </a:t>
            </a:r>
            <a:r>
              <a:rPr lang="pl-PL" dirty="0" smtClean="0"/>
              <a:t>odpowiedzialności </a:t>
            </a:r>
            <a:r>
              <a:rPr lang="pl-PL" dirty="0"/>
              <a:t>deliktowej, tj. odpowiedzialności za czyny niedozwolone na gruncie prawa cywilnego (wyrządzenie szkody jednemu podmiotowi przez inny);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</a:t>
            </a:r>
            <a:r>
              <a:rPr lang="pl-PL" dirty="0"/>
              <a:t>) </a:t>
            </a:r>
            <a:r>
              <a:rPr lang="pl-PL" dirty="0" smtClean="0"/>
              <a:t>odpowiedzialności </a:t>
            </a:r>
            <a:r>
              <a:rPr lang="pl-PL" dirty="0"/>
              <a:t>kontraktowej, tzn</a:t>
            </a:r>
            <a:r>
              <a:rPr lang="pl-PL" dirty="0" smtClean="0"/>
              <a:t>. </a:t>
            </a:r>
            <a:r>
              <a:rPr lang="pl-PL" dirty="0"/>
              <a:t>sytuacji, gdy strony </a:t>
            </a:r>
            <a:r>
              <a:rPr lang="pl-PL" dirty="0" smtClean="0"/>
              <a:t>tnie </a:t>
            </a:r>
            <a:r>
              <a:rPr lang="pl-PL" dirty="0"/>
              <a:t>wykonają należycie tego, do czego same się zobowiązały. </a:t>
            </a:r>
            <a:endParaRPr lang="pl-PL" dirty="0" smtClean="0"/>
          </a:p>
          <a:p>
            <a:r>
              <a:rPr lang="pl-PL" dirty="0" smtClean="0">
                <a:solidFill>
                  <a:srgbClr val="0070C0"/>
                </a:solidFill>
              </a:rPr>
              <a:t>Ponadto </a:t>
            </a:r>
            <a:r>
              <a:rPr lang="pl-PL" dirty="0">
                <a:solidFill>
                  <a:srgbClr val="0070C0"/>
                </a:solidFill>
              </a:rPr>
              <a:t>w prawie cywilnym możliwe są także rozstrzygnięcia zastępcze sądu, kiedy strony nie doszły do </a:t>
            </a:r>
            <a:r>
              <a:rPr lang="pl-PL" dirty="0" smtClean="0">
                <a:solidFill>
                  <a:srgbClr val="0070C0"/>
                </a:solidFill>
              </a:rPr>
              <a:t>porozumienia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17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57" y="908720"/>
            <a:ext cx="8712968" cy="864096"/>
          </a:xfrm>
        </p:spPr>
        <p:txBody>
          <a:bodyPr>
            <a:noAutofit/>
          </a:bodyPr>
          <a:lstStyle/>
          <a:p>
            <a:r>
              <a:rPr lang="pl-PL" sz="2800" dirty="0" smtClean="0"/>
              <a:t>Znaczenie dowodów w procesie stosowania prawa.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/>
          </a:bodyPr>
          <a:lstStyle/>
          <a:p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	Tam</a:t>
            </a:r>
            <a:r>
              <a:rPr lang="pl-PL" sz="2400" dirty="0"/>
              <a:t>, gdzie </a:t>
            </a:r>
            <a:r>
              <a:rPr lang="pl-PL" sz="2400" dirty="0" smtClean="0"/>
              <a:t>mamy do </a:t>
            </a:r>
            <a:r>
              <a:rPr lang="pl-PL" sz="2400" dirty="0"/>
              <a:t>czynienia z urzeczywistnieniem przepisu prawa materialnego przez sąd albo organ administracji </a:t>
            </a:r>
            <a:r>
              <a:rPr lang="pl-PL" sz="2400" dirty="0" smtClean="0"/>
              <a:t>publicznej (a </a:t>
            </a:r>
            <a:r>
              <a:rPr lang="pl-PL" sz="2400" dirty="0"/>
              <a:t>więc zachodzić będzie proces sądowego stosowania prawa albo stosowania prawa przez organy </a:t>
            </a:r>
            <a:r>
              <a:rPr lang="pl-PL" sz="2400" dirty="0" smtClean="0"/>
              <a:t>administracji), </a:t>
            </a:r>
            <a:r>
              <a:rPr lang="pl-PL" sz="2400" dirty="0"/>
              <a:t>dokonanie we właściwy sposób ustaleń faktycznych będzie miało podstawowe znaczenie dla prawidłowości tego </a:t>
            </a:r>
            <a:r>
              <a:rPr lang="pl-PL" sz="2400" dirty="0" smtClean="0"/>
              <a:t>procesu. 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	Właściwy sposób dokonania ustaleń faktycznych wyznacza </a:t>
            </a:r>
            <a:r>
              <a:rPr lang="pl-PL" sz="2400" b="1" dirty="0" smtClean="0"/>
              <a:t>prawo dowodowe</a:t>
            </a:r>
            <a:r>
              <a:rPr lang="pl-PL" sz="2400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6228184" y="4293096"/>
            <a:ext cx="1080120" cy="648072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9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932</TotalTime>
  <Words>1118</Words>
  <Application>Microsoft Office PowerPoint</Application>
  <PresentationFormat>Pokaz na ekranie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  Prawo dowodowe</vt:lpstr>
      <vt:lpstr>Stosowanie prawa</vt:lpstr>
      <vt:lpstr>Stosowanie prawa</vt:lpstr>
      <vt:lpstr>Stosowanie prawa</vt:lpstr>
      <vt:lpstr>Znaczenie dowodów w procesie stosowania prawa</vt:lpstr>
      <vt:lpstr> Znaczenie dowodów w procesie stosowania prawa</vt:lpstr>
      <vt:lpstr>Znaczenie dowodów w procesie stosowania prawa</vt:lpstr>
      <vt:lpstr> Znaczenie dowodów w procesie stosowania prawa</vt:lpstr>
      <vt:lpstr>Znaczenie dowodów w procesie stosowania prawa. </vt:lpstr>
      <vt:lpstr>Znaczenie dowodów w procesie stosowania prawa. </vt:lpstr>
      <vt:lpstr>Postępowanie dowodowe </vt:lpstr>
      <vt:lpstr>   Społeczne uwarunkowania procesu dokonywania ustaleń faktycznych</vt:lpstr>
      <vt:lpstr>   Społeczne uwarunkowania procesu dokonywania ustaleń faktycznych</vt:lpstr>
      <vt:lpstr>  Organy stosujące prawo dowodowe</vt:lpstr>
      <vt:lpstr>  Organy stosujące prawo dowodowe</vt:lpstr>
      <vt:lpstr>  Organy stosujące prawo dowodowe</vt:lpstr>
      <vt:lpstr>  Organy stosujące prawo dowodowe</vt:lpstr>
      <vt:lpstr>  Organy stosujące prawo dowodowe</vt:lpstr>
      <vt:lpstr>  Organy stosujące prawo dowodowe</vt:lpstr>
      <vt:lpstr>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UWr</dc:creator>
  <cp:lastModifiedBy>Dagmara</cp:lastModifiedBy>
  <cp:revision>50</cp:revision>
  <dcterms:created xsi:type="dcterms:W3CDTF">2014-07-04T09:41:26Z</dcterms:created>
  <dcterms:modified xsi:type="dcterms:W3CDTF">2018-02-28T06:34:11Z</dcterms:modified>
</cp:coreProperties>
</file>