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318" r:id="rId5"/>
    <p:sldId id="258" r:id="rId6"/>
    <p:sldId id="280" r:id="rId7"/>
    <p:sldId id="279" r:id="rId8"/>
    <p:sldId id="278" r:id="rId9"/>
    <p:sldId id="277" r:id="rId10"/>
    <p:sldId id="285" r:id="rId11"/>
    <p:sldId id="284" r:id="rId12"/>
    <p:sldId id="283" r:id="rId13"/>
    <p:sldId id="282" r:id="rId14"/>
    <p:sldId id="286" r:id="rId15"/>
    <p:sldId id="293" r:id="rId16"/>
    <p:sldId id="292" r:id="rId17"/>
    <p:sldId id="294" r:id="rId18"/>
    <p:sldId id="291" r:id="rId19"/>
    <p:sldId id="290" r:id="rId20"/>
    <p:sldId id="298" r:id="rId21"/>
    <p:sldId id="297" r:id="rId22"/>
    <p:sldId id="300" r:id="rId23"/>
    <p:sldId id="289" r:id="rId24"/>
    <p:sldId id="301" r:id="rId25"/>
    <p:sldId id="304" r:id="rId26"/>
    <p:sldId id="303" r:id="rId27"/>
    <p:sldId id="305" r:id="rId28"/>
    <p:sldId id="312" r:id="rId29"/>
    <p:sldId id="311" r:id="rId30"/>
    <p:sldId id="310" r:id="rId31"/>
    <p:sldId id="309" r:id="rId32"/>
    <p:sldId id="313" r:id="rId33"/>
    <p:sldId id="308" r:id="rId34"/>
    <p:sldId id="307" r:id="rId35"/>
    <p:sldId id="314" r:id="rId36"/>
    <p:sldId id="317" r:id="rId37"/>
    <p:sldId id="316" r:id="rId38"/>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FA3D09-2CAA-443D-8DE5-0A51886D017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33CD65C0-C78D-4EF1-946B-AACA22FE42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417DCE45-4702-4A00-B9DD-24108282F064}"/>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5" name="Symbol zastępczy stopki 4">
            <a:extLst>
              <a:ext uri="{FF2B5EF4-FFF2-40B4-BE49-F238E27FC236}">
                <a16:creationId xmlns:a16="http://schemas.microsoft.com/office/drawing/2014/main" id="{1FC1520D-FC4E-4A5C-8B26-D156D758D16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4271561-E814-445E-B739-59221C4FD1C2}"/>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2261729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7CAB0A-C499-4B0A-B9C6-529B9F80C756}"/>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B5D233D0-F2B3-46D2-A70C-FD37111632E1}"/>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AD1EF41-6B34-44F3-AE72-CA84348C836D}"/>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5" name="Symbol zastępczy stopki 4">
            <a:extLst>
              <a:ext uri="{FF2B5EF4-FFF2-40B4-BE49-F238E27FC236}">
                <a16:creationId xmlns:a16="http://schemas.microsoft.com/office/drawing/2014/main" id="{4DCA5467-2243-4227-BA4C-EA01CCE4FAE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9371CBC-E26F-411F-AD85-82588C58BA38}"/>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3970420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678655CE-9272-4F37-AC08-AAA1B34D7533}"/>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5705D20-DFA7-4C8F-AC43-9FB0413BAA42}"/>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3AD1B0C-3535-4F96-BCC4-F84EEFAB76E5}"/>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5" name="Symbol zastępczy stopki 4">
            <a:extLst>
              <a:ext uri="{FF2B5EF4-FFF2-40B4-BE49-F238E27FC236}">
                <a16:creationId xmlns:a16="http://schemas.microsoft.com/office/drawing/2014/main" id="{A4A2434E-A3B9-457F-B572-D17EAE245E4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D8935B2-2C87-4D68-8F1E-8C99C9B21636}"/>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1690755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B6784A-2CF4-46EC-8D8C-AEA0F18C8D38}"/>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06C78B4-8C72-43D1-BF45-E586D9558689}"/>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D6EF306-E614-4D42-80FE-F6AC262FC3B5}"/>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5" name="Symbol zastępczy stopki 4">
            <a:extLst>
              <a:ext uri="{FF2B5EF4-FFF2-40B4-BE49-F238E27FC236}">
                <a16:creationId xmlns:a16="http://schemas.microsoft.com/office/drawing/2014/main" id="{4F8AA380-8D05-4604-B741-262CF78F9A2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AB763E5-5567-4407-89A0-AA65E853739C}"/>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173220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F501CA-DBE1-43C2-8250-87F91E3B8EDC}"/>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4D06A98-E24E-402E-A3CD-E7D0A3C421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7F356BF3-2033-448C-AB2E-5AC2C5E121EE}"/>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5" name="Symbol zastępczy stopki 4">
            <a:extLst>
              <a:ext uri="{FF2B5EF4-FFF2-40B4-BE49-F238E27FC236}">
                <a16:creationId xmlns:a16="http://schemas.microsoft.com/office/drawing/2014/main" id="{88DE4D3B-8D74-476F-B13A-AA915569288F}"/>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224120E-3774-42B4-BFE6-8D83B97C297B}"/>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4239783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F7C09B1-454A-48CE-84BF-69C8322F0F0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9AF93CA8-94AA-48DF-B583-EEB492732798}"/>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7D071FEE-49A4-47D0-8257-B308EA1E0AEB}"/>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8183D28-CFC1-4219-9E57-4486A9FD87C2}"/>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6" name="Symbol zastępczy stopki 5">
            <a:extLst>
              <a:ext uri="{FF2B5EF4-FFF2-40B4-BE49-F238E27FC236}">
                <a16:creationId xmlns:a16="http://schemas.microsoft.com/office/drawing/2014/main" id="{D2213F34-AAD9-4D7C-B1B2-B5C294AE63D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0342977-DD9E-4A98-821E-2F009DABE133}"/>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1244340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65346F-22D0-4AA0-A432-56DDE3F1673C}"/>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45B309F6-E753-4FE3-847E-1ACAE4503C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A9E7BE2B-031D-4332-AF26-5F857367E74A}"/>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0A15C5E6-061F-474F-B43B-E91BB475D7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AD83AAE1-430F-4F88-8C7C-AFDED89BBBC2}"/>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1D71E34D-99C6-4569-856E-9E312060396F}"/>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8" name="Symbol zastępczy stopki 7">
            <a:extLst>
              <a:ext uri="{FF2B5EF4-FFF2-40B4-BE49-F238E27FC236}">
                <a16:creationId xmlns:a16="http://schemas.microsoft.com/office/drawing/2014/main" id="{3B349C6C-0F55-440E-823D-E7C3D68F2723}"/>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5A9E244E-EF54-4207-BE0B-0254A1ECF925}"/>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687914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B8417F-E8BB-4008-BA05-934FAE137F7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86971049-0359-4110-AE8B-C33EF4E76DF7}"/>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4" name="Symbol zastępczy stopki 3">
            <a:extLst>
              <a:ext uri="{FF2B5EF4-FFF2-40B4-BE49-F238E27FC236}">
                <a16:creationId xmlns:a16="http://schemas.microsoft.com/office/drawing/2014/main" id="{5F95F621-6457-43C4-8CA6-4508A45B13E7}"/>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606C5BF2-A615-443D-ADD6-80BB34D29794}"/>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3897481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66B9659E-7E8A-4C44-AC13-6F42DD852F2C}"/>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3" name="Symbol zastępczy stopki 2">
            <a:extLst>
              <a:ext uri="{FF2B5EF4-FFF2-40B4-BE49-F238E27FC236}">
                <a16:creationId xmlns:a16="http://schemas.microsoft.com/office/drawing/2014/main" id="{FB0C5A18-1B3B-41C1-A3EE-60D87345CE7C}"/>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84E3C75D-2EEB-46CB-84F5-160B3464B945}"/>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32691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E51B133-DD0A-41E2-9DD6-C16B9827D54B}"/>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131A975-34A7-4288-B6F2-E0A88C5197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BFF9D7EB-39EB-4766-BFA1-8AA004C274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65E999EE-5383-4EE4-BDCD-B0D2687E3E60}"/>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6" name="Symbol zastępczy stopki 5">
            <a:extLst>
              <a:ext uri="{FF2B5EF4-FFF2-40B4-BE49-F238E27FC236}">
                <a16:creationId xmlns:a16="http://schemas.microsoft.com/office/drawing/2014/main" id="{0B27E7DC-0A5D-42B2-8415-7A5E6425BDE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FCC5BC7-C67B-4F12-8ACF-52B4533A322B}"/>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104410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D0957B7-32EF-4D01-B146-215189DDECF9}"/>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C78781BE-D6D1-44E2-A010-F68779BC31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484C48C-09C6-4CE3-B768-C3CA45CB62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3A05A1F9-13F1-4077-9DAC-EF66BA4371EF}"/>
              </a:ext>
            </a:extLst>
          </p:cNvPr>
          <p:cNvSpPr>
            <a:spLocks noGrp="1"/>
          </p:cNvSpPr>
          <p:nvPr>
            <p:ph type="dt" sz="half" idx="10"/>
          </p:nvPr>
        </p:nvSpPr>
        <p:spPr/>
        <p:txBody>
          <a:bodyPr/>
          <a:lstStyle/>
          <a:p>
            <a:fld id="{FB648B89-7167-4E86-A6E2-7AC66487EE9A}" type="datetimeFigureOut">
              <a:rPr lang="pl-PL" smtClean="0"/>
              <a:t>20.04.2023</a:t>
            </a:fld>
            <a:endParaRPr lang="pl-PL"/>
          </a:p>
        </p:txBody>
      </p:sp>
      <p:sp>
        <p:nvSpPr>
          <p:cNvPr id="6" name="Symbol zastępczy stopki 5">
            <a:extLst>
              <a:ext uri="{FF2B5EF4-FFF2-40B4-BE49-F238E27FC236}">
                <a16:creationId xmlns:a16="http://schemas.microsoft.com/office/drawing/2014/main" id="{33BCA026-E62A-4916-A09F-EF8CC1ED8338}"/>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7130103-274F-4C7A-8039-BB50C53F84C9}"/>
              </a:ext>
            </a:extLst>
          </p:cNvPr>
          <p:cNvSpPr>
            <a:spLocks noGrp="1"/>
          </p:cNvSpPr>
          <p:nvPr>
            <p:ph type="sldNum" sz="quarter" idx="12"/>
          </p:nvPr>
        </p:nvSpPr>
        <p:spPr/>
        <p:txBody>
          <a:bodyPr/>
          <a:lstStyle/>
          <a:p>
            <a:fld id="{4E023259-180C-4CCF-83DC-BE99C013A1D6}" type="slidenum">
              <a:rPr lang="pl-PL" smtClean="0"/>
              <a:t>‹#›</a:t>
            </a:fld>
            <a:endParaRPr lang="pl-PL"/>
          </a:p>
        </p:txBody>
      </p:sp>
    </p:spTree>
    <p:extLst>
      <p:ext uri="{BB962C8B-B14F-4D97-AF65-F5344CB8AC3E}">
        <p14:creationId xmlns:p14="http://schemas.microsoft.com/office/powerpoint/2010/main" val="2440844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E730EFAE-28C2-42A1-ACC6-0CDA29908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2AF95EE7-922F-4287-9BC5-1044030989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5B7AB29-19B0-477E-B7BD-BB0EDBA76F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648B89-7167-4E86-A6E2-7AC66487EE9A}" type="datetimeFigureOut">
              <a:rPr lang="pl-PL" smtClean="0"/>
              <a:t>20.04.2023</a:t>
            </a:fld>
            <a:endParaRPr lang="pl-PL"/>
          </a:p>
        </p:txBody>
      </p:sp>
      <p:sp>
        <p:nvSpPr>
          <p:cNvPr id="5" name="Symbol zastępczy stopki 4">
            <a:extLst>
              <a:ext uri="{FF2B5EF4-FFF2-40B4-BE49-F238E27FC236}">
                <a16:creationId xmlns:a16="http://schemas.microsoft.com/office/drawing/2014/main" id="{27C5403B-6837-433D-AB14-D1667E2719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552F47A6-5333-49E1-9C6F-5607CAEC8A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023259-180C-4CCF-83DC-BE99C013A1D6}" type="slidenum">
              <a:rPr lang="pl-PL" smtClean="0"/>
              <a:t>‹#›</a:t>
            </a:fld>
            <a:endParaRPr lang="pl-PL"/>
          </a:p>
        </p:txBody>
      </p:sp>
    </p:spTree>
    <p:extLst>
      <p:ext uri="{BB962C8B-B14F-4D97-AF65-F5344CB8AC3E}">
        <p14:creationId xmlns:p14="http://schemas.microsoft.com/office/powerpoint/2010/main" val="1790944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7DEB11-615A-4860-95E9-6EC1851181DA}"/>
              </a:ext>
            </a:extLst>
          </p:cNvPr>
          <p:cNvSpPr>
            <a:spLocks noGrp="1"/>
          </p:cNvSpPr>
          <p:nvPr>
            <p:ph type="ctrTitle"/>
          </p:nvPr>
        </p:nvSpPr>
        <p:spPr/>
        <p:txBody>
          <a:bodyPr>
            <a:normAutofit/>
          </a:bodyPr>
          <a:lstStyle/>
          <a:p>
            <a:r>
              <a:rPr lang="en-GB" sz="4000" b="1" dirty="0"/>
              <a:t>Introduction </a:t>
            </a:r>
            <a:br>
              <a:rPr lang="pl-PL" sz="4000" b="1" dirty="0"/>
            </a:br>
            <a:r>
              <a:rPr lang="en-GB" sz="4000" b="1" dirty="0"/>
              <a:t> definition of construction works contract, participations of construction process, scope and types of construction works contracts</a:t>
            </a:r>
            <a:endParaRPr lang="pl-PL" sz="4000" dirty="0"/>
          </a:p>
        </p:txBody>
      </p:sp>
      <p:sp>
        <p:nvSpPr>
          <p:cNvPr id="3" name="Podtytuł 2">
            <a:extLst>
              <a:ext uri="{FF2B5EF4-FFF2-40B4-BE49-F238E27FC236}">
                <a16:creationId xmlns:a16="http://schemas.microsoft.com/office/drawing/2014/main" id="{D5EB0D76-3792-4909-89A7-6F23C00AF861}"/>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764427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A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77500" lnSpcReduction="20000"/>
          </a:bodyPr>
          <a:lstStyle/>
          <a:p>
            <a:pPr marL="0" indent="0" algn="ctr">
              <a:buNone/>
            </a:pPr>
            <a:r>
              <a:rPr lang="en-GB" b="1" dirty="0"/>
              <a:t>THE ENGIEER</a:t>
            </a:r>
            <a:endParaRPr lang="pl-PL" dirty="0"/>
          </a:p>
          <a:p>
            <a:pPr marL="0" indent="0">
              <a:buNone/>
            </a:pPr>
            <a:r>
              <a:rPr lang="pl-PL" dirty="0"/>
              <a:t> </a:t>
            </a:r>
            <a:r>
              <a:rPr lang="en-GB" b="1" dirty="0"/>
              <a:t>The Engineer</a:t>
            </a:r>
            <a:r>
              <a:rPr lang="en-GB" dirty="0"/>
              <a:t> (or, if a legal entity, the natural person appointed to act on its behalf) </a:t>
            </a:r>
            <a:r>
              <a:rPr lang="en-GB" b="1" dirty="0"/>
              <a:t>shall be:</a:t>
            </a:r>
            <a:endParaRPr lang="pl-PL" dirty="0"/>
          </a:p>
          <a:p>
            <a:pPr marL="0" indent="0">
              <a:buNone/>
            </a:pPr>
            <a:r>
              <a:rPr lang="en-GB" dirty="0"/>
              <a:t>(a)  </a:t>
            </a:r>
            <a:r>
              <a:rPr lang="en-GB" b="1" dirty="0"/>
              <a:t>a professional engineer having suitable qualifications, experience and competence</a:t>
            </a:r>
            <a:r>
              <a:rPr lang="en-GB" dirty="0"/>
              <a:t> to act as the Engineer under the Contract; and  </a:t>
            </a:r>
            <a:endParaRPr lang="pl-PL" dirty="0"/>
          </a:p>
          <a:p>
            <a:pPr marL="0" indent="0">
              <a:buNone/>
            </a:pPr>
            <a:r>
              <a:rPr lang="en-GB" dirty="0"/>
              <a:t>(b) </a:t>
            </a:r>
            <a:r>
              <a:rPr lang="en-GB" b="1" dirty="0"/>
              <a:t>shall be fluent in the ruling language</a:t>
            </a:r>
            <a:r>
              <a:rPr lang="en-GB" dirty="0"/>
              <a:t> defined in Sub-Clause 1.4 [Law and Language].</a:t>
            </a:r>
            <a:endParaRPr lang="pl-PL" dirty="0"/>
          </a:p>
          <a:p>
            <a:pPr marL="0" indent="0">
              <a:buNone/>
            </a:pPr>
            <a:r>
              <a:rPr lang="en-GB" dirty="0"/>
              <a:t> </a:t>
            </a:r>
            <a:endParaRPr lang="pl-PL" dirty="0"/>
          </a:p>
          <a:p>
            <a:pPr marL="0" indent="0">
              <a:buNone/>
            </a:pPr>
            <a:r>
              <a:rPr lang="en-GB" dirty="0"/>
              <a:t>  Where the Engineer is a legal entity, </a:t>
            </a:r>
            <a:r>
              <a:rPr lang="en-GB" b="1" dirty="0"/>
              <a:t>the Engineer shall give a Notice to the Parties of the natural person </a:t>
            </a:r>
            <a:r>
              <a:rPr lang="en-GB" dirty="0"/>
              <a:t>(or any replacement) </a:t>
            </a:r>
            <a:r>
              <a:rPr lang="en-GB" b="1" dirty="0"/>
              <a:t>appointed and authorised to act on its behalf.</a:t>
            </a:r>
            <a:r>
              <a:rPr lang="en-GB" dirty="0"/>
              <a:t> </a:t>
            </a:r>
            <a:endParaRPr lang="pl-PL" dirty="0"/>
          </a:p>
          <a:p>
            <a:pPr marL="0" indent="0">
              <a:buNone/>
            </a:pPr>
            <a:r>
              <a:rPr lang="en-GB" b="1" dirty="0"/>
              <a:t>The authority shall not take effect until this Notice has been received by both Parties.</a:t>
            </a:r>
            <a:r>
              <a:rPr lang="en-GB" dirty="0"/>
              <a:t> </a:t>
            </a:r>
            <a:endParaRPr lang="pl-PL" dirty="0"/>
          </a:p>
          <a:p>
            <a:pPr marL="0" indent="0">
              <a:buNone/>
            </a:pPr>
            <a:r>
              <a:rPr lang="en-GB" b="1" dirty="0"/>
              <a:t>The Engineer shall similarly give a Notice of any revocation of such authority.</a:t>
            </a: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2630137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A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92500" lnSpcReduction="20000"/>
          </a:bodyPr>
          <a:lstStyle/>
          <a:p>
            <a:pPr marL="0" indent="0" algn="ctr">
              <a:buNone/>
            </a:pPr>
            <a:r>
              <a:rPr lang="en-GB" b="1" dirty="0"/>
              <a:t>THE ENGIEER</a:t>
            </a:r>
            <a:endParaRPr lang="pl-PL" dirty="0"/>
          </a:p>
          <a:p>
            <a:pPr marL="0" indent="0">
              <a:buNone/>
            </a:pPr>
            <a:r>
              <a:rPr lang="en-GB" b="1" dirty="0"/>
              <a:t>3.2 FIDIC </a:t>
            </a:r>
            <a:endParaRPr lang="pl-PL" dirty="0"/>
          </a:p>
          <a:p>
            <a:pPr marL="0" indent="0">
              <a:buNone/>
            </a:pPr>
            <a:r>
              <a:rPr lang="en-GB" b="1" dirty="0"/>
              <a:t>Engineer’s Duties and Authority  </a:t>
            </a:r>
            <a:endParaRPr lang="pl-PL" dirty="0"/>
          </a:p>
          <a:p>
            <a:pPr marL="0" indent="0">
              <a:buNone/>
            </a:pPr>
            <a:r>
              <a:rPr lang="en-GB" dirty="0"/>
              <a:t> </a:t>
            </a:r>
            <a:endParaRPr lang="pl-PL" dirty="0"/>
          </a:p>
          <a:p>
            <a:pPr marL="0" indent="0">
              <a:buNone/>
            </a:pPr>
            <a:r>
              <a:rPr lang="en-GB" dirty="0"/>
              <a:t>Except as otherwise stated in these Conditions, whenever carrying out duties or exercising authority, specified in or implied by the Contract</a:t>
            </a:r>
            <a:r>
              <a:rPr lang="en-GB" b="1" dirty="0"/>
              <a:t>, the Engineer shall act as a skilled professional and shall be deemed to act for the Employer.</a:t>
            </a:r>
            <a:endParaRPr lang="pl-PL" dirty="0"/>
          </a:p>
          <a:p>
            <a:pPr marL="0" indent="0">
              <a:buNone/>
            </a:pPr>
            <a:r>
              <a:rPr lang="en-GB" dirty="0"/>
              <a:t> </a:t>
            </a:r>
            <a:endParaRPr lang="pl-PL" dirty="0"/>
          </a:p>
          <a:p>
            <a:pPr marL="0" indent="0">
              <a:buNone/>
            </a:pPr>
            <a:r>
              <a:rPr lang="en-GB" b="1" dirty="0"/>
              <a:t>The Engineer shall have no authority to amend the Contract or,</a:t>
            </a:r>
            <a:r>
              <a:rPr lang="en-GB" dirty="0"/>
              <a:t> except as otherwise stated in these Conditions</a:t>
            </a:r>
            <a:r>
              <a:rPr lang="en-GB" b="1" dirty="0"/>
              <a:t>, to relieve either Party of any duty, obligation or responsibility under or in connection with the Contract.</a:t>
            </a: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4043309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A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77500" lnSpcReduction="20000"/>
          </a:bodyPr>
          <a:lstStyle/>
          <a:p>
            <a:pPr marL="0" indent="0" algn="ctr">
              <a:buNone/>
            </a:pPr>
            <a:r>
              <a:rPr lang="en-GB" b="1" dirty="0"/>
              <a:t>THE ENGIEER</a:t>
            </a:r>
            <a:endParaRPr lang="pl-PL" dirty="0"/>
          </a:p>
          <a:p>
            <a:pPr marL="0" indent="0">
              <a:buNone/>
            </a:pPr>
            <a:r>
              <a:rPr lang="en-GB" dirty="0"/>
              <a:t> </a:t>
            </a:r>
            <a:r>
              <a:rPr lang="en-GB" b="1" dirty="0"/>
              <a:t> The Engineer may exercise the authority attributable to the Engineer as specified in or necessarily to be implied from the Contract.</a:t>
            </a:r>
            <a:r>
              <a:rPr lang="en-GB" dirty="0"/>
              <a:t> </a:t>
            </a:r>
            <a:endParaRPr lang="pl-PL" dirty="0"/>
          </a:p>
          <a:p>
            <a:pPr marL="0" indent="0">
              <a:buNone/>
            </a:pPr>
            <a:r>
              <a:rPr lang="en-GB" b="1" dirty="0"/>
              <a:t>If the Engineer is required to obtain the consent of the Employer before exercising a specified authority, the requirements shall be as stated in the Particular Conditions.</a:t>
            </a:r>
            <a:r>
              <a:rPr lang="en-GB" dirty="0"/>
              <a:t> </a:t>
            </a:r>
            <a:endParaRPr lang="pl-PL" dirty="0"/>
          </a:p>
          <a:p>
            <a:pPr marL="0" indent="0">
              <a:buNone/>
            </a:pPr>
            <a:r>
              <a:rPr lang="en-GB" b="1" dirty="0"/>
              <a:t>There shall be no requirement for the Engineer to obtain the Employer’s consent before the Engineer exercises his/her authority</a:t>
            </a:r>
            <a:r>
              <a:rPr lang="en-GB" dirty="0"/>
              <a:t> under Sub-Clause 3.7 </a:t>
            </a:r>
            <a:r>
              <a:rPr lang="en-GB" b="1" dirty="0"/>
              <a:t>[Agreement or Determination]. </a:t>
            </a:r>
            <a:endParaRPr lang="pl-PL" dirty="0"/>
          </a:p>
          <a:p>
            <a:pPr marL="0" indent="0">
              <a:buNone/>
            </a:pPr>
            <a:r>
              <a:rPr lang="en-GB" dirty="0"/>
              <a:t>The Employer shall not impose further constraints on the Engineer’s authority. </a:t>
            </a:r>
            <a:endParaRPr lang="pl-PL" dirty="0"/>
          </a:p>
          <a:p>
            <a:pPr marL="0" indent="0">
              <a:buNone/>
            </a:pPr>
            <a:r>
              <a:rPr lang="en-GB" dirty="0"/>
              <a:t> </a:t>
            </a:r>
            <a:endParaRPr lang="pl-PL" dirty="0"/>
          </a:p>
          <a:p>
            <a:pPr marL="0" indent="0">
              <a:buNone/>
            </a:pPr>
            <a:r>
              <a:rPr lang="en-GB" b="1" dirty="0"/>
              <a:t> However, whenever the Engineer exercises a specified authority for which the Employer’s consent is required</a:t>
            </a:r>
            <a:r>
              <a:rPr lang="en-GB" dirty="0"/>
              <a:t>, then (for the purposes of the Contract) </a:t>
            </a:r>
            <a:r>
              <a:rPr lang="en-GB" b="1" dirty="0"/>
              <a:t>such consent shall be deemed to have been given.</a:t>
            </a:r>
            <a:endParaRPr lang="pl-PL" dirty="0"/>
          </a:p>
          <a:p>
            <a:pPr marL="0" indent="0">
              <a:buNone/>
            </a:pPr>
            <a:endParaRPr lang="pl-PL" dirty="0"/>
          </a:p>
        </p:txBody>
      </p:sp>
    </p:spTree>
    <p:extLst>
      <p:ext uri="{BB962C8B-B14F-4D97-AF65-F5344CB8AC3E}">
        <p14:creationId xmlns:p14="http://schemas.microsoft.com/office/powerpoint/2010/main" val="2292980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A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a:bodyPr>
          <a:lstStyle/>
          <a:p>
            <a:pPr marL="0" indent="0" algn="ctr">
              <a:buNone/>
            </a:pPr>
            <a:r>
              <a:rPr lang="en-GB" b="1" dirty="0"/>
              <a:t>THE ENGIEER</a:t>
            </a:r>
            <a:endParaRPr lang="pl-PL" dirty="0"/>
          </a:p>
          <a:p>
            <a:pPr marL="0" indent="0">
              <a:buNone/>
            </a:pPr>
            <a:r>
              <a:rPr lang="en-GB" dirty="0"/>
              <a:t> Any acceptance, agreement, approval, check, certificate, comment, consent, disapproval, examination, inspection, instruction, Notice, No-objection, record(s) of meeting, permission, proposal, record, reply, report, request, Review, test, valuation, or similar act (including the absence of any such act) by the Engineer, the Engineer’s Representative or any assistant </a:t>
            </a:r>
            <a:r>
              <a:rPr lang="en-GB" b="1" dirty="0"/>
              <a:t>shall not relieve the Contractor from any duty, obligation or responsibility the Contractor has under or in connection with the Contract.</a:t>
            </a: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50626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1E674AB-659B-47FC-9E79-83B5C4BB1EEB}"/>
              </a:ext>
            </a:extLst>
          </p:cNvPr>
          <p:cNvSpPr>
            <a:spLocks noGrp="1"/>
          </p:cNvSpPr>
          <p:nvPr>
            <p:ph type="ctrTitle"/>
          </p:nvPr>
        </p:nvSpPr>
        <p:spPr/>
        <p:txBody>
          <a:bodyPr>
            <a:normAutofit/>
          </a:bodyPr>
          <a:lstStyle/>
          <a:p>
            <a:r>
              <a:rPr lang="en-GB" b="1" dirty="0"/>
              <a:t>SUBJECT OF CONSTRUCTION CONTRACT</a:t>
            </a:r>
            <a:endParaRPr lang="pl-PL" dirty="0"/>
          </a:p>
        </p:txBody>
      </p:sp>
      <p:sp>
        <p:nvSpPr>
          <p:cNvPr id="3" name="Podtytuł 2">
            <a:extLst>
              <a:ext uri="{FF2B5EF4-FFF2-40B4-BE49-F238E27FC236}">
                <a16:creationId xmlns:a16="http://schemas.microsoft.com/office/drawing/2014/main" id="{F027E948-832B-442C-9B62-64682E1153AF}"/>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80758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92500" lnSpcReduction="20000"/>
          </a:bodyPr>
          <a:lstStyle/>
          <a:p>
            <a:pPr marL="0" indent="0">
              <a:buNone/>
            </a:pPr>
            <a:r>
              <a:rPr lang="en-GB" b="1" dirty="0"/>
              <a:t>FREEDOM OF CONTRACT </a:t>
            </a:r>
            <a:endParaRPr lang="pl-PL" dirty="0"/>
          </a:p>
          <a:p>
            <a:pPr marL="0" indent="0">
              <a:buNone/>
            </a:pPr>
            <a:r>
              <a:rPr lang="en-GB" b="1" dirty="0"/>
              <a:t> </a:t>
            </a:r>
            <a:endParaRPr lang="pl-PL" dirty="0"/>
          </a:p>
          <a:p>
            <a:pPr marL="0" indent="0">
              <a:buNone/>
            </a:pPr>
            <a:r>
              <a:rPr lang="en-GB" b="1" dirty="0"/>
              <a:t>Art. 353</a:t>
            </a:r>
            <a:r>
              <a:rPr lang="en-GB" b="1" baseline="30000" dirty="0"/>
              <a:t>1</a:t>
            </a:r>
            <a:r>
              <a:rPr lang="en-GB" b="1" dirty="0"/>
              <a:t> CC</a:t>
            </a:r>
            <a:endParaRPr lang="pl-PL" dirty="0"/>
          </a:p>
          <a:p>
            <a:pPr marL="0" indent="0">
              <a:buNone/>
            </a:pPr>
            <a:r>
              <a:rPr lang="en-GB" dirty="0"/>
              <a:t>Parties executing a contract may arrange their legal relationship at their discretion so long as the content or purpose of the contract is not contrary to the nature of the relationship, the law or the principles of community life.</a:t>
            </a:r>
            <a:endParaRPr lang="pl-PL" dirty="0"/>
          </a:p>
          <a:p>
            <a:pPr marL="0" indent="0">
              <a:buNone/>
            </a:pPr>
            <a:r>
              <a:rPr lang="en-GB" b="1" dirty="0"/>
              <a:t> </a:t>
            </a:r>
            <a:endParaRPr lang="pl-PL" dirty="0"/>
          </a:p>
          <a:p>
            <a:pPr marL="0" indent="0">
              <a:buNone/>
            </a:pPr>
            <a:r>
              <a:rPr lang="en-GB" b="1" dirty="0"/>
              <a:t>Art. 56 CC </a:t>
            </a:r>
            <a:endParaRPr lang="pl-PL" dirty="0"/>
          </a:p>
          <a:p>
            <a:pPr marL="0" indent="0">
              <a:buNone/>
            </a:pPr>
            <a:r>
              <a:rPr lang="en-GB" b="1" dirty="0"/>
              <a:t>Effects of legal acts</a:t>
            </a:r>
            <a:endParaRPr lang="pl-PL" dirty="0"/>
          </a:p>
          <a:p>
            <a:pPr marL="0" indent="0">
              <a:buNone/>
            </a:pPr>
            <a:r>
              <a:rPr lang="en-GB" dirty="0"/>
              <a:t>A legal act gives rise not only to the effects expressed therein but also to those which stem from the law, principles of community life and established custom.</a:t>
            </a:r>
            <a:endParaRPr lang="pl-PL" dirty="0"/>
          </a:p>
          <a:p>
            <a:pPr marL="0" indent="0">
              <a:buNone/>
            </a:pPr>
            <a:endParaRPr lang="pl-PL" dirty="0"/>
          </a:p>
        </p:txBody>
      </p:sp>
    </p:spTree>
    <p:extLst>
      <p:ext uri="{BB962C8B-B14F-4D97-AF65-F5344CB8AC3E}">
        <p14:creationId xmlns:p14="http://schemas.microsoft.com/office/powerpoint/2010/main" val="1820206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92500" lnSpcReduction="20000"/>
          </a:bodyPr>
          <a:lstStyle/>
          <a:p>
            <a:pPr marL="0" indent="0">
              <a:buNone/>
            </a:pPr>
            <a:r>
              <a:rPr lang="en-GB" b="1" dirty="0"/>
              <a:t>INTERPRETATION OF CONTRACTUAL PROVISIONS  </a:t>
            </a:r>
            <a:endParaRPr lang="pl-PL" dirty="0"/>
          </a:p>
          <a:p>
            <a:endParaRPr lang="pl-PL" dirty="0"/>
          </a:p>
          <a:p>
            <a:pPr marL="0" indent="0">
              <a:buNone/>
            </a:pPr>
            <a:r>
              <a:rPr lang="en-GB" b="1" dirty="0"/>
              <a:t>Art. 65 CC Interpretation. </a:t>
            </a:r>
            <a:endParaRPr lang="pl-PL" dirty="0"/>
          </a:p>
          <a:p>
            <a:pPr marL="0" indent="0">
              <a:buNone/>
            </a:pPr>
            <a:r>
              <a:rPr lang="en-GB" dirty="0"/>
              <a:t> </a:t>
            </a:r>
            <a:endParaRPr lang="pl-PL" dirty="0"/>
          </a:p>
          <a:p>
            <a:pPr marL="0" indent="0">
              <a:buNone/>
            </a:pPr>
            <a:r>
              <a:rPr lang="en-GB" dirty="0"/>
              <a:t> § 1. A declaration of intent should be interpreted in view of the circumstances in which it is made as required by principles of community life and established custom.</a:t>
            </a:r>
            <a:endParaRPr lang="pl-PL" dirty="0"/>
          </a:p>
          <a:p>
            <a:pPr marL="0" indent="0">
              <a:buNone/>
            </a:pPr>
            <a:r>
              <a:rPr lang="en-GB" dirty="0"/>
              <a:t> </a:t>
            </a:r>
            <a:endParaRPr lang="pl-PL" dirty="0"/>
          </a:p>
          <a:p>
            <a:pPr marL="0" indent="0">
              <a:buNone/>
            </a:pPr>
            <a:r>
              <a:rPr lang="en-GB" dirty="0"/>
              <a:t> § 2. In contracts, the common intention of the parties and the aim of the contract should be examined rather than its literal meaning.</a:t>
            </a:r>
            <a:endParaRPr lang="pl-PL" dirty="0"/>
          </a:p>
          <a:p>
            <a:pPr marL="0" indent="0">
              <a:buNone/>
            </a:pPr>
            <a:r>
              <a:rPr lang="en-GB" dirty="0"/>
              <a:t> </a:t>
            </a:r>
            <a:endParaRPr lang="pl-PL" dirty="0"/>
          </a:p>
          <a:p>
            <a:pPr marL="0" indent="0">
              <a:buNone/>
            </a:pPr>
            <a:endParaRPr lang="pl-PL" dirty="0"/>
          </a:p>
        </p:txBody>
      </p:sp>
    </p:spTree>
    <p:extLst>
      <p:ext uri="{BB962C8B-B14F-4D97-AF65-F5344CB8AC3E}">
        <p14:creationId xmlns:p14="http://schemas.microsoft.com/office/powerpoint/2010/main" val="3993179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a:xfrm>
            <a:off x="838200" y="1825624"/>
            <a:ext cx="10515600" cy="4814073"/>
          </a:xfrm>
        </p:spPr>
        <p:txBody>
          <a:bodyPr>
            <a:normAutofit fontScale="40000" lnSpcReduction="20000"/>
          </a:bodyPr>
          <a:lstStyle/>
          <a:p>
            <a:pPr marL="0" indent="0">
              <a:buNone/>
            </a:pPr>
            <a:r>
              <a:rPr lang="en-GB" b="1" dirty="0"/>
              <a:t>INTERPRETATION OF CONTRACTUAL PROVISIONS  </a:t>
            </a:r>
            <a:endParaRPr lang="pl-PL" dirty="0"/>
          </a:p>
          <a:p>
            <a:pPr marL="0" indent="0">
              <a:buNone/>
            </a:pPr>
            <a:r>
              <a:rPr lang="en-GB" dirty="0"/>
              <a:t> </a:t>
            </a:r>
            <a:r>
              <a:rPr lang="en-US" dirty="0"/>
              <a:t>1.5 FIDIC</a:t>
            </a:r>
          </a:p>
          <a:p>
            <a:pPr marL="0" indent="0">
              <a:buNone/>
            </a:pPr>
            <a:r>
              <a:rPr lang="en-US" dirty="0"/>
              <a:t>Priority of Documents  </a:t>
            </a:r>
          </a:p>
          <a:p>
            <a:pPr marL="0" indent="0">
              <a:buNone/>
            </a:pPr>
            <a:r>
              <a:rPr lang="en-US" dirty="0"/>
              <a:t>The documents forming the Contract are to be taken as mutually explanatory of one another. If there is any conflict, ambiguity or discrepancy, the priority of the documents shall be in accordance with the following sequence:</a:t>
            </a:r>
          </a:p>
          <a:p>
            <a:pPr marL="0" indent="0">
              <a:buNone/>
            </a:pPr>
            <a:r>
              <a:rPr lang="en-US" dirty="0"/>
              <a:t>(a)  the Contract Agreement; </a:t>
            </a:r>
          </a:p>
          <a:p>
            <a:pPr marL="0" indent="0">
              <a:buNone/>
            </a:pPr>
            <a:r>
              <a:rPr lang="en-US" dirty="0"/>
              <a:t>(b)  the Letter of Acceptance; </a:t>
            </a:r>
          </a:p>
          <a:p>
            <a:pPr marL="0" indent="0">
              <a:buNone/>
            </a:pPr>
            <a:r>
              <a:rPr lang="en-US" dirty="0"/>
              <a:t>(c)  the Letter of Tender; </a:t>
            </a:r>
          </a:p>
          <a:p>
            <a:pPr marL="0" indent="0">
              <a:buNone/>
            </a:pPr>
            <a:r>
              <a:rPr lang="en-US" dirty="0"/>
              <a:t>(d)  the Particular Conditions Part A – Contract Data; </a:t>
            </a:r>
          </a:p>
          <a:p>
            <a:pPr marL="0" indent="0">
              <a:buNone/>
            </a:pPr>
            <a:r>
              <a:rPr lang="en-US" dirty="0"/>
              <a:t>(e)  the Particular Conditions Part B – Special Provisions; </a:t>
            </a:r>
          </a:p>
          <a:p>
            <a:pPr marL="0" indent="0">
              <a:buNone/>
            </a:pPr>
            <a:r>
              <a:rPr lang="en-US" dirty="0"/>
              <a:t>(f)  these General Conditions; </a:t>
            </a:r>
          </a:p>
          <a:p>
            <a:pPr marL="0" indent="0">
              <a:buNone/>
            </a:pPr>
            <a:r>
              <a:rPr lang="en-US" dirty="0"/>
              <a:t>(g)  the Specification; </a:t>
            </a:r>
          </a:p>
          <a:p>
            <a:pPr marL="0" indent="0">
              <a:buNone/>
            </a:pPr>
            <a:r>
              <a:rPr lang="en-US" dirty="0"/>
              <a:t>(h)  the Drawings; </a:t>
            </a:r>
          </a:p>
          <a:p>
            <a:pPr marL="0" indent="0">
              <a:buNone/>
            </a:pPr>
            <a:r>
              <a:rPr lang="en-US" dirty="0"/>
              <a:t>(</a:t>
            </a:r>
            <a:r>
              <a:rPr lang="en-US" dirty="0" err="1"/>
              <a:t>i</a:t>
            </a:r>
            <a:r>
              <a:rPr lang="en-US" dirty="0"/>
              <a:t>)  the Schedules;  </a:t>
            </a:r>
          </a:p>
          <a:p>
            <a:pPr marL="0" indent="0">
              <a:buNone/>
            </a:pPr>
            <a:r>
              <a:rPr lang="en-US" dirty="0"/>
              <a:t>(j)  the JV Undertaking (if the Contractor is a JV); and </a:t>
            </a:r>
          </a:p>
          <a:p>
            <a:pPr marL="0" indent="0">
              <a:buNone/>
            </a:pPr>
            <a:r>
              <a:rPr lang="en-US" dirty="0"/>
              <a:t>(k) any other documents forming part of the Contract.</a:t>
            </a:r>
          </a:p>
          <a:p>
            <a:pPr marL="0" indent="0">
              <a:buNone/>
            </a:pPr>
            <a:r>
              <a:rPr lang="en-US" dirty="0"/>
              <a:t> </a:t>
            </a:r>
          </a:p>
          <a:p>
            <a:pPr marL="0" indent="0">
              <a:buNone/>
            </a:pPr>
            <a:r>
              <a:rPr lang="en-US" dirty="0"/>
              <a:t>If a Party finds an ambiguity or discrepancy in the documents, that Party shall promptly give a Notice to the Engineer, describing the ambiguity or discrepancy. After receiving such Notice, or if the Engineer finds an ambiguity or discrepancy in the documents, the Engineer shall issue the necessary clarification or instruction.</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948411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92500"/>
          </a:bodyPr>
          <a:lstStyle/>
          <a:p>
            <a:pPr marL="0" indent="0">
              <a:buNone/>
            </a:pPr>
            <a:r>
              <a:rPr lang="en-GB" b="1" dirty="0"/>
              <a:t>RECIPROCAL CONTRACT</a:t>
            </a:r>
            <a:endParaRPr lang="pl-PL" dirty="0"/>
          </a:p>
          <a:p>
            <a:pPr marL="0" indent="0">
              <a:buNone/>
            </a:pPr>
            <a:endParaRPr lang="pl-PL" dirty="0"/>
          </a:p>
          <a:p>
            <a:pPr marL="0" indent="0">
              <a:buNone/>
            </a:pPr>
            <a:r>
              <a:rPr lang="en-GB" b="1" dirty="0"/>
              <a:t>Art. 487 CC</a:t>
            </a:r>
            <a:endParaRPr lang="pl-PL" dirty="0"/>
          </a:p>
          <a:p>
            <a:pPr marL="0" indent="0">
              <a:buNone/>
            </a:pPr>
            <a:r>
              <a:rPr lang="en-GB" dirty="0"/>
              <a:t>§ 1. The performance and effects of non-performance of obligations under reciprocal contracts are governed by the provisions of the preceding sections of this title unless the provisions of this section provide otherwise.</a:t>
            </a:r>
            <a:endParaRPr lang="pl-PL" dirty="0"/>
          </a:p>
          <a:p>
            <a:pPr marL="0" indent="0">
              <a:buNone/>
            </a:pPr>
            <a:r>
              <a:rPr lang="en-GB" dirty="0"/>
              <a:t> </a:t>
            </a:r>
            <a:endParaRPr lang="pl-PL" dirty="0"/>
          </a:p>
          <a:p>
            <a:pPr marL="0" indent="0">
              <a:buNone/>
            </a:pPr>
            <a:r>
              <a:rPr lang="en-GB" dirty="0"/>
              <a:t>§ 2. A contract is reciprocal when both parties agree to create an obligation in such a way that the performance of one party corresponds to the performance of the other party.</a:t>
            </a:r>
            <a:endParaRPr lang="pl-PL" dirty="0"/>
          </a:p>
          <a:p>
            <a:pPr marL="0" indent="0">
              <a:buNone/>
            </a:pPr>
            <a:endParaRPr lang="pl-PL" dirty="0"/>
          </a:p>
        </p:txBody>
      </p:sp>
    </p:spTree>
    <p:extLst>
      <p:ext uri="{BB962C8B-B14F-4D97-AF65-F5344CB8AC3E}">
        <p14:creationId xmlns:p14="http://schemas.microsoft.com/office/powerpoint/2010/main" val="2344431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85000" lnSpcReduction="10000"/>
          </a:bodyPr>
          <a:lstStyle/>
          <a:p>
            <a:pPr marL="0" indent="0">
              <a:buNone/>
            </a:pPr>
            <a:r>
              <a:rPr lang="en-GB" b="1" dirty="0"/>
              <a:t>SCOPE OF WORKS </a:t>
            </a:r>
            <a:endParaRPr lang="pl-PL" dirty="0"/>
          </a:p>
          <a:p>
            <a:pPr marL="0" indent="0">
              <a:buNone/>
            </a:pPr>
            <a:r>
              <a:rPr lang="en-GB" dirty="0"/>
              <a:t> </a:t>
            </a:r>
            <a:endParaRPr lang="pl-PL" dirty="0"/>
          </a:p>
          <a:p>
            <a:pPr marL="0" indent="0">
              <a:buNone/>
            </a:pPr>
            <a:r>
              <a:rPr lang="en-GB" b="1" dirty="0"/>
              <a:t>Art. 649 CC </a:t>
            </a:r>
            <a:endParaRPr lang="pl-PL" dirty="0"/>
          </a:p>
          <a:p>
            <a:pPr marL="0" indent="0">
              <a:buNone/>
            </a:pPr>
            <a:r>
              <a:rPr lang="en-GB" b="1" dirty="0"/>
              <a:t>Scope of works. </a:t>
            </a:r>
            <a:endParaRPr lang="pl-PL" dirty="0"/>
          </a:p>
          <a:p>
            <a:pPr marL="0" indent="0">
              <a:buNone/>
            </a:pPr>
            <a:r>
              <a:rPr lang="en-GB" dirty="0"/>
              <a:t>In case of doubt, it is deemed that the contractor has undertaken to perform all the works covered by the design constituting a component part of the contract.</a:t>
            </a:r>
            <a:endParaRPr lang="pl-PL" dirty="0"/>
          </a:p>
          <a:p>
            <a:pPr marL="0" indent="0">
              <a:buNone/>
            </a:pPr>
            <a:r>
              <a:rPr lang="en-GB" dirty="0"/>
              <a:t> </a:t>
            </a:r>
            <a:endParaRPr lang="pl-PL" dirty="0"/>
          </a:p>
          <a:p>
            <a:pPr marL="0" indent="0">
              <a:buNone/>
            </a:pPr>
            <a:r>
              <a:rPr lang="en-GB" b="1" dirty="0"/>
              <a:t>Art. 658 CC</a:t>
            </a:r>
            <a:endParaRPr lang="pl-PL" dirty="0"/>
          </a:p>
          <a:p>
            <a:pPr marL="0" indent="0">
              <a:buNone/>
            </a:pPr>
            <a:r>
              <a:rPr lang="en-GB" b="1" dirty="0"/>
              <a:t>Appropriate application. </a:t>
            </a:r>
            <a:endParaRPr lang="pl-PL" dirty="0"/>
          </a:p>
          <a:p>
            <a:pPr marL="0" indent="0">
              <a:buNone/>
            </a:pPr>
            <a:r>
              <a:rPr lang="en-GB" dirty="0"/>
              <a:t>The provisions of this title apply accordingly to a contract to renovate a building or a structure.</a:t>
            </a:r>
            <a:endParaRPr lang="pl-PL" dirty="0"/>
          </a:p>
          <a:p>
            <a:pPr marL="0" indent="0">
              <a:buNone/>
            </a:pPr>
            <a:endParaRPr lang="pl-PL" dirty="0"/>
          </a:p>
        </p:txBody>
      </p:sp>
    </p:spTree>
    <p:extLst>
      <p:ext uri="{BB962C8B-B14F-4D97-AF65-F5344CB8AC3E}">
        <p14:creationId xmlns:p14="http://schemas.microsoft.com/office/powerpoint/2010/main" val="3549085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pl-PL" b="1" dirty="0"/>
              <a:t>SCOPE OF ANALYSIS</a:t>
            </a:r>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lstStyle/>
          <a:p>
            <a:pPr marL="0" indent="0">
              <a:buNone/>
            </a:pPr>
            <a:r>
              <a:rPr lang="en-US" dirty="0"/>
              <a:t>-</a:t>
            </a:r>
            <a:r>
              <a:rPr lang="pl-PL" dirty="0"/>
              <a:t> </a:t>
            </a:r>
            <a:r>
              <a:rPr lang="en-US" dirty="0"/>
              <a:t>Act on Civil Code </a:t>
            </a:r>
          </a:p>
          <a:p>
            <a:pPr marL="0" indent="0">
              <a:buNone/>
            </a:pPr>
            <a:r>
              <a:rPr lang="en-US" dirty="0"/>
              <a:t>-</a:t>
            </a:r>
            <a:r>
              <a:rPr lang="pl-PL" dirty="0"/>
              <a:t> </a:t>
            </a:r>
            <a:r>
              <a:rPr lang="en-US" dirty="0"/>
              <a:t>Act on public procurement law</a:t>
            </a:r>
          </a:p>
          <a:p>
            <a:pPr marL="0" indent="0">
              <a:buNone/>
            </a:pPr>
            <a:r>
              <a:rPr lang="en-US" dirty="0"/>
              <a:t>-</a:t>
            </a:r>
            <a:r>
              <a:rPr lang="pl-PL" dirty="0"/>
              <a:t> </a:t>
            </a:r>
            <a:r>
              <a:rPr lang="en-US" dirty="0"/>
              <a:t>Act on Building law </a:t>
            </a:r>
          </a:p>
          <a:p>
            <a:pPr>
              <a:buFontTx/>
              <a:buChar char="-"/>
            </a:pPr>
            <a:r>
              <a:rPr lang="en-US" dirty="0"/>
              <a:t>Law on copyright and related rights</a:t>
            </a:r>
            <a:endParaRPr lang="pl-PL" dirty="0"/>
          </a:p>
          <a:p>
            <a:pPr>
              <a:buFontTx/>
              <a:buChar char="-"/>
            </a:pPr>
            <a:r>
              <a:rPr lang="en-US" dirty="0"/>
              <a:t>Second Edition of the FIDIC Red Book </a:t>
            </a:r>
          </a:p>
          <a:p>
            <a:pPr marL="0" indent="0">
              <a:buNone/>
            </a:pPr>
            <a:endParaRPr lang="pl-PL" dirty="0"/>
          </a:p>
        </p:txBody>
      </p:sp>
    </p:spTree>
    <p:extLst>
      <p:ext uri="{BB962C8B-B14F-4D97-AF65-F5344CB8AC3E}">
        <p14:creationId xmlns:p14="http://schemas.microsoft.com/office/powerpoint/2010/main" val="509546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62500" lnSpcReduction="20000"/>
          </a:bodyPr>
          <a:lstStyle/>
          <a:p>
            <a:pPr marL="0" indent="0">
              <a:buNone/>
            </a:pPr>
            <a:r>
              <a:rPr lang="en-GB" b="1" dirty="0"/>
              <a:t>SCOPE OF WORKS </a:t>
            </a:r>
            <a:endParaRPr lang="pl-PL" dirty="0"/>
          </a:p>
          <a:p>
            <a:pPr marL="0" indent="0">
              <a:buNone/>
            </a:pPr>
            <a:r>
              <a:rPr lang="en-GB" dirty="0"/>
              <a:t> </a:t>
            </a:r>
            <a:endParaRPr lang="pl-PL" dirty="0"/>
          </a:p>
          <a:p>
            <a:pPr marL="0" indent="0">
              <a:buNone/>
            </a:pPr>
            <a:r>
              <a:rPr lang="en-GB" b="1" dirty="0"/>
              <a:t>Article 103 PPL</a:t>
            </a:r>
            <a:endParaRPr lang="pl-PL" dirty="0"/>
          </a:p>
          <a:p>
            <a:pPr marL="0" indent="0">
              <a:buNone/>
            </a:pPr>
            <a:r>
              <a:rPr lang="en-GB" dirty="0"/>
              <a:t>1. </a:t>
            </a:r>
            <a:r>
              <a:rPr lang="en-GB" b="1" dirty="0"/>
              <a:t>Works contracts shall be described by means of design documentation and technical specifications for the execution and acceptance of works.</a:t>
            </a:r>
            <a:r>
              <a:rPr lang="en-GB" dirty="0"/>
              <a:t> </a:t>
            </a:r>
            <a:endParaRPr lang="pl-PL" dirty="0"/>
          </a:p>
          <a:p>
            <a:pPr marL="0" indent="0">
              <a:buNone/>
            </a:pPr>
            <a:r>
              <a:rPr lang="en-GB" dirty="0"/>
              <a:t>2</a:t>
            </a:r>
            <a:r>
              <a:rPr lang="en-GB" b="1" dirty="0"/>
              <a:t>. If the subject of the contract is the design and execution of construction works</a:t>
            </a:r>
            <a:r>
              <a:rPr lang="en-GB" dirty="0"/>
              <a:t> within the meaning of the Act of 7 July 1994 – Construction Law, the contracting body describes the subject-matter of the contract by means of a </a:t>
            </a:r>
            <a:r>
              <a:rPr lang="en-GB" b="1" dirty="0"/>
              <a:t>functional-use programme.</a:t>
            </a:r>
            <a:r>
              <a:rPr lang="en-GB" dirty="0"/>
              <a:t> </a:t>
            </a:r>
            <a:endParaRPr lang="pl-PL" dirty="0"/>
          </a:p>
          <a:p>
            <a:pPr marL="0" indent="0">
              <a:buNone/>
            </a:pPr>
            <a:r>
              <a:rPr lang="en-GB" dirty="0"/>
              <a:t>3. The functional-use programme includes a description of the construction task, which specifies the purpose of the completed works and the technical, economic, architectural, material and functional requirements. </a:t>
            </a:r>
            <a:endParaRPr lang="pl-PL" dirty="0"/>
          </a:p>
          <a:p>
            <a:pPr marL="0" indent="0">
              <a:buNone/>
            </a:pPr>
            <a:r>
              <a:rPr lang="en-GB" dirty="0"/>
              <a:t>4. The Minister responsible for </a:t>
            </a:r>
            <a:r>
              <a:rPr lang="en-GB" dirty="0" err="1"/>
              <a:t>contruction</a:t>
            </a:r>
            <a:r>
              <a:rPr lang="en-GB" dirty="0"/>
              <a:t>, </a:t>
            </a:r>
            <a:r>
              <a:rPr lang="en-GB" dirty="0" err="1"/>
              <a:t>spacial</a:t>
            </a:r>
            <a:r>
              <a:rPr lang="en-GB" dirty="0"/>
              <a:t> planning and development as well as housing shall determine, by means of a regulation, the specific scope and form of: </a:t>
            </a:r>
            <a:endParaRPr lang="pl-PL" dirty="0"/>
          </a:p>
          <a:p>
            <a:pPr marL="0" indent="0">
              <a:buNone/>
            </a:pPr>
            <a:r>
              <a:rPr lang="en-GB" dirty="0"/>
              <a:t>1) design documentation, </a:t>
            </a:r>
            <a:endParaRPr lang="pl-PL" dirty="0"/>
          </a:p>
          <a:p>
            <a:pPr marL="0" indent="0">
              <a:buNone/>
            </a:pPr>
            <a:r>
              <a:rPr lang="en-GB" dirty="0"/>
              <a:t>2) technical specifications for the execution and acceptance of the works, </a:t>
            </a:r>
            <a:endParaRPr lang="pl-PL" dirty="0"/>
          </a:p>
          <a:p>
            <a:pPr marL="0" indent="0">
              <a:buNone/>
            </a:pPr>
            <a:r>
              <a:rPr lang="en-GB" dirty="0"/>
              <a:t>3) functional-use programme — having regard to the type of the works as well as the names and codes of the Common Procurement Vocabulary.</a:t>
            </a:r>
            <a:endParaRPr lang="pl-PL" dirty="0"/>
          </a:p>
          <a:p>
            <a:pPr marL="0" indent="0">
              <a:buNone/>
            </a:pPr>
            <a:endParaRPr lang="pl-PL" dirty="0"/>
          </a:p>
        </p:txBody>
      </p:sp>
    </p:spTree>
    <p:extLst>
      <p:ext uri="{BB962C8B-B14F-4D97-AF65-F5344CB8AC3E}">
        <p14:creationId xmlns:p14="http://schemas.microsoft.com/office/powerpoint/2010/main" val="22348638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40000" lnSpcReduction="20000"/>
          </a:bodyPr>
          <a:lstStyle/>
          <a:p>
            <a:pPr marL="0" indent="0">
              <a:buNone/>
            </a:pPr>
            <a:r>
              <a:rPr lang="en-GB" dirty="0"/>
              <a:t> </a:t>
            </a:r>
            <a:r>
              <a:rPr lang="en-GB" b="1" dirty="0"/>
              <a:t>CONTRACT OF CONSTRACTION WORK ACCORDING TO PPL</a:t>
            </a:r>
            <a:endParaRPr lang="pl-PL" dirty="0"/>
          </a:p>
          <a:p>
            <a:pPr marL="0" indent="0">
              <a:buNone/>
            </a:pPr>
            <a:r>
              <a:rPr lang="en-GB" b="1" dirty="0"/>
              <a:t> </a:t>
            </a:r>
            <a:endParaRPr lang="pl-PL" dirty="0"/>
          </a:p>
          <a:p>
            <a:pPr marL="0" indent="0">
              <a:buNone/>
            </a:pPr>
            <a:r>
              <a:rPr lang="en-GB" b="1" dirty="0"/>
              <a:t>Article 436 PPL</a:t>
            </a:r>
            <a:endParaRPr lang="pl-PL" dirty="0"/>
          </a:p>
          <a:p>
            <a:pPr marL="0" indent="0">
              <a:buNone/>
            </a:pPr>
            <a:r>
              <a:rPr lang="en-GB" dirty="0"/>
              <a:t> </a:t>
            </a:r>
            <a:endParaRPr lang="pl-PL" dirty="0"/>
          </a:p>
          <a:p>
            <a:pPr marL="0" indent="0">
              <a:buNone/>
            </a:pPr>
            <a:r>
              <a:rPr lang="en-GB" b="1" dirty="0"/>
              <a:t>The contract shall contain provisions specifying in particular: </a:t>
            </a:r>
            <a:endParaRPr lang="pl-PL" dirty="0"/>
          </a:p>
          <a:p>
            <a:pPr marL="0" indent="0">
              <a:buNone/>
            </a:pPr>
            <a:r>
              <a:rPr lang="en-GB" dirty="0"/>
              <a:t>1) </a:t>
            </a:r>
            <a:r>
              <a:rPr lang="en-GB" b="1" dirty="0"/>
              <a:t>the planned termination date</a:t>
            </a:r>
            <a:r>
              <a:rPr lang="en-GB" dirty="0"/>
              <a:t> of the service, supply or works and, if necessary, the planned time limits for the performance of individual parts of the service, supply or work, specified in days, weeks, months or years, unless an indication of the date of performance of the contract is justified by an objective reason; </a:t>
            </a:r>
            <a:endParaRPr lang="pl-PL" dirty="0"/>
          </a:p>
          <a:p>
            <a:pPr marL="0" indent="0">
              <a:buNone/>
            </a:pPr>
            <a:r>
              <a:rPr lang="en-GB" dirty="0"/>
              <a:t>2) </a:t>
            </a:r>
            <a:r>
              <a:rPr lang="en-GB" b="1" dirty="0"/>
              <a:t>the conditions for payment of remuneration</a:t>
            </a:r>
            <a:r>
              <a:rPr lang="en-GB" dirty="0"/>
              <a:t>; </a:t>
            </a:r>
            <a:endParaRPr lang="pl-PL" dirty="0"/>
          </a:p>
          <a:p>
            <a:pPr marL="0" indent="0">
              <a:buNone/>
            </a:pPr>
            <a:r>
              <a:rPr lang="en-GB" dirty="0"/>
              <a:t>3) </a:t>
            </a:r>
            <a:r>
              <a:rPr lang="en-GB" b="1" dirty="0"/>
              <a:t>the total maximum amount of contractual penalties which may be claimed by the parties</a:t>
            </a:r>
            <a:r>
              <a:rPr lang="en-GB" dirty="0"/>
              <a:t>; </a:t>
            </a:r>
            <a:endParaRPr lang="pl-PL" dirty="0"/>
          </a:p>
          <a:p>
            <a:pPr marL="0" indent="0">
              <a:buNone/>
            </a:pPr>
            <a:r>
              <a:rPr lang="en-GB" dirty="0"/>
              <a:t>4) </a:t>
            </a:r>
            <a:r>
              <a:rPr lang="en-GB" b="1" dirty="0"/>
              <a:t>in the case of contracts concluded for a period longer than 12 months</a:t>
            </a:r>
            <a:r>
              <a:rPr lang="en-GB" dirty="0"/>
              <a:t>: </a:t>
            </a:r>
            <a:endParaRPr lang="pl-PL" dirty="0"/>
          </a:p>
          <a:p>
            <a:pPr marL="0" indent="0">
              <a:buNone/>
            </a:pPr>
            <a:r>
              <a:rPr lang="en-GB" dirty="0"/>
              <a:t>   a) </a:t>
            </a:r>
            <a:r>
              <a:rPr lang="en-GB" b="1" dirty="0"/>
              <a:t>the amount of contractual penalties charged to the economic operator for non-payment or untimely payment of the remuneration due to subcontractors for the change in the amount of remuneration</a:t>
            </a:r>
            <a:r>
              <a:rPr lang="en-GB" dirty="0"/>
              <a:t> referred to in Article 439 para. 5, </a:t>
            </a:r>
            <a:endParaRPr lang="pl-PL" dirty="0"/>
          </a:p>
          <a:p>
            <a:pPr marL="0" indent="0">
              <a:buNone/>
            </a:pPr>
            <a:r>
              <a:rPr lang="en-GB" dirty="0"/>
              <a:t>   b) </a:t>
            </a:r>
            <a:r>
              <a:rPr lang="en-GB" b="1" dirty="0"/>
              <a:t>rules for introducing changes in the amount of remuneration in the case of a change of: </a:t>
            </a:r>
            <a:endParaRPr lang="pl-PL" dirty="0"/>
          </a:p>
          <a:p>
            <a:pPr marL="0" indent="0">
              <a:buNone/>
            </a:pPr>
            <a:r>
              <a:rPr lang="en-GB" dirty="0"/>
              <a:t>- rates of tax on goods and services and excise duty,  </a:t>
            </a:r>
            <a:endParaRPr lang="pl-PL" dirty="0"/>
          </a:p>
          <a:p>
            <a:pPr marL="0" indent="0">
              <a:buNone/>
            </a:pPr>
            <a:r>
              <a:rPr lang="en-GB" dirty="0"/>
              <a:t>- the amount of the minimum wage or minimum hourly rate determined pursuant to the Act of 10 October 2002 on the minimum wage for work, </a:t>
            </a:r>
            <a:endParaRPr lang="pl-PL" dirty="0"/>
          </a:p>
          <a:p>
            <a:pPr marL="0" indent="0">
              <a:buNone/>
            </a:pPr>
            <a:r>
              <a:rPr lang="en-GB" dirty="0"/>
              <a:t>- the rules of being subject to social or health insurance or the amount of social or health insurance contribution rate,  </a:t>
            </a:r>
            <a:endParaRPr lang="pl-PL" dirty="0"/>
          </a:p>
          <a:p>
            <a:pPr marL="0" indent="0">
              <a:buNone/>
            </a:pPr>
            <a:r>
              <a:rPr lang="en-GB" dirty="0"/>
              <a:t>- the rules for the collecting and amount of contributions to employee capital plans referred to in the Act of 4 October 2018 on employee capital plans (Journal of Laws, item 2215 and 2019 item 1074 and 1572),  </a:t>
            </a:r>
            <a:endParaRPr lang="pl-PL" dirty="0"/>
          </a:p>
          <a:p>
            <a:pPr marL="0" indent="0">
              <a:buNone/>
            </a:pPr>
            <a:r>
              <a:rPr lang="en-GB" dirty="0"/>
              <a:t>- if these changes affect the costs of performance of the contract by the economic operator.</a:t>
            </a: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2364895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40000" lnSpcReduction="20000"/>
          </a:bodyPr>
          <a:lstStyle/>
          <a:p>
            <a:pPr marL="0" indent="0">
              <a:buNone/>
            </a:pPr>
            <a:r>
              <a:rPr lang="en-GB" dirty="0"/>
              <a:t> </a:t>
            </a:r>
            <a:r>
              <a:rPr lang="en-GB" b="1" dirty="0"/>
              <a:t>CONTRACT OF CONSTRACTION WORK ACCORDING TO PPL</a:t>
            </a:r>
            <a:endParaRPr lang="pl-PL" dirty="0"/>
          </a:p>
          <a:p>
            <a:pPr marL="0" indent="0">
              <a:buNone/>
            </a:pPr>
            <a:r>
              <a:rPr lang="en-GB" b="1" dirty="0"/>
              <a:t> Article 437 PPL </a:t>
            </a:r>
            <a:endParaRPr lang="pl-PL" dirty="0"/>
          </a:p>
          <a:p>
            <a:pPr marL="0" indent="0">
              <a:buNone/>
            </a:pPr>
            <a:r>
              <a:rPr lang="en-GB" dirty="0"/>
              <a:t>1. </a:t>
            </a:r>
            <a:r>
              <a:rPr lang="en-GB" b="1" dirty="0"/>
              <a:t>The contract for works shall also contain provisions concerning: </a:t>
            </a:r>
            <a:endParaRPr lang="pl-PL" dirty="0"/>
          </a:p>
          <a:p>
            <a:pPr marL="0" indent="0">
              <a:buNone/>
            </a:pPr>
            <a:r>
              <a:rPr lang="en-GB" dirty="0"/>
              <a:t>1) the obligation for the economic operator to </a:t>
            </a:r>
            <a:r>
              <a:rPr lang="en-GB" b="1" dirty="0"/>
              <a:t>submit to the contracting body a draft subcontract for works and a draft modification thereof</a:t>
            </a:r>
            <a:r>
              <a:rPr lang="en-GB" dirty="0"/>
              <a:t>, as well as </a:t>
            </a:r>
            <a:r>
              <a:rPr lang="en-GB" b="1" dirty="0"/>
              <a:t>a certified true copy of the concluded subcontract for works and its modifications; </a:t>
            </a:r>
            <a:endParaRPr lang="pl-PL" dirty="0"/>
          </a:p>
          <a:p>
            <a:pPr marL="0" indent="0">
              <a:buNone/>
            </a:pPr>
            <a:r>
              <a:rPr lang="en-GB" dirty="0"/>
              <a:t>2) an indication of a time limit for the contracting body to raise objections to the draft subcontract for works and to the draft of its modification or objection to the subcontract for works and to its modification; </a:t>
            </a:r>
            <a:endParaRPr lang="pl-PL" dirty="0"/>
          </a:p>
          <a:p>
            <a:pPr marL="0" indent="0">
              <a:buNone/>
            </a:pPr>
            <a:r>
              <a:rPr lang="en-GB" dirty="0"/>
              <a:t>3) the obligation for the economic operator to submit to the contracting body certified true copies of the concluded subcontracts for supplies or services and their modifications; </a:t>
            </a:r>
            <a:endParaRPr lang="pl-PL" dirty="0"/>
          </a:p>
          <a:p>
            <a:pPr marL="0" indent="0">
              <a:buNone/>
            </a:pPr>
            <a:r>
              <a:rPr lang="en-GB" dirty="0"/>
              <a:t>4) </a:t>
            </a:r>
            <a:r>
              <a:rPr lang="en-GB" b="1" dirty="0"/>
              <a:t>the rules for the payment of the economic operator’s remuneration, conditional on the presentation by him of evidence confirming the payment of the due remuneration to subcontractors or further subcontractors; </a:t>
            </a:r>
            <a:endParaRPr lang="pl-PL" dirty="0"/>
          </a:p>
          <a:p>
            <a:pPr marL="0" indent="0">
              <a:buNone/>
            </a:pPr>
            <a:r>
              <a:rPr lang="en-GB" dirty="0"/>
              <a:t>5) the time limit for payment of remuneration to subcontractors or further subcontractors;</a:t>
            </a:r>
            <a:endParaRPr lang="pl-PL" dirty="0"/>
          </a:p>
          <a:p>
            <a:pPr marL="0" indent="0">
              <a:buNone/>
            </a:pPr>
            <a:r>
              <a:rPr lang="en-GB" dirty="0"/>
              <a:t>6</a:t>
            </a:r>
            <a:r>
              <a:rPr lang="en-GB" b="1" dirty="0"/>
              <a:t>) rules for concluding subcontracts with further subcontractors; </a:t>
            </a:r>
            <a:endParaRPr lang="pl-PL" dirty="0"/>
          </a:p>
          <a:p>
            <a:pPr marL="0" indent="0">
              <a:buNone/>
            </a:pPr>
            <a:r>
              <a:rPr lang="en-GB" dirty="0"/>
              <a:t>7) the amount of contractual penalties, in respect of: </a:t>
            </a:r>
            <a:endParaRPr lang="pl-PL" dirty="0"/>
          </a:p>
          <a:p>
            <a:pPr marL="0" indent="0">
              <a:buNone/>
            </a:pPr>
            <a:r>
              <a:rPr lang="en-GB" dirty="0"/>
              <a:t>a) non-payment or untimely payment of the remuneration due to subcontractors or further subcontractors, </a:t>
            </a:r>
            <a:endParaRPr lang="pl-PL" dirty="0"/>
          </a:p>
          <a:p>
            <a:pPr marL="0" indent="0">
              <a:buNone/>
            </a:pPr>
            <a:r>
              <a:rPr lang="en-GB" dirty="0"/>
              <a:t>b) failure to submit for approval of a draft subcontract for works or a draft modification thereof,  </a:t>
            </a:r>
            <a:endParaRPr lang="pl-PL" dirty="0"/>
          </a:p>
          <a:p>
            <a:pPr marL="0" indent="0">
              <a:buNone/>
            </a:pPr>
            <a:r>
              <a:rPr lang="en-GB" dirty="0"/>
              <a:t>c) failure to submit a certified true copy of the subcontract or its modification, </a:t>
            </a:r>
            <a:endParaRPr lang="pl-PL" dirty="0"/>
          </a:p>
          <a:p>
            <a:pPr marL="0" indent="0">
              <a:buNone/>
            </a:pPr>
            <a:r>
              <a:rPr lang="en-GB" dirty="0"/>
              <a:t>d) non-modification of the subcontract with regard to the time limit for payment, in accordance with Article 464 para. 10. </a:t>
            </a:r>
            <a:endParaRPr lang="pl-PL" dirty="0"/>
          </a:p>
          <a:p>
            <a:pPr marL="0" indent="0">
              <a:buNone/>
            </a:pPr>
            <a:r>
              <a:rPr lang="en-GB" dirty="0"/>
              <a:t>2. In the cases referred to in para. 1 points 1 and 3, </a:t>
            </a:r>
            <a:r>
              <a:rPr lang="en-GB" b="1" dirty="0"/>
              <a:t>the submitting economic operator may certify a copy of the subcontract as a true copy of the original</a:t>
            </a:r>
            <a:r>
              <a:rPr lang="en-GB" dirty="0"/>
              <a:t>.</a:t>
            </a:r>
            <a:endParaRPr lang="pl-PL" dirty="0"/>
          </a:p>
          <a:p>
            <a:pPr marL="0" indent="0">
              <a:buNone/>
            </a:pP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18615049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GB" b="1" dirty="0"/>
              <a:t>SUBJECT OF CONSTRUCTION CONTRACT</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77500" lnSpcReduction="20000"/>
          </a:bodyPr>
          <a:lstStyle/>
          <a:p>
            <a:pPr marL="0" indent="0">
              <a:buNone/>
            </a:pPr>
            <a:r>
              <a:rPr lang="en-GB" b="1" dirty="0"/>
              <a:t>PROHIBITED CONTRACTUAL CLAUSES</a:t>
            </a:r>
            <a:endParaRPr lang="pl-PL" dirty="0"/>
          </a:p>
          <a:p>
            <a:pPr marL="0" indent="0">
              <a:buNone/>
            </a:pPr>
            <a:r>
              <a:rPr lang="en-GB" b="1" dirty="0"/>
              <a:t> </a:t>
            </a:r>
            <a:endParaRPr lang="pl-PL" dirty="0"/>
          </a:p>
          <a:p>
            <a:pPr marL="0" indent="0">
              <a:buNone/>
            </a:pPr>
            <a:r>
              <a:rPr lang="en-GB" b="1" dirty="0"/>
              <a:t>Art 433 PPL</a:t>
            </a:r>
            <a:endParaRPr lang="pl-PL" dirty="0"/>
          </a:p>
          <a:p>
            <a:pPr marL="0" indent="0">
              <a:buNone/>
            </a:pPr>
            <a:r>
              <a:rPr lang="en-GB" b="1" dirty="0"/>
              <a:t>The proposed provisions of the contract shall not provide for: </a:t>
            </a:r>
            <a:endParaRPr lang="pl-PL" dirty="0"/>
          </a:p>
          <a:p>
            <a:pPr marL="0" indent="0">
              <a:buNone/>
            </a:pPr>
            <a:r>
              <a:rPr lang="en-GB" dirty="0"/>
              <a:t>1) the liability of the economic operator for delay, unless it is justified by the circumstances or scope of the contract; </a:t>
            </a:r>
            <a:endParaRPr lang="pl-PL" dirty="0"/>
          </a:p>
          <a:p>
            <a:pPr marL="0" indent="0">
              <a:buNone/>
            </a:pPr>
            <a:r>
              <a:rPr lang="en-GB" dirty="0"/>
              <a:t>2) charging contractual penalties for the </a:t>
            </a:r>
            <a:r>
              <a:rPr lang="en-GB" dirty="0" err="1"/>
              <a:t>behavior</a:t>
            </a:r>
            <a:r>
              <a:rPr lang="en-GB" dirty="0"/>
              <a:t> of the economic operator not related, directly or indirectly, to the subject-matter of the contract or its proper performance; </a:t>
            </a:r>
            <a:endParaRPr lang="pl-PL" dirty="0"/>
          </a:p>
          <a:p>
            <a:pPr marL="0" indent="0">
              <a:buNone/>
            </a:pPr>
            <a:r>
              <a:rPr lang="en-GB" dirty="0"/>
              <a:t>3) the liability of the economic operator for circumstances for which the contracting body is solely responsible; </a:t>
            </a:r>
            <a:endParaRPr lang="pl-PL" dirty="0"/>
          </a:p>
          <a:p>
            <a:pPr marL="0" indent="0">
              <a:buNone/>
            </a:pPr>
            <a:r>
              <a:rPr lang="en-GB" dirty="0"/>
              <a:t>4) the possibility of limiting the scope of the contract by the contracting body without indicating the minimum value or amount of the performance of the parties.</a:t>
            </a: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1682928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1F8C7C-98B1-4944-B1A8-920BB45FE880}"/>
              </a:ext>
            </a:extLst>
          </p:cNvPr>
          <p:cNvSpPr>
            <a:spLocks noGrp="1"/>
          </p:cNvSpPr>
          <p:nvPr>
            <p:ph type="ctrTitle"/>
          </p:nvPr>
        </p:nvSpPr>
        <p:spPr/>
        <p:txBody>
          <a:bodyPr>
            <a:normAutofit fontScale="90000"/>
          </a:bodyPr>
          <a:lstStyle/>
          <a:p>
            <a:r>
              <a:rPr lang="en-GB" b="1" dirty="0"/>
              <a:t>THE PROCESS OF CONCLUDING THE CONTRACT OF CONSTRUCTION WORKS </a:t>
            </a:r>
            <a:endParaRPr lang="pl-PL" dirty="0"/>
          </a:p>
        </p:txBody>
      </p:sp>
      <p:sp>
        <p:nvSpPr>
          <p:cNvPr id="3" name="Podtytuł 2">
            <a:extLst>
              <a:ext uri="{FF2B5EF4-FFF2-40B4-BE49-F238E27FC236}">
                <a16:creationId xmlns:a16="http://schemas.microsoft.com/office/drawing/2014/main" id="{48573D40-CEAF-45A8-944E-E7DEFB304153}"/>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1823395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fontScale="90000"/>
          </a:bodyPr>
          <a:lstStyle/>
          <a:p>
            <a:pPr algn="ctr"/>
            <a:br>
              <a:rPr lang="pl-PL" b="1" dirty="0"/>
            </a:br>
            <a:r>
              <a:rPr lang="en-US" b="1" dirty="0"/>
              <a:t>THE PROCESS OF CONCLUDING THE CONTRACT OF CONSTRUCTION WORKS </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92500" lnSpcReduction="20000"/>
          </a:bodyPr>
          <a:lstStyle/>
          <a:p>
            <a:pPr marL="0" indent="0">
              <a:buNone/>
            </a:pPr>
            <a:r>
              <a:rPr lang="en-GB" b="1" dirty="0"/>
              <a:t>1.1.51 FIDIC</a:t>
            </a:r>
            <a:endParaRPr lang="pl-PL" dirty="0"/>
          </a:p>
          <a:p>
            <a:pPr marL="0" indent="0">
              <a:buNone/>
            </a:pPr>
            <a:r>
              <a:rPr lang="en-GB" b="1" dirty="0"/>
              <a:t>“Letter of Tender” </a:t>
            </a:r>
            <a:r>
              <a:rPr lang="en-GB" dirty="0"/>
              <a:t>means the letter of tender, </a:t>
            </a:r>
            <a:r>
              <a:rPr lang="en-GB" b="1" dirty="0"/>
              <a:t>signed by the Contractor, stating the Contractor’s offer to the Employer</a:t>
            </a:r>
            <a:r>
              <a:rPr lang="en-GB" dirty="0"/>
              <a:t> for the execution of the Works.</a:t>
            </a:r>
            <a:endParaRPr lang="pl-PL" dirty="0"/>
          </a:p>
          <a:p>
            <a:pPr marL="0" indent="0">
              <a:buNone/>
            </a:pPr>
            <a:r>
              <a:rPr lang="en-GB" b="1" dirty="0"/>
              <a:t> </a:t>
            </a:r>
            <a:endParaRPr lang="pl-PL" dirty="0"/>
          </a:p>
          <a:p>
            <a:pPr marL="0" indent="0">
              <a:buNone/>
            </a:pPr>
            <a:r>
              <a:rPr lang="en-GB" b="1" dirty="0"/>
              <a:t>1.1.50 FIDIC</a:t>
            </a:r>
            <a:endParaRPr lang="pl-PL" dirty="0"/>
          </a:p>
          <a:p>
            <a:pPr marL="0" indent="0">
              <a:buNone/>
            </a:pPr>
            <a:r>
              <a:rPr lang="en-GB" b="1" dirty="0"/>
              <a:t>“Letter of Acceptance” </a:t>
            </a:r>
            <a:r>
              <a:rPr lang="en-GB" dirty="0"/>
              <a:t>means </a:t>
            </a:r>
            <a:r>
              <a:rPr lang="en-GB" b="1" dirty="0"/>
              <a:t>the letter of formal acceptance, signed by the Employer, of the Letter of Tender</a:t>
            </a:r>
            <a:r>
              <a:rPr lang="en-GB" dirty="0"/>
              <a:t>, including any annexed memoranda comprising agreements between and signed by both Parties. </a:t>
            </a:r>
            <a:endParaRPr lang="pl-PL" dirty="0"/>
          </a:p>
          <a:p>
            <a:pPr marL="0" indent="0">
              <a:buNone/>
            </a:pPr>
            <a:r>
              <a:rPr lang="en-GB" b="1" dirty="0"/>
              <a:t>If there is no such letter of acceptance, the expression “Letter of Acceptance” means the Contract Agreement and the date of issuing or receiving the Letter of Acceptance means the date of signing the Contract Agreement.</a:t>
            </a:r>
            <a:endParaRPr lang="pl-PL" dirty="0"/>
          </a:p>
          <a:p>
            <a:pPr marL="0" indent="0">
              <a:buNone/>
            </a:pPr>
            <a:endParaRPr lang="pl-PL" dirty="0"/>
          </a:p>
        </p:txBody>
      </p:sp>
    </p:spTree>
    <p:extLst>
      <p:ext uri="{BB962C8B-B14F-4D97-AF65-F5344CB8AC3E}">
        <p14:creationId xmlns:p14="http://schemas.microsoft.com/office/powerpoint/2010/main" val="3521569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fontScale="90000"/>
          </a:bodyPr>
          <a:lstStyle/>
          <a:p>
            <a:pPr algn="ctr"/>
            <a:br>
              <a:rPr lang="pl-PL" b="1" dirty="0"/>
            </a:br>
            <a:r>
              <a:rPr lang="en-US" b="1" dirty="0"/>
              <a:t>THE PROCESS OF CONCLUDING THE CONTRACT OF CONSTRUCTION WORKS </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lstStyle/>
          <a:p>
            <a:pPr marL="0" indent="0">
              <a:buNone/>
            </a:pPr>
            <a:r>
              <a:rPr lang="en-GB" b="1" dirty="0"/>
              <a:t>1.6 FIDIC </a:t>
            </a:r>
            <a:endParaRPr lang="pl-PL" dirty="0"/>
          </a:p>
          <a:p>
            <a:pPr marL="0" indent="0">
              <a:buNone/>
            </a:pPr>
            <a:r>
              <a:rPr lang="en-GB" b="1" dirty="0"/>
              <a:t>Contract Agreement</a:t>
            </a:r>
            <a:endParaRPr lang="pl-PL" dirty="0"/>
          </a:p>
          <a:p>
            <a:pPr marL="0" indent="0">
              <a:buNone/>
            </a:pPr>
            <a:r>
              <a:rPr lang="en-GB" b="1" dirty="0"/>
              <a:t>The Parties shall sign a Contract Agreement within 35 days after the Contractor receives the Letter of Acceptance</a:t>
            </a:r>
            <a:r>
              <a:rPr lang="en-GB" dirty="0"/>
              <a:t>, unless they agree otherwise. The Contract Agreement shall be based on the form annexed to the Particular Conditions. The costs of stamp duties and similar charges (if any) imposed by law in connection with entry into the Contract Agreement shall be borne by the Employer. </a:t>
            </a:r>
            <a:endParaRPr lang="pl-PL" dirty="0"/>
          </a:p>
          <a:p>
            <a:pPr marL="0" indent="0">
              <a:buNone/>
            </a:pPr>
            <a:endParaRPr lang="pl-PL" dirty="0"/>
          </a:p>
        </p:txBody>
      </p:sp>
    </p:spTree>
    <p:extLst>
      <p:ext uri="{BB962C8B-B14F-4D97-AF65-F5344CB8AC3E}">
        <p14:creationId xmlns:p14="http://schemas.microsoft.com/office/powerpoint/2010/main" val="585813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A43385-45FB-4DA9-A891-D5D0B910466A}"/>
              </a:ext>
            </a:extLst>
          </p:cNvPr>
          <p:cNvSpPr>
            <a:spLocks noGrp="1"/>
          </p:cNvSpPr>
          <p:nvPr>
            <p:ph type="ctrTitle"/>
          </p:nvPr>
        </p:nvSpPr>
        <p:spPr/>
        <p:txBody>
          <a:bodyPr/>
          <a:lstStyle/>
          <a:p>
            <a:r>
              <a:rPr lang="en-GB" b="1" dirty="0"/>
              <a:t>FORM OF LEGAL ACTS</a:t>
            </a:r>
            <a:endParaRPr lang="pl-PL" dirty="0"/>
          </a:p>
        </p:txBody>
      </p:sp>
      <p:sp>
        <p:nvSpPr>
          <p:cNvPr id="3" name="Podtytuł 2">
            <a:extLst>
              <a:ext uri="{FF2B5EF4-FFF2-40B4-BE49-F238E27FC236}">
                <a16:creationId xmlns:a16="http://schemas.microsoft.com/office/drawing/2014/main" id="{81191B26-07C2-4CEF-A675-8B6DA33AC822}"/>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4597174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pl-PL" b="1" dirty="0"/>
              <a:t>FORM OF LEGAL ACTS</a:t>
            </a:r>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lstStyle/>
          <a:p>
            <a:pPr marL="0" indent="0">
              <a:buNone/>
            </a:pPr>
            <a:r>
              <a:rPr lang="en-GB" b="1" dirty="0"/>
              <a:t>TYPES OF FORMS OF LEGAL ACTS</a:t>
            </a:r>
            <a:endParaRPr lang="pl-PL" dirty="0"/>
          </a:p>
          <a:p>
            <a:pPr marL="0" indent="0">
              <a:buNone/>
            </a:pPr>
            <a:r>
              <a:rPr lang="en-GB" b="1" dirty="0"/>
              <a:t> </a:t>
            </a:r>
            <a:endParaRPr lang="pl-PL" dirty="0"/>
          </a:p>
          <a:p>
            <a:pPr lvl="0"/>
            <a:r>
              <a:rPr lang="en-GB" b="1" dirty="0"/>
              <a:t>Form under pain of invalidity</a:t>
            </a:r>
            <a:endParaRPr lang="pl-PL" dirty="0"/>
          </a:p>
          <a:p>
            <a:pPr lvl="0"/>
            <a:r>
              <a:rPr lang="en-GB" b="1" dirty="0"/>
              <a:t>Form to achieve certain effects</a:t>
            </a:r>
            <a:endParaRPr lang="pl-PL" dirty="0"/>
          </a:p>
          <a:p>
            <a:pPr lvl="0"/>
            <a:r>
              <a:rPr lang="en-GB" b="1" dirty="0"/>
              <a:t>Form for evidence purposes.</a:t>
            </a:r>
            <a:endParaRPr lang="pl-PL" dirty="0"/>
          </a:p>
          <a:p>
            <a:pPr marL="0" indent="0">
              <a:buNone/>
            </a:pPr>
            <a:endParaRPr lang="pl-PL" dirty="0"/>
          </a:p>
        </p:txBody>
      </p:sp>
    </p:spTree>
    <p:extLst>
      <p:ext uri="{BB962C8B-B14F-4D97-AF65-F5344CB8AC3E}">
        <p14:creationId xmlns:p14="http://schemas.microsoft.com/office/powerpoint/2010/main" val="1123639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pl-PL" b="1" dirty="0"/>
              <a:t>FORM OF LEGAL ACTS</a:t>
            </a:r>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lstStyle/>
          <a:p>
            <a:pPr marL="0" indent="0">
              <a:buNone/>
            </a:pPr>
            <a:r>
              <a:rPr lang="en-GB" b="1" dirty="0"/>
              <a:t>Art. 648 CC</a:t>
            </a:r>
            <a:endParaRPr lang="pl-PL" dirty="0"/>
          </a:p>
          <a:p>
            <a:pPr marL="0" indent="0">
              <a:buNone/>
            </a:pPr>
            <a:r>
              <a:rPr lang="en-GB" dirty="0"/>
              <a:t>§ 1. A construction works contract should be stated in writing.</a:t>
            </a:r>
            <a:endParaRPr lang="pl-PL" dirty="0"/>
          </a:p>
          <a:p>
            <a:pPr marL="0" indent="0">
              <a:buNone/>
            </a:pPr>
            <a:r>
              <a:rPr lang="en-GB" dirty="0"/>
              <a:t>§ 2. The documentation required by the relevant regulations constitutes a component part of the contract.</a:t>
            </a:r>
            <a:endParaRPr lang="pl-PL" dirty="0"/>
          </a:p>
          <a:p>
            <a:pPr marL="0" indent="0">
              <a:buNone/>
            </a:pPr>
            <a:r>
              <a:rPr lang="en-GB" dirty="0"/>
              <a:t> </a:t>
            </a:r>
            <a:endParaRPr lang="pl-PL" dirty="0"/>
          </a:p>
          <a:p>
            <a:pPr marL="0" indent="0">
              <a:buNone/>
            </a:pPr>
            <a:r>
              <a:rPr lang="en-GB" b="1" dirty="0"/>
              <a:t>Art. 432 PPL</a:t>
            </a:r>
            <a:endParaRPr lang="pl-PL" dirty="0"/>
          </a:p>
          <a:p>
            <a:pPr marL="0" indent="0">
              <a:buNone/>
            </a:pPr>
            <a:r>
              <a:rPr lang="en-GB" dirty="0"/>
              <a:t>The contract requires a written form, under pain of nullity, unless separate provisions require a special form.</a:t>
            </a:r>
            <a:endParaRPr lang="pl-PL" dirty="0"/>
          </a:p>
          <a:p>
            <a:pPr marL="0" indent="0">
              <a:buNone/>
            </a:pPr>
            <a:endParaRPr lang="pl-PL" dirty="0"/>
          </a:p>
        </p:txBody>
      </p:sp>
    </p:spTree>
    <p:extLst>
      <p:ext uri="{BB962C8B-B14F-4D97-AF65-F5344CB8AC3E}">
        <p14:creationId xmlns:p14="http://schemas.microsoft.com/office/powerpoint/2010/main" val="1642961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200" b="1" dirty="0"/>
              <a:t>CONCEPT OF CONSTRUCTION WORKS CONTRACT </a:t>
            </a:r>
            <a:endParaRPr lang="pl-PL" sz="32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lstStyle/>
          <a:p>
            <a:pPr marL="0" indent="0">
              <a:buNone/>
            </a:pPr>
            <a:r>
              <a:rPr lang="en-GB" b="1" dirty="0"/>
              <a:t>Art. 647 CC</a:t>
            </a:r>
            <a:endParaRPr lang="pl-PL" dirty="0"/>
          </a:p>
          <a:p>
            <a:pPr marL="0" indent="0">
              <a:buNone/>
            </a:pPr>
            <a:r>
              <a:rPr lang="en-GB" dirty="0"/>
              <a:t>By a construction works contract, the contractor commits to hand over the facility provided for in the contract performed in accordance with the design and technical know-how, and the investor commits to carry out the actions required by the relevant regulations to prepare the works, especially to hand over the construction site and to deliver the design and to accept the facility and pay the agreed remuneration.</a:t>
            </a:r>
            <a:endParaRPr lang="pl-PL" dirty="0"/>
          </a:p>
          <a:p>
            <a:pPr marL="0" indent="0">
              <a:buNone/>
            </a:pPr>
            <a:endParaRPr lang="pl-PL" dirty="0"/>
          </a:p>
        </p:txBody>
      </p:sp>
    </p:spTree>
    <p:extLst>
      <p:ext uri="{BB962C8B-B14F-4D97-AF65-F5344CB8AC3E}">
        <p14:creationId xmlns:p14="http://schemas.microsoft.com/office/powerpoint/2010/main" val="26445833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pl-PL" b="1" dirty="0"/>
              <a:t>FORM OF LEGAL ACTS</a:t>
            </a:r>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62500" lnSpcReduction="20000"/>
          </a:bodyPr>
          <a:lstStyle/>
          <a:p>
            <a:pPr marL="0" indent="0">
              <a:buNone/>
            </a:pPr>
            <a:r>
              <a:rPr lang="en-GB" b="1" dirty="0"/>
              <a:t>Art.  647</a:t>
            </a:r>
            <a:r>
              <a:rPr lang="en-GB" b="1" baseline="30000" dirty="0"/>
              <a:t>1 </a:t>
            </a:r>
            <a:r>
              <a:rPr lang="en-GB" b="1" dirty="0"/>
              <a:t>CC  Contracts with subcontractor </a:t>
            </a:r>
            <a:endParaRPr lang="pl-PL" dirty="0"/>
          </a:p>
          <a:p>
            <a:pPr marL="0" indent="0">
              <a:buNone/>
            </a:pPr>
            <a:r>
              <a:rPr lang="en-GB" dirty="0"/>
              <a:t>§  1. </a:t>
            </a:r>
            <a:endParaRPr lang="pl-PL" dirty="0"/>
          </a:p>
          <a:p>
            <a:pPr marL="0" indent="0">
              <a:buNone/>
            </a:pPr>
            <a:r>
              <a:rPr lang="en-GB" dirty="0"/>
              <a:t>The investor is jointly and severally liable with the contractor (general contractor) for the payment of remuneration due to the subcontractor for the construction works performed by him. The detailed subject of this work shell be </a:t>
            </a:r>
            <a:r>
              <a:rPr lang="en-GB" dirty="0" err="1"/>
              <a:t>notificated</a:t>
            </a:r>
            <a:r>
              <a:rPr lang="en-GB" dirty="0"/>
              <a:t> to the investor by the contractor or subcontractor prior to the commencement of these works, unless within thirty days from the date of delivery of the notification, the investor filed an objection to the subcontractor and the contractor against the performance of these works by the subcontractor.</a:t>
            </a:r>
            <a:endParaRPr lang="pl-PL" dirty="0"/>
          </a:p>
          <a:p>
            <a:pPr marL="0" indent="0">
              <a:buNone/>
            </a:pPr>
            <a:r>
              <a:rPr lang="en-GB" dirty="0"/>
              <a:t> </a:t>
            </a:r>
            <a:endParaRPr lang="pl-PL" dirty="0"/>
          </a:p>
          <a:p>
            <a:pPr marL="0" indent="0">
              <a:buNone/>
            </a:pPr>
            <a:r>
              <a:rPr lang="en-GB" dirty="0"/>
              <a:t>§  2. </a:t>
            </a:r>
            <a:endParaRPr lang="pl-PL" dirty="0"/>
          </a:p>
          <a:p>
            <a:pPr marL="0" indent="0">
              <a:buNone/>
            </a:pPr>
            <a:r>
              <a:rPr lang="en-GB" b="1" dirty="0"/>
              <a:t>The notification, which is referred to in § 1 is not required if the investor and the contractor have specified in the contract, concluded in writing under pain of invalidity</a:t>
            </a:r>
            <a:r>
              <a:rPr lang="en-GB" dirty="0"/>
              <a:t>, the detailed subject of construction works performed by the designated subcontractor.</a:t>
            </a:r>
            <a:endParaRPr lang="pl-PL" dirty="0"/>
          </a:p>
          <a:p>
            <a:pPr marL="0" indent="0">
              <a:buNone/>
            </a:pPr>
            <a:r>
              <a:rPr lang="en-GB" dirty="0"/>
              <a:t> </a:t>
            </a:r>
            <a:endParaRPr lang="pl-PL" dirty="0"/>
          </a:p>
          <a:p>
            <a:pPr marL="0" indent="0">
              <a:buNone/>
            </a:pPr>
            <a:r>
              <a:rPr lang="en-GB" dirty="0"/>
              <a:t>§  4. </a:t>
            </a:r>
            <a:endParaRPr lang="pl-PL" dirty="0"/>
          </a:p>
          <a:p>
            <a:pPr marL="0" indent="0">
              <a:buNone/>
            </a:pPr>
            <a:r>
              <a:rPr lang="en-GB" b="1" dirty="0"/>
              <a:t>The notification and objection referred to in § 1 require a written form under pain of invalidity. </a:t>
            </a:r>
            <a:endParaRPr lang="pl-PL" dirty="0"/>
          </a:p>
          <a:p>
            <a:pPr marL="0" indent="0">
              <a:buNone/>
            </a:pPr>
            <a:endParaRPr lang="pl-PL" dirty="0"/>
          </a:p>
        </p:txBody>
      </p:sp>
    </p:spTree>
    <p:extLst>
      <p:ext uri="{BB962C8B-B14F-4D97-AF65-F5344CB8AC3E}">
        <p14:creationId xmlns:p14="http://schemas.microsoft.com/office/powerpoint/2010/main" val="2071221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pl-PL" b="1" dirty="0"/>
              <a:t>FORM OF LEGAL ACTS</a:t>
            </a:r>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a:bodyPr>
          <a:lstStyle/>
          <a:p>
            <a:pPr marL="0" indent="0">
              <a:buNone/>
            </a:pPr>
            <a:r>
              <a:rPr lang="en-GB" b="1" dirty="0"/>
              <a:t>WRITTEN FORM</a:t>
            </a:r>
            <a:endParaRPr lang="pl-PL" dirty="0"/>
          </a:p>
          <a:p>
            <a:pPr marL="0" indent="0">
              <a:buNone/>
            </a:pPr>
            <a:endParaRPr lang="pl-PL" dirty="0"/>
          </a:p>
          <a:p>
            <a:pPr marL="0" indent="0">
              <a:buNone/>
            </a:pPr>
            <a:r>
              <a:rPr lang="en-GB" b="1" dirty="0"/>
              <a:t>Art. 78. Written form. </a:t>
            </a:r>
            <a:endParaRPr lang="pl-PL" dirty="0"/>
          </a:p>
          <a:p>
            <a:pPr marL="0" indent="0">
              <a:buNone/>
            </a:pPr>
            <a:r>
              <a:rPr lang="en-GB" dirty="0"/>
              <a:t>§ 1. In order to observe written form for a legal act, it is sufficient to set a handwritten signature to a document containing a declaration of intent. In order to execute a contract, it is sufficient to exchange documents containing declarations of intent, each of which is signed by one of the parties, or documents, each of which contains a declaration of intent of one party and is signed by this party.</a:t>
            </a:r>
            <a:endParaRPr lang="pl-PL" dirty="0"/>
          </a:p>
          <a:p>
            <a:endParaRPr lang="pl-PL" dirty="0"/>
          </a:p>
          <a:p>
            <a:pPr marL="0" indent="0">
              <a:buNone/>
            </a:pPr>
            <a:endParaRPr lang="pl-PL" dirty="0"/>
          </a:p>
        </p:txBody>
      </p:sp>
    </p:spTree>
    <p:extLst>
      <p:ext uri="{BB962C8B-B14F-4D97-AF65-F5344CB8AC3E}">
        <p14:creationId xmlns:p14="http://schemas.microsoft.com/office/powerpoint/2010/main" val="550425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pl-PL" b="1" dirty="0"/>
              <a:t>FORM OF LEGAL ACTS</a:t>
            </a:r>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85000" lnSpcReduction="20000"/>
          </a:bodyPr>
          <a:lstStyle/>
          <a:p>
            <a:pPr marL="0" indent="0">
              <a:buNone/>
            </a:pPr>
            <a:r>
              <a:rPr lang="en-GB" b="1" dirty="0"/>
              <a:t>WRITTEN FORM</a:t>
            </a:r>
            <a:endParaRPr lang="pl-PL" dirty="0"/>
          </a:p>
          <a:p>
            <a:pPr marL="0" indent="0">
              <a:buNone/>
            </a:pPr>
            <a:endParaRPr lang="pl-PL" dirty="0"/>
          </a:p>
          <a:p>
            <a:pPr marL="0" indent="0">
              <a:buNone/>
            </a:pPr>
            <a:r>
              <a:rPr lang="en-GB" b="1" dirty="0"/>
              <a:t>Art. 73 CC </a:t>
            </a:r>
            <a:endParaRPr lang="pl-PL" dirty="0"/>
          </a:p>
          <a:p>
            <a:pPr marL="0" indent="0">
              <a:buNone/>
            </a:pPr>
            <a:r>
              <a:rPr lang="en-GB" dirty="0"/>
              <a:t>§ 1. If the law stipulates that a </a:t>
            </a:r>
            <a:r>
              <a:rPr lang="en-GB" b="1" dirty="0"/>
              <a:t>legal act be made in writing, an act made without observing the stipulated form is invalid only if the law provides for a nullity clause.</a:t>
            </a:r>
            <a:endParaRPr lang="pl-PL" dirty="0"/>
          </a:p>
          <a:p>
            <a:endParaRPr lang="pl-PL" dirty="0"/>
          </a:p>
          <a:p>
            <a:pPr marL="0" indent="0">
              <a:buNone/>
            </a:pPr>
            <a:r>
              <a:rPr lang="en-GB" dirty="0"/>
              <a:t>§ 2. </a:t>
            </a:r>
            <a:r>
              <a:rPr lang="en-GB" b="1" dirty="0"/>
              <a:t>If the law stipulates that a legal act be made in another specific form, an act made without observing this form is invalid. </a:t>
            </a:r>
            <a:endParaRPr lang="pl-PL" dirty="0"/>
          </a:p>
          <a:p>
            <a:endParaRPr lang="pl-PL" dirty="0"/>
          </a:p>
          <a:p>
            <a:pPr marL="0" indent="0">
              <a:buNone/>
            </a:pPr>
            <a:r>
              <a:rPr lang="en-GB" dirty="0"/>
              <a:t>This, however, does not apply to cases in which </a:t>
            </a:r>
            <a:r>
              <a:rPr lang="en-GB" b="1" dirty="0"/>
              <a:t>the observance of a specific form is stipulated only in order to produce the specified effects of a legal act.</a:t>
            </a:r>
            <a:endParaRPr lang="pl-PL" dirty="0"/>
          </a:p>
          <a:p>
            <a:pPr marL="0" indent="0">
              <a:buNone/>
            </a:pPr>
            <a:endParaRPr lang="pl-PL" dirty="0"/>
          </a:p>
          <a:p>
            <a:pPr marL="0" indent="0">
              <a:buNone/>
            </a:pPr>
            <a:endParaRPr lang="pl-PL" dirty="0"/>
          </a:p>
        </p:txBody>
      </p:sp>
    </p:spTree>
    <p:extLst>
      <p:ext uri="{BB962C8B-B14F-4D97-AF65-F5344CB8AC3E}">
        <p14:creationId xmlns:p14="http://schemas.microsoft.com/office/powerpoint/2010/main" val="13164458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pl-PL" b="1" dirty="0"/>
              <a:t>FORM OF LEGAL ACTS</a:t>
            </a:r>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62500" lnSpcReduction="20000"/>
          </a:bodyPr>
          <a:lstStyle/>
          <a:p>
            <a:pPr marL="0" indent="0">
              <a:buNone/>
            </a:pPr>
            <a:r>
              <a:rPr lang="en-GB" b="1" dirty="0"/>
              <a:t>FORM FOR EVIDENCE PURPOSES</a:t>
            </a:r>
            <a:endParaRPr lang="pl-PL" dirty="0"/>
          </a:p>
          <a:p>
            <a:pPr marL="0" indent="0">
              <a:buNone/>
            </a:pPr>
            <a:r>
              <a:rPr lang="en-GB" dirty="0"/>
              <a:t> </a:t>
            </a:r>
            <a:endParaRPr lang="pl-PL" dirty="0"/>
          </a:p>
          <a:p>
            <a:pPr marL="0" indent="0">
              <a:buNone/>
            </a:pPr>
            <a:r>
              <a:rPr lang="en-GB" b="1" dirty="0"/>
              <a:t>Art. 74 CC </a:t>
            </a:r>
            <a:endParaRPr lang="pl-PL" dirty="0"/>
          </a:p>
          <a:p>
            <a:pPr marL="0" indent="0">
              <a:buNone/>
            </a:pPr>
            <a:r>
              <a:rPr lang="en-GB" b="1" dirty="0"/>
              <a:t>For evidence purposes. </a:t>
            </a:r>
            <a:r>
              <a:rPr lang="en-GB" dirty="0"/>
              <a:t> </a:t>
            </a:r>
            <a:endParaRPr lang="pl-PL" dirty="0"/>
          </a:p>
          <a:p>
            <a:pPr marL="0" indent="0">
              <a:buNone/>
            </a:pPr>
            <a:r>
              <a:rPr lang="en-GB" dirty="0"/>
              <a:t> § 1. </a:t>
            </a:r>
            <a:r>
              <a:rPr lang="en-GB" b="1" dirty="0"/>
              <a:t>The stipulation of written form without a nullity clause leads,</a:t>
            </a:r>
            <a:r>
              <a:rPr lang="en-GB" dirty="0"/>
              <a:t> if the stipulated form is not observed, in litigation to witness evidence or evidence in the form of declarations of the parties concerning the performance of the act being inadmissible. </a:t>
            </a:r>
            <a:r>
              <a:rPr lang="en-GB" b="1" dirty="0"/>
              <a:t>This provision does not apply to cases in which written form is stipulated only in order to produce the specified effects of a legal act.</a:t>
            </a:r>
            <a:endParaRPr lang="pl-PL" dirty="0"/>
          </a:p>
          <a:p>
            <a:endParaRPr lang="pl-PL" dirty="0"/>
          </a:p>
          <a:p>
            <a:pPr marL="0" indent="0">
              <a:buNone/>
            </a:pPr>
            <a:r>
              <a:rPr lang="en-GB" dirty="0"/>
              <a:t> § 2. However, despite the written form prescribed for evidence purposes not being observed, witness evidence or evidence in the form of declarations of the parties is admissible if both parties consent thereto, if a consumer so demands in a dispute with an entrepreneur or if the fact that the legal act has been performed is substantiated in writing.</a:t>
            </a:r>
            <a:endParaRPr lang="pl-PL" dirty="0"/>
          </a:p>
          <a:p>
            <a:endParaRPr lang="pl-PL" dirty="0"/>
          </a:p>
          <a:p>
            <a:pPr marL="0" indent="0">
              <a:buNone/>
            </a:pPr>
            <a:r>
              <a:rPr lang="en-GB" b="1" dirty="0"/>
              <a:t> § 3. The provisions on written form stipulated for evidence purposes do not apply to legal acts in relations between entrepreneurs.</a:t>
            </a:r>
            <a:endParaRPr lang="pl-PL" dirty="0"/>
          </a:p>
          <a:p>
            <a:pPr marL="0" indent="0">
              <a:buNone/>
            </a:pPr>
            <a:endParaRPr lang="pl-PL" dirty="0"/>
          </a:p>
        </p:txBody>
      </p:sp>
    </p:spTree>
    <p:extLst>
      <p:ext uri="{BB962C8B-B14F-4D97-AF65-F5344CB8AC3E}">
        <p14:creationId xmlns:p14="http://schemas.microsoft.com/office/powerpoint/2010/main" val="351859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pl-PL" b="1" dirty="0"/>
              <a:t>FORM OF LEGAL ACTS</a:t>
            </a:r>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a:bodyPr>
          <a:lstStyle/>
          <a:p>
            <a:pPr marL="0" indent="0">
              <a:buNone/>
            </a:pPr>
            <a:r>
              <a:rPr lang="en-GB" b="1" dirty="0"/>
              <a:t>FORM OF AMENDMENT OF THE CONTRACT</a:t>
            </a:r>
            <a:endParaRPr lang="pl-PL" dirty="0"/>
          </a:p>
          <a:p>
            <a:endParaRPr lang="pl-PL" dirty="0"/>
          </a:p>
          <a:p>
            <a:pPr marL="0" indent="0">
              <a:buNone/>
            </a:pPr>
            <a:r>
              <a:rPr lang="en-GB" b="1" dirty="0"/>
              <a:t>Art. 77 CC</a:t>
            </a:r>
            <a:endParaRPr lang="pl-PL" dirty="0"/>
          </a:p>
          <a:p>
            <a:pPr marL="0" indent="0">
              <a:buNone/>
            </a:pPr>
            <a:r>
              <a:rPr lang="en-GB" b="1" dirty="0"/>
              <a:t>Amendments to written contract.</a:t>
            </a:r>
            <a:endParaRPr lang="pl-PL" dirty="0"/>
          </a:p>
          <a:p>
            <a:pPr marL="0" indent="0">
              <a:buNone/>
            </a:pPr>
            <a:r>
              <a:rPr lang="en-GB" dirty="0"/>
              <a:t> § 1. </a:t>
            </a:r>
            <a:r>
              <a:rPr lang="en-GB" b="1" dirty="0"/>
              <a:t>A contract may be supplemented or amended only in the form stipulated by the law or agreed by the parties for its execution.</a:t>
            </a:r>
            <a:endParaRPr lang="pl-PL" dirty="0"/>
          </a:p>
          <a:p>
            <a:pPr marL="0" indent="0">
              <a:buNone/>
            </a:pPr>
            <a:r>
              <a:rPr lang="en-GB" dirty="0"/>
              <a:t> § 2. </a:t>
            </a:r>
            <a:r>
              <a:rPr lang="en-GB" b="1" dirty="0"/>
              <a:t>If a contract is executed in writing, its termination with the consent of both parties, and also its rescission or termination by one party, should be stated in writing.</a:t>
            </a:r>
            <a:endParaRPr lang="pl-PL" dirty="0"/>
          </a:p>
          <a:p>
            <a:pPr marL="0" indent="0">
              <a:buNone/>
            </a:pPr>
            <a:endParaRPr lang="pl-PL" dirty="0"/>
          </a:p>
        </p:txBody>
      </p:sp>
    </p:spTree>
    <p:extLst>
      <p:ext uri="{BB962C8B-B14F-4D97-AF65-F5344CB8AC3E}">
        <p14:creationId xmlns:p14="http://schemas.microsoft.com/office/powerpoint/2010/main" val="17264151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DF85AE-6917-474D-9A41-522253A48099}"/>
              </a:ext>
            </a:extLst>
          </p:cNvPr>
          <p:cNvSpPr>
            <a:spLocks noGrp="1"/>
          </p:cNvSpPr>
          <p:nvPr>
            <p:ph type="ctrTitle"/>
          </p:nvPr>
        </p:nvSpPr>
        <p:spPr/>
        <p:txBody>
          <a:bodyPr>
            <a:normAutofit/>
          </a:bodyPr>
          <a:lstStyle/>
          <a:p>
            <a:r>
              <a:rPr lang="en-GB" b="1" dirty="0"/>
              <a:t>MODIFICATION OF THE CONTRACT </a:t>
            </a:r>
            <a:endParaRPr lang="pl-PL" dirty="0"/>
          </a:p>
        </p:txBody>
      </p:sp>
      <p:sp>
        <p:nvSpPr>
          <p:cNvPr id="3" name="Podtytuł 2">
            <a:extLst>
              <a:ext uri="{FF2B5EF4-FFF2-40B4-BE49-F238E27FC236}">
                <a16:creationId xmlns:a16="http://schemas.microsoft.com/office/drawing/2014/main" id="{245A69D4-76C1-4ACB-972D-FAA918C2E5E9}"/>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2411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en-GB" b="1" dirty="0"/>
              <a:t>MODIFICATION OF THE CONTRACT </a:t>
            </a:r>
            <a:endParaRPr lang="pl-PL"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70000" lnSpcReduction="20000"/>
          </a:bodyPr>
          <a:lstStyle/>
          <a:p>
            <a:pPr marL="0" indent="0">
              <a:buNone/>
            </a:pPr>
            <a:r>
              <a:rPr lang="en-GB" b="1" dirty="0"/>
              <a:t>Art 454 PPL</a:t>
            </a:r>
            <a:endParaRPr lang="pl-PL" dirty="0"/>
          </a:p>
          <a:p>
            <a:pPr marL="0" indent="0">
              <a:buNone/>
            </a:pPr>
            <a:r>
              <a:rPr lang="en-GB" dirty="0"/>
              <a:t>1. </a:t>
            </a:r>
            <a:r>
              <a:rPr lang="en-GB" b="1" dirty="0"/>
              <a:t>A significant modification of the contract concluded requires a new procurement procedure.</a:t>
            </a:r>
            <a:r>
              <a:rPr lang="en-GB" dirty="0"/>
              <a:t> </a:t>
            </a:r>
            <a:endParaRPr lang="pl-PL" dirty="0"/>
          </a:p>
          <a:p>
            <a:pPr marL="0" indent="0">
              <a:buNone/>
            </a:pPr>
            <a:r>
              <a:rPr lang="en-GB" dirty="0"/>
              <a:t>2. </a:t>
            </a:r>
            <a:r>
              <a:rPr lang="en-GB" b="1" dirty="0"/>
              <a:t>The modification of the contract is significant if it causes the nature of the contract to change significantly in relation to the original contract,</a:t>
            </a:r>
            <a:r>
              <a:rPr lang="en-GB" dirty="0"/>
              <a:t> in particular if the modification: </a:t>
            </a:r>
            <a:endParaRPr lang="pl-PL" dirty="0"/>
          </a:p>
          <a:p>
            <a:pPr marL="0" indent="0">
              <a:buNone/>
            </a:pPr>
            <a:r>
              <a:rPr lang="en-GB" dirty="0"/>
              <a:t>1) </a:t>
            </a:r>
            <a:r>
              <a:rPr lang="en-GB" b="1" dirty="0"/>
              <a:t>introduces conditions</a:t>
            </a:r>
            <a:r>
              <a:rPr lang="en-GB" dirty="0"/>
              <a:t> which, if they had been applied in a procurement procedure, other economic operators would have participated or could have participated in the procurement procedure or offers of a different content would be accepted; </a:t>
            </a:r>
            <a:endParaRPr lang="pl-PL" dirty="0"/>
          </a:p>
          <a:p>
            <a:pPr marL="0" indent="0">
              <a:buNone/>
            </a:pPr>
            <a:r>
              <a:rPr lang="en-GB" dirty="0"/>
              <a:t>2) </a:t>
            </a:r>
            <a:r>
              <a:rPr lang="en-GB" b="1" dirty="0"/>
              <a:t>violates the economic balance of the parties</a:t>
            </a:r>
            <a:r>
              <a:rPr lang="en-GB" dirty="0"/>
              <a:t> to the contract in </a:t>
            </a:r>
            <a:r>
              <a:rPr lang="en-GB" dirty="0" err="1"/>
              <a:t>favor</a:t>
            </a:r>
            <a:r>
              <a:rPr lang="en-GB" dirty="0"/>
              <a:t> of the economic operator in a manner not provided for in the original contract; </a:t>
            </a:r>
            <a:endParaRPr lang="pl-PL" dirty="0"/>
          </a:p>
          <a:p>
            <a:pPr marL="0" indent="0">
              <a:buNone/>
            </a:pPr>
            <a:r>
              <a:rPr lang="en-GB" dirty="0"/>
              <a:t>3) </a:t>
            </a:r>
            <a:r>
              <a:rPr lang="en-GB" b="1" dirty="0"/>
              <a:t>significantly extends or reduces the scope of the services and obligations arising from the contract;</a:t>
            </a:r>
            <a:r>
              <a:rPr lang="en-GB" dirty="0"/>
              <a:t> </a:t>
            </a:r>
            <a:endParaRPr lang="pl-PL" dirty="0"/>
          </a:p>
          <a:p>
            <a:pPr marL="0" indent="0">
              <a:buNone/>
            </a:pPr>
            <a:r>
              <a:rPr lang="en-GB" dirty="0"/>
              <a:t>4) </a:t>
            </a:r>
            <a:r>
              <a:rPr lang="en-GB" b="1" dirty="0"/>
              <a:t>it consists of replacing the economic operator to whom the contracting body has awarded the contract with a new economic operator</a:t>
            </a:r>
            <a:r>
              <a:rPr lang="en-GB" dirty="0"/>
              <a:t> in cases other than those referred to in Article 455 para.1 point 2.</a:t>
            </a:r>
            <a:endParaRPr lang="pl-PL" dirty="0"/>
          </a:p>
          <a:p>
            <a:pPr marL="0" indent="0">
              <a:buNone/>
            </a:pPr>
            <a:endParaRPr lang="pl-PL" dirty="0"/>
          </a:p>
        </p:txBody>
      </p:sp>
    </p:spTree>
    <p:extLst>
      <p:ext uri="{BB962C8B-B14F-4D97-AF65-F5344CB8AC3E}">
        <p14:creationId xmlns:p14="http://schemas.microsoft.com/office/powerpoint/2010/main" val="41928992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lstStyle/>
          <a:p>
            <a:pPr algn="ctr"/>
            <a:r>
              <a:rPr lang="en-GB" b="1" dirty="0"/>
              <a:t>MODIFICATION OF THE CONTRACT </a:t>
            </a:r>
            <a:endParaRPr lang="pl-PL"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55000" lnSpcReduction="20000"/>
          </a:bodyPr>
          <a:lstStyle/>
          <a:p>
            <a:pPr marL="0" indent="0">
              <a:buNone/>
            </a:pPr>
            <a:r>
              <a:rPr lang="en-GB" b="1" dirty="0"/>
              <a:t>Art 455 PPL</a:t>
            </a:r>
            <a:endParaRPr lang="pl-PL" dirty="0"/>
          </a:p>
          <a:p>
            <a:pPr marL="0" indent="0">
              <a:buNone/>
            </a:pPr>
            <a:r>
              <a:rPr lang="en-GB" dirty="0"/>
              <a:t>1. It is permissible to modify the contract without conducting a new procurement procedure: </a:t>
            </a:r>
            <a:endParaRPr lang="pl-PL" dirty="0"/>
          </a:p>
          <a:p>
            <a:pPr marL="0" indent="0">
              <a:buNone/>
            </a:pPr>
            <a:r>
              <a:rPr lang="en-GB" dirty="0"/>
              <a:t>1) </a:t>
            </a:r>
            <a:r>
              <a:rPr lang="en-GB" b="1" dirty="0"/>
              <a:t>irrespective of the value of the modification, provided that it is provided for in the contract notice or contract documents, in the form of clear, precise and unambiguous contractual provisions</a:t>
            </a:r>
            <a:r>
              <a:rPr lang="en-GB" dirty="0"/>
              <a:t>, which may include provisions relating to the rules for changing the price if they meet all of the following conditions: </a:t>
            </a:r>
            <a:endParaRPr lang="pl-PL" dirty="0"/>
          </a:p>
          <a:p>
            <a:pPr marL="0" indent="0">
              <a:buNone/>
            </a:pPr>
            <a:r>
              <a:rPr lang="en-GB" dirty="0"/>
              <a:t>a) specify the type and scope of modifications, </a:t>
            </a:r>
            <a:endParaRPr lang="pl-PL" dirty="0"/>
          </a:p>
          <a:p>
            <a:pPr marL="0" indent="0">
              <a:buNone/>
            </a:pPr>
            <a:r>
              <a:rPr lang="en-GB" dirty="0"/>
              <a:t>b) lay down the conditions for introducing modifications, </a:t>
            </a:r>
            <a:endParaRPr lang="pl-PL" dirty="0"/>
          </a:p>
          <a:p>
            <a:pPr marL="0" indent="0">
              <a:buNone/>
            </a:pPr>
            <a:r>
              <a:rPr lang="en-GB" dirty="0"/>
              <a:t>c) they do not provide for modifications that would change the general nature of the contract; </a:t>
            </a:r>
            <a:endParaRPr lang="pl-PL" dirty="0"/>
          </a:p>
          <a:p>
            <a:pPr marL="0" indent="0">
              <a:buNone/>
            </a:pPr>
            <a:r>
              <a:rPr lang="en-GB" dirty="0"/>
              <a:t>2) </a:t>
            </a:r>
            <a:r>
              <a:rPr lang="en-GB" b="1" dirty="0"/>
              <a:t>when the new economic operator is to replace the current economic operator</a:t>
            </a:r>
            <a:r>
              <a:rPr lang="en-GB" dirty="0"/>
              <a:t>: </a:t>
            </a:r>
            <a:endParaRPr lang="pl-PL" dirty="0"/>
          </a:p>
          <a:p>
            <a:pPr marL="0" indent="0">
              <a:buNone/>
            </a:pPr>
            <a:r>
              <a:rPr lang="en-GB" dirty="0"/>
              <a:t>a) where this possibility is provided for in the contractual provisions referred to in point 1, or </a:t>
            </a:r>
            <a:endParaRPr lang="pl-PL" dirty="0"/>
          </a:p>
          <a:p>
            <a:pPr marL="0" indent="0">
              <a:buNone/>
            </a:pPr>
            <a:r>
              <a:rPr lang="en-GB" dirty="0"/>
              <a:t>b) </a:t>
            </a:r>
            <a:r>
              <a:rPr lang="en-GB" b="1" dirty="0"/>
              <a:t>as a result of the succession</a:t>
            </a:r>
            <a:r>
              <a:rPr lang="en-GB" dirty="0"/>
              <a:t>, by entering into the rights and obligations of the economic operator, following a takeover, merger, division, transformation, bankruptcy, restructuring, inheritance or acquisition of the current economic operator or its enterprise, provided that the new economic operator fulfils the conditions for participation in the procedure, there are no grounds for his exclusion, it does not entail any other significant modifications of the contract, and it is not intended to avoid the application of the provisions of the Act, or </a:t>
            </a:r>
            <a:endParaRPr lang="pl-PL" dirty="0"/>
          </a:p>
          <a:p>
            <a:pPr marL="0" indent="0">
              <a:buNone/>
            </a:pPr>
            <a:r>
              <a:rPr lang="en-GB" dirty="0"/>
              <a:t>c) </a:t>
            </a:r>
            <a:r>
              <a:rPr lang="en-GB" b="1" dirty="0"/>
              <a:t>as a result of the contracting body taking over the economic operator’s commitments towards its subcontractors,</a:t>
            </a:r>
            <a:r>
              <a:rPr lang="en-GB" dirty="0"/>
              <a:t> in the case referred to in Article 465 para. 1. </a:t>
            </a:r>
            <a:endParaRPr lang="pl-PL" dirty="0"/>
          </a:p>
          <a:p>
            <a:pPr marL="0" indent="0">
              <a:buNone/>
            </a:pPr>
            <a:endParaRPr lang="pl-PL" dirty="0"/>
          </a:p>
        </p:txBody>
      </p:sp>
    </p:spTree>
    <p:extLst>
      <p:ext uri="{BB962C8B-B14F-4D97-AF65-F5344CB8AC3E}">
        <p14:creationId xmlns:p14="http://schemas.microsoft.com/office/powerpoint/2010/main" val="2041518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B179F3F-6C91-416B-9D89-F79441E946B5}"/>
              </a:ext>
            </a:extLst>
          </p:cNvPr>
          <p:cNvSpPr>
            <a:spLocks noGrp="1"/>
          </p:cNvSpPr>
          <p:nvPr>
            <p:ph type="ctrTitle"/>
          </p:nvPr>
        </p:nvSpPr>
        <p:spPr/>
        <p:txBody>
          <a:bodyPr>
            <a:normAutofit fontScale="90000"/>
          </a:bodyPr>
          <a:lstStyle/>
          <a:p>
            <a:r>
              <a:rPr lang="en-US" b="1" dirty="0"/>
              <a:t>PARTIES </a:t>
            </a:r>
            <a:br>
              <a:rPr lang="pl-PL" b="1" dirty="0"/>
            </a:br>
            <a:r>
              <a:rPr lang="en-US" b="1" dirty="0"/>
              <a:t>TO CONTRACT OF CONSTRUCTION WORKS</a:t>
            </a:r>
            <a:endParaRPr lang="pl-PL" dirty="0"/>
          </a:p>
        </p:txBody>
      </p:sp>
      <p:sp>
        <p:nvSpPr>
          <p:cNvPr id="3" name="Podtytuł 2">
            <a:extLst>
              <a:ext uri="{FF2B5EF4-FFF2-40B4-BE49-F238E27FC236}">
                <a16:creationId xmlns:a16="http://schemas.microsoft.com/office/drawing/2014/main" id="{218FFBF7-D40A-4433-BE75-D4102A389913}"/>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377004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lstStyle/>
          <a:p>
            <a:pPr marL="0" indent="0">
              <a:buNone/>
            </a:pPr>
            <a:r>
              <a:rPr lang="en-US" dirty="0"/>
              <a:t>-	the Investor </a:t>
            </a:r>
          </a:p>
          <a:p>
            <a:pPr marL="0" indent="0">
              <a:buNone/>
            </a:pPr>
            <a:r>
              <a:rPr lang="en-US" dirty="0"/>
              <a:t>-	the Contractor </a:t>
            </a:r>
          </a:p>
          <a:p>
            <a:pPr marL="0" indent="0">
              <a:buNone/>
            </a:pPr>
            <a:r>
              <a:rPr lang="en-US" dirty="0"/>
              <a:t>-	the Engineer </a:t>
            </a:r>
          </a:p>
          <a:p>
            <a:pPr marL="0" indent="0">
              <a:buNone/>
            </a:pPr>
            <a:endParaRPr lang="pl-PL" dirty="0"/>
          </a:p>
        </p:txBody>
      </p:sp>
    </p:spTree>
    <p:extLst>
      <p:ext uri="{BB962C8B-B14F-4D97-AF65-F5344CB8AC3E}">
        <p14:creationId xmlns:p14="http://schemas.microsoft.com/office/powerpoint/2010/main" val="3666021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A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62500" lnSpcReduction="20000"/>
          </a:bodyPr>
          <a:lstStyle/>
          <a:p>
            <a:pPr marL="0" indent="0">
              <a:buNone/>
            </a:pPr>
            <a:r>
              <a:rPr lang="en-GB" b="1" dirty="0"/>
              <a:t>INVESTOR</a:t>
            </a:r>
            <a:endParaRPr lang="pl-PL" dirty="0"/>
          </a:p>
          <a:p>
            <a:pPr marL="0" indent="0">
              <a:buNone/>
            </a:pPr>
            <a:r>
              <a:rPr lang="en-GB" dirty="0"/>
              <a:t> </a:t>
            </a:r>
            <a:endParaRPr lang="pl-PL" dirty="0"/>
          </a:p>
          <a:p>
            <a:pPr marL="0" indent="0">
              <a:buNone/>
            </a:pPr>
            <a:r>
              <a:rPr lang="en-GB" b="1" dirty="0"/>
              <a:t>Art. 647 CC</a:t>
            </a:r>
            <a:endParaRPr lang="pl-PL" dirty="0"/>
          </a:p>
          <a:p>
            <a:pPr marL="0" indent="0">
              <a:buNone/>
            </a:pPr>
            <a:r>
              <a:rPr lang="en-GB" b="1" dirty="0"/>
              <a:t>The investor</a:t>
            </a:r>
            <a:r>
              <a:rPr lang="en-GB" dirty="0"/>
              <a:t> commits to carry out the actions required by the relevant regulations to prepare the works, especially to hand over the construction site and to deliver the design and to accept the facility and pay the agreed remuneration.</a:t>
            </a:r>
            <a:endParaRPr lang="pl-PL" dirty="0"/>
          </a:p>
          <a:p>
            <a:pPr marL="0" indent="0">
              <a:buNone/>
            </a:pPr>
            <a:r>
              <a:rPr lang="en-GB" dirty="0"/>
              <a:t> </a:t>
            </a:r>
            <a:endParaRPr lang="pl-PL" dirty="0"/>
          </a:p>
          <a:p>
            <a:pPr marL="0" indent="0">
              <a:buNone/>
            </a:pPr>
            <a:r>
              <a:rPr lang="en-GB" b="1" dirty="0"/>
              <a:t>Art. 7 point. 31 PPL</a:t>
            </a:r>
            <a:endParaRPr lang="pl-PL" dirty="0"/>
          </a:p>
          <a:p>
            <a:pPr marL="0" indent="0">
              <a:buNone/>
            </a:pPr>
            <a:r>
              <a:rPr lang="en-GB" b="1" dirty="0"/>
              <a:t>Contracting body</a:t>
            </a:r>
            <a:r>
              <a:rPr lang="en-GB" dirty="0"/>
              <a:t> – shall mean a natural person, a legal person or an organisational unit not having legal personality, who is obliged under the Act to apply it;</a:t>
            </a:r>
            <a:endParaRPr lang="pl-PL" dirty="0"/>
          </a:p>
          <a:p>
            <a:pPr marL="0" indent="0">
              <a:buNone/>
            </a:pPr>
            <a:r>
              <a:rPr lang="en-GB" dirty="0"/>
              <a:t> </a:t>
            </a:r>
            <a:endParaRPr lang="pl-PL" dirty="0"/>
          </a:p>
          <a:p>
            <a:pPr marL="0" indent="0">
              <a:buNone/>
            </a:pPr>
            <a:r>
              <a:rPr lang="en-GB" b="1" dirty="0"/>
              <a:t>1.1.31 FIDIC</a:t>
            </a:r>
            <a:endParaRPr lang="pl-PL" dirty="0"/>
          </a:p>
          <a:p>
            <a:pPr marL="0" indent="0">
              <a:buNone/>
            </a:pPr>
            <a:r>
              <a:rPr lang="en-GB" b="1" dirty="0"/>
              <a:t>“Employer”</a:t>
            </a:r>
            <a:r>
              <a:rPr lang="en-GB" dirty="0"/>
              <a:t> means the person named as the employer in the Contract Data and the legal successors in title to this person.</a:t>
            </a:r>
            <a:endParaRPr lang="pl-PL" dirty="0"/>
          </a:p>
          <a:p>
            <a:pPr marL="0" indent="0">
              <a:buNone/>
            </a:pPr>
            <a:r>
              <a:rPr lang="en-GB" dirty="0"/>
              <a:t> </a:t>
            </a:r>
            <a:endParaRPr lang="pl-PL" dirty="0"/>
          </a:p>
          <a:p>
            <a:pPr marL="0" indent="0">
              <a:buNone/>
            </a:pPr>
            <a:endParaRPr lang="pl-PL" dirty="0"/>
          </a:p>
        </p:txBody>
      </p:sp>
    </p:spTree>
    <p:extLst>
      <p:ext uri="{BB962C8B-B14F-4D97-AF65-F5344CB8AC3E}">
        <p14:creationId xmlns:p14="http://schemas.microsoft.com/office/powerpoint/2010/main" val="4018471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A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62500" lnSpcReduction="20000"/>
          </a:bodyPr>
          <a:lstStyle/>
          <a:p>
            <a:pPr marL="0" indent="0">
              <a:buNone/>
            </a:pPr>
            <a:r>
              <a:rPr lang="en-GB" b="1" dirty="0"/>
              <a:t>CONTRACTOR</a:t>
            </a:r>
            <a:endParaRPr lang="pl-PL" dirty="0"/>
          </a:p>
          <a:p>
            <a:pPr marL="0" indent="0">
              <a:buNone/>
            </a:pPr>
            <a:r>
              <a:rPr lang="en-GB" dirty="0"/>
              <a:t> </a:t>
            </a:r>
            <a:endParaRPr lang="pl-PL" dirty="0"/>
          </a:p>
          <a:p>
            <a:pPr marL="0" indent="0">
              <a:buNone/>
            </a:pPr>
            <a:r>
              <a:rPr lang="en-GB" dirty="0"/>
              <a:t>Art. 647 CC</a:t>
            </a:r>
            <a:endParaRPr lang="pl-PL" dirty="0"/>
          </a:p>
          <a:p>
            <a:pPr marL="0" indent="0">
              <a:buNone/>
            </a:pPr>
            <a:r>
              <a:rPr lang="en-GB" b="1" dirty="0"/>
              <a:t>The contractor</a:t>
            </a:r>
            <a:r>
              <a:rPr lang="en-GB" dirty="0"/>
              <a:t> commits to hand over the facility provided for in the contract performed in accordance with the design and technical know-how.</a:t>
            </a:r>
            <a:endParaRPr lang="pl-PL" dirty="0"/>
          </a:p>
          <a:p>
            <a:pPr marL="0" indent="0">
              <a:buNone/>
            </a:pPr>
            <a:r>
              <a:rPr lang="en-GB" dirty="0"/>
              <a:t> </a:t>
            </a:r>
            <a:endParaRPr lang="pl-PL" dirty="0"/>
          </a:p>
          <a:p>
            <a:pPr marL="0" indent="0">
              <a:buNone/>
            </a:pPr>
            <a:r>
              <a:rPr lang="en-GB" dirty="0"/>
              <a:t>Art. 7 point 30 PPL </a:t>
            </a:r>
            <a:endParaRPr lang="pl-PL" dirty="0"/>
          </a:p>
          <a:p>
            <a:pPr marL="0" indent="0">
              <a:buNone/>
            </a:pPr>
            <a:r>
              <a:rPr lang="en-GB" b="1" dirty="0"/>
              <a:t>Economic operator</a:t>
            </a:r>
            <a:r>
              <a:rPr lang="en-GB" dirty="0"/>
              <a:t> – shall mean a natural person, a legal person or an organisational entity not having legal personality, who offers on the market the execution of works or work, the supply of products or the provision of services, or competes for the award of a contract, has submitted a tender or concluded a public contract;</a:t>
            </a:r>
            <a:endParaRPr lang="pl-PL" dirty="0"/>
          </a:p>
          <a:p>
            <a:pPr marL="0" indent="0">
              <a:buNone/>
            </a:pPr>
            <a:r>
              <a:rPr lang="en-GB" dirty="0"/>
              <a:t> </a:t>
            </a:r>
            <a:endParaRPr lang="pl-PL" dirty="0"/>
          </a:p>
          <a:p>
            <a:pPr marL="0" indent="0">
              <a:buNone/>
            </a:pPr>
            <a:r>
              <a:rPr lang="en-GB" dirty="0"/>
              <a:t>1.1.14 FIDIC </a:t>
            </a:r>
            <a:endParaRPr lang="pl-PL" dirty="0"/>
          </a:p>
          <a:p>
            <a:pPr marL="0" indent="0">
              <a:buNone/>
            </a:pPr>
            <a:r>
              <a:rPr lang="en-GB" b="1" dirty="0"/>
              <a:t>“Contractor”</a:t>
            </a:r>
            <a:r>
              <a:rPr lang="en-GB" dirty="0"/>
              <a:t> means the person(s) named as contractor in the Letter of Tender accepted by the Employer and the legal successors in title of such person(s).</a:t>
            </a:r>
            <a:endParaRPr lang="pl-PL" dirty="0"/>
          </a:p>
          <a:p>
            <a:pPr marL="0" indent="0">
              <a:buNone/>
            </a:pPr>
            <a:r>
              <a:rPr lang="en-GB" dirty="0"/>
              <a:t> </a:t>
            </a:r>
            <a:endParaRPr lang="pl-PL" dirty="0"/>
          </a:p>
          <a:p>
            <a:pPr marL="0" indent="0">
              <a:buNone/>
            </a:pPr>
            <a:endParaRPr lang="pl-PL" dirty="0"/>
          </a:p>
        </p:txBody>
      </p:sp>
    </p:spTree>
    <p:extLst>
      <p:ext uri="{BB962C8B-B14F-4D97-AF65-F5344CB8AC3E}">
        <p14:creationId xmlns:p14="http://schemas.microsoft.com/office/powerpoint/2010/main" val="2361688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A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70000" lnSpcReduction="20000"/>
          </a:bodyPr>
          <a:lstStyle/>
          <a:p>
            <a:pPr marL="0" indent="0">
              <a:buNone/>
            </a:pPr>
            <a:r>
              <a:rPr lang="en-GB" b="1" dirty="0"/>
              <a:t>CONSORTIUM</a:t>
            </a:r>
            <a:endParaRPr lang="pl-PL" b="1" dirty="0"/>
          </a:p>
          <a:p>
            <a:pPr marL="0" indent="0">
              <a:buNone/>
            </a:pPr>
            <a:r>
              <a:rPr lang="en-GB" b="1" dirty="0"/>
              <a:t> </a:t>
            </a:r>
            <a:endParaRPr lang="pl-PL" b="1" dirty="0"/>
          </a:p>
          <a:p>
            <a:pPr marL="0" indent="0">
              <a:buNone/>
            </a:pPr>
            <a:r>
              <a:rPr lang="en-GB" dirty="0"/>
              <a:t>Ar.  58 PPL</a:t>
            </a:r>
            <a:endParaRPr lang="pl-PL" dirty="0"/>
          </a:p>
          <a:p>
            <a:pPr marL="0" indent="0">
              <a:buNone/>
            </a:pPr>
            <a:r>
              <a:rPr lang="en-GB" dirty="0"/>
              <a:t>1</a:t>
            </a:r>
            <a:r>
              <a:rPr lang="en-GB" b="1" dirty="0"/>
              <a:t>. Economic operators</a:t>
            </a:r>
            <a:r>
              <a:rPr lang="en-GB" dirty="0"/>
              <a:t> may </a:t>
            </a:r>
            <a:r>
              <a:rPr lang="en-GB" b="1" dirty="0"/>
              <a:t>compete for a contract jointly. </a:t>
            </a:r>
            <a:endParaRPr lang="pl-PL" dirty="0"/>
          </a:p>
          <a:p>
            <a:pPr marL="0" indent="0">
              <a:buNone/>
            </a:pPr>
            <a:r>
              <a:rPr lang="en-GB" dirty="0"/>
              <a:t>2. In the case referred to in para. 1, economic operators shall appoint </a:t>
            </a:r>
            <a:r>
              <a:rPr lang="en-GB" b="1" dirty="0"/>
              <a:t>a plenipotentiary to represent them in the procurement procedure or to represent in the procedure and to conclude a public contract. </a:t>
            </a:r>
            <a:endParaRPr lang="pl-PL" dirty="0"/>
          </a:p>
          <a:p>
            <a:pPr marL="0" indent="0">
              <a:buNone/>
            </a:pPr>
            <a:r>
              <a:rPr lang="en-GB" dirty="0"/>
              <a:t>3. </a:t>
            </a:r>
            <a:r>
              <a:rPr lang="en-GB" b="1" dirty="0"/>
              <a:t>The contracting body shall not require</a:t>
            </a:r>
            <a:r>
              <a:rPr lang="en-GB" dirty="0"/>
              <a:t> from economic operators jointly competing for the award of a contract </a:t>
            </a:r>
            <a:r>
              <a:rPr lang="en-GB" b="1" dirty="0"/>
              <a:t>to have a specific legal form</a:t>
            </a:r>
            <a:r>
              <a:rPr lang="en-GB" dirty="0"/>
              <a:t> in order to submit a tender or a request to participate. </a:t>
            </a:r>
            <a:endParaRPr lang="pl-PL" dirty="0"/>
          </a:p>
          <a:p>
            <a:pPr marL="0" indent="0">
              <a:buNone/>
            </a:pPr>
            <a:r>
              <a:rPr lang="en-GB" dirty="0"/>
              <a:t>4. With reference to economic operators jointly competing for a contract, the contracting body may define requirements related to the performance of a contract in a different way than with reference to single economic operators, if this is justified by the nature of the contract and proportional to its subject-matter. </a:t>
            </a:r>
            <a:endParaRPr lang="pl-PL" dirty="0"/>
          </a:p>
          <a:p>
            <a:pPr marL="0" indent="0">
              <a:buNone/>
            </a:pPr>
            <a:r>
              <a:rPr lang="en-GB" dirty="0"/>
              <a:t>5. </a:t>
            </a:r>
            <a:r>
              <a:rPr lang="en-GB" b="1" dirty="0"/>
              <a:t>The provisions relating to economic operators shall apply accordingly to the economic operators jointly competing for a contract.</a:t>
            </a:r>
            <a:endParaRPr lang="pl-PL" dirty="0"/>
          </a:p>
          <a:p>
            <a:pPr marL="0" indent="0">
              <a:buNone/>
            </a:pPr>
            <a:endParaRPr lang="pl-PL" dirty="0"/>
          </a:p>
        </p:txBody>
      </p:sp>
    </p:spTree>
    <p:extLst>
      <p:ext uri="{BB962C8B-B14F-4D97-AF65-F5344CB8AC3E}">
        <p14:creationId xmlns:p14="http://schemas.microsoft.com/office/powerpoint/2010/main" val="372027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C26F30-AF19-4647-BC19-88FECC46C88B}"/>
              </a:ext>
            </a:extLst>
          </p:cNvPr>
          <p:cNvSpPr>
            <a:spLocks noGrp="1"/>
          </p:cNvSpPr>
          <p:nvPr>
            <p:ph type="title"/>
          </p:nvPr>
        </p:nvSpPr>
        <p:spPr/>
        <p:txBody>
          <a:bodyPr>
            <a:normAutofit/>
          </a:bodyPr>
          <a:lstStyle/>
          <a:p>
            <a:pPr algn="ctr"/>
            <a:r>
              <a:rPr lang="en-US" sz="3600" b="1" dirty="0"/>
              <a:t>PARTIES TO A CONTRACT OF CONSTRUCTION WORKS</a:t>
            </a:r>
            <a:endParaRPr lang="pl-PL" sz="3600" b="1" dirty="0"/>
          </a:p>
        </p:txBody>
      </p:sp>
      <p:sp>
        <p:nvSpPr>
          <p:cNvPr id="3" name="Symbol zastępczy zawartości 2">
            <a:extLst>
              <a:ext uri="{FF2B5EF4-FFF2-40B4-BE49-F238E27FC236}">
                <a16:creationId xmlns:a16="http://schemas.microsoft.com/office/drawing/2014/main" id="{F0D6694D-F61E-42F5-B438-C822C2117ACE}"/>
              </a:ext>
            </a:extLst>
          </p:cNvPr>
          <p:cNvSpPr>
            <a:spLocks noGrp="1"/>
          </p:cNvSpPr>
          <p:nvPr>
            <p:ph idx="1"/>
          </p:nvPr>
        </p:nvSpPr>
        <p:spPr/>
        <p:txBody>
          <a:bodyPr>
            <a:normAutofit fontScale="77500" lnSpcReduction="20000"/>
          </a:bodyPr>
          <a:lstStyle/>
          <a:p>
            <a:pPr marL="0" indent="0">
              <a:buNone/>
            </a:pPr>
            <a:r>
              <a:rPr lang="en-GB" b="1" dirty="0"/>
              <a:t>THE ENGIEER</a:t>
            </a:r>
            <a:endParaRPr lang="pl-PL" dirty="0"/>
          </a:p>
          <a:p>
            <a:pPr marL="0" indent="0">
              <a:buNone/>
            </a:pPr>
            <a:r>
              <a:rPr lang="en-GB" dirty="0"/>
              <a:t> </a:t>
            </a:r>
            <a:endParaRPr lang="pl-PL" dirty="0"/>
          </a:p>
          <a:p>
            <a:pPr marL="0" indent="0">
              <a:buNone/>
            </a:pPr>
            <a:r>
              <a:rPr lang="en-GB" b="1" dirty="0"/>
              <a:t>3.1 FIDIC </a:t>
            </a:r>
            <a:endParaRPr lang="pl-PL" dirty="0"/>
          </a:p>
          <a:p>
            <a:pPr marL="0" indent="0">
              <a:buNone/>
            </a:pPr>
            <a:r>
              <a:rPr lang="en-GB" b="1" dirty="0"/>
              <a:t>The Engineer  </a:t>
            </a:r>
            <a:endParaRPr lang="pl-PL" dirty="0"/>
          </a:p>
          <a:p>
            <a:pPr marL="0" indent="0">
              <a:buNone/>
            </a:pPr>
            <a:r>
              <a:rPr lang="en-GB" dirty="0"/>
              <a:t> </a:t>
            </a:r>
            <a:endParaRPr lang="pl-PL" dirty="0"/>
          </a:p>
          <a:p>
            <a:pPr marL="0" indent="0">
              <a:buNone/>
            </a:pPr>
            <a:r>
              <a:rPr lang="en-GB" b="1" dirty="0"/>
              <a:t>The Employer shall appoint the Engineer, who shall carry out the duties assigned to the Engineer in the Contract.</a:t>
            </a:r>
            <a:endParaRPr lang="pl-PL" dirty="0"/>
          </a:p>
          <a:p>
            <a:pPr marL="0" indent="0">
              <a:buNone/>
            </a:pPr>
            <a:r>
              <a:rPr lang="en-GB" dirty="0"/>
              <a:t> </a:t>
            </a:r>
            <a:endParaRPr lang="pl-PL" dirty="0"/>
          </a:p>
          <a:p>
            <a:pPr marL="0" indent="0">
              <a:buNone/>
            </a:pPr>
            <a:r>
              <a:rPr lang="en-GB" dirty="0"/>
              <a:t> </a:t>
            </a:r>
            <a:r>
              <a:rPr lang="en-GB" b="1" dirty="0"/>
              <a:t> The Engineer shall be vested with all the authority</a:t>
            </a:r>
            <a:r>
              <a:rPr lang="en-GB" dirty="0"/>
              <a:t> necessary to act as the Engineer under the Contract. </a:t>
            </a:r>
            <a:endParaRPr lang="pl-PL" dirty="0"/>
          </a:p>
          <a:p>
            <a:pPr marL="0" indent="0">
              <a:buNone/>
            </a:pPr>
            <a:r>
              <a:rPr lang="en-GB" dirty="0"/>
              <a:t> </a:t>
            </a:r>
            <a:endParaRPr lang="pl-PL" dirty="0"/>
          </a:p>
          <a:p>
            <a:pPr marL="0" indent="0">
              <a:buNone/>
            </a:pPr>
            <a:r>
              <a:rPr lang="en-GB" b="1" dirty="0"/>
              <a:t>  If the Engineer is a legal entity, a natural person employed by the Engineer shall be appointed and authorised</a:t>
            </a:r>
            <a:r>
              <a:rPr lang="en-GB" dirty="0"/>
              <a:t> to act on behalf of the Engineer under the Contract. </a:t>
            </a:r>
            <a:endParaRPr lang="pl-PL" dirty="0"/>
          </a:p>
          <a:p>
            <a:pPr marL="0" indent="0">
              <a:buNone/>
            </a:pPr>
            <a:endParaRPr lang="pl-PL" dirty="0"/>
          </a:p>
        </p:txBody>
      </p:sp>
    </p:spTree>
    <p:extLst>
      <p:ext uri="{BB962C8B-B14F-4D97-AF65-F5344CB8AC3E}">
        <p14:creationId xmlns:p14="http://schemas.microsoft.com/office/powerpoint/2010/main" val="3091520204"/>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4084</Words>
  <Application>Microsoft Office PowerPoint</Application>
  <PresentationFormat>Panoramiczny</PresentationFormat>
  <Paragraphs>282</Paragraphs>
  <Slides>37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37</vt:i4>
      </vt:variant>
    </vt:vector>
  </HeadingPairs>
  <TitlesOfParts>
    <vt:vector size="41" baseType="lpstr">
      <vt:lpstr>Arial</vt:lpstr>
      <vt:lpstr>Calibri</vt:lpstr>
      <vt:lpstr>Calibri Light</vt:lpstr>
      <vt:lpstr>Motyw pakietu Office</vt:lpstr>
      <vt:lpstr>Introduction   definition of construction works contract, participations of construction process, scope and types of construction works contracts</vt:lpstr>
      <vt:lpstr>SCOPE OF ANALYSIS</vt:lpstr>
      <vt:lpstr>CONCEPT OF CONSTRUCTION WORKS CONTRACT </vt:lpstr>
      <vt:lpstr>PARTIES  TO CONTRACT OF CONSTRUCTION WORKS</vt:lpstr>
      <vt:lpstr>PARTIES TO CONTRACT OF CONSTRUCTION WORKS</vt:lpstr>
      <vt:lpstr>PARTIES TO A CONTRACT OF CONSTRUCTION WORKS</vt:lpstr>
      <vt:lpstr>PARTIES TO A CONTRACT OF CONSTRUCTION WORKS</vt:lpstr>
      <vt:lpstr>PARTIES TO A CONTRACT OF CONSTRUCTION WORKS</vt:lpstr>
      <vt:lpstr>PARTIES TO A CONTRACT OF CONSTRUCTION WORKS</vt:lpstr>
      <vt:lpstr>PARTIES TO A CONTRACT OF CONSTRUCTION WORKS</vt:lpstr>
      <vt:lpstr>PARTIES TO A CONTRACT OF CONSTRUCTION WORKS</vt:lpstr>
      <vt:lpstr>PARTIES TO A CONTRACT OF CONSTRUCTION WORKS</vt:lpstr>
      <vt:lpstr>PARTIES TO A CONTRACT OF CONSTRUCTION WORKS</vt:lpstr>
      <vt:lpstr>SUBJECT OF CONSTRUCTION CONTRACT</vt:lpstr>
      <vt:lpstr>SUBJECT OF CONSTRUCTION CONTRACT</vt:lpstr>
      <vt:lpstr>SUBJECT OF CONSTRUCTION CONTRACT</vt:lpstr>
      <vt:lpstr>SUBJECT OF CONSTRUCTION CONTRACT</vt:lpstr>
      <vt:lpstr>SUBJECT OF CONSTRUCTION CONTRACT</vt:lpstr>
      <vt:lpstr>SUBJECT OF CONSTRUCTION CONTRACT</vt:lpstr>
      <vt:lpstr>SUBJECT OF CONSTRUCTION CONTRACT</vt:lpstr>
      <vt:lpstr>SUBJECT OF CONSTRUCTION CONTRACT</vt:lpstr>
      <vt:lpstr>SUBJECT OF CONSTRUCTION CONTRACT</vt:lpstr>
      <vt:lpstr>SUBJECT OF CONSTRUCTION CONTRACT</vt:lpstr>
      <vt:lpstr>THE PROCESS OF CONCLUDING THE CONTRACT OF CONSTRUCTION WORKS </vt:lpstr>
      <vt:lpstr> THE PROCESS OF CONCLUDING THE CONTRACT OF CONSTRUCTION WORKS </vt:lpstr>
      <vt:lpstr> THE PROCESS OF CONCLUDING THE CONTRACT OF CONSTRUCTION WORKS </vt:lpstr>
      <vt:lpstr>FORM OF LEGAL ACTS</vt:lpstr>
      <vt:lpstr>FORM OF LEGAL ACTS</vt:lpstr>
      <vt:lpstr>FORM OF LEGAL ACTS</vt:lpstr>
      <vt:lpstr>FORM OF LEGAL ACTS</vt:lpstr>
      <vt:lpstr>FORM OF LEGAL ACTS</vt:lpstr>
      <vt:lpstr>FORM OF LEGAL ACTS</vt:lpstr>
      <vt:lpstr>FORM OF LEGAL ACTS</vt:lpstr>
      <vt:lpstr>FORM OF LEGAL ACTS</vt:lpstr>
      <vt:lpstr>MODIFICATION OF THE CONTRACT </vt:lpstr>
      <vt:lpstr>MODIFICATION OF THE CONTRACT </vt:lpstr>
      <vt:lpstr>MODIFICATION OF THE CONTRACT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definition of construction works contract, participations of construction process, scope and types of construction works contracts</dc:title>
  <dc:creator>Maciej Błażewski</dc:creator>
  <cp:lastModifiedBy>Maciej Błażewski</cp:lastModifiedBy>
  <cp:revision>4</cp:revision>
  <dcterms:created xsi:type="dcterms:W3CDTF">2023-04-20T11:39:27Z</dcterms:created>
  <dcterms:modified xsi:type="dcterms:W3CDTF">2023-04-20T20:19:25Z</dcterms:modified>
</cp:coreProperties>
</file>