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4" r:id="rId13"/>
    <p:sldId id="275" r:id="rId14"/>
    <p:sldId id="276" r:id="rId15"/>
    <p:sldId id="267" r:id="rId16"/>
    <p:sldId id="268" r:id="rId17"/>
    <p:sldId id="269" r:id="rId18"/>
    <p:sldId id="270" r:id="rId19"/>
    <p:sldId id="271" r:id="rId20"/>
    <p:sldId id="272" r:id="rId21"/>
    <p:sldId id="273"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60"/>
  </p:normalViewPr>
  <p:slideViewPr>
    <p:cSldViewPr>
      <p:cViewPr varScale="1">
        <p:scale>
          <a:sx n="69" d="100"/>
          <a:sy n="69" d="100"/>
        </p:scale>
        <p:origin x="-142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401909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2826666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420199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384736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t>06.07.2018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1660850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t>06.07.2018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3723158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t>06.07.2018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600206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t>06.07.2018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867299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t>06.07.2018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503293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06.07.2018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1154789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06.07.2018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extLst>
      <p:ext uri="{BB962C8B-B14F-4D97-AF65-F5344CB8AC3E}">
        <p14:creationId xmlns:p14="http://schemas.microsoft.com/office/powerpoint/2010/main" val="651878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t>06.07.2018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t>‹#›</a:t>
            </a:fld>
            <a:endParaRPr lang="pl-PL"/>
          </a:p>
        </p:txBody>
      </p:sp>
    </p:spTree>
    <p:extLst>
      <p:ext uri="{BB962C8B-B14F-4D97-AF65-F5344CB8AC3E}">
        <p14:creationId xmlns:p14="http://schemas.microsoft.com/office/powerpoint/2010/main" val="136497270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1340768"/>
            <a:ext cx="7920880" cy="2160240"/>
          </a:xfrm>
        </p:spPr>
        <p:txBody>
          <a:bodyPr>
            <a:normAutofit/>
          </a:bodyPr>
          <a:lstStyle/>
          <a:p>
            <a:r>
              <a:rPr lang="pl-PL" dirty="0" smtClean="0"/>
              <a:t>Pojęcie, </a:t>
            </a:r>
            <a:r>
              <a:rPr lang="pl-PL" dirty="0" smtClean="0"/>
              <a:t>funkcje i źródła prawa </a:t>
            </a:r>
            <a:r>
              <a:rPr lang="pl-PL" dirty="0" smtClean="0"/>
              <a:t>karnego – wybrane zagadnienia</a:t>
            </a:r>
            <a:endParaRPr lang="pl-PL" dirty="0"/>
          </a:p>
        </p:txBody>
      </p:sp>
      <p:sp>
        <p:nvSpPr>
          <p:cNvPr id="3" name="Podtytuł 2"/>
          <p:cNvSpPr>
            <a:spLocks noGrp="1"/>
          </p:cNvSpPr>
          <p:nvPr>
            <p:ph type="subTitle" idx="1"/>
          </p:nvPr>
        </p:nvSpPr>
        <p:spPr>
          <a:xfrm>
            <a:off x="2339752" y="4149080"/>
            <a:ext cx="6400800" cy="1752600"/>
          </a:xfrm>
        </p:spPr>
        <p:txBody>
          <a:bodyPr>
            <a:normAutofit fontScale="85000" lnSpcReduction="20000"/>
          </a:bodyPr>
          <a:lstStyle/>
          <a:p>
            <a:pPr algn="r"/>
            <a:r>
              <a:rPr lang="pl-PL" dirty="0" smtClean="0">
                <a:solidFill>
                  <a:schemeClr val="tx1">
                    <a:lumMod val="50000"/>
                    <a:lumOff val="50000"/>
                  </a:schemeClr>
                </a:solidFill>
              </a:rPr>
              <a:t>Mgr Karolina Piech</a:t>
            </a:r>
          </a:p>
          <a:p>
            <a:pPr algn="r"/>
            <a:r>
              <a:rPr lang="pl-PL" dirty="0" smtClean="0">
                <a:solidFill>
                  <a:schemeClr val="tx1">
                    <a:lumMod val="50000"/>
                    <a:lumOff val="50000"/>
                  </a:schemeClr>
                </a:solidFill>
              </a:rPr>
              <a:t>Katedra Prawa Karnego Materialnego</a:t>
            </a:r>
          </a:p>
          <a:p>
            <a:pPr algn="r"/>
            <a:r>
              <a:rPr lang="pl-PL" dirty="0" smtClean="0">
                <a:solidFill>
                  <a:schemeClr val="tx1">
                    <a:lumMod val="50000"/>
                    <a:lumOff val="50000"/>
                  </a:schemeClr>
                </a:solidFill>
              </a:rPr>
              <a:t>Wydział Prawa, Administracji i Ekonomii</a:t>
            </a:r>
          </a:p>
          <a:p>
            <a:pPr algn="r"/>
            <a:r>
              <a:rPr lang="pl-PL" dirty="0" smtClean="0">
                <a:solidFill>
                  <a:schemeClr val="tx1">
                    <a:lumMod val="50000"/>
                    <a:lumOff val="50000"/>
                  </a:schemeClr>
                </a:solidFill>
              </a:rPr>
              <a:t>Uniwersytet Wrocławski</a:t>
            </a:r>
            <a:endParaRPr lang="pl-PL" dirty="0">
              <a:solidFill>
                <a:schemeClr val="tx1">
                  <a:lumMod val="50000"/>
                  <a:lumOff val="50000"/>
                </a:schemeClr>
              </a:solidFill>
            </a:endParaRPr>
          </a:p>
        </p:txBody>
      </p:sp>
    </p:spTree>
    <p:extLst>
      <p:ext uri="{BB962C8B-B14F-4D97-AF65-F5344CB8AC3E}">
        <p14:creationId xmlns:p14="http://schemas.microsoft.com/office/powerpoint/2010/main" val="3838154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normAutofit/>
          </a:bodyPr>
          <a:lstStyle/>
          <a:p>
            <a:pPr marL="0" indent="0">
              <a:buNone/>
            </a:pPr>
            <a:r>
              <a:rPr lang="pl-PL" dirty="0" smtClean="0"/>
              <a:t>„Ujmowanie norm karnoprawnych jako wtórnych, sankcjonujących wyłącznie zachowania sprzeczne z wynikającą z innych regulacji normą sankcjonowaną, prowadzi do „niezrozumiałego i niedopuszczalnego zabiegu polegającego na uczynieniu z prawa karnego wyłącznie aneksu do innych dziedzin prawa”.</a:t>
            </a:r>
          </a:p>
          <a:p>
            <a:pPr marL="0" indent="0" algn="r">
              <a:buNone/>
            </a:pPr>
            <a:r>
              <a:rPr lang="pl-PL" dirty="0" smtClean="0">
                <a:solidFill>
                  <a:schemeClr val="tx1">
                    <a:lumMod val="50000"/>
                    <a:lumOff val="50000"/>
                  </a:schemeClr>
                </a:solidFill>
              </a:rPr>
              <a:t>T. Kaczmarek</a:t>
            </a:r>
            <a:endParaRPr lang="pl-PL" dirty="0">
              <a:solidFill>
                <a:schemeClr val="tx1">
                  <a:lumMod val="50000"/>
                  <a:lumOff val="50000"/>
                </a:schemeClr>
              </a:solidFill>
            </a:endParaRPr>
          </a:p>
        </p:txBody>
      </p:sp>
    </p:spTree>
    <p:extLst>
      <p:ext uri="{BB962C8B-B14F-4D97-AF65-F5344CB8AC3E}">
        <p14:creationId xmlns:p14="http://schemas.microsoft.com/office/powerpoint/2010/main" val="3257366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64704"/>
            <a:ext cx="8229600" cy="5361459"/>
          </a:xfrm>
        </p:spPr>
        <p:txBody>
          <a:bodyPr/>
          <a:lstStyle/>
          <a:p>
            <a:pPr marL="0" indent="0">
              <a:buNone/>
            </a:pPr>
            <a:r>
              <a:rPr lang="pl-PL" dirty="0" smtClean="0"/>
              <a:t>„Prawo karne jest konstytutywne w tym sensie, że samodzielnie tworzy prawne normy zachowań i na wypadek ich naruszenia opatruje je sankcjami”.</a:t>
            </a:r>
          </a:p>
          <a:p>
            <a:pPr marL="514350" indent="-514350" algn="r">
              <a:buAutoNum type="alphaUcPeriod"/>
            </a:pPr>
            <a:r>
              <a:rPr lang="pl-PL" dirty="0" smtClean="0">
                <a:solidFill>
                  <a:schemeClr val="tx1">
                    <a:lumMod val="50000"/>
                    <a:lumOff val="50000"/>
                  </a:schemeClr>
                </a:solidFill>
              </a:rPr>
              <a:t>Grześkowiak</a:t>
            </a:r>
          </a:p>
          <a:p>
            <a:pPr marL="0" indent="0" algn="just">
              <a:buNone/>
            </a:pPr>
            <a:endParaRPr lang="pl-PL" dirty="0"/>
          </a:p>
          <a:p>
            <a:pPr marL="0" indent="0" algn="just">
              <a:buNone/>
            </a:pPr>
            <a:r>
              <a:rPr lang="pl-PL" dirty="0" smtClean="0"/>
              <a:t>„Wszystko to, co wykracza poza konieczność prawa karania, jest w istocie nadużyciem prawa i tyranią”.</a:t>
            </a:r>
          </a:p>
          <a:p>
            <a:pPr marL="0" indent="0" algn="r">
              <a:buNone/>
            </a:pPr>
            <a:r>
              <a:rPr lang="pl-PL" dirty="0" smtClean="0">
                <a:solidFill>
                  <a:schemeClr val="tx1">
                    <a:lumMod val="50000"/>
                    <a:lumOff val="50000"/>
                  </a:schemeClr>
                </a:solidFill>
              </a:rPr>
              <a:t>C. Beccaria</a:t>
            </a:r>
          </a:p>
        </p:txBody>
      </p:sp>
    </p:spTree>
    <p:extLst>
      <p:ext uri="{BB962C8B-B14F-4D97-AF65-F5344CB8AC3E}">
        <p14:creationId xmlns:p14="http://schemas.microsoft.com/office/powerpoint/2010/main" val="1240971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780928"/>
            <a:ext cx="8229600" cy="1143000"/>
          </a:xfrm>
        </p:spPr>
        <p:txBody>
          <a:bodyPr/>
          <a:lstStyle/>
          <a:p>
            <a:r>
              <a:rPr lang="pl-PL" dirty="0" smtClean="0"/>
              <a:t>Funkcje prawa karnego</a:t>
            </a:r>
            <a:endParaRPr lang="pl-PL" dirty="0"/>
          </a:p>
        </p:txBody>
      </p:sp>
    </p:spTree>
    <p:extLst>
      <p:ext uri="{BB962C8B-B14F-4D97-AF65-F5344CB8AC3E}">
        <p14:creationId xmlns:p14="http://schemas.microsoft.com/office/powerpoint/2010/main" val="794812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620688"/>
            <a:ext cx="8219256" cy="5505475"/>
          </a:xfrm>
        </p:spPr>
        <p:txBody>
          <a:bodyPr>
            <a:normAutofit fontScale="85000" lnSpcReduction="20000"/>
          </a:bodyPr>
          <a:lstStyle/>
          <a:p>
            <a:pPr marL="0" indent="0" algn="just">
              <a:buNone/>
            </a:pPr>
            <a:r>
              <a:rPr lang="pl-PL" dirty="0" smtClean="0"/>
              <a:t>„Termin </a:t>
            </a:r>
            <a:r>
              <a:rPr lang="pl-PL" dirty="0"/>
              <a:t>„funkcje”, w tym wypadku w odniesieniu do prawa karnego, można rozumieć dwojako. Można </a:t>
            </a:r>
            <a:r>
              <a:rPr lang="pl-PL" dirty="0" smtClean="0"/>
              <a:t>mówić o </a:t>
            </a:r>
            <a:r>
              <a:rPr lang="pl-PL" dirty="0"/>
              <a:t>funkcjach zamierzonych, opartych na przyjętych założeniach aksjologicznych, oraz w funkcjach </a:t>
            </a:r>
            <a:r>
              <a:rPr lang="pl-PL" dirty="0" smtClean="0"/>
              <a:t>rzeczywistych, których </a:t>
            </a:r>
            <a:r>
              <a:rPr lang="pl-PL" dirty="0"/>
              <a:t>stwierdzenie jest możliwe jedynie na podstawie badań empirycznych stosowania norm prawa </a:t>
            </a:r>
            <a:r>
              <a:rPr lang="pl-PL" dirty="0" smtClean="0"/>
              <a:t>karnego. W </a:t>
            </a:r>
            <a:r>
              <a:rPr lang="pl-PL" dirty="0"/>
              <a:t>niniejszym opracowaniu mamy na myśli funkcje zamierzone, które można utożsamiać z „celami” </a:t>
            </a:r>
            <a:r>
              <a:rPr lang="pl-PL" dirty="0" smtClean="0"/>
              <a:t>lub „zadaniami</a:t>
            </a:r>
            <a:r>
              <a:rPr lang="pl-PL" dirty="0"/>
              <a:t>” prawa karnego, przyjmując jednocześnie, iż badanie skutków jego stosowania nie jest możliwe </a:t>
            </a:r>
            <a:r>
              <a:rPr lang="pl-PL" dirty="0" smtClean="0"/>
              <a:t>en </a:t>
            </a:r>
            <a:r>
              <a:rPr lang="pl-PL" dirty="0" err="1" smtClean="0"/>
              <a:t>block</a:t>
            </a:r>
            <a:r>
              <a:rPr lang="pl-PL" dirty="0"/>
              <a:t>, lecz jedynie w odniesieniu do poszczególnych unormowań czy instytucji (np. badanie rzeczywistych </a:t>
            </a:r>
            <a:r>
              <a:rPr lang="pl-PL" dirty="0" smtClean="0"/>
              <a:t>efektów kary </a:t>
            </a:r>
            <a:r>
              <a:rPr lang="pl-PL" dirty="0"/>
              <a:t>pozbawienia wolności, stosowania probacji, funkcjonowania przepisów o obronie koniecznej, </a:t>
            </a:r>
            <a:r>
              <a:rPr lang="pl-PL" dirty="0" smtClean="0"/>
              <a:t>ochrony określonych </a:t>
            </a:r>
            <a:r>
              <a:rPr lang="pl-PL" dirty="0"/>
              <a:t>dóbr</a:t>
            </a:r>
            <a:r>
              <a:rPr lang="pl-PL" dirty="0" smtClean="0"/>
              <a:t>)”.</a:t>
            </a:r>
          </a:p>
          <a:p>
            <a:pPr marL="0" indent="0" algn="r">
              <a:buNone/>
            </a:pPr>
            <a:r>
              <a:rPr lang="pl-PL" dirty="0" smtClean="0">
                <a:solidFill>
                  <a:schemeClr val="tx1">
                    <a:lumMod val="50000"/>
                    <a:lumOff val="50000"/>
                  </a:schemeClr>
                </a:solidFill>
              </a:rPr>
              <a:t>A. Marek</a:t>
            </a:r>
            <a:endParaRPr lang="pl-PL" dirty="0">
              <a:solidFill>
                <a:schemeClr val="tx1">
                  <a:lumMod val="50000"/>
                  <a:lumOff val="50000"/>
                </a:schemeClr>
              </a:solidFill>
            </a:endParaRPr>
          </a:p>
        </p:txBody>
      </p:sp>
    </p:spTree>
    <p:extLst>
      <p:ext uri="{BB962C8B-B14F-4D97-AF65-F5344CB8AC3E}">
        <p14:creationId xmlns:p14="http://schemas.microsoft.com/office/powerpoint/2010/main" val="2531571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23528" y="548680"/>
            <a:ext cx="8496944" cy="5606083"/>
          </a:xfrm>
        </p:spPr>
        <p:txBody>
          <a:bodyPr>
            <a:normAutofit lnSpcReduction="10000"/>
          </a:bodyPr>
          <a:lstStyle/>
          <a:p>
            <a:pPr algn="just"/>
            <a:r>
              <a:rPr lang="pl-PL" dirty="0" smtClean="0"/>
              <a:t>A. Zoll, K. Buchała – funkcja ochronna i gwarancyjna</a:t>
            </a:r>
          </a:p>
          <a:p>
            <a:pPr algn="just"/>
            <a:r>
              <a:rPr lang="pl-PL" dirty="0" smtClean="0"/>
              <a:t>L. Gardocki – funkcja sprawiedliwościowa, ochronna i gwarancyjna</a:t>
            </a:r>
          </a:p>
          <a:p>
            <a:pPr algn="just"/>
            <a:r>
              <a:rPr lang="pl-PL" dirty="0" smtClean="0"/>
              <a:t>T. Bojarski – funkcja sprawiedliwościowa, ochronna, gwarancyjna, profilaktyczno-wychowawcza</a:t>
            </a:r>
          </a:p>
          <a:p>
            <a:pPr algn="just"/>
            <a:r>
              <a:rPr lang="pl-PL" dirty="0" smtClean="0"/>
              <a:t>J. Warylewski – „funkcja zaspokojenia społecznego poczucia sprawiedliwości”</a:t>
            </a:r>
          </a:p>
          <a:p>
            <a:pPr algn="just"/>
            <a:r>
              <a:rPr lang="pl-PL" dirty="0" smtClean="0"/>
              <a:t>A. Grześkowiak – funkcja karząca, zapobiegawcza, poprawcza </a:t>
            </a:r>
            <a:endParaRPr lang="pl-PL" dirty="0"/>
          </a:p>
        </p:txBody>
      </p:sp>
    </p:spTree>
    <p:extLst>
      <p:ext uri="{BB962C8B-B14F-4D97-AF65-F5344CB8AC3E}">
        <p14:creationId xmlns:p14="http://schemas.microsoft.com/office/powerpoint/2010/main" val="3594314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708920"/>
            <a:ext cx="8229600" cy="1143000"/>
          </a:xfrm>
        </p:spPr>
        <p:txBody>
          <a:bodyPr>
            <a:normAutofit fontScale="90000"/>
          </a:bodyPr>
          <a:lstStyle/>
          <a:p>
            <a:r>
              <a:rPr lang="pl-PL" dirty="0" smtClean="0"/>
              <a:t>Konstytucja jako źródła prawa karnego</a:t>
            </a:r>
            <a:endParaRPr lang="pl-PL" dirty="0"/>
          </a:p>
        </p:txBody>
      </p:sp>
    </p:spTree>
    <p:extLst>
      <p:ext uri="{BB962C8B-B14F-4D97-AF65-F5344CB8AC3E}">
        <p14:creationId xmlns:p14="http://schemas.microsoft.com/office/powerpoint/2010/main" val="322162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88"/>
            <a:ext cx="8363272" cy="5760640"/>
          </a:xfrm>
        </p:spPr>
        <p:txBody>
          <a:bodyPr>
            <a:normAutofit fontScale="92500" lnSpcReduction="20000"/>
          </a:bodyPr>
          <a:lstStyle/>
          <a:p>
            <a:pPr marL="0" indent="0" algn="just">
              <a:buNone/>
            </a:pPr>
            <a:r>
              <a:rPr lang="pl-PL" dirty="0" smtClean="0"/>
              <a:t>„Prawo karne jest tą dziedziną prawa, która swoimi środkami wkracza najbardziej intensywnie w wolności i prawa człowieka gwarantowane przez porządek prawny, w tym także przez Konstytucję. Prawo karne ma jednak przede wszystkim do wypełnienia zadanie ochrony wartości i dóbr ważnych dla funkcjonowania, niezakłócanego przez innych, codziennego życia obywateli, realizacji przez nich swoich aspiracji, rozwoju społeczeństwa jako całości i niezakłócanego funkcjonowania, dla dobra obywateli, instytucji państwowych i samorządowych. Jest to więc dziedzina, w której, jak w żadnej innej, istotną rolę odgrywają zasady i reguły konstytucyjne”.</a:t>
            </a:r>
          </a:p>
          <a:p>
            <a:pPr marL="0" indent="0" algn="r">
              <a:buNone/>
            </a:pPr>
            <a:r>
              <a:rPr lang="pl-PL" dirty="0" smtClean="0">
                <a:solidFill>
                  <a:schemeClr val="tx1">
                    <a:lumMod val="50000"/>
                    <a:lumOff val="50000"/>
                  </a:schemeClr>
                </a:solidFill>
              </a:rPr>
              <a:t>T. Bojarski</a:t>
            </a:r>
          </a:p>
        </p:txBody>
      </p:sp>
    </p:spTree>
    <p:extLst>
      <p:ext uri="{BB962C8B-B14F-4D97-AF65-F5344CB8AC3E}">
        <p14:creationId xmlns:p14="http://schemas.microsoft.com/office/powerpoint/2010/main" val="2430035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229600" cy="5577483"/>
          </a:xfrm>
        </p:spPr>
        <p:txBody>
          <a:bodyPr>
            <a:normAutofit fontScale="92500" lnSpcReduction="10000"/>
          </a:bodyPr>
          <a:lstStyle/>
          <a:p>
            <a:pPr marL="0" indent="0">
              <a:buNone/>
            </a:pPr>
            <a:r>
              <a:rPr lang="pl-PL" dirty="0" smtClean="0"/>
              <a:t>„Prawo karne wkracza w wolności i prawa człowieka i obywatela w różnoraki sposób. Pierwszy z nich ma dla prawa karnego w pewnym sensie znaczenie pierwotne i związany jest z zakresem norm sankcjonowanych, a więc norm, które wyrażają powinność określonego zachowania się poprzez zawarte w nich zakazy albo nakazy. Normy sankcjonowane decydują o zakresie zachowań dozwolonych i zabronionych, wkraczając przez system zakazów i nakazów w sferę wolności i praw podstawowych, a także związanych z wolnością działań z zakresu życia codziennego”.</a:t>
            </a:r>
          </a:p>
          <a:p>
            <a:pPr marL="0" indent="0" algn="r">
              <a:buNone/>
            </a:pPr>
            <a:r>
              <a:rPr lang="pl-PL" dirty="0" smtClean="0">
                <a:solidFill>
                  <a:schemeClr val="tx1">
                    <a:lumMod val="50000"/>
                    <a:lumOff val="50000"/>
                  </a:schemeClr>
                </a:solidFill>
              </a:rPr>
              <a:t>T. Bojarski</a:t>
            </a:r>
          </a:p>
        </p:txBody>
      </p:sp>
    </p:spTree>
    <p:extLst>
      <p:ext uri="{BB962C8B-B14F-4D97-AF65-F5344CB8AC3E}">
        <p14:creationId xmlns:p14="http://schemas.microsoft.com/office/powerpoint/2010/main" val="4292739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6120680"/>
          </a:xfrm>
        </p:spPr>
        <p:txBody>
          <a:bodyPr>
            <a:normAutofit fontScale="85000" lnSpcReduction="10000"/>
          </a:bodyPr>
          <a:lstStyle/>
          <a:p>
            <a:pPr marL="0" indent="0" algn="just">
              <a:buNone/>
            </a:pPr>
            <a:r>
              <a:rPr lang="pl-PL" dirty="0" smtClean="0"/>
              <a:t>„Prawo karne określa zachowania godzące w wolności i prawa obywateli, naruszające dobra ważne dla społeczeństwa, zagrażające funkcjonowaniu państwa. Te wartości i dobra atakowane przez sprawców czynów zabronionych pod groźbą kary są przeważnie także wartościami i dobrami chronionymi Konstytucją. Należy więc zbadać, czy z punktu widzenia Konstytucji można wyprowadzić polecenie dla ustawodawcy karnego albo przynajmniej dyrektywę odnoszącą się do wprowadzenia karalności odpowiedniej kategorii zachowań. Innymi słowy, czy z Konstytucji wynika nakaz kryminalizacji lub nawet czy z treści Konstytucji da się wyprowadzić polecenia lub zalecenia dotyczące rodzaju sankcji związanej z popełnieniem czynu zabronionego określonego typu”. </a:t>
            </a:r>
          </a:p>
          <a:p>
            <a:pPr marL="0" indent="0" algn="r">
              <a:buNone/>
            </a:pPr>
            <a:r>
              <a:rPr lang="pl-PL" dirty="0" smtClean="0">
                <a:solidFill>
                  <a:schemeClr val="tx1">
                    <a:lumMod val="50000"/>
                    <a:lumOff val="50000"/>
                  </a:schemeClr>
                </a:solidFill>
              </a:rPr>
              <a:t>T. Bojarski</a:t>
            </a:r>
          </a:p>
          <a:p>
            <a:pPr marL="0" indent="0" algn="just">
              <a:buNone/>
            </a:pPr>
            <a:endParaRPr lang="pl-PL" dirty="0"/>
          </a:p>
        </p:txBody>
      </p:sp>
    </p:spTree>
    <p:extLst>
      <p:ext uri="{BB962C8B-B14F-4D97-AF65-F5344CB8AC3E}">
        <p14:creationId xmlns:p14="http://schemas.microsoft.com/office/powerpoint/2010/main" val="1211701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548680"/>
            <a:ext cx="8229600" cy="5577483"/>
          </a:xfrm>
        </p:spPr>
        <p:txBody>
          <a:bodyPr>
            <a:normAutofit/>
          </a:bodyPr>
          <a:lstStyle/>
          <a:p>
            <a:pPr marL="0" indent="0" algn="just">
              <a:buNone/>
            </a:pPr>
            <a:r>
              <a:rPr lang="pl-PL" dirty="0" smtClean="0"/>
              <a:t>„Jeśli prawo karne jako pewien instrument, czy przynajmniej jako pewne zjawisko społeczne, nie ma powstawać w sposób żywiołowy, konieczne jest ustalenie pewnych reguł, otwarte ich dyskutowanie, lansowanie i stosowanie. W przeciwnym razie proces kryminalizacji podatny będzie na koniunkturalne wykorzystywanie prawa karnego przez polityków, na realizację nagłych pomysłów i zaspokajanie przejściowych emocji opinii publicznej”.</a:t>
            </a:r>
          </a:p>
          <a:p>
            <a:pPr marL="0" indent="0" algn="r">
              <a:buNone/>
            </a:pPr>
            <a:r>
              <a:rPr lang="pl-PL" dirty="0" smtClean="0">
                <a:solidFill>
                  <a:schemeClr val="tx1">
                    <a:lumMod val="50000"/>
                    <a:lumOff val="50000"/>
                  </a:schemeClr>
                </a:solidFill>
              </a:rPr>
              <a:t>L. Gardocki</a:t>
            </a:r>
            <a:endParaRPr lang="pl-PL" dirty="0">
              <a:solidFill>
                <a:schemeClr val="tx1">
                  <a:lumMod val="50000"/>
                  <a:lumOff val="50000"/>
                </a:schemeClr>
              </a:solidFill>
            </a:endParaRPr>
          </a:p>
        </p:txBody>
      </p:sp>
    </p:spTree>
    <p:extLst>
      <p:ext uri="{BB962C8B-B14F-4D97-AF65-F5344CB8AC3E}">
        <p14:creationId xmlns:p14="http://schemas.microsoft.com/office/powerpoint/2010/main" val="1310874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564904"/>
            <a:ext cx="8229600" cy="1143000"/>
          </a:xfrm>
        </p:spPr>
        <p:txBody>
          <a:bodyPr/>
          <a:lstStyle/>
          <a:p>
            <a:r>
              <a:rPr lang="pl-PL" dirty="0" smtClean="0"/>
              <a:t>Pojęcie prawa karnego</a:t>
            </a:r>
            <a:endParaRPr lang="pl-PL" dirty="0"/>
          </a:p>
        </p:txBody>
      </p:sp>
    </p:spTree>
    <p:extLst>
      <p:ext uri="{BB962C8B-B14F-4D97-AF65-F5344CB8AC3E}">
        <p14:creationId xmlns:p14="http://schemas.microsoft.com/office/powerpoint/2010/main" val="4260655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92696"/>
            <a:ext cx="8229600" cy="5433467"/>
          </a:xfrm>
        </p:spPr>
        <p:txBody>
          <a:bodyPr>
            <a:normAutofit/>
          </a:bodyPr>
          <a:lstStyle/>
          <a:p>
            <a:pPr marL="0" indent="0">
              <a:buNone/>
            </a:pPr>
            <a:r>
              <a:rPr lang="pl-PL" dirty="0" smtClean="0"/>
              <a:t>„Ograniczenia w zakresie korzystania z konstytucyjnych wolności i praw mogą być ustanawiane tylko w ustawie i tylko wtedy, gdy są konieczne w demokratycznym państwie dla jego bezpieczeństwa lub porządku publicznego, bądź dla ochrony środowiska, zdrowia i moralności publicznej, albo wolności i praw innych osób. Ograniczenia te nie mogą naruszać istoty wolności i praw”.</a:t>
            </a:r>
          </a:p>
          <a:p>
            <a:pPr marL="0" indent="0" algn="r">
              <a:buNone/>
            </a:pPr>
            <a:r>
              <a:rPr lang="pl-PL" dirty="0" smtClean="0">
                <a:solidFill>
                  <a:schemeClr val="tx1">
                    <a:lumMod val="50000"/>
                    <a:lumOff val="50000"/>
                  </a:schemeClr>
                </a:solidFill>
              </a:rPr>
              <a:t>Art. 31 ust. 3 Konstytucji RP</a:t>
            </a:r>
            <a:endParaRPr lang="pl-PL" dirty="0">
              <a:solidFill>
                <a:schemeClr val="tx1">
                  <a:lumMod val="50000"/>
                  <a:lumOff val="50000"/>
                </a:schemeClr>
              </a:solidFill>
            </a:endParaRPr>
          </a:p>
        </p:txBody>
      </p:sp>
    </p:spTree>
    <p:extLst>
      <p:ext uri="{BB962C8B-B14F-4D97-AF65-F5344CB8AC3E}">
        <p14:creationId xmlns:p14="http://schemas.microsoft.com/office/powerpoint/2010/main" val="22606910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412777"/>
            <a:ext cx="8208912" cy="3816424"/>
          </a:xfrm>
        </p:spPr>
        <p:txBody>
          <a:bodyPr/>
          <a:lstStyle/>
          <a:p>
            <a:pPr marL="0" indent="0">
              <a:buNone/>
            </a:pPr>
            <a:r>
              <a:rPr lang="pl-PL" dirty="0" smtClean="0"/>
              <a:t>„Z art. 31 ust. 3 Konstytucji wynikają trzy zasady wiążące ustawodawcę: zasada subsydiarności (konieczności), zasada właściwego środka i zasada proporcjonalności w ścisłym tego słowa znaczeniu (adekwatności)”.</a:t>
            </a:r>
          </a:p>
          <a:p>
            <a:pPr marL="0" indent="0" algn="r">
              <a:buNone/>
            </a:pPr>
            <a:r>
              <a:rPr lang="pl-PL" dirty="0" smtClean="0">
                <a:solidFill>
                  <a:schemeClr val="tx1">
                    <a:lumMod val="50000"/>
                    <a:lumOff val="50000"/>
                  </a:schemeClr>
                </a:solidFill>
              </a:rPr>
              <a:t>T. Bojarski</a:t>
            </a:r>
          </a:p>
          <a:p>
            <a:pPr marL="0" indent="0" algn="just">
              <a:buNone/>
            </a:pPr>
            <a:endParaRPr lang="pl-PL" dirty="0">
              <a:solidFill>
                <a:schemeClr val="tx1">
                  <a:lumMod val="50000"/>
                  <a:lumOff val="50000"/>
                </a:schemeClr>
              </a:solidFill>
            </a:endParaRPr>
          </a:p>
        </p:txBody>
      </p:sp>
    </p:spTree>
    <p:extLst>
      <p:ext uri="{BB962C8B-B14F-4D97-AF65-F5344CB8AC3E}">
        <p14:creationId xmlns:p14="http://schemas.microsoft.com/office/powerpoint/2010/main" val="4085606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476672"/>
            <a:ext cx="8229600" cy="5649491"/>
          </a:xfrm>
        </p:spPr>
        <p:txBody>
          <a:bodyPr>
            <a:normAutofit fontScale="92500" lnSpcReduction="20000"/>
          </a:bodyPr>
          <a:lstStyle/>
          <a:p>
            <a:pPr marL="0" indent="0" algn="just">
              <a:buNone/>
            </a:pPr>
            <a:r>
              <a:rPr lang="pl-PL" dirty="0" smtClean="0"/>
              <a:t>„Nazwa </a:t>
            </a:r>
            <a:r>
              <a:rPr lang="pl-PL" i="1" dirty="0" smtClean="0"/>
              <a:t>prawo karne </a:t>
            </a:r>
            <a:r>
              <a:rPr lang="pl-PL" dirty="0" smtClean="0"/>
              <a:t>(</a:t>
            </a:r>
            <a:r>
              <a:rPr lang="pl-PL" dirty="0" err="1" smtClean="0"/>
              <a:t>ius</a:t>
            </a:r>
            <a:r>
              <a:rPr lang="pl-PL" dirty="0" smtClean="0"/>
              <a:t> </a:t>
            </a:r>
            <a:r>
              <a:rPr lang="pl-PL" dirty="0" err="1" smtClean="0"/>
              <a:t>poenale</a:t>
            </a:r>
            <a:r>
              <a:rPr lang="pl-PL" dirty="0" smtClean="0"/>
              <a:t>, </a:t>
            </a:r>
            <a:r>
              <a:rPr lang="pl-PL" dirty="0" err="1" smtClean="0"/>
              <a:t>Strafrecht</a:t>
            </a:r>
            <a:r>
              <a:rPr lang="pl-PL" dirty="0" smtClean="0"/>
              <a:t>, </a:t>
            </a:r>
            <a:r>
              <a:rPr lang="pl-PL" dirty="0" err="1" smtClean="0"/>
              <a:t>penal</a:t>
            </a:r>
            <a:r>
              <a:rPr lang="pl-PL" dirty="0" smtClean="0"/>
              <a:t> law, </a:t>
            </a:r>
            <a:r>
              <a:rPr lang="pl-PL" dirty="0" err="1" smtClean="0"/>
              <a:t>droit</a:t>
            </a:r>
            <a:r>
              <a:rPr lang="pl-PL" dirty="0" smtClean="0"/>
              <a:t> </a:t>
            </a:r>
            <a:r>
              <a:rPr lang="pl-PL" dirty="0" err="1" smtClean="0"/>
              <a:t>penal</a:t>
            </a:r>
            <a:r>
              <a:rPr lang="pl-PL" dirty="0" smtClean="0"/>
              <a:t>) określa jedną z gałęzi systemu prawa obowiązującego w państwie. Z punktu widzenia formalno-prawnego prawem karnym jest zespół norm prawnych definiujących czyny zabronione pod groźbą kary oraz określających zasady odpowiedzialności za te czyny. Najistotniejszym elementem tej definicji jest kara, będąca przewidzianą przez prawo ujemną reakcją 2 na czyn zabroniony. Oznacza to zarazem, iż drugim elementem dystynktywnym jest czyn naganny, społecznie szkodliwy, z tego powodu bowiem zostaje on zabroniony pod groźbą kary”. </a:t>
            </a:r>
          </a:p>
          <a:p>
            <a:pPr marL="0" indent="0" algn="r">
              <a:buNone/>
            </a:pPr>
            <a:r>
              <a:rPr lang="pl-PL" dirty="0" smtClean="0">
                <a:solidFill>
                  <a:schemeClr val="tx1">
                    <a:lumMod val="50000"/>
                    <a:lumOff val="50000"/>
                  </a:schemeClr>
                </a:solidFill>
              </a:rPr>
              <a:t>A. Marek</a:t>
            </a:r>
            <a:endParaRPr lang="pl-PL" dirty="0">
              <a:solidFill>
                <a:schemeClr val="tx1">
                  <a:lumMod val="50000"/>
                  <a:lumOff val="50000"/>
                </a:schemeClr>
              </a:solidFill>
            </a:endParaRPr>
          </a:p>
        </p:txBody>
      </p:sp>
    </p:spTree>
    <p:extLst>
      <p:ext uri="{BB962C8B-B14F-4D97-AF65-F5344CB8AC3E}">
        <p14:creationId xmlns:p14="http://schemas.microsoft.com/office/powerpoint/2010/main" val="1033234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764704"/>
            <a:ext cx="8229600" cy="5361459"/>
          </a:xfrm>
        </p:spPr>
        <p:txBody>
          <a:bodyPr/>
          <a:lstStyle/>
          <a:p>
            <a:pPr marL="0" indent="0" algn="just">
              <a:buNone/>
            </a:pPr>
            <a:r>
              <a:rPr lang="pl-PL" dirty="0" smtClean="0"/>
              <a:t>„Prawo karne jest jakby negatywem fotograficznym, malującym (...) stan cywilizacji, budowę społeczną, potrzeby i ideały danego społeczeństwa”.</a:t>
            </a:r>
          </a:p>
          <a:p>
            <a:pPr marL="0" indent="0" algn="r">
              <a:buNone/>
            </a:pPr>
            <a:r>
              <a:rPr lang="pl-PL" dirty="0" smtClean="0">
                <a:solidFill>
                  <a:schemeClr val="tx1">
                    <a:lumMod val="50000"/>
                    <a:lumOff val="50000"/>
                  </a:schemeClr>
                </a:solidFill>
              </a:rPr>
              <a:t>J. Makarewicz</a:t>
            </a:r>
          </a:p>
          <a:p>
            <a:pPr marL="0" indent="0" algn="just">
              <a:buNone/>
            </a:pPr>
            <a:endParaRPr lang="pl-PL" dirty="0" smtClean="0"/>
          </a:p>
          <a:p>
            <a:pPr marL="0" indent="0" algn="just">
              <a:buNone/>
            </a:pPr>
            <a:r>
              <a:rPr lang="pl-PL" dirty="0" smtClean="0"/>
              <a:t>„Prawo karne opiera się na państwowej władzy karania”</a:t>
            </a:r>
          </a:p>
          <a:p>
            <a:pPr marL="0" indent="0" algn="r">
              <a:buNone/>
            </a:pPr>
            <a:r>
              <a:rPr lang="en-US" dirty="0" smtClean="0">
                <a:solidFill>
                  <a:schemeClr val="tx1">
                    <a:lumMod val="50000"/>
                    <a:lumOff val="50000"/>
                  </a:schemeClr>
                </a:solidFill>
              </a:rPr>
              <a:t>H. </a:t>
            </a:r>
            <a:r>
              <a:rPr lang="en-US" dirty="0" err="1" smtClean="0">
                <a:solidFill>
                  <a:schemeClr val="tx1">
                    <a:lumMod val="50000"/>
                    <a:lumOff val="50000"/>
                  </a:schemeClr>
                </a:solidFill>
              </a:rPr>
              <a:t>Jescheck</a:t>
            </a:r>
            <a:r>
              <a:rPr lang="pl-PL" dirty="0" smtClean="0">
                <a:solidFill>
                  <a:schemeClr val="tx1">
                    <a:lumMod val="50000"/>
                    <a:lumOff val="50000"/>
                  </a:schemeClr>
                </a:solidFill>
              </a:rPr>
              <a:t>, T</a:t>
            </a:r>
            <a:r>
              <a:rPr lang="en-US" dirty="0" smtClean="0">
                <a:solidFill>
                  <a:schemeClr val="tx1">
                    <a:lumMod val="50000"/>
                    <a:lumOff val="50000"/>
                  </a:schemeClr>
                </a:solidFill>
              </a:rPr>
              <a:t>. </a:t>
            </a:r>
            <a:r>
              <a:rPr lang="en-US" dirty="0" err="1" smtClean="0">
                <a:solidFill>
                  <a:schemeClr val="tx1">
                    <a:lumMod val="50000"/>
                    <a:lumOff val="50000"/>
                  </a:schemeClr>
                </a:solidFill>
              </a:rPr>
              <a:t>Weigend</a:t>
            </a:r>
            <a:endParaRPr lang="pl-PL" dirty="0">
              <a:solidFill>
                <a:schemeClr val="tx1">
                  <a:lumMod val="50000"/>
                  <a:lumOff val="50000"/>
                </a:schemeClr>
              </a:solidFill>
            </a:endParaRPr>
          </a:p>
        </p:txBody>
      </p:sp>
    </p:spTree>
    <p:extLst>
      <p:ext uri="{BB962C8B-B14F-4D97-AF65-F5344CB8AC3E}">
        <p14:creationId xmlns:p14="http://schemas.microsoft.com/office/powerpoint/2010/main" val="2721705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67544" y="476672"/>
            <a:ext cx="8424936" cy="5976664"/>
          </a:xfrm>
        </p:spPr>
        <p:txBody>
          <a:bodyPr>
            <a:normAutofit fontScale="92500" lnSpcReduction="10000"/>
          </a:bodyPr>
          <a:lstStyle/>
          <a:p>
            <a:pPr marL="0" indent="0" algn="just">
              <a:buNone/>
            </a:pPr>
            <a:r>
              <a:rPr lang="pl-PL" dirty="0" smtClean="0"/>
              <a:t>„Bezsporny jest również systemowy charakter prawa karnego, jako wyodrębnionej gałęzi prawa opierającej się na jednolitych zasadach i swoistej metodzie, zwanej w literaturze metodą </a:t>
            </a:r>
            <a:r>
              <a:rPr lang="pl-PL" dirty="0" err="1" smtClean="0"/>
              <a:t>karnistyczną</a:t>
            </a:r>
            <a:r>
              <a:rPr lang="pl-PL" dirty="0" smtClean="0"/>
              <a:t>. Jej cechą jest posługiwanie się zakazami i nakazami określonego zachowania pod groźbą przewidzianej prawem kary, przy czym podstawą odpowiedzialności karnej jest indywidualna wina sprawcy. W przeciwieństwie do wyróżnionych metod cywilistycznej oraz administracyjnej, które pełnią funkcje regulacji stosunków społecznych, metoda </a:t>
            </a:r>
            <a:r>
              <a:rPr lang="pl-PL" dirty="0" err="1" smtClean="0"/>
              <a:t>karnistyczna</a:t>
            </a:r>
            <a:r>
              <a:rPr lang="pl-PL" dirty="0" smtClean="0"/>
              <a:t> spełnia przede wszystkim funkcję ochronno-prewencyjną”.</a:t>
            </a:r>
          </a:p>
          <a:p>
            <a:pPr marL="0" indent="0" algn="r">
              <a:buNone/>
            </a:pPr>
            <a:r>
              <a:rPr lang="pl-PL" dirty="0" smtClean="0">
                <a:solidFill>
                  <a:schemeClr val="tx1">
                    <a:lumMod val="50000"/>
                    <a:lumOff val="50000"/>
                  </a:schemeClr>
                </a:solidFill>
              </a:rPr>
              <a:t>A. Marek</a:t>
            </a:r>
            <a:endParaRPr lang="pl-PL" dirty="0">
              <a:solidFill>
                <a:schemeClr val="tx1">
                  <a:lumMod val="50000"/>
                  <a:lumOff val="50000"/>
                </a:schemeClr>
              </a:solidFill>
            </a:endParaRPr>
          </a:p>
        </p:txBody>
      </p:sp>
    </p:spTree>
    <p:extLst>
      <p:ext uri="{BB962C8B-B14F-4D97-AF65-F5344CB8AC3E}">
        <p14:creationId xmlns:p14="http://schemas.microsoft.com/office/powerpoint/2010/main" val="4000887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836712"/>
            <a:ext cx="8229600" cy="1143000"/>
          </a:xfrm>
        </p:spPr>
        <p:txBody>
          <a:bodyPr/>
          <a:lstStyle/>
          <a:p>
            <a:r>
              <a:rPr lang="pl-PL" dirty="0" smtClean="0"/>
              <a:t>Szczególne cechy prawa karnego</a:t>
            </a:r>
            <a:endParaRPr lang="pl-PL" dirty="0"/>
          </a:p>
        </p:txBody>
      </p:sp>
      <p:sp>
        <p:nvSpPr>
          <p:cNvPr id="3" name="Symbol zastępczy zawartości 2"/>
          <p:cNvSpPr>
            <a:spLocks noGrp="1"/>
          </p:cNvSpPr>
          <p:nvPr>
            <p:ph idx="1"/>
          </p:nvPr>
        </p:nvSpPr>
        <p:spPr>
          <a:xfrm>
            <a:off x="611560" y="2332037"/>
            <a:ext cx="8229600" cy="3401219"/>
          </a:xfrm>
        </p:spPr>
        <p:txBody>
          <a:bodyPr/>
          <a:lstStyle/>
          <a:p>
            <a:pPr marL="0" indent="0" algn="just">
              <a:buNone/>
            </a:pPr>
            <a:r>
              <a:rPr lang="pl-PL" dirty="0" smtClean="0"/>
              <a:t>„Szczególnymi cechami, które odróżniają prawo karne od innych gałęzi prawa, są jego imperatywny i wartościujący charakter, uniwersalizm i subsydiarność”.</a:t>
            </a:r>
          </a:p>
          <a:p>
            <a:pPr marL="0" indent="0" algn="r">
              <a:buNone/>
            </a:pPr>
            <a:r>
              <a:rPr lang="pl-PL" dirty="0" smtClean="0">
                <a:solidFill>
                  <a:schemeClr val="tx1">
                    <a:lumMod val="50000"/>
                    <a:lumOff val="50000"/>
                  </a:schemeClr>
                </a:solidFill>
              </a:rPr>
              <a:t>A. Marek</a:t>
            </a:r>
            <a:endParaRPr lang="pl-PL" dirty="0">
              <a:solidFill>
                <a:schemeClr val="tx1">
                  <a:lumMod val="50000"/>
                  <a:lumOff val="50000"/>
                </a:schemeClr>
              </a:solidFill>
            </a:endParaRPr>
          </a:p>
        </p:txBody>
      </p:sp>
    </p:spTree>
    <p:extLst>
      <p:ext uri="{BB962C8B-B14F-4D97-AF65-F5344CB8AC3E}">
        <p14:creationId xmlns:p14="http://schemas.microsoft.com/office/powerpoint/2010/main" val="3133272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620688"/>
            <a:ext cx="8229600" cy="5505475"/>
          </a:xfrm>
        </p:spPr>
        <p:txBody>
          <a:bodyPr/>
          <a:lstStyle/>
          <a:p>
            <a:pPr marL="0" indent="0">
              <a:buNone/>
            </a:pPr>
            <a:r>
              <a:rPr lang="pl-PL" dirty="0" smtClean="0"/>
              <a:t>„To człowiek jest autorem przestępstwa, kara dotyka człowieka i najczęściej człowiek jest ofiarą przestępstwa” (zasada humanizmu)</a:t>
            </a:r>
          </a:p>
          <a:p>
            <a:pPr marL="514350" indent="-514350" algn="r">
              <a:buAutoNum type="alphaUcPeriod"/>
            </a:pPr>
            <a:r>
              <a:rPr lang="pl-PL" dirty="0" smtClean="0">
                <a:solidFill>
                  <a:schemeClr val="tx1">
                    <a:lumMod val="50000"/>
                    <a:lumOff val="50000"/>
                  </a:schemeClr>
                </a:solidFill>
              </a:rPr>
              <a:t>Grześkowiak</a:t>
            </a:r>
          </a:p>
          <a:p>
            <a:pPr marL="514350" indent="-514350" algn="r">
              <a:buAutoNum type="alphaUcPeriod"/>
            </a:pPr>
            <a:endParaRPr lang="pl-PL" dirty="0">
              <a:solidFill>
                <a:schemeClr val="tx1">
                  <a:lumMod val="50000"/>
                  <a:lumOff val="50000"/>
                </a:schemeClr>
              </a:solidFill>
            </a:endParaRPr>
          </a:p>
          <a:p>
            <a:pPr marL="0" indent="0" algn="just">
              <a:buNone/>
            </a:pPr>
            <a:r>
              <a:rPr lang="pl-PL" dirty="0" smtClean="0"/>
              <a:t>„Myślą przewodnią nowego prawa karnego musi być ochrona godności człowieka zarówno jako pokrzywdzonego, jak i sprawcy przestępstwa”.</a:t>
            </a:r>
          </a:p>
          <a:p>
            <a:pPr marL="0" indent="0" algn="r">
              <a:buNone/>
            </a:pPr>
            <a:r>
              <a:rPr lang="pl-PL" dirty="0" smtClean="0">
                <a:solidFill>
                  <a:schemeClr val="tx1">
                    <a:lumMod val="50000"/>
                    <a:lumOff val="50000"/>
                  </a:schemeClr>
                </a:solidFill>
              </a:rPr>
              <a:t>Fragment uzasadnienia do kodeksu karnego</a:t>
            </a:r>
          </a:p>
        </p:txBody>
      </p:sp>
    </p:spTree>
    <p:extLst>
      <p:ext uri="{BB962C8B-B14F-4D97-AF65-F5344CB8AC3E}">
        <p14:creationId xmlns:p14="http://schemas.microsoft.com/office/powerpoint/2010/main" val="2970216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332656"/>
            <a:ext cx="8229600" cy="5832648"/>
          </a:xfrm>
        </p:spPr>
        <p:txBody>
          <a:bodyPr>
            <a:normAutofit/>
          </a:bodyPr>
          <a:lstStyle/>
          <a:p>
            <a:pPr marL="0" indent="0">
              <a:buNone/>
            </a:pPr>
            <a:r>
              <a:rPr lang="pl-PL" dirty="0" smtClean="0"/>
              <a:t>„Prawo karne jest zespołem norm </a:t>
            </a:r>
            <a:r>
              <a:rPr lang="pl-PL" dirty="0" err="1" smtClean="0"/>
              <a:t>powinnościowych</a:t>
            </a:r>
            <a:r>
              <a:rPr lang="pl-PL" dirty="0" smtClean="0"/>
              <a:t>, wymagając w sposób imperatywny przestrzegania podstawowych wzorców postępowania. Naruszanie tych wzorców (zakazów i nakazów), jako społecznie szkodliwe, spotyka się z potępieniem wyrażonym w normach penalizujących takie postępowanie”. </a:t>
            </a:r>
          </a:p>
          <a:p>
            <a:pPr marL="514350" indent="-514350" algn="r">
              <a:buAutoNum type="alphaUcPeriod"/>
            </a:pPr>
            <a:r>
              <a:rPr lang="pl-PL" dirty="0" smtClean="0">
                <a:solidFill>
                  <a:schemeClr val="tx1">
                    <a:lumMod val="50000"/>
                    <a:lumOff val="50000"/>
                  </a:schemeClr>
                </a:solidFill>
              </a:rPr>
              <a:t>Marek</a:t>
            </a:r>
          </a:p>
          <a:p>
            <a:pPr marL="0" indent="0" algn="just">
              <a:buNone/>
            </a:pPr>
            <a:r>
              <a:rPr lang="pl-PL" dirty="0" smtClean="0"/>
              <a:t>„Prawo karne jest prawem nieprzekraczalnych granic”.</a:t>
            </a:r>
          </a:p>
          <a:p>
            <a:pPr marL="0" indent="0" algn="r">
              <a:buNone/>
            </a:pPr>
            <a:r>
              <a:rPr lang="pl-PL" dirty="0" smtClean="0">
                <a:solidFill>
                  <a:schemeClr val="tx1">
                    <a:lumMod val="50000"/>
                    <a:lumOff val="50000"/>
                  </a:schemeClr>
                </a:solidFill>
              </a:rPr>
              <a:t>W. Wolter </a:t>
            </a:r>
            <a:endParaRPr lang="pl-PL" dirty="0">
              <a:solidFill>
                <a:schemeClr val="tx1">
                  <a:lumMod val="50000"/>
                  <a:lumOff val="50000"/>
                </a:schemeClr>
              </a:solidFill>
            </a:endParaRPr>
          </a:p>
        </p:txBody>
      </p:sp>
    </p:spTree>
    <p:extLst>
      <p:ext uri="{BB962C8B-B14F-4D97-AF65-F5344CB8AC3E}">
        <p14:creationId xmlns:p14="http://schemas.microsoft.com/office/powerpoint/2010/main" val="31593698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052736"/>
            <a:ext cx="8229600" cy="5505475"/>
          </a:xfrm>
        </p:spPr>
        <p:txBody>
          <a:bodyPr/>
          <a:lstStyle/>
          <a:p>
            <a:pPr marL="0" indent="0" algn="just">
              <a:buNone/>
            </a:pPr>
            <a:r>
              <a:rPr lang="pl-PL" dirty="0" smtClean="0"/>
              <a:t>„Prawo karne nie daje odpowiedzi na pytanie, jakie zachowania są zabronione albo nie zabronione (...), jakie zachowania są bezprawne albo nie są bezprawne. Prawo karne daje odpowiedź na pytanie, które z zachowań bezprawnych są zachowaniami karalnymi”.</a:t>
            </a:r>
          </a:p>
          <a:p>
            <a:pPr marL="0" indent="0" algn="just">
              <a:buNone/>
            </a:pPr>
            <a:r>
              <a:rPr lang="pl-PL" dirty="0" smtClean="0"/>
              <a:t>(subsydiarność prawa karnego)</a:t>
            </a:r>
          </a:p>
          <a:p>
            <a:pPr marL="0" indent="0" algn="r">
              <a:buNone/>
            </a:pPr>
            <a:r>
              <a:rPr lang="pl-PL" dirty="0" smtClean="0">
                <a:solidFill>
                  <a:schemeClr val="tx1">
                    <a:lumMod val="50000"/>
                    <a:lumOff val="50000"/>
                  </a:schemeClr>
                </a:solidFill>
              </a:rPr>
              <a:t>K. Buchała, A. Zoll</a:t>
            </a:r>
            <a:endParaRPr lang="pl-PL" dirty="0">
              <a:solidFill>
                <a:schemeClr val="tx1">
                  <a:lumMod val="50000"/>
                  <a:lumOff val="50000"/>
                </a:schemeClr>
              </a:solidFill>
            </a:endParaRPr>
          </a:p>
        </p:txBody>
      </p:sp>
    </p:spTree>
    <p:extLst>
      <p:ext uri="{BB962C8B-B14F-4D97-AF65-F5344CB8AC3E}">
        <p14:creationId xmlns:p14="http://schemas.microsoft.com/office/powerpoint/2010/main" val="302392717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TotalTime>
  <Words>1171</Words>
  <Application>Microsoft Office PowerPoint</Application>
  <PresentationFormat>Pokaz na ekranie (4:3)</PresentationFormat>
  <Paragraphs>58</Paragraphs>
  <Slides>21</Slides>
  <Notes>0</Notes>
  <HiddenSlides>0</HiddenSlides>
  <MMClips>0</MMClips>
  <ScaleCrop>false</ScaleCrop>
  <HeadingPairs>
    <vt:vector size="4" baseType="variant">
      <vt:variant>
        <vt:lpstr>Motyw</vt:lpstr>
      </vt:variant>
      <vt:variant>
        <vt:i4>1</vt:i4>
      </vt:variant>
      <vt:variant>
        <vt:lpstr>Tytuły slajdów</vt:lpstr>
      </vt:variant>
      <vt:variant>
        <vt:i4>21</vt:i4>
      </vt:variant>
    </vt:vector>
  </HeadingPairs>
  <TitlesOfParts>
    <vt:vector size="22" baseType="lpstr">
      <vt:lpstr>Motyw pakietu Office</vt:lpstr>
      <vt:lpstr>Pojęcie, funkcje i źródła prawa karnego – wybrane zagadnienia</vt:lpstr>
      <vt:lpstr>Pojęcie prawa karnego</vt:lpstr>
      <vt:lpstr>Prezentacja programu PowerPoint</vt:lpstr>
      <vt:lpstr>Prezentacja programu PowerPoint</vt:lpstr>
      <vt:lpstr>Prezentacja programu PowerPoint</vt:lpstr>
      <vt:lpstr>Szczególne cechy prawa karnego</vt:lpstr>
      <vt:lpstr>Prezentacja programu PowerPoint</vt:lpstr>
      <vt:lpstr>Prezentacja programu PowerPoint</vt:lpstr>
      <vt:lpstr>Prezentacja programu PowerPoint</vt:lpstr>
      <vt:lpstr>Prezentacja programu PowerPoint</vt:lpstr>
      <vt:lpstr>Prezentacja programu PowerPoint</vt:lpstr>
      <vt:lpstr>Funkcje prawa karnego</vt:lpstr>
      <vt:lpstr>Prezentacja programu PowerPoint</vt:lpstr>
      <vt:lpstr>Prezentacja programu PowerPoint</vt:lpstr>
      <vt:lpstr>Konstytucja jako źródła prawa karnego</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Pojęcie, funkcje, źródła i podstawowe zasady prawa karnego</dc:title>
  <dc:creator>Karolina</dc:creator>
  <cp:lastModifiedBy>Karolina</cp:lastModifiedBy>
  <cp:revision>8</cp:revision>
  <dcterms:created xsi:type="dcterms:W3CDTF">2018-06-30T17:03:51Z</dcterms:created>
  <dcterms:modified xsi:type="dcterms:W3CDTF">2018-07-06T15:45:32Z</dcterms:modified>
</cp:coreProperties>
</file>