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02624" cy="2304255"/>
          </a:xfrm>
        </p:spPr>
        <p:txBody>
          <a:bodyPr/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Stadia postępowania </a:t>
            </a:r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</a:rPr>
              <a:t>administracyjnego</a:t>
            </a:r>
            <a:endParaRPr lang="pl-PL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87824" y="5517232"/>
            <a:ext cx="6122284" cy="1176536"/>
          </a:xfrm>
        </p:spPr>
        <p:txBody>
          <a:bodyPr>
            <a:normAutofit/>
          </a:bodyPr>
          <a:lstStyle/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oprac. </a:t>
            </a:r>
            <a:r>
              <a:rPr lang="pl-PL" sz="2000" dirty="0">
                <a:solidFill>
                  <a:schemeClr val="tx1"/>
                </a:solidFill>
              </a:rPr>
              <a:t>m</a:t>
            </a:r>
            <a:r>
              <a:rPr lang="pl-PL" sz="2000" dirty="0" smtClean="0">
                <a:solidFill>
                  <a:schemeClr val="tx1"/>
                </a:solidFill>
              </a:rPr>
              <a:t>gr Łukasz Kląskała</a:t>
            </a:r>
          </a:p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Zakład Postępowania Administracyjnego </a:t>
            </a:r>
          </a:p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i Sądownictwa Administracyjnego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3312368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 smtClean="0"/>
              <a:t>Postępowanie administracyjne </a:t>
            </a:r>
            <a:r>
              <a:rPr lang="pl-PL" sz="2800" dirty="0" smtClean="0"/>
              <a:t>– ciąg czynności procesowych (regulowanych przez prawo procesowe) podejmowanych przez organy administracji publicznej oraz inne podmioty w celu rozstrzygnięcia sprawy administracyjnej w formie decyzji administracyjnej;  także ciąg czynności procesowych podjętych w celu weryfikacji uprzednio wydanej decyzji administracyjnej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861048"/>
            <a:ext cx="8363272" cy="2553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2 rodzaje postępowania</a:t>
            </a:r>
            <a:r>
              <a:rPr lang="pl-PL" sz="2400" b="1" dirty="0" smtClean="0"/>
              <a:t>: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 smtClean="0"/>
          </a:p>
          <a:p>
            <a:pPr marL="0" indent="0">
              <a:buNone/>
            </a:pPr>
            <a:r>
              <a:rPr lang="pl-PL" sz="2400" b="1" dirty="0" smtClean="0"/>
              <a:t>- ogólne: </a:t>
            </a:r>
            <a:r>
              <a:rPr lang="pl-PL" sz="2400" dirty="0" smtClean="0"/>
              <a:t>regulowane przez k.p.a., w tym trybie rozstrzyganych jest większość spraw</a:t>
            </a:r>
          </a:p>
          <a:p>
            <a:pPr marL="0" indent="0">
              <a:buNone/>
            </a:pP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- </a:t>
            </a:r>
            <a:r>
              <a:rPr lang="pl-PL" sz="2400" b="1" dirty="0" smtClean="0"/>
              <a:t>szczególne: </a:t>
            </a:r>
            <a:r>
              <a:rPr lang="pl-PL" sz="2400" dirty="0" smtClean="0"/>
              <a:t>rozpoznawanie spraw określonego rodzaju, np.: postępowanie podatkowe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2044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 tryby postępowania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Postępowanie główne</a:t>
            </a:r>
            <a:r>
              <a:rPr lang="pl-PL" dirty="0" smtClean="0"/>
              <a:t>: przedmiotem jest rozpoznanie i rozstrzygniecie sprawy w trybie i formie, które wyznaczają przepisy prawa procesowego zgodnie z przepisami prawa materialnego. W jego ramach wyróżniamy:</a:t>
            </a:r>
          </a:p>
          <a:p>
            <a:pPr algn="just"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ostępowanie przed organem I instancji</a:t>
            </a:r>
          </a:p>
          <a:p>
            <a:pPr algn="just"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ostępowanie przed organem II instancji (inicjowane wniesieniem odwołania przez uprawniony podmiot)</a:t>
            </a:r>
          </a:p>
        </p:txBody>
      </p:sp>
    </p:spTree>
    <p:extLst>
      <p:ext uri="{BB962C8B-B14F-4D97-AF65-F5344CB8AC3E}">
        <p14:creationId xmlns:p14="http://schemas.microsoft.com/office/powerpoint/2010/main" val="303854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0" cy="6552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Postępowania </a:t>
            </a:r>
            <a:r>
              <a:rPr lang="pl-PL" b="1" dirty="0" smtClean="0"/>
              <a:t>nadzwyczajne (nadzwyczajne tryby postępowań): </a:t>
            </a:r>
            <a:r>
              <a:rPr lang="pl-PL" dirty="0" smtClean="0"/>
              <a:t>celem jest przeprowadzenie weryfikacji decyzji wydanej w postępowaniu głównym. Byt prawny tych postępowań zależy od uprzedniego przeprowadzenia postępowania głównego, zakończonego wydaniem decyzji.</a:t>
            </a:r>
          </a:p>
          <a:p>
            <a:r>
              <a:rPr lang="pl-PL" dirty="0" smtClean="0"/>
              <a:t>Na system nadzwyczajnych trybów postępowania składają się:</a:t>
            </a:r>
          </a:p>
          <a:p>
            <a:r>
              <a:rPr lang="pl-PL" dirty="0" smtClean="0"/>
              <a:t>1. postępowanie </a:t>
            </a:r>
            <a:r>
              <a:rPr lang="pl-PL" dirty="0" err="1" smtClean="0"/>
              <a:t>ws</a:t>
            </a:r>
            <a:r>
              <a:rPr lang="pl-PL" dirty="0" smtClean="0"/>
              <a:t>. wznowienia postępowania,</a:t>
            </a:r>
          </a:p>
          <a:p>
            <a:r>
              <a:rPr lang="pl-PL" dirty="0" smtClean="0"/>
              <a:t>2. postępowanie </a:t>
            </a:r>
            <a:r>
              <a:rPr lang="pl-PL" dirty="0" err="1" smtClean="0"/>
              <a:t>ws</a:t>
            </a:r>
            <a:r>
              <a:rPr lang="pl-PL" dirty="0" smtClean="0"/>
              <a:t>. stwierdzenia nieważności decyzji,</a:t>
            </a:r>
          </a:p>
          <a:p>
            <a:r>
              <a:rPr lang="pl-PL" dirty="0" smtClean="0"/>
              <a:t>3. postępowanie mające na celu uchylenie, zmianę decyzji prawidłowej bądź dotkniętej wadami niekwalifikowanymi.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80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dirty="0" smtClean="0"/>
              <a:t>3 stadia postępowania zarówno w postępowaniu głównym, jak i w postępowaniach nadzwyczajnych: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b="1" dirty="0" smtClean="0"/>
              <a:t>1. stadium wstępne: </a:t>
            </a:r>
            <a:r>
              <a:rPr lang="pl-PL" sz="2800" dirty="0" smtClean="0"/>
              <a:t>czynności wszczęcia postępowania oraz czynności procesowe – badanie dopuszczalności wszczęcia postępowania w określonej sprawie</a:t>
            </a:r>
          </a:p>
          <a:p>
            <a:pPr marL="0" indent="0">
              <a:buNone/>
            </a:pPr>
            <a:r>
              <a:rPr lang="pl-PL" sz="2800" b="1" dirty="0" smtClean="0"/>
              <a:t>2. </a:t>
            </a:r>
            <a:r>
              <a:rPr lang="pl-PL" sz="2800" b="1" dirty="0"/>
              <a:t>s</a:t>
            </a:r>
            <a:r>
              <a:rPr lang="pl-PL" sz="2800" b="1" dirty="0" smtClean="0"/>
              <a:t>tadium postępowania wyjaśniającego: </a:t>
            </a:r>
            <a:r>
              <a:rPr lang="pl-PL" sz="2800" dirty="0" smtClean="0"/>
              <a:t>czynności procesowe – ustalenie stanu faktycznego sprawy, dającego podstawę do zastosowania określonej normy prawa materialnego</a:t>
            </a:r>
          </a:p>
          <a:p>
            <a:pPr marL="0" indent="0">
              <a:buNone/>
            </a:pPr>
            <a:r>
              <a:rPr lang="pl-PL" sz="2800" b="1" dirty="0" smtClean="0"/>
              <a:t>3. stadium podjęcia decyzji: </a:t>
            </a:r>
            <a:r>
              <a:rPr lang="pl-PL" sz="2800" dirty="0" smtClean="0"/>
              <a:t>rozstrzygnięcie będącej przedmiotem postępowania sprawy indywidulanej konkretnej osoby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020501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253</Words>
  <Application>Microsoft Office PowerPoint</Application>
  <PresentationFormat>Pokaz na ekranie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Stadia postępowania administracyjnego</vt:lpstr>
      <vt:lpstr>Postępowanie administracyjne – ciąg czynności procesowych (regulowanych przez prawo procesowe) podejmowanych przez organy administracji publicznej oraz inne podmioty w celu rozstrzygnięcia sprawy administracyjnej w formie decyzji administracyjnej;  także ciąg czynności procesowych podjętych w celu weryfikacji uprzednio wydanej decyzji administracyjnej</vt:lpstr>
      <vt:lpstr>2 tryby postępowania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Stadia postępowania administracyjnego</dc:title>
  <dc:creator>sony</dc:creator>
  <cp:lastModifiedBy>sony</cp:lastModifiedBy>
  <cp:revision>10</cp:revision>
  <dcterms:created xsi:type="dcterms:W3CDTF">2016-03-01T17:58:51Z</dcterms:created>
  <dcterms:modified xsi:type="dcterms:W3CDTF">2016-03-05T20:00:56Z</dcterms:modified>
</cp:coreProperties>
</file>