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85" r:id="rId4"/>
    <p:sldId id="288" r:id="rId5"/>
    <p:sldId id="287" r:id="rId6"/>
    <p:sldId id="286" r:id="rId7"/>
    <p:sldId id="290" r:id="rId8"/>
    <p:sldId id="289" r:id="rId9"/>
    <p:sldId id="257" r:id="rId10"/>
    <p:sldId id="258" r:id="rId11"/>
    <p:sldId id="259" r:id="rId12"/>
    <p:sldId id="295" r:id="rId13"/>
    <p:sldId id="260" r:id="rId14"/>
    <p:sldId id="261" r:id="rId15"/>
    <p:sldId id="298" r:id="rId16"/>
    <p:sldId id="297" r:id="rId17"/>
    <p:sldId id="299" r:id="rId18"/>
    <p:sldId id="300" r:id="rId19"/>
    <p:sldId id="302" r:id="rId20"/>
    <p:sldId id="301" r:id="rId21"/>
    <p:sldId id="296" r:id="rId22"/>
    <p:sldId id="262" r:id="rId23"/>
    <p:sldId id="304" r:id="rId24"/>
    <p:sldId id="305" r:id="rId25"/>
    <p:sldId id="303" r:id="rId26"/>
    <p:sldId id="307" r:id="rId27"/>
    <p:sldId id="306" r:id="rId28"/>
    <p:sldId id="263" r:id="rId29"/>
    <p:sldId id="264" r:id="rId30"/>
    <p:sldId id="265" r:id="rId31"/>
    <p:sldId id="266" r:id="rId32"/>
    <p:sldId id="267" r:id="rId33"/>
    <p:sldId id="268" r:id="rId34"/>
    <p:sldId id="269" r:id="rId35"/>
    <p:sldId id="270" r:id="rId36"/>
    <p:sldId id="275" r:id="rId37"/>
    <p:sldId id="274" r:id="rId38"/>
    <p:sldId id="273" r:id="rId39"/>
    <p:sldId id="272" r:id="rId40"/>
    <p:sldId id="278" r:id="rId41"/>
    <p:sldId id="277" r:id="rId42"/>
    <p:sldId id="276" r:id="rId43"/>
    <p:sldId id="280" r:id="rId44"/>
    <p:sldId id="281" r:id="rId45"/>
    <p:sldId id="279" r:id="rId46"/>
    <p:sldId id="282" r:id="rId47"/>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274"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7DA6549-B240-455D-848E-AB8BB76B5C46}"/>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5867F537-1036-41F4-853D-4668C3EC66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FF894AB7-ADFC-488A-8AE0-9E4155BAF664}"/>
              </a:ext>
            </a:extLst>
          </p:cNvPr>
          <p:cNvSpPr>
            <a:spLocks noGrp="1"/>
          </p:cNvSpPr>
          <p:nvPr>
            <p:ph type="dt" sz="half" idx="10"/>
          </p:nvPr>
        </p:nvSpPr>
        <p:spPr/>
        <p:txBody>
          <a:bodyPr/>
          <a:lstStyle/>
          <a:p>
            <a:fld id="{63616497-7B45-476E-AAC8-3CEC0D52631F}" type="datetimeFigureOut">
              <a:rPr lang="pl-PL" smtClean="0"/>
              <a:t>09.07.2022</a:t>
            </a:fld>
            <a:endParaRPr lang="pl-PL"/>
          </a:p>
        </p:txBody>
      </p:sp>
      <p:sp>
        <p:nvSpPr>
          <p:cNvPr id="5" name="Symbol zastępczy stopki 4">
            <a:extLst>
              <a:ext uri="{FF2B5EF4-FFF2-40B4-BE49-F238E27FC236}">
                <a16:creationId xmlns:a16="http://schemas.microsoft.com/office/drawing/2014/main" id="{B4FA80EE-7CF6-48EF-BA79-4B97288D97F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F3B7680-07B2-4C28-B407-A00178192DB5}"/>
              </a:ext>
            </a:extLst>
          </p:cNvPr>
          <p:cNvSpPr>
            <a:spLocks noGrp="1"/>
          </p:cNvSpPr>
          <p:nvPr>
            <p:ph type="sldNum" sz="quarter" idx="12"/>
          </p:nvPr>
        </p:nvSpPr>
        <p:spPr/>
        <p:txBody>
          <a:bodyPr/>
          <a:lstStyle/>
          <a:p>
            <a:fld id="{09D775B3-D88E-4B4F-AD19-3E203E38C258}" type="slidenum">
              <a:rPr lang="pl-PL" smtClean="0"/>
              <a:t>‹#›</a:t>
            </a:fld>
            <a:endParaRPr lang="pl-PL"/>
          </a:p>
        </p:txBody>
      </p:sp>
    </p:spTree>
    <p:extLst>
      <p:ext uri="{BB962C8B-B14F-4D97-AF65-F5344CB8AC3E}">
        <p14:creationId xmlns:p14="http://schemas.microsoft.com/office/powerpoint/2010/main" val="798781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748AD64-5EEF-4756-8D6C-79D0E2000754}"/>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73F165BA-2B8D-41A4-A97C-7B105AF79BC8}"/>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2B4E835-220B-4462-BEF9-2F23D0FC3414}"/>
              </a:ext>
            </a:extLst>
          </p:cNvPr>
          <p:cNvSpPr>
            <a:spLocks noGrp="1"/>
          </p:cNvSpPr>
          <p:nvPr>
            <p:ph type="dt" sz="half" idx="10"/>
          </p:nvPr>
        </p:nvSpPr>
        <p:spPr/>
        <p:txBody>
          <a:bodyPr/>
          <a:lstStyle/>
          <a:p>
            <a:fld id="{63616497-7B45-476E-AAC8-3CEC0D52631F}" type="datetimeFigureOut">
              <a:rPr lang="pl-PL" smtClean="0"/>
              <a:t>09.07.2022</a:t>
            </a:fld>
            <a:endParaRPr lang="pl-PL"/>
          </a:p>
        </p:txBody>
      </p:sp>
      <p:sp>
        <p:nvSpPr>
          <p:cNvPr id="5" name="Symbol zastępczy stopki 4">
            <a:extLst>
              <a:ext uri="{FF2B5EF4-FFF2-40B4-BE49-F238E27FC236}">
                <a16:creationId xmlns:a16="http://schemas.microsoft.com/office/drawing/2014/main" id="{AA8F1EA2-40D3-4931-B3B2-536DEB1A7BF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8919BB5-4E0F-4C26-A55A-11047C72CFA9}"/>
              </a:ext>
            </a:extLst>
          </p:cNvPr>
          <p:cNvSpPr>
            <a:spLocks noGrp="1"/>
          </p:cNvSpPr>
          <p:nvPr>
            <p:ph type="sldNum" sz="quarter" idx="12"/>
          </p:nvPr>
        </p:nvSpPr>
        <p:spPr/>
        <p:txBody>
          <a:bodyPr/>
          <a:lstStyle/>
          <a:p>
            <a:fld id="{09D775B3-D88E-4B4F-AD19-3E203E38C258}" type="slidenum">
              <a:rPr lang="pl-PL" smtClean="0"/>
              <a:t>‹#›</a:t>
            </a:fld>
            <a:endParaRPr lang="pl-PL"/>
          </a:p>
        </p:txBody>
      </p:sp>
    </p:spTree>
    <p:extLst>
      <p:ext uri="{BB962C8B-B14F-4D97-AF65-F5344CB8AC3E}">
        <p14:creationId xmlns:p14="http://schemas.microsoft.com/office/powerpoint/2010/main" val="481507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BD5BBC5B-3CEC-4C49-A8F1-3A9769600F7E}"/>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8DD9C53D-B38E-48A1-8C57-26821817DAC4}"/>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4552B4B-8777-46EC-AC82-4F6F64E5026B}"/>
              </a:ext>
            </a:extLst>
          </p:cNvPr>
          <p:cNvSpPr>
            <a:spLocks noGrp="1"/>
          </p:cNvSpPr>
          <p:nvPr>
            <p:ph type="dt" sz="half" idx="10"/>
          </p:nvPr>
        </p:nvSpPr>
        <p:spPr/>
        <p:txBody>
          <a:bodyPr/>
          <a:lstStyle/>
          <a:p>
            <a:fld id="{63616497-7B45-476E-AAC8-3CEC0D52631F}" type="datetimeFigureOut">
              <a:rPr lang="pl-PL" smtClean="0"/>
              <a:t>09.07.2022</a:t>
            </a:fld>
            <a:endParaRPr lang="pl-PL"/>
          </a:p>
        </p:txBody>
      </p:sp>
      <p:sp>
        <p:nvSpPr>
          <p:cNvPr id="5" name="Symbol zastępczy stopki 4">
            <a:extLst>
              <a:ext uri="{FF2B5EF4-FFF2-40B4-BE49-F238E27FC236}">
                <a16:creationId xmlns:a16="http://schemas.microsoft.com/office/drawing/2014/main" id="{5DDC76E3-4465-4101-AC3B-53A3BCC76FE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CED90251-AEAA-4AFE-A0A3-3275D2E31824}"/>
              </a:ext>
            </a:extLst>
          </p:cNvPr>
          <p:cNvSpPr>
            <a:spLocks noGrp="1"/>
          </p:cNvSpPr>
          <p:nvPr>
            <p:ph type="sldNum" sz="quarter" idx="12"/>
          </p:nvPr>
        </p:nvSpPr>
        <p:spPr/>
        <p:txBody>
          <a:bodyPr/>
          <a:lstStyle/>
          <a:p>
            <a:fld id="{09D775B3-D88E-4B4F-AD19-3E203E38C258}" type="slidenum">
              <a:rPr lang="pl-PL" smtClean="0"/>
              <a:t>‹#›</a:t>
            </a:fld>
            <a:endParaRPr lang="pl-PL"/>
          </a:p>
        </p:txBody>
      </p:sp>
    </p:spTree>
    <p:extLst>
      <p:ext uri="{BB962C8B-B14F-4D97-AF65-F5344CB8AC3E}">
        <p14:creationId xmlns:p14="http://schemas.microsoft.com/office/powerpoint/2010/main" val="4209797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AB3F268-0DBD-4BA7-9AB5-D73DB9EE3F38}"/>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02F6E05A-21EE-4D41-95FD-9CF39C302072}"/>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D8D0130-9B69-47FF-93A1-8B4516C4C668}"/>
              </a:ext>
            </a:extLst>
          </p:cNvPr>
          <p:cNvSpPr>
            <a:spLocks noGrp="1"/>
          </p:cNvSpPr>
          <p:nvPr>
            <p:ph type="dt" sz="half" idx="10"/>
          </p:nvPr>
        </p:nvSpPr>
        <p:spPr/>
        <p:txBody>
          <a:bodyPr/>
          <a:lstStyle/>
          <a:p>
            <a:fld id="{63616497-7B45-476E-AAC8-3CEC0D52631F}" type="datetimeFigureOut">
              <a:rPr lang="pl-PL" smtClean="0"/>
              <a:t>09.07.2022</a:t>
            </a:fld>
            <a:endParaRPr lang="pl-PL"/>
          </a:p>
        </p:txBody>
      </p:sp>
      <p:sp>
        <p:nvSpPr>
          <p:cNvPr id="5" name="Symbol zastępczy stopki 4">
            <a:extLst>
              <a:ext uri="{FF2B5EF4-FFF2-40B4-BE49-F238E27FC236}">
                <a16:creationId xmlns:a16="http://schemas.microsoft.com/office/drawing/2014/main" id="{15CDAAE4-47F7-4457-9DC9-CEC57ACBA2D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0772149-B8AC-4075-B11B-1D4FF06937F5}"/>
              </a:ext>
            </a:extLst>
          </p:cNvPr>
          <p:cNvSpPr>
            <a:spLocks noGrp="1"/>
          </p:cNvSpPr>
          <p:nvPr>
            <p:ph type="sldNum" sz="quarter" idx="12"/>
          </p:nvPr>
        </p:nvSpPr>
        <p:spPr/>
        <p:txBody>
          <a:bodyPr/>
          <a:lstStyle/>
          <a:p>
            <a:fld id="{09D775B3-D88E-4B4F-AD19-3E203E38C258}" type="slidenum">
              <a:rPr lang="pl-PL" smtClean="0"/>
              <a:t>‹#›</a:t>
            </a:fld>
            <a:endParaRPr lang="pl-PL"/>
          </a:p>
        </p:txBody>
      </p:sp>
    </p:spTree>
    <p:extLst>
      <p:ext uri="{BB962C8B-B14F-4D97-AF65-F5344CB8AC3E}">
        <p14:creationId xmlns:p14="http://schemas.microsoft.com/office/powerpoint/2010/main" val="2024951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875EC9A-0769-42CD-92B4-3EA9D622E090}"/>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473D818F-D775-4D9E-9F1C-52C08CCB1D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3D12B206-B3C1-457E-8BA9-C97E3E2FC5F9}"/>
              </a:ext>
            </a:extLst>
          </p:cNvPr>
          <p:cNvSpPr>
            <a:spLocks noGrp="1"/>
          </p:cNvSpPr>
          <p:nvPr>
            <p:ph type="dt" sz="half" idx="10"/>
          </p:nvPr>
        </p:nvSpPr>
        <p:spPr/>
        <p:txBody>
          <a:bodyPr/>
          <a:lstStyle/>
          <a:p>
            <a:fld id="{63616497-7B45-476E-AAC8-3CEC0D52631F}" type="datetimeFigureOut">
              <a:rPr lang="pl-PL" smtClean="0"/>
              <a:t>09.07.2022</a:t>
            </a:fld>
            <a:endParaRPr lang="pl-PL"/>
          </a:p>
        </p:txBody>
      </p:sp>
      <p:sp>
        <p:nvSpPr>
          <p:cNvPr id="5" name="Symbol zastępczy stopki 4">
            <a:extLst>
              <a:ext uri="{FF2B5EF4-FFF2-40B4-BE49-F238E27FC236}">
                <a16:creationId xmlns:a16="http://schemas.microsoft.com/office/drawing/2014/main" id="{4F84AEC7-711C-45E8-9111-F120FF8FA98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203D065-D8B5-46BD-9D10-FD62C00D33C2}"/>
              </a:ext>
            </a:extLst>
          </p:cNvPr>
          <p:cNvSpPr>
            <a:spLocks noGrp="1"/>
          </p:cNvSpPr>
          <p:nvPr>
            <p:ph type="sldNum" sz="quarter" idx="12"/>
          </p:nvPr>
        </p:nvSpPr>
        <p:spPr/>
        <p:txBody>
          <a:bodyPr/>
          <a:lstStyle/>
          <a:p>
            <a:fld id="{09D775B3-D88E-4B4F-AD19-3E203E38C258}" type="slidenum">
              <a:rPr lang="pl-PL" smtClean="0"/>
              <a:t>‹#›</a:t>
            </a:fld>
            <a:endParaRPr lang="pl-PL"/>
          </a:p>
        </p:txBody>
      </p:sp>
    </p:spTree>
    <p:extLst>
      <p:ext uri="{BB962C8B-B14F-4D97-AF65-F5344CB8AC3E}">
        <p14:creationId xmlns:p14="http://schemas.microsoft.com/office/powerpoint/2010/main" val="1338702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C55DEB1-F941-4E82-8295-CD6717C661ED}"/>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AC8B68FC-E871-41DD-92F8-02A26D01FD2A}"/>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CB6A8B71-CB58-4D3D-B9DF-8366F9DF834D}"/>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B44FB119-A9C0-48CB-BEC5-C92BF2C3034E}"/>
              </a:ext>
            </a:extLst>
          </p:cNvPr>
          <p:cNvSpPr>
            <a:spLocks noGrp="1"/>
          </p:cNvSpPr>
          <p:nvPr>
            <p:ph type="dt" sz="half" idx="10"/>
          </p:nvPr>
        </p:nvSpPr>
        <p:spPr/>
        <p:txBody>
          <a:bodyPr/>
          <a:lstStyle/>
          <a:p>
            <a:fld id="{63616497-7B45-476E-AAC8-3CEC0D52631F}" type="datetimeFigureOut">
              <a:rPr lang="pl-PL" smtClean="0"/>
              <a:t>09.07.2022</a:t>
            </a:fld>
            <a:endParaRPr lang="pl-PL"/>
          </a:p>
        </p:txBody>
      </p:sp>
      <p:sp>
        <p:nvSpPr>
          <p:cNvPr id="6" name="Symbol zastępczy stopki 5">
            <a:extLst>
              <a:ext uri="{FF2B5EF4-FFF2-40B4-BE49-F238E27FC236}">
                <a16:creationId xmlns:a16="http://schemas.microsoft.com/office/drawing/2014/main" id="{50850026-B2FB-4D03-AA78-97B66C222525}"/>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2387E39A-B098-4BF9-987B-CE6AC2739D5D}"/>
              </a:ext>
            </a:extLst>
          </p:cNvPr>
          <p:cNvSpPr>
            <a:spLocks noGrp="1"/>
          </p:cNvSpPr>
          <p:nvPr>
            <p:ph type="sldNum" sz="quarter" idx="12"/>
          </p:nvPr>
        </p:nvSpPr>
        <p:spPr/>
        <p:txBody>
          <a:bodyPr/>
          <a:lstStyle/>
          <a:p>
            <a:fld id="{09D775B3-D88E-4B4F-AD19-3E203E38C258}" type="slidenum">
              <a:rPr lang="pl-PL" smtClean="0"/>
              <a:t>‹#›</a:t>
            </a:fld>
            <a:endParaRPr lang="pl-PL"/>
          </a:p>
        </p:txBody>
      </p:sp>
    </p:spTree>
    <p:extLst>
      <p:ext uri="{BB962C8B-B14F-4D97-AF65-F5344CB8AC3E}">
        <p14:creationId xmlns:p14="http://schemas.microsoft.com/office/powerpoint/2010/main" val="723594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0574886-BB94-4CDD-BFA3-019DEF5D56EC}"/>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585ED33A-5971-4F51-B90A-F462D9F3E9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C6FDB6F8-C182-460A-8B31-AE4EA3A16CD4}"/>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88A89773-A673-4A2A-A089-8B1F2501CF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3EDCC993-6D79-4585-9AFE-17A7371352C9}"/>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9742A401-00BD-47F8-8E49-10A8393ABEB1}"/>
              </a:ext>
            </a:extLst>
          </p:cNvPr>
          <p:cNvSpPr>
            <a:spLocks noGrp="1"/>
          </p:cNvSpPr>
          <p:nvPr>
            <p:ph type="dt" sz="half" idx="10"/>
          </p:nvPr>
        </p:nvSpPr>
        <p:spPr/>
        <p:txBody>
          <a:bodyPr/>
          <a:lstStyle/>
          <a:p>
            <a:fld id="{63616497-7B45-476E-AAC8-3CEC0D52631F}" type="datetimeFigureOut">
              <a:rPr lang="pl-PL" smtClean="0"/>
              <a:t>09.07.2022</a:t>
            </a:fld>
            <a:endParaRPr lang="pl-PL"/>
          </a:p>
        </p:txBody>
      </p:sp>
      <p:sp>
        <p:nvSpPr>
          <p:cNvPr id="8" name="Symbol zastępczy stopki 7">
            <a:extLst>
              <a:ext uri="{FF2B5EF4-FFF2-40B4-BE49-F238E27FC236}">
                <a16:creationId xmlns:a16="http://schemas.microsoft.com/office/drawing/2014/main" id="{D171E3A9-3002-4E47-B661-91ADC25C6BBF}"/>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9624B1F9-1279-46B0-9FDF-B28891CC1F68}"/>
              </a:ext>
            </a:extLst>
          </p:cNvPr>
          <p:cNvSpPr>
            <a:spLocks noGrp="1"/>
          </p:cNvSpPr>
          <p:nvPr>
            <p:ph type="sldNum" sz="quarter" idx="12"/>
          </p:nvPr>
        </p:nvSpPr>
        <p:spPr/>
        <p:txBody>
          <a:bodyPr/>
          <a:lstStyle/>
          <a:p>
            <a:fld id="{09D775B3-D88E-4B4F-AD19-3E203E38C258}" type="slidenum">
              <a:rPr lang="pl-PL" smtClean="0"/>
              <a:t>‹#›</a:t>
            </a:fld>
            <a:endParaRPr lang="pl-PL"/>
          </a:p>
        </p:txBody>
      </p:sp>
    </p:spTree>
    <p:extLst>
      <p:ext uri="{BB962C8B-B14F-4D97-AF65-F5344CB8AC3E}">
        <p14:creationId xmlns:p14="http://schemas.microsoft.com/office/powerpoint/2010/main" val="915889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8535CB6-FC73-457C-9FCE-0E9FA94DD7D3}"/>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04FE73E1-E7D6-4420-8680-F1AD482F505E}"/>
              </a:ext>
            </a:extLst>
          </p:cNvPr>
          <p:cNvSpPr>
            <a:spLocks noGrp="1"/>
          </p:cNvSpPr>
          <p:nvPr>
            <p:ph type="dt" sz="half" idx="10"/>
          </p:nvPr>
        </p:nvSpPr>
        <p:spPr/>
        <p:txBody>
          <a:bodyPr/>
          <a:lstStyle/>
          <a:p>
            <a:fld id="{63616497-7B45-476E-AAC8-3CEC0D52631F}" type="datetimeFigureOut">
              <a:rPr lang="pl-PL" smtClean="0"/>
              <a:t>09.07.2022</a:t>
            </a:fld>
            <a:endParaRPr lang="pl-PL"/>
          </a:p>
        </p:txBody>
      </p:sp>
      <p:sp>
        <p:nvSpPr>
          <p:cNvPr id="4" name="Symbol zastępczy stopki 3">
            <a:extLst>
              <a:ext uri="{FF2B5EF4-FFF2-40B4-BE49-F238E27FC236}">
                <a16:creationId xmlns:a16="http://schemas.microsoft.com/office/drawing/2014/main" id="{3C821EF8-B0AA-4BF7-BB3B-DE0A43E5D1E9}"/>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015C79A9-46E8-49AD-BD1C-4F8B6FC206FE}"/>
              </a:ext>
            </a:extLst>
          </p:cNvPr>
          <p:cNvSpPr>
            <a:spLocks noGrp="1"/>
          </p:cNvSpPr>
          <p:nvPr>
            <p:ph type="sldNum" sz="quarter" idx="12"/>
          </p:nvPr>
        </p:nvSpPr>
        <p:spPr/>
        <p:txBody>
          <a:bodyPr/>
          <a:lstStyle/>
          <a:p>
            <a:fld id="{09D775B3-D88E-4B4F-AD19-3E203E38C258}" type="slidenum">
              <a:rPr lang="pl-PL" smtClean="0"/>
              <a:t>‹#›</a:t>
            </a:fld>
            <a:endParaRPr lang="pl-PL"/>
          </a:p>
        </p:txBody>
      </p:sp>
    </p:spTree>
    <p:extLst>
      <p:ext uri="{BB962C8B-B14F-4D97-AF65-F5344CB8AC3E}">
        <p14:creationId xmlns:p14="http://schemas.microsoft.com/office/powerpoint/2010/main" val="2761454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4D231BDC-06FC-4367-8355-AF83F97B62E6}"/>
              </a:ext>
            </a:extLst>
          </p:cNvPr>
          <p:cNvSpPr>
            <a:spLocks noGrp="1"/>
          </p:cNvSpPr>
          <p:nvPr>
            <p:ph type="dt" sz="half" idx="10"/>
          </p:nvPr>
        </p:nvSpPr>
        <p:spPr/>
        <p:txBody>
          <a:bodyPr/>
          <a:lstStyle/>
          <a:p>
            <a:fld id="{63616497-7B45-476E-AAC8-3CEC0D52631F}" type="datetimeFigureOut">
              <a:rPr lang="pl-PL" smtClean="0"/>
              <a:t>09.07.2022</a:t>
            </a:fld>
            <a:endParaRPr lang="pl-PL"/>
          </a:p>
        </p:txBody>
      </p:sp>
      <p:sp>
        <p:nvSpPr>
          <p:cNvPr id="3" name="Symbol zastępczy stopki 2">
            <a:extLst>
              <a:ext uri="{FF2B5EF4-FFF2-40B4-BE49-F238E27FC236}">
                <a16:creationId xmlns:a16="http://schemas.microsoft.com/office/drawing/2014/main" id="{05C10D90-A43E-452E-B24C-5AF874F28DF7}"/>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282B6518-0801-42A1-9C26-7CAA473AFF9C}"/>
              </a:ext>
            </a:extLst>
          </p:cNvPr>
          <p:cNvSpPr>
            <a:spLocks noGrp="1"/>
          </p:cNvSpPr>
          <p:nvPr>
            <p:ph type="sldNum" sz="quarter" idx="12"/>
          </p:nvPr>
        </p:nvSpPr>
        <p:spPr/>
        <p:txBody>
          <a:bodyPr/>
          <a:lstStyle/>
          <a:p>
            <a:fld id="{09D775B3-D88E-4B4F-AD19-3E203E38C258}" type="slidenum">
              <a:rPr lang="pl-PL" smtClean="0"/>
              <a:t>‹#›</a:t>
            </a:fld>
            <a:endParaRPr lang="pl-PL"/>
          </a:p>
        </p:txBody>
      </p:sp>
    </p:spTree>
    <p:extLst>
      <p:ext uri="{BB962C8B-B14F-4D97-AF65-F5344CB8AC3E}">
        <p14:creationId xmlns:p14="http://schemas.microsoft.com/office/powerpoint/2010/main" val="597957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8C5C1E-61D1-4835-855A-D1A09B652D8A}"/>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39A42BED-F3CC-4548-99BC-86045F79DD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38B619D8-AFBB-42EC-8D27-086AB1DE6D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85B3DE65-5CB4-4C80-A6C2-4EDE276FD858}"/>
              </a:ext>
            </a:extLst>
          </p:cNvPr>
          <p:cNvSpPr>
            <a:spLocks noGrp="1"/>
          </p:cNvSpPr>
          <p:nvPr>
            <p:ph type="dt" sz="half" idx="10"/>
          </p:nvPr>
        </p:nvSpPr>
        <p:spPr/>
        <p:txBody>
          <a:bodyPr/>
          <a:lstStyle/>
          <a:p>
            <a:fld id="{63616497-7B45-476E-AAC8-3CEC0D52631F}" type="datetimeFigureOut">
              <a:rPr lang="pl-PL" smtClean="0"/>
              <a:t>09.07.2022</a:t>
            </a:fld>
            <a:endParaRPr lang="pl-PL"/>
          </a:p>
        </p:txBody>
      </p:sp>
      <p:sp>
        <p:nvSpPr>
          <p:cNvPr id="6" name="Symbol zastępczy stopki 5">
            <a:extLst>
              <a:ext uri="{FF2B5EF4-FFF2-40B4-BE49-F238E27FC236}">
                <a16:creationId xmlns:a16="http://schemas.microsoft.com/office/drawing/2014/main" id="{D0EC529E-7969-4BFB-8129-EBC3299C87B3}"/>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F2CE95CF-CBAF-4A3F-A7AB-093796EBBC0A}"/>
              </a:ext>
            </a:extLst>
          </p:cNvPr>
          <p:cNvSpPr>
            <a:spLocks noGrp="1"/>
          </p:cNvSpPr>
          <p:nvPr>
            <p:ph type="sldNum" sz="quarter" idx="12"/>
          </p:nvPr>
        </p:nvSpPr>
        <p:spPr/>
        <p:txBody>
          <a:bodyPr/>
          <a:lstStyle/>
          <a:p>
            <a:fld id="{09D775B3-D88E-4B4F-AD19-3E203E38C258}" type="slidenum">
              <a:rPr lang="pl-PL" smtClean="0"/>
              <a:t>‹#›</a:t>
            </a:fld>
            <a:endParaRPr lang="pl-PL"/>
          </a:p>
        </p:txBody>
      </p:sp>
    </p:spTree>
    <p:extLst>
      <p:ext uri="{BB962C8B-B14F-4D97-AF65-F5344CB8AC3E}">
        <p14:creationId xmlns:p14="http://schemas.microsoft.com/office/powerpoint/2010/main" val="3588050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AFD20D0-D2E1-4E1E-B4CF-9492D4C3AADE}"/>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60FDB8D9-9010-45AC-875B-A6A1F82393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556D6A82-7950-42E4-B3E7-6802D0290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939ADD46-7810-4BD7-9582-2B1DD595B066}"/>
              </a:ext>
            </a:extLst>
          </p:cNvPr>
          <p:cNvSpPr>
            <a:spLocks noGrp="1"/>
          </p:cNvSpPr>
          <p:nvPr>
            <p:ph type="dt" sz="half" idx="10"/>
          </p:nvPr>
        </p:nvSpPr>
        <p:spPr/>
        <p:txBody>
          <a:bodyPr/>
          <a:lstStyle/>
          <a:p>
            <a:fld id="{63616497-7B45-476E-AAC8-3CEC0D52631F}" type="datetimeFigureOut">
              <a:rPr lang="pl-PL" smtClean="0"/>
              <a:t>09.07.2022</a:t>
            </a:fld>
            <a:endParaRPr lang="pl-PL"/>
          </a:p>
        </p:txBody>
      </p:sp>
      <p:sp>
        <p:nvSpPr>
          <p:cNvPr id="6" name="Symbol zastępczy stopki 5">
            <a:extLst>
              <a:ext uri="{FF2B5EF4-FFF2-40B4-BE49-F238E27FC236}">
                <a16:creationId xmlns:a16="http://schemas.microsoft.com/office/drawing/2014/main" id="{84B76A99-3582-493B-98FE-A535110EF8B7}"/>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C631675D-F17C-48D2-9030-40C3DBF8FD43}"/>
              </a:ext>
            </a:extLst>
          </p:cNvPr>
          <p:cNvSpPr>
            <a:spLocks noGrp="1"/>
          </p:cNvSpPr>
          <p:nvPr>
            <p:ph type="sldNum" sz="quarter" idx="12"/>
          </p:nvPr>
        </p:nvSpPr>
        <p:spPr/>
        <p:txBody>
          <a:bodyPr/>
          <a:lstStyle/>
          <a:p>
            <a:fld id="{09D775B3-D88E-4B4F-AD19-3E203E38C258}" type="slidenum">
              <a:rPr lang="pl-PL" smtClean="0"/>
              <a:t>‹#›</a:t>
            </a:fld>
            <a:endParaRPr lang="pl-PL"/>
          </a:p>
        </p:txBody>
      </p:sp>
    </p:spTree>
    <p:extLst>
      <p:ext uri="{BB962C8B-B14F-4D97-AF65-F5344CB8AC3E}">
        <p14:creationId xmlns:p14="http://schemas.microsoft.com/office/powerpoint/2010/main" val="1002854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740C3702-044D-4B61-947E-9E1AB97B0F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2E3B44B7-84B0-4DE7-877B-ECDB32A458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E6063440-041B-489C-AFDE-696310CAC8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616497-7B45-476E-AAC8-3CEC0D52631F}" type="datetimeFigureOut">
              <a:rPr lang="pl-PL" smtClean="0"/>
              <a:t>09.07.2022</a:t>
            </a:fld>
            <a:endParaRPr lang="pl-PL"/>
          </a:p>
        </p:txBody>
      </p:sp>
      <p:sp>
        <p:nvSpPr>
          <p:cNvPr id="5" name="Symbol zastępczy stopki 4">
            <a:extLst>
              <a:ext uri="{FF2B5EF4-FFF2-40B4-BE49-F238E27FC236}">
                <a16:creationId xmlns:a16="http://schemas.microsoft.com/office/drawing/2014/main" id="{04E783F0-4A31-46B9-A3BB-0B08325FAC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2F0C6F1D-3E41-46ED-97AD-A2BC7BD712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D775B3-D88E-4B4F-AD19-3E203E38C258}" type="slidenum">
              <a:rPr lang="pl-PL" smtClean="0"/>
              <a:t>‹#›</a:t>
            </a:fld>
            <a:endParaRPr lang="pl-PL"/>
          </a:p>
        </p:txBody>
      </p:sp>
    </p:spTree>
    <p:extLst>
      <p:ext uri="{BB962C8B-B14F-4D97-AF65-F5344CB8AC3E}">
        <p14:creationId xmlns:p14="http://schemas.microsoft.com/office/powerpoint/2010/main" val="3966353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07F3B68-E70B-44DE-AB73-567672ABC5AB}"/>
              </a:ext>
            </a:extLst>
          </p:cNvPr>
          <p:cNvSpPr>
            <a:spLocks noGrp="1"/>
          </p:cNvSpPr>
          <p:nvPr>
            <p:ph type="ctrTitle"/>
          </p:nvPr>
        </p:nvSpPr>
        <p:spPr/>
        <p:txBody>
          <a:bodyPr/>
          <a:lstStyle/>
          <a:p>
            <a:r>
              <a:rPr lang="pl-PL" b="1" dirty="0"/>
              <a:t>Odpowiedzialność administracji publicznej </a:t>
            </a:r>
          </a:p>
        </p:txBody>
      </p:sp>
      <p:sp>
        <p:nvSpPr>
          <p:cNvPr id="3" name="Podtytuł 2">
            <a:extLst>
              <a:ext uri="{FF2B5EF4-FFF2-40B4-BE49-F238E27FC236}">
                <a16:creationId xmlns:a16="http://schemas.microsoft.com/office/drawing/2014/main" id="{9D521860-D005-4E70-BF74-780FAF5194DD}"/>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3479577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494D376-1150-4D1E-8913-5F69EEEE6D5D}"/>
              </a:ext>
            </a:extLst>
          </p:cNvPr>
          <p:cNvSpPr>
            <a:spLocks noGrp="1"/>
          </p:cNvSpPr>
          <p:nvPr>
            <p:ph type="title"/>
          </p:nvPr>
        </p:nvSpPr>
        <p:spPr/>
        <p:txBody>
          <a:bodyPr>
            <a:normAutofit/>
          </a:bodyPr>
          <a:lstStyle/>
          <a:p>
            <a:pPr algn="ctr"/>
            <a:r>
              <a:rPr lang="pl-PL" b="1" dirty="0"/>
              <a:t>Zakres podmiotowy </a:t>
            </a:r>
            <a:br>
              <a:rPr lang="pl-PL" b="1" dirty="0"/>
            </a:br>
            <a:r>
              <a:rPr lang="pl-PL" b="1" dirty="0"/>
              <a:t>odpowiedzialności administracji publicznej</a:t>
            </a:r>
            <a:endParaRPr lang="pl-PL" dirty="0"/>
          </a:p>
        </p:txBody>
      </p:sp>
      <p:sp>
        <p:nvSpPr>
          <p:cNvPr id="3" name="Symbol zastępczy zawartości 2">
            <a:extLst>
              <a:ext uri="{FF2B5EF4-FFF2-40B4-BE49-F238E27FC236}">
                <a16:creationId xmlns:a16="http://schemas.microsoft.com/office/drawing/2014/main" id="{B4792C5E-E773-4BED-9AB5-D2DB8556E1CC}"/>
              </a:ext>
            </a:extLst>
          </p:cNvPr>
          <p:cNvSpPr>
            <a:spLocks noGrp="1"/>
          </p:cNvSpPr>
          <p:nvPr>
            <p:ph idx="1"/>
          </p:nvPr>
        </p:nvSpPr>
        <p:spPr/>
        <p:txBody>
          <a:bodyPr>
            <a:normAutofit fontScale="92500" lnSpcReduction="20000"/>
          </a:bodyPr>
          <a:lstStyle/>
          <a:p>
            <a:pPr marL="0" indent="0">
              <a:buNone/>
            </a:pPr>
            <a:r>
              <a:rPr lang="pl-PL" dirty="0"/>
              <a:t>Za szkodę wyrządzoną przez niezgodne z prawem działanie lub zaniechanie przy wykonywaniu władzy publicznej </a:t>
            </a:r>
            <a:r>
              <a:rPr lang="pl-PL" b="1" dirty="0"/>
              <a:t>ponosi odpowiedzialność Skarb Państwa lub jednostka samorządu terytorialnego lub inna osoba prawna wykonująca tę władzę z mocy prawa.</a:t>
            </a:r>
            <a:endParaRPr lang="pl-PL" dirty="0"/>
          </a:p>
          <a:p>
            <a:pPr marL="0" indent="0">
              <a:buNone/>
            </a:pPr>
            <a:r>
              <a:rPr lang="pl-PL" dirty="0"/>
              <a:t>Art.  417 § 1 KC </a:t>
            </a:r>
          </a:p>
          <a:p>
            <a:pPr marL="0" indent="0">
              <a:buNone/>
            </a:pPr>
            <a:r>
              <a:rPr lang="pl-PL" dirty="0"/>
              <a:t> </a:t>
            </a:r>
          </a:p>
          <a:p>
            <a:pPr marL="0" indent="0">
              <a:buNone/>
            </a:pPr>
            <a:r>
              <a:rPr lang="pl-PL" dirty="0"/>
              <a:t>Jeżeli wykonywanie zadań z zakresu władzy publicznej zlecono, na </a:t>
            </a:r>
            <a:r>
              <a:rPr lang="pl-PL" b="1" dirty="0"/>
              <a:t>podstawie porozumienia, jednostce samorządu terytorialnego albo innej osobie prawnej, solidarną odpowiedzialność za wyrządzoną szkodę ponosi ich wykonawca oraz zlecająca je jednostka samorządu terytorialnego albo Skarb Państwa.</a:t>
            </a:r>
            <a:endParaRPr lang="pl-PL" dirty="0"/>
          </a:p>
          <a:p>
            <a:pPr marL="0" indent="0">
              <a:buNone/>
            </a:pPr>
            <a:r>
              <a:rPr lang="pl-PL" dirty="0"/>
              <a:t>Art.  417 § 2 KC </a:t>
            </a:r>
          </a:p>
          <a:p>
            <a:pPr marL="0" indent="0">
              <a:buNone/>
            </a:pPr>
            <a:endParaRPr lang="pl-PL" dirty="0"/>
          </a:p>
        </p:txBody>
      </p:sp>
    </p:spTree>
    <p:extLst>
      <p:ext uri="{BB962C8B-B14F-4D97-AF65-F5344CB8AC3E}">
        <p14:creationId xmlns:p14="http://schemas.microsoft.com/office/powerpoint/2010/main" val="1762031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C3198FF-88DB-4B72-BC73-9AF2EAFE6926}"/>
              </a:ext>
            </a:extLst>
          </p:cNvPr>
          <p:cNvSpPr>
            <a:spLocks noGrp="1"/>
          </p:cNvSpPr>
          <p:nvPr>
            <p:ph type="title"/>
          </p:nvPr>
        </p:nvSpPr>
        <p:spPr/>
        <p:txBody>
          <a:bodyPr>
            <a:normAutofit/>
          </a:bodyPr>
          <a:lstStyle/>
          <a:p>
            <a:pPr algn="ctr"/>
            <a:r>
              <a:rPr lang="pl-PL" b="1" dirty="0"/>
              <a:t>Odpowiedzialność zw. z wydaniem aktu administracyjnego </a:t>
            </a:r>
            <a:endParaRPr lang="pl-PL" dirty="0"/>
          </a:p>
        </p:txBody>
      </p:sp>
      <p:sp>
        <p:nvSpPr>
          <p:cNvPr id="3" name="Symbol zastępczy zawartości 2">
            <a:extLst>
              <a:ext uri="{FF2B5EF4-FFF2-40B4-BE49-F238E27FC236}">
                <a16:creationId xmlns:a16="http://schemas.microsoft.com/office/drawing/2014/main" id="{3BF7174D-2586-428D-8E97-2083CE75D502}"/>
              </a:ext>
            </a:extLst>
          </p:cNvPr>
          <p:cNvSpPr>
            <a:spLocks noGrp="1"/>
          </p:cNvSpPr>
          <p:nvPr>
            <p:ph idx="1"/>
          </p:nvPr>
        </p:nvSpPr>
        <p:spPr/>
        <p:txBody>
          <a:bodyPr>
            <a:normAutofit fontScale="92500" lnSpcReduction="20000"/>
          </a:bodyPr>
          <a:lstStyle/>
          <a:p>
            <a:pPr marL="0" indent="0">
              <a:buNone/>
            </a:pPr>
            <a:r>
              <a:rPr lang="pl-PL" dirty="0"/>
              <a:t>Jeżeli szkoda została wyrządzona przez wydanie prawomocnego orzeczenia lub ostatecznej decyzji, jej naprawienia można żądać po stwierdzeniu we właściwym postępowaniu ich niezgodności z prawem, chyba że przepisy odrębne stanowią inaczej. Odnosi się to również do wypadku, gdy prawomocne orzeczenie lub ostateczna decyzja zostały wydane na podstawie aktu normatywnego niezgodnego z Konstytucją RP, ratyfikowaną umową międzynarodową lub ustawą.</a:t>
            </a:r>
          </a:p>
          <a:p>
            <a:pPr marL="0" indent="0">
              <a:buNone/>
            </a:pPr>
            <a:r>
              <a:rPr lang="pl-PL" dirty="0"/>
              <a:t>Art.  417</a:t>
            </a:r>
            <a:r>
              <a:rPr lang="pl-PL" baseline="30000" dirty="0"/>
              <a:t>1 </a:t>
            </a:r>
            <a:r>
              <a:rPr lang="pl-PL" dirty="0"/>
              <a:t>§ 2 KC </a:t>
            </a:r>
          </a:p>
          <a:p>
            <a:pPr marL="0" indent="0">
              <a:buNone/>
            </a:pPr>
            <a:r>
              <a:rPr lang="pl-PL" dirty="0"/>
              <a:t> </a:t>
            </a:r>
          </a:p>
          <a:p>
            <a:pPr marL="0" indent="0">
              <a:buNone/>
            </a:pPr>
            <a:r>
              <a:rPr lang="pl-PL" dirty="0"/>
              <a:t>Stwierdzenie wydania ostatecznej decyzji w sposób niezgody z prawem: </a:t>
            </a:r>
          </a:p>
          <a:p>
            <a:pPr marL="0" indent="0">
              <a:buNone/>
            </a:pPr>
            <a:r>
              <a:rPr lang="pl-PL" dirty="0"/>
              <a:t>- postępowanie w sprawie wznowienia postępowania (art. 145 i n. KPA)</a:t>
            </a:r>
          </a:p>
          <a:p>
            <a:pPr marL="0" indent="0">
              <a:buNone/>
            </a:pPr>
            <a:r>
              <a:rPr lang="pl-PL" dirty="0"/>
              <a:t>- postępowanie w sprawie stwierdzenia nieważności decyzji (art. 156 i n KPA) </a:t>
            </a:r>
          </a:p>
          <a:p>
            <a:pPr marL="0" indent="0">
              <a:buNone/>
            </a:pPr>
            <a:endParaRPr lang="pl-PL" dirty="0"/>
          </a:p>
        </p:txBody>
      </p:sp>
    </p:spTree>
    <p:extLst>
      <p:ext uri="{BB962C8B-B14F-4D97-AF65-F5344CB8AC3E}">
        <p14:creationId xmlns:p14="http://schemas.microsoft.com/office/powerpoint/2010/main" val="4283732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627293-97C3-427E-86B8-217EC47356B2}"/>
              </a:ext>
            </a:extLst>
          </p:cNvPr>
          <p:cNvSpPr>
            <a:spLocks noGrp="1"/>
          </p:cNvSpPr>
          <p:nvPr>
            <p:ph type="title"/>
          </p:nvPr>
        </p:nvSpPr>
        <p:spPr/>
        <p:txBody>
          <a:bodyPr/>
          <a:lstStyle/>
          <a:p>
            <a:pPr algn="ctr"/>
            <a:r>
              <a:rPr lang="pl-PL" b="1" dirty="0"/>
              <a:t>Postępowanie w </a:t>
            </a:r>
            <a:r>
              <a:rPr lang="pl-PL" b="1" dirty="0" err="1"/>
              <a:t>spr</a:t>
            </a:r>
            <a:r>
              <a:rPr lang="pl-PL" b="1" dirty="0"/>
              <a:t>. wznowienia postępowania</a:t>
            </a:r>
            <a:endParaRPr lang="pl-PL" dirty="0"/>
          </a:p>
        </p:txBody>
      </p:sp>
      <p:sp>
        <p:nvSpPr>
          <p:cNvPr id="3" name="Symbol zastępczy zawartości 2">
            <a:extLst>
              <a:ext uri="{FF2B5EF4-FFF2-40B4-BE49-F238E27FC236}">
                <a16:creationId xmlns:a16="http://schemas.microsoft.com/office/drawing/2014/main" id="{A013741B-3B1E-499A-989D-43B989F41720}"/>
              </a:ext>
            </a:extLst>
          </p:cNvPr>
          <p:cNvSpPr>
            <a:spLocks noGrp="1"/>
          </p:cNvSpPr>
          <p:nvPr>
            <p:ph idx="1"/>
          </p:nvPr>
        </p:nvSpPr>
        <p:spPr/>
        <p:txBody>
          <a:bodyPr>
            <a:normAutofit/>
          </a:bodyPr>
          <a:lstStyle/>
          <a:p>
            <a:pPr marL="0" indent="0">
              <a:buNone/>
            </a:pPr>
            <a:r>
              <a:rPr lang="pl-PL" dirty="0"/>
              <a:t>Wznowienie postępowania umożliwia ponowne: </a:t>
            </a:r>
          </a:p>
          <a:p>
            <a:pPr>
              <a:buFontTx/>
              <a:buChar char="-"/>
            </a:pPr>
            <a:r>
              <a:rPr lang="pl-PL" dirty="0"/>
              <a:t>rozpoznanie; </a:t>
            </a:r>
          </a:p>
          <a:p>
            <a:pPr>
              <a:buFontTx/>
              <a:buChar char="-"/>
            </a:pPr>
            <a:r>
              <a:rPr lang="pl-PL" dirty="0"/>
              <a:t>rozstrzygnięcie</a:t>
            </a:r>
          </a:p>
          <a:p>
            <a:pPr marL="0" indent="0">
              <a:buNone/>
            </a:pPr>
            <a:r>
              <a:rPr lang="pl-PL" dirty="0"/>
              <a:t>sprawy administracyjnej, która już wcześniej została zakończona ostateczną decyzją administracyjną. </a:t>
            </a:r>
          </a:p>
          <a:p>
            <a:pPr marL="0" indent="0">
              <a:buNone/>
            </a:pPr>
            <a:r>
              <a:rPr lang="pl-PL" dirty="0"/>
              <a:t>Wznowienie postępowania odnosi się zatem do sytuacji, gdy decyzja ta jest dotknięta kwalifikowaną wadą procesową. Wady te są określone w k.p.a. lub w przepisach szczególnych. </a:t>
            </a:r>
          </a:p>
        </p:txBody>
      </p:sp>
    </p:spTree>
    <p:extLst>
      <p:ext uri="{BB962C8B-B14F-4D97-AF65-F5344CB8AC3E}">
        <p14:creationId xmlns:p14="http://schemas.microsoft.com/office/powerpoint/2010/main" val="1979599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627293-97C3-427E-86B8-217EC47356B2}"/>
              </a:ext>
            </a:extLst>
          </p:cNvPr>
          <p:cNvSpPr>
            <a:spLocks noGrp="1"/>
          </p:cNvSpPr>
          <p:nvPr>
            <p:ph type="title"/>
          </p:nvPr>
        </p:nvSpPr>
        <p:spPr/>
        <p:txBody>
          <a:bodyPr/>
          <a:lstStyle/>
          <a:p>
            <a:pPr algn="ctr"/>
            <a:r>
              <a:rPr lang="pl-PL" b="1" dirty="0"/>
              <a:t>Przesłanki wznowienia postępowania</a:t>
            </a:r>
            <a:endParaRPr lang="pl-PL" dirty="0"/>
          </a:p>
        </p:txBody>
      </p:sp>
      <p:sp>
        <p:nvSpPr>
          <p:cNvPr id="3" name="Symbol zastępczy zawartości 2">
            <a:extLst>
              <a:ext uri="{FF2B5EF4-FFF2-40B4-BE49-F238E27FC236}">
                <a16:creationId xmlns:a16="http://schemas.microsoft.com/office/drawing/2014/main" id="{A013741B-3B1E-499A-989D-43B989F41720}"/>
              </a:ext>
            </a:extLst>
          </p:cNvPr>
          <p:cNvSpPr>
            <a:spLocks noGrp="1"/>
          </p:cNvSpPr>
          <p:nvPr>
            <p:ph idx="1"/>
          </p:nvPr>
        </p:nvSpPr>
        <p:spPr/>
        <p:txBody>
          <a:bodyPr>
            <a:normAutofit fontScale="62500" lnSpcReduction="20000"/>
          </a:bodyPr>
          <a:lstStyle/>
          <a:p>
            <a:pPr marL="0" indent="0">
              <a:buNone/>
            </a:pPr>
            <a:r>
              <a:rPr lang="pl-PL" dirty="0"/>
              <a:t>Art. 145 §  1. </a:t>
            </a:r>
          </a:p>
          <a:p>
            <a:pPr marL="0" indent="0">
              <a:buNone/>
            </a:pPr>
            <a:r>
              <a:rPr lang="pl-PL" dirty="0"/>
              <a:t>W sprawie zakończonej decyzją ostateczną wznawia się postępowanie, jeżeli:</a:t>
            </a:r>
          </a:p>
          <a:p>
            <a:r>
              <a:rPr lang="pl-PL" dirty="0"/>
              <a:t> dowody, na których podstawie ustalono istotne dla sprawy okoliczności faktyczne, okazały się fałszywe;</a:t>
            </a:r>
          </a:p>
          <a:p>
            <a:r>
              <a:rPr lang="pl-PL" dirty="0"/>
              <a:t> decyzja wydana została w wyniku przestępstwa;</a:t>
            </a:r>
          </a:p>
          <a:p>
            <a:r>
              <a:rPr lang="pl-PL" dirty="0"/>
              <a:t> decyzja wydana została przez pracownika lub organ administracji publicznej, który podlega wyłączeniu stosownie do art. 24, 25 i 27;</a:t>
            </a:r>
          </a:p>
          <a:p>
            <a:r>
              <a:rPr lang="pl-PL" dirty="0"/>
              <a:t> strona bez własnej winy nie brała udziału w postępowaniu;</a:t>
            </a:r>
          </a:p>
          <a:p>
            <a:r>
              <a:rPr lang="pl-PL" dirty="0"/>
              <a:t> wyjdą na jaw istotne dla sprawy nowe okoliczności faktyczne lub nowe dowody istniejące w dniu wydania decyzji, nieznane organowi, który wydał decyzję;</a:t>
            </a:r>
          </a:p>
          <a:p>
            <a:r>
              <a:rPr lang="pl-PL" dirty="0"/>
              <a:t> decyzja wydana została bez uzyskania wymaganego prawem stanowiska innego organu;</a:t>
            </a:r>
          </a:p>
          <a:p>
            <a:r>
              <a:rPr lang="pl-PL" dirty="0"/>
              <a:t> zagadnienie wstępne zostało rozstrzygnięte przez właściwy organ lub sąd odmiennie od oceny przyjętej przy wydaniu decyzji (art. 100 § 2);</a:t>
            </a:r>
          </a:p>
          <a:p>
            <a:r>
              <a:rPr lang="pl-PL" dirty="0"/>
              <a:t> decyzja została wydana w oparciu o inną decyzję lub orzeczenie sądu, które zostało następnie uchylone lub zmienione.</a:t>
            </a:r>
          </a:p>
          <a:p>
            <a:pPr marL="0" indent="0">
              <a:buNone/>
            </a:pPr>
            <a:r>
              <a:rPr lang="pl-PL" dirty="0"/>
              <a:t>(art. 145 § 1 kpa)</a:t>
            </a:r>
          </a:p>
          <a:p>
            <a:pPr marL="0" indent="0">
              <a:buNone/>
            </a:pPr>
            <a:endParaRPr lang="pl-PL" dirty="0"/>
          </a:p>
        </p:txBody>
      </p:sp>
    </p:spTree>
    <p:extLst>
      <p:ext uri="{BB962C8B-B14F-4D97-AF65-F5344CB8AC3E}">
        <p14:creationId xmlns:p14="http://schemas.microsoft.com/office/powerpoint/2010/main" val="2433224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D8845DF-F8F2-4831-B7A9-7968D3E280DA}"/>
              </a:ext>
            </a:extLst>
          </p:cNvPr>
          <p:cNvSpPr>
            <a:spLocks noGrp="1"/>
          </p:cNvSpPr>
          <p:nvPr>
            <p:ph type="title"/>
          </p:nvPr>
        </p:nvSpPr>
        <p:spPr/>
        <p:txBody>
          <a:bodyPr/>
          <a:lstStyle/>
          <a:p>
            <a:pPr algn="ctr"/>
            <a:r>
              <a:rPr lang="pl-PL" b="1" dirty="0"/>
              <a:t>Przesłanki wznowienia postępowania</a:t>
            </a:r>
            <a:endParaRPr lang="pl-PL" dirty="0"/>
          </a:p>
        </p:txBody>
      </p:sp>
      <p:sp>
        <p:nvSpPr>
          <p:cNvPr id="3" name="Symbol zastępczy zawartości 2">
            <a:extLst>
              <a:ext uri="{FF2B5EF4-FFF2-40B4-BE49-F238E27FC236}">
                <a16:creationId xmlns:a16="http://schemas.microsoft.com/office/drawing/2014/main" id="{0255A1C6-74C2-43CE-9539-032BE9C8317A}"/>
              </a:ext>
            </a:extLst>
          </p:cNvPr>
          <p:cNvSpPr>
            <a:spLocks noGrp="1"/>
          </p:cNvSpPr>
          <p:nvPr>
            <p:ph idx="1"/>
          </p:nvPr>
        </p:nvSpPr>
        <p:spPr/>
        <p:txBody>
          <a:bodyPr>
            <a:normAutofit fontScale="70000" lnSpcReduction="20000"/>
          </a:bodyPr>
          <a:lstStyle/>
          <a:p>
            <a:pPr marL="0" indent="0">
              <a:buNone/>
            </a:pPr>
            <a:r>
              <a:rPr lang="pl-PL" dirty="0"/>
              <a:t>Można żądać wznowienia postępowania również w przypadku, gdy Trybunał Konstytucyjny orzekł o niezgodności aktu normatywnego z Konstytucją, umową międzynarodową lub z ustawą, na podstawie którego została wydana decyzja.</a:t>
            </a:r>
          </a:p>
          <a:p>
            <a:pPr marL="0" indent="0">
              <a:buNone/>
            </a:pPr>
            <a:r>
              <a:rPr lang="pl-PL" dirty="0"/>
              <a:t>(art. 145a § 1 kpa)</a:t>
            </a:r>
          </a:p>
          <a:p>
            <a:pPr marL="0" indent="0">
              <a:buNone/>
            </a:pPr>
            <a:r>
              <a:rPr lang="pl-PL" dirty="0"/>
              <a:t> </a:t>
            </a:r>
          </a:p>
          <a:p>
            <a:pPr marL="0" indent="0">
              <a:buNone/>
            </a:pPr>
            <a:r>
              <a:rPr lang="pl-PL" dirty="0"/>
              <a:t>Można żądać wznowienia postępowania również w przypadku, gdy zostało wydane orzeczenie Trybunału Sprawiedliwości Unii Europejskiej, które ma wpływ na treść wydanej decyzji.</a:t>
            </a:r>
          </a:p>
          <a:p>
            <a:pPr marL="0" indent="0">
              <a:buNone/>
            </a:pPr>
            <a:r>
              <a:rPr lang="pl-PL" dirty="0"/>
              <a:t>(art. 145aa § 1 kpa)</a:t>
            </a:r>
          </a:p>
          <a:p>
            <a:pPr marL="0" indent="0">
              <a:buNone/>
            </a:pPr>
            <a:r>
              <a:rPr lang="pl-PL" dirty="0"/>
              <a:t> </a:t>
            </a:r>
          </a:p>
          <a:p>
            <a:pPr marL="0" indent="0">
              <a:buNone/>
            </a:pPr>
            <a:r>
              <a:rPr lang="pl-PL" dirty="0"/>
              <a:t>Można żądać wznowienia postępowania również w przypadku, gdy zostało wydane orzeczenie sądu stwierdzające naruszenie zasady równego traktowania, zgodnie z ustawą z dnia 3 grudnia 2010 r. o wdrożeniu niektórych przepisów Unii Europejskiej w zakresie równego traktowania (Dz. U. z 2016 r. poz. 1219), jeżeli naruszenie tej zasady miało wpływ na rozstrzygnięcie sprawy zakończonej decyzją ostateczną.</a:t>
            </a:r>
          </a:p>
          <a:p>
            <a:pPr marL="0" indent="0">
              <a:buNone/>
            </a:pPr>
            <a:r>
              <a:rPr lang="pl-PL" dirty="0"/>
              <a:t>(art. 145b § 1 kpa)</a:t>
            </a:r>
          </a:p>
          <a:p>
            <a:pPr marL="0" indent="0">
              <a:buNone/>
            </a:pPr>
            <a:endParaRPr lang="pl-PL" dirty="0"/>
          </a:p>
        </p:txBody>
      </p:sp>
    </p:spTree>
    <p:extLst>
      <p:ext uri="{BB962C8B-B14F-4D97-AF65-F5344CB8AC3E}">
        <p14:creationId xmlns:p14="http://schemas.microsoft.com/office/powerpoint/2010/main" val="35006670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627293-97C3-427E-86B8-217EC47356B2}"/>
              </a:ext>
            </a:extLst>
          </p:cNvPr>
          <p:cNvSpPr>
            <a:spLocks noGrp="1"/>
          </p:cNvSpPr>
          <p:nvPr>
            <p:ph type="title"/>
          </p:nvPr>
        </p:nvSpPr>
        <p:spPr/>
        <p:txBody>
          <a:bodyPr/>
          <a:lstStyle/>
          <a:p>
            <a:pPr algn="ctr"/>
            <a:r>
              <a:rPr lang="pl-PL" b="1" dirty="0"/>
              <a:t>Postępowanie w </a:t>
            </a:r>
            <a:r>
              <a:rPr lang="pl-PL" b="1" dirty="0" err="1"/>
              <a:t>spr</a:t>
            </a:r>
            <a:r>
              <a:rPr lang="pl-PL" b="1" dirty="0"/>
              <a:t>. wznowienia postępowania</a:t>
            </a:r>
            <a:endParaRPr lang="pl-PL" dirty="0"/>
          </a:p>
        </p:txBody>
      </p:sp>
      <p:sp>
        <p:nvSpPr>
          <p:cNvPr id="3" name="Symbol zastępczy zawartości 2">
            <a:extLst>
              <a:ext uri="{FF2B5EF4-FFF2-40B4-BE49-F238E27FC236}">
                <a16:creationId xmlns:a16="http://schemas.microsoft.com/office/drawing/2014/main" id="{A013741B-3B1E-499A-989D-43B989F41720}"/>
              </a:ext>
            </a:extLst>
          </p:cNvPr>
          <p:cNvSpPr>
            <a:spLocks noGrp="1"/>
          </p:cNvSpPr>
          <p:nvPr>
            <p:ph idx="1"/>
          </p:nvPr>
        </p:nvSpPr>
        <p:spPr/>
        <p:txBody>
          <a:bodyPr>
            <a:normAutofit/>
          </a:bodyPr>
          <a:lstStyle/>
          <a:p>
            <a:pPr marL="0" indent="0">
              <a:buNone/>
            </a:pPr>
            <a:r>
              <a:rPr lang="pl-PL" dirty="0"/>
              <a:t>Wszczęcie postępowania wznowieniowego: </a:t>
            </a:r>
          </a:p>
          <a:p>
            <a:pPr>
              <a:buFontTx/>
              <a:buChar char="-"/>
            </a:pPr>
            <a:r>
              <a:rPr lang="pl-PL" b="1" dirty="0"/>
              <a:t>na wniosek strony; </a:t>
            </a:r>
          </a:p>
          <a:p>
            <a:pPr>
              <a:buFontTx/>
              <a:buChar char="-"/>
            </a:pPr>
            <a:r>
              <a:rPr lang="pl-PL" dirty="0"/>
              <a:t>na wniosek organizacji społecznej uczestniczącej w postępowaniu administracyjnym; </a:t>
            </a:r>
          </a:p>
          <a:p>
            <a:pPr>
              <a:buFontTx/>
              <a:buChar char="-"/>
            </a:pPr>
            <a:r>
              <a:rPr lang="pl-PL" dirty="0"/>
              <a:t>na skutek sprzeciwu prokuratora. </a:t>
            </a:r>
          </a:p>
          <a:p>
            <a:pPr marL="0" indent="0">
              <a:buNone/>
            </a:pPr>
            <a:r>
              <a:rPr lang="pl-PL" dirty="0"/>
              <a:t>- </a:t>
            </a:r>
            <a:r>
              <a:rPr lang="pl-PL" b="1" dirty="0"/>
              <a:t>z urzędu </a:t>
            </a:r>
            <a:r>
              <a:rPr lang="pl-PL" dirty="0"/>
              <a:t>(z wyjątkami wskazanymi w przepisach k.p.a.). </a:t>
            </a:r>
          </a:p>
        </p:txBody>
      </p:sp>
    </p:spTree>
    <p:extLst>
      <p:ext uri="{BB962C8B-B14F-4D97-AF65-F5344CB8AC3E}">
        <p14:creationId xmlns:p14="http://schemas.microsoft.com/office/powerpoint/2010/main" val="3306373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627293-97C3-427E-86B8-217EC47356B2}"/>
              </a:ext>
            </a:extLst>
          </p:cNvPr>
          <p:cNvSpPr>
            <a:spLocks noGrp="1"/>
          </p:cNvSpPr>
          <p:nvPr>
            <p:ph type="title"/>
          </p:nvPr>
        </p:nvSpPr>
        <p:spPr/>
        <p:txBody>
          <a:bodyPr/>
          <a:lstStyle/>
          <a:p>
            <a:pPr algn="ctr"/>
            <a:r>
              <a:rPr lang="pl-PL" b="1" dirty="0"/>
              <a:t>Postępowanie w </a:t>
            </a:r>
            <a:r>
              <a:rPr lang="pl-PL" b="1" dirty="0" err="1"/>
              <a:t>spr</a:t>
            </a:r>
            <a:r>
              <a:rPr lang="pl-PL" b="1" dirty="0"/>
              <a:t>. wznowienia postępowania</a:t>
            </a:r>
            <a:endParaRPr lang="pl-PL" dirty="0"/>
          </a:p>
        </p:txBody>
      </p:sp>
      <p:sp>
        <p:nvSpPr>
          <p:cNvPr id="3" name="Symbol zastępczy zawartości 2">
            <a:extLst>
              <a:ext uri="{FF2B5EF4-FFF2-40B4-BE49-F238E27FC236}">
                <a16:creationId xmlns:a16="http://schemas.microsoft.com/office/drawing/2014/main" id="{A013741B-3B1E-499A-989D-43B989F41720}"/>
              </a:ext>
            </a:extLst>
          </p:cNvPr>
          <p:cNvSpPr>
            <a:spLocks noGrp="1"/>
          </p:cNvSpPr>
          <p:nvPr>
            <p:ph idx="1"/>
          </p:nvPr>
        </p:nvSpPr>
        <p:spPr/>
        <p:txBody>
          <a:bodyPr>
            <a:normAutofit/>
          </a:bodyPr>
          <a:lstStyle/>
          <a:p>
            <a:pPr marL="0" indent="0">
              <a:buNone/>
            </a:pPr>
            <a:r>
              <a:rPr lang="pl-PL" dirty="0"/>
              <a:t>Postępowanie wznowieniowe jest względnie </a:t>
            </a:r>
            <a:r>
              <a:rPr lang="pl-PL" dirty="0" err="1"/>
              <a:t>niedweloutywne</a:t>
            </a:r>
            <a:r>
              <a:rPr lang="pl-PL" dirty="0"/>
              <a:t> </a:t>
            </a:r>
          </a:p>
          <a:p>
            <a:pPr marL="0" indent="0">
              <a:buNone/>
            </a:pPr>
            <a:r>
              <a:rPr lang="pl-PL" i="1" dirty="0"/>
              <a:t>Organem administracji publicznej właściwym w sprawach wymienionych w art. 149 jest organ, który wydał w sprawie decyzję w ostatniej instancji.</a:t>
            </a:r>
          </a:p>
          <a:p>
            <a:pPr marL="0" indent="0">
              <a:buNone/>
            </a:pPr>
            <a:r>
              <a:rPr lang="pl-PL" i="1" dirty="0"/>
              <a:t>Jeżeli przyczyną wznowienia postępowania jest działalność organu wymienionego w § 1, o wznowieniu postępowania rozstrzyga organ wyższego stopnia, który równocześnie wyznacza organ właściwy w sprawach wymienionych w art. 149 § 2.</a:t>
            </a:r>
          </a:p>
          <a:p>
            <a:pPr marL="0" indent="0">
              <a:buNone/>
            </a:pPr>
            <a:r>
              <a:rPr lang="pl-PL" dirty="0"/>
              <a:t>(art. 150 § 1-2 k.p.a.) </a:t>
            </a:r>
          </a:p>
          <a:p>
            <a:pPr marL="0" indent="0">
              <a:buNone/>
            </a:pPr>
            <a:endParaRPr lang="pl-PL" dirty="0"/>
          </a:p>
        </p:txBody>
      </p:sp>
    </p:spTree>
    <p:extLst>
      <p:ext uri="{BB962C8B-B14F-4D97-AF65-F5344CB8AC3E}">
        <p14:creationId xmlns:p14="http://schemas.microsoft.com/office/powerpoint/2010/main" val="10067446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627293-97C3-427E-86B8-217EC47356B2}"/>
              </a:ext>
            </a:extLst>
          </p:cNvPr>
          <p:cNvSpPr>
            <a:spLocks noGrp="1"/>
          </p:cNvSpPr>
          <p:nvPr>
            <p:ph type="title"/>
          </p:nvPr>
        </p:nvSpPr>
        <p:spPr/>
        <p:txBody>
          <a:bodyPr/>
          <a:lstStyle/>
          <a:p>
            <a:pPr algn="ctr"/>
            <a:r>
              <a:rPr lang="pl-PL" b="1" dirty="0"/>
              <a:t>Postępowanie w </a:t>
            </a:r>
            <a:r>
              <a:rPr lang="pl-PL" b="1" dirty="0" err="1"/>
              <a:t>spr</a:t>
            </a:r>
            <a:r>
              <a:rPr lang="pl-PL" b="1" dirty="0"/>
              <a:t>. wznowienia postępowania</a:t>
            </a:r>
            <a:endParaRPr lang="pl-PL" dirty="0"/>
          </a:p>
        </p:txBody>
      </p:sp>
      <p:sp>
        <p:nvSpPr>
          <p:cNvPr id="3" name="Symbol zastępczy zawartości 2">
            <a:extLst>
              <a:ext uri="{FF2B5EF4-FFF2-40B4-BE49-F238E27FC236}">
                <a16:creationId xmlns:a16="http://schemas.microsoft.com/office/drawing/2014/main" id="{A013741B-3B1E-499A-989D-43B989F41720}"/>
              </a:ext>
            </a:extLst>
          </p:cNvPr>
          <p:cNvSpPr>
            <a:spLocks noGrp="1"/>
          </p:cNvSpPr>
          <p:nvPr>
            <p:ph idx="1"/>
          </p:nvPr>
        </p:nvSpPr>
        <p:spPr/>
        <p:txBody>
          <a:bodyPr>
            <a:normAutofit/>
          </a:bodyPr>
          <a:lstStyle/>
          <a:p>
            <a:pPr marL="0" indent="0">
              <a:buNone/>
            </a:pPr>
            <a:r>
              <a:rPr lang="pl-PL" dirty="0"/>
              <a:t>Wszczęcie postępowania wznowieniowego następuje w formie postanowienia. (art. 149 § 1 k.p.a.) </a:t>
            </a:r>
          </a:p>
          <a:p>
            <a:pPr marL="0" indent="0">
              <a:buNone/>
            </a:pPr>
            <a:r>
              <a:rPr lang="pl-PL" dirty="0"/>
              <a:t>Odmowa wszczęcia postępowania wznowieniowego następuje w formie decyzji administracyjnej (art. 149 § 3 k.p.a.). </a:t>
            </a:r>
          </a:p>
          <a:p>
            <a:pPr marL="0" indent="0">
              <a:buNone/>
            </a:pPr>
            <a:endParaRPr lang="pl-PL" dirty="0"/>
          </a:p>
          <a:p>
            <a:pPr marL="0" indent="0">
              <a:buNone/>
            </a:pPr>
            <a:endParaRPr lang="pl-PL" dirty="0"/>
          </a:p>
        </p:txBody>
      </p:sp>
    </p:spTree>
    <p:extLst>
      <p:ext uri="{BB962C8B-B14F-4D97-AF65-F5344CB8AC3E}">
        <p14:creationId xmlns:p14="http://schemas.microsoft.com/office/powerpoint/2010/main" val="21445933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627293-97C3-427E-86B8-217EC47356B2}"/>
              </a:ext>
            </a:extLst>
          </p:cNvPr>
          <p:cNvSpPr>
            <a:spLocks noGrp="1"/>
          </p:cNvSpPr>
          <p:nvPr>
            <p:ph type="title"/>
          </p:nvPr>
        </p:nvSpPr>
        <p:spPr/>
        <p:txBody>
          <a:bodyPr/>
          <a:lstStyle/>
          <a:p>
            <a:pPr algn="ctr"/>
            <a:r>
              <a:rPr lang="pl-PL" b="1" dirty="0"/>
              <a:t>Postępowanie w </a:t>
            </a:r>
            <a:r>
              <a:rPr lang="pl-PL" b="1" dirty="0" err="1"/>
              <a:t>spr</a:t>
            </a:r>
            <a:r>
              <a:rPr lang="pl-PL" b="1" dirty="0"/>
              <a:t>. wznowienia postępowania</a:t>
            </a:r>
            <a:endParaRPr lang="pl-PL" dirty="0"/>
          </a:p>
        </p:txBody>
      </p:sp>
      <p:sp>
        <p:nvSpPr>
          <p:cNvPr id="3" name="Symbol zastępczy zawartości 2">
            <a:extLst>
              <a:ext uri="{FF2B5EF4-FFF2-40B4-BE49-F238E27FC236}">
                <a16:creationId xmlns:a16="http://schemas.microsoft.com/office/drawing/2014/main" id="{A013741B-3B1E-499A-989D-43B989F41720}"/>
              </a:ext>
            </a:extLst>
          </p:cNvPr>
          <p:cNvSpPr>
            <a:spLocks noGrp="1"/>
          </p:cNvSpPr>
          <p:nvPr>
            <p:ph idx="1"/>
          </p:nvPr>
        </p:nvSpPr>
        <p:spPr/>
        <p:txBody>
          <a:bodyPr>
            <a:normAutofit/>
          </a:bodyPr>
          <a:lstStyle/>
          <a:p>
            <a:pPr marL="0" indent="0">
              <a:buNone/>
            </a:pPr>
            <a:r>
              <a:rPr lang="pl-PL" dirty="0"/>
              <a:t>Postępowanie wznowieniowe jest względnie suspensywne. </a:t>
            </a:r>
          </a:p>
          <a:p>
            <a:pPr marL="0" indent="0">
              <a:buNone/>
            </a:pPr>
            <a:r>
              <a:rPr lang="pl-PL" i="1" dirty="0"/>
              <a:t>Organ administracji publicznej właściwy w sprawie wznowienia postępowania wstrzyma z urzędu lub na żądanie strony wykonanie decyzji, jeżeli okoliczności sprawy wskazują na prawdopodobieństwo uchylenia decyzji w wyniku wznowienia postępowania.</a:t>
            </a:r>
            <a:r>
              <a:rPr lang="pl-PL" dirty="0"/>
              <a:t> (art. 152 § 1 k.p.a.) </a:t>
            </a:r>
            <a:endParaRPr lang="pl-PL" i="1" dirty="0"/>
          </a:p>
        </p:txBody>
      </p:sp>
    </p:spTree>
    <p:extLst>
      <p:ext uri="{BB962C8B-B14F-4D97-AF65-F5344CB8AC3E}">
        <p14:creationId xmlns:p14="http://schemas.microsoft.com/office/powerpoint/2010/main" val="40388062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627293-97C3-427E-86B8-217EC47356B2}"/>
              </a:ext>
            </a:extLst>
          </p:cNvPr>
          <p:cNvSpPr>
            <a:spLocks noGrp="1"/>
          </p:cNvSpPr>
          <p:nvPr>
            <p:ph type="title"/>
          </p:nvPr>
        </p:nvSpPr>
        <p:spPr/>
        <p:txBody>
          <a:bodyPr/>
          <a:lstStyle/>
          <a:p>
            <a:pPr algn="ctr"/>
            <a:r>
              <a:rPr lang="pl-PL" b="1" dirty="0"/>
              <a:t>Postępowanie w </a:t>
            </a:r>
            <a:r>
              <a:rPr lang="pl-PL" b="1" dirty="0" err="1"/>
              <a:t>spr</a:t>
            </a:r>
            <a:r>
              <a:rPr lang="pl-PL" b="1" dirty="0"/>
              <a:t>. wznowienia postępowania</a:t>
            </a:r>
            <a:endParaRPr lang="pl-PL" dirty="0"/>
          </a:p>
        </p:txBody>
      </p:sp>
      <p:sp>
        <p:nvSpPr>
          <p:cNvPr id="3" name="Symbol zastępczy zawartości 2">
            <a:extLst>
              <a:ext uri="{FF2B5EF4-FFF2-40B4-BE49-F238E27FC236}">
                <a16:creationId xmlns:a16="http://schemas.microsoft.com/office/drawing/2014/main" id="{A013741B-3B1E-499A-989D-43B989F41720}"/>
              </a:ext>
            </a:extLst>
          </p:cNvPr>
          <p:cNvSpPr>
            <a:spLocks noGrp="1"/>
          </p:cNvSpPr>
          <p:nvPr>
            <p:ph idx="1"/>
          </p:nvPr>
        </p:nvSpPr>
        <p:spPr/>
        <p:txBody>
          <a:bodyPr>
            <a:normAutofit/>
          </a:bodyPr>
          <a:lstStyle/>
          <a:p>
            <a:pPr marL="0" indent="0">
              <a:buNone/>
            </a:pPr>
            <a:r>
              <a:rPr lang="pl-PL" dirty="0"/>
              <a:t>Przedmiot postępowania wznowieniowego jest ustalenie, </a:t>
            </a:r>
          </a:p>
          <a:p>
            <a:pPr>
              <a:buFontTx/>
              <a:buChar char="-"/>
            </a:pPr>
            <a:r>
              <a:rPr lang="pl-PL" dirty="0"/>
              <a:t>czy istnieją podstawy wznowienia, </a:t>
            </a:r>
          </a:p>
          <a:p>
            <a:pPr>
              <a:buFontTx/>
              <a:buChar char="-"/>
            </a:pPr>
            <a:r>
              <a:rPr lang="pl-PL" dirty="0"/>
              <a:t>w razie potrzeby rozstrzygnięcie sprawy co do istoty. </a:t>
            </a:r>
          </a:p>
          <a:p>
            <a:pPr marL="0" indent="0">
              <a:buNone/>
            </a:pPr>
            <a:r>
              <a:rPr lang="pl-PL" dirty="0"/>
              <a:t>Celem wznowienia jest bowiem ponowne rozpatrzenie sprawy, która wcześniej została rozstrzygnięta za pomocą decyzji ostatecznej. </a:t>
            </a:r>
          </a:p>
        </p:txBody>
      </p:sp>
    </p:spTree>
    <p:extLst>
      <p:ext uri="{BB962C8B-B14F-4D97-AF65-F5344CB8AC3E}">
        <p14:creationId xmlns:p14="http://schemas.microsoft.com/office/powerpoint/2010/main" val="1657372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90CF28-788C-4844-907F-CF4A34D99650}"/>
              </a:ext>
            </a:extLst>
          </p:cNvPr>
          <p:cNvSpPr>
            <a:spLocks noGrp="1"/>
          </p:cNvSpPr>
          <p:nvPr>
            <p:ph type="title"/>
          </p:nvPr>
        </p:nvSpPr>
        <p:spPr/>
        <p:txBody>
          <a:bodyPr/>
          <a:lstStyle/>
          <a:p>
            <a:pPr algn="ctr"/>
            <a:r>
              <a:rPr lang="pl-PL" b="1" dirty="0"/>
              <a:t>Odpowiedzialność administracji publicznej </a:t>
            </a:r>
          </a:p>
        </p:txBody>
      </p:sp>
      <p:sp>
        <p:nvSpPr>
          <p:cNvPr id="3" name="Symbol zastępczy zawartości 2">
            <a:extLst>
              <a:ext uri="{FF2B5EF4-FFF2-40B4-BE49-F238E27FC236}">
                <a16:creationId xmlns:a16="http://schemas.microsoft.com/office/drawing/2014/main" id="{6078E8A2-3E56-4EA3-9F58-5768352CD34E}"/>
              </a:ext>
            </a:extLst>
          </p:cNvPr>
          <p:cNvSpPr>
            <a:spLocks noGrp="1"/>
          </p:cNvSpPr>
          <p:nvPr>
            <p:ph idx="1"/>
          </p:nvPr>
        </p:nvSpPr>
        <p:spPr/>
        <p:txBody>
          <a:bodyPr/>
          <a:lstStyle/>
          <a:p>
            <a:pPr marL="0" indent="0">
              <a:buNone/>
            </a:pPr>
            <a:r>
              <a:rPr lang="pl-PL" dirty="0"/>
              <a:t>Dwie płaszczyzny odpowiedzialności związane z działalnością administracji publicznej: </a:t>
            </a:r>
          </a:p>
          <a:p>
            <a:pPr marL="514350" indent="-514350">
              <a:buAutoNum type="arabicPeriod"/>
            </a:pPr>
            <a:r>
              <a:rPr lang="pl-PL" dirty="0"/>
              <a:t>Odpowiedzialność administracji publicznej </a:t>
            </a:r>
          </a:p>
          <a:p>
            <a:pPr marL="514350" indent="-514350">
              <a:buAutoNum type="arabicPeriod"/>
            </a:pPr>
            <a:r>
              <a:rPr lang="pl-PL" dirty="0"/>
              <a:t>Odpowiedzialność w administracji publicznej (odpowiedzialność funkcjonariusza publicznego, związana z działaniem administracji publicznej)</a:t>
            </a:r>
          </a:p>
        </p:txBody>
      </p:sp>
    </p:spTree>
    <p:extLst>
      <p:ext uri="{BB962C8B-B14F-4D97-AF65-F5344CB8AC3E}">
        <p14:creationId xmlns:p14="http://schemas.microsoft.com/office/powerpoint/2010/main" val="16524622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627293-97C3-427E-86B8-217EC47356B2}"/>
              </a:ext>
            </a:extLst>
          </p:cNvPr>
          <p:cNvSpPr>
            <a:spLocks noGrp="1"/>
          </p:cNvSpPr>
          <p:nvPr>
            <p:ph type="title"/>
          </p:nvPr>
        </p:nvSpPr>
        <p:spPr/>
        <p:txBody>
          <a:bodyPr/>
          <a:lstStyle/>
          <a:p>
            <a:pPr algn="ctr"/>
            <a:r>
              <a:rPr lang="pl-PL" b="1" dirty="0"/>
              <a:t>Postępowanie w </a:t>
            </a:r>
            <a:r>
              <a:rPr lang="pl-PL" b="1" dirty="0" err="1"/>
              <a:t>spr</a:t>
            </a:r>
            <a:r>
              <a:rPr lang="pl-PL" b="1" dirty="0"/>
              <a:t>. wznowienia postępowania</a:t>
            </a:r>
            <a:endParaRPr lang="pl-PL" dirty="0"/>
          </a:p>
        </p:txBody>
      </p:sp>
      <p:sp>
        <p:nvSpPr>
          <p:cNvPr id="3" name="Symbol zastępczy zawartości 2">
            <a:extLst>
              <a:ext uri="{FF2B5EF4-FFF2-40B4-BE49-F238E27FC236}">
                <a16:creationId xmlns:a16="http://schemas.microsoft.com/office/drawing/2014/main" id="{A013741B-3B1E-499A-989D-43B989F41720}"/>
              </a:ext>
            </a:extLst>
          </p:cNvPr>
          <p:cNvSpPr>
            <a:spLocks noGrp="1"/>
          </p:cNvSpPr>
          <p:nvPr>
            <p:ph idx="1"/>
          </p:nvPr>
        </p:nvSpPr>
        <p:spPr/>
        <p:txBody>
          <a:bodyPr>
            <a:normAutofit lnSpcReduction="10000"/>
          </a:bodyPr>
          <a:lstStyle/>
          <a:p>
            <a:pPr marL="0" indent="0">
              <a:buNone/>
            </a:pPr>
            <a:r>
              <a:rPr lang="pl-PL" dirty="0"/>
              <a:t>Decyzje w postępowaniu wznowieniowym: </a:t>
            </a:r>
          </a:p>
          <a:p>
            <a:pPr>
              <a:buFontTx/>
              <a:buChar char="-"/>
            </a:pPr>
            <a:r>
              <a:rPr lang="pl-PL" dirty="0"/>
              <a:t>Decyzja odmawiająca uchylenia decyzji dotychczasowej; </a:t>
            </a:r>
          </a:p>
          <a:p>
            <a:pPr>
              <a:buFontTx/>
              <a:buChar char="-"/>
            </a:pPr>
            <a:r>
              <a:rPr lang="pl-PL" dirty="0"/>
              <a:t>Decyzja uchylająca decyzję dotychczasową, gdy: </a:t>
            </a:r>
          </a:p>
          <a:p>
            <a:pPr marL="0" indent="0">
              <a:buNone/>
            </a:pPr>
            <a:r>
              <a:rPr lang="pl-PL" dirty="0"/>
              <a:t>    1.nie upłyną termin umożliwiający wydanie decyzji uchylającej; </a:t>
            </a:r>
          </a:p>
          <a:p>
            <a:pPr marL="0" indent="0">
              <a:buNone/>
            </a:pPr>
            <a:r>
              <a:rPr lang="pl-PL" dirty="0"/>
              <a:t>    2.Organ nie stwierdzi, że mogłaby zapaść decyzja odpowiadająca w swej istocie decyzji dotychczasowej. </a:t>
            </a:r>
          </a:p>
          <a:p>
            <a:pPr>
              <a:buFontTx/>
              <a:buChar char="-"/>
            </a:pPr>
            <a:r>
              <a:rPr lang="pl-PL" dirty="0"/>
              <a:t>  Decyzja stwierdzająca niezgodność decyzji dotychczasowej z prawem (decyzja dotychczasowa nie jest wyeliminowana z obrotu prawnego). </a:t>
            </a:r>
          </a:p>
          <a:p>
            <a:pPr marL="0" indent="0">
              <a:buNone/>
            </a:pPr>
            <a:r>
              <a:rPr lang="pl-PL" dirty="0"/>
              <a:t>Gdy przedmiotem postępowania wznowieniowego jest postanowienie, organ kończy to postępowanie w drodze postanowienia. </a:t>
            </a:r>
          </a:p>
          <a:p>
            <a:pPr>
              <a:buFontTx/>
              <a:buChar char="-"/>
            </a:pPr>
            <a:endParaRPr lang="pl-PL" dirty="0"/>
          </a:p>
        </p:txBody>
      </p:sp>
    </p:spTree>
    <p:extLst>
      <p:ext uri="{BB962C8B-B14F-4D97-AF65-F5344CB8AC3E}">
        <p14:creationId xmlns:p14="http://schemas.microsoft.com/office/powerpoint/2010/main" val="35323368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627293-97C3-427E-86B8-217EC47356B2}"/>
              </a:ext>
            </a:extLst>
          </p:cNvPr>
          <p:cNvSpPr>
            <a:spLocks noGrp="1"/>
          </p:cNvSpPr>
          <p:nvPr>
            <p:ph type="title"/>
          </p:nvPr>
        </p:nvSpPr>
        <p:spPr/>
        <p:txBody>
          <a:bodyPr/>
          <a:lstStyle/>
          <a:p>
            <a:pPr algn="ctr"/>
            <a:r>
              <a:rPr lang="pl-PL" b="1" dirty="0"/>
              <a:t>Postępowanie w </a:t>
            </a:r>
            <a:r>
              <a:rPr lang="pl-PL" b="1" dirty="0" err="1"/>
              <a:t>spr</a:t>
            </a:r>
            <a:r>
              <a:rPr lang="pl-PL" b="1" dirty="0"/>
              <a:t>. stwierdzenia nieważności </a:t>
            </a:r>
            <a:endParaRPr lang="pl-PL" dirty="0"/>
          </a:p>
        </p:txBody>
      </p:sp>
      <p:sp>
        <p:nvSpPr>
          <p:cNvPr id="3" name="Symbol zastępczy zawartości 2">
            <a:extLst>
              <a:ext uri="{FF2B5EF4-FFF2-40B4-BE49-F238E27FC236}">
                <a16:creationId xmlns:a16="http://schemas.microsoft.com/office/drawing/2014/main" id="{A013741B-3B1E-499A-989D-43B989F41720}"/>
              </a:ext>
            </a:extLst>
          </p:cNvPr>
          <p:cNvSpPr>
            <a:spLocks noGrp="1"/>
          </p:cNvSpPr>
          <p:nvPr>
            <p:ph idx="1"/>
          </p:nvPr>
        </p:nvSpPr>
        <p:spPr/>
        <p:txBody>
          <a:bodyPr>
            <a:normAutofit/>
          </a:bodyPr>
          <a:lstStyle/>
          <a:p>
            <a:pPr marL="0" indent="0">
              <a:buNone/>
            </a:pPr>
            <a:r>
              <a:rPr lang="pl-PL" dirty="0"/>
              <a:t>Stwierdzenie nieważności umożliwia wyeliminowanie z obrotu prawnego decyzji dotkniętych wadami materialno-prawnymi. </a:t>
            </a:r>
          </a:p>
          <a:p>
            <a:pPr marL="0" indent="0">
              <a:buNone/>
            </a:pPr>
            <a:r>
              <a:rPr lang="pl-PL" dirty="0"/>
              <a:t>Stwierdzenie nieważności odnosi się zatem do sytuacji, gdy decyzja ta jest dotknięta kwalifikowaną wadą procesową. Wady te są określone w k.p.a. </a:t>
            </a:r>
          </a:p>
          <a:p>
            <a:pPr marL="0" indent="0">
              <a:buNone/>
            </a:pPr>
            <a:r>
              <a:rPr lang="pl-PL" dirty="0"/>
              <a:t>Przepisy szczególne mogą wprowadzać wyłączenia możliwości stwierdzenia nieważności decyzji administracyjnej. </a:t>
            </a:r>
          </a:p>
          <a:p>
            <a:pPr marL="0" indent="0">
              <a:buNone/>
            </a:pPr>
            <a:endParaRPr lang="pl-PL" dirty="0"/>
          </a:p>
        </p:txBody>
      </p:sp>
    </p:spTree>
    <p:extLst>
      <p:ext uri="{BB962C8B-B14F-4D97-AF65-F5344CB8AC3E}">
        <p14:creationId xmlns:p14="http://schemas.microsoft.com/office/powerpoint/2010/main" val="40025813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DAE73E5-77A4-4589-8602-ED638690EDF4}"/>
              </a:ext>
            </a:extLst>
          </p:cNvPr>
          <p:cNvSpPr>
            <a:spLocks noGrp="1"/>
          </p:cNvSpPr>
          <p:nvPr>
            <p:ph type="title"/>
          </p:nvPr>
        </p:nvSpPr>
        <p:spPr/>
        <p:txBody>
          <a:bodyPr/>
          <a:lstStyle/>
          <a:p>
            <a:pPr algn="ctr"/>
            <a:r>
              <a:rPr lang="pl-PL" b="1" dirty="0"/>
              <a:t>Przesłanki stwierdzenia nieważności decyzji</a:t>
            </a:r>
            <a:endParaRPr lang="pl-PL" dirty="0"/>
          </a:p>
        </p:txBody>
      </p:sp>
      <p:sp>
        <p:nvSpPr>
          <p:cNvPr id="3" name="Symbol zastępczy zawartości 2">
            <a:extLst>
              <a:ext uri="{FF2B5EF4-FFF2-40B4-BE49-F238E27FC236}">
                <a16:creationId xmlns:a16="http://schemas.microsoft.com/office/drawing/2014/main" id="{BD28C524-E1A3-4031-9E37-F05D870CE97C}"/>
              </a:ext>
            </a:extLst>
          </p:cNvPr>
          <p:cNvSpPr>
            <a:spLocks noGrp="1"/>
          </p:cNvSpPr>
          <p:nvPr>
            <p:ph idx="1"/>
          </p:nvPr>
        </p:nvSpPr>
        <p:spPr/>
        <p:txBody>
          <a:bodyPr>
            <a:normAutofit fontScale="92500" lnSpcReduction="20000"/>
          </a:bodyPr>
          <a:lstStyle/>
          <a:p>
            <a:pPr marL="0" indent="0">
              <a:buNone/>
            </a:pPr>
            <a:r>
              <a:rPr lang="pl-PL" dirty="0"/>
              <a:t>Organ administracji publicznej stwierdza nieważność decyzji, która:</a:t>
            </a:r>
          </a:p>
          <a:p>
            <a:pPr marL="0" indent="0">
              <a:buNone/>
            </a:pPr>
            <a:r>
              <a:rPr lang="pl-PL" dirty="0"/>
              <a:t>1)   wydana została z naruszeniem przepisów o właściwości;</a:t>
            </a:r>
          </a:p>
          <a:p>
            <a:pPr marL="0" indent="0">
              <a:buNone/>
            </a:pPr>
            <a:r>
              <a:rPr lang="pl-PL" dirty="0"/>
              <a:t>2)   wydana została bez podstawy prawnej lub z rażącym naruszeniem prawa;</a:t>
            </a:r>
          </a:p>
          <a:p>
            <a:pPr marL="0" indent="0">
              <a:buNone/>
            </a:pPr>
            <a:r>
              <a:rPr lang="pl-PL" dirty="0"/>
              <a:t>3)   dotyczy sprawy już poprzednio rozstrzygniętej inną decyzją ostateczną albo sprawy, którą załatwiono milcząco;</a:t>
            </a:r>
          </a:p>
          <a:p>
            <a:pPr marL="0" indent="0">
              <a:buNone/>
            </a:pPr>
            <a:r>
              <a:rPr lang="pl-PL" dirty="0"/>
              <a:t>4)   została skierowana do osoby niebędącej stroną w sprawie;</a:t>
            </a:r>
          </a:p>
          <a:p>
            <a:pPr marL="0" indent="0">
              <a:buNone/>
            </a:pPr>
            <a:r>
              <a:rPr lang="pl-PL" dirty="0"/>
              <a:t>5)   była niewykonalna w dniu jej wydania i jej niewykonalność ma charakter trwały;</a:t>
            </a:r>
          </a:p>
          <a:p>
            <a:pPr marL="0" indent="0">
              <a:buNone/>
            </a:pPr>
            <a:r>
              <a:rPr lang="pl-PL" dirty="0"/>
              <a:t>6)   w razie jej wykonania wywołałaby czyn zagrożony karą;</a:t>
            </a:r>
          </a:p>
          <a:p>
            <a:pPr marL="0" indent="0">
              <a:buNone/>
            </a:pPr>
            <a:r>
              <a:rPr lang="pl-PL" dirty="0"/>
              <a:t>7)   zawiera wadę powodującą jej nieważność z mocy prawa.</a:t>
            </a:r>
          </a:p>
          <a:p>
            <a:pPr marL="0" indent="0">
              <a:buNone/>
            </a:pPr>
            <a:r>
              <a:rPr lang="pl-PL" dirty="0"/>
              <a:t>(art. 156 § 1 kpa)</a:t>
            </a:r>
          </a:p>
          <a:p>
            <a:pPr marL="0" indent="0">
              <a:buNone/>
            </a:pPr>
            <a:endParaRPr lang="pl-PL" dirty="0"/>
          </a:p>
        </p:txBody>
      </p:sp>
    </p:spTree>
    <p:extLst>
      <p:ext uri="{BB962C8B-B14F-4D97-AF65-F5344CB8AC3E}">
        <p14:creationId xmlns:p14="http://schemas.microsoft.com/office/powerpoint/2010/main" val="16486292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627293-97C3-427E-86B8-217EC47356B2}"/>
              </a:ext>
            </a:extLst>
          </p:cNvPr>
          <p:cNvSpPr>
            <a:spLocks noGrp="1"/>
          </p:cNvSpPr>
          <p:nvPr>
            <p:ph type="title"/>
          </p:nvPr>
        </p:nvSpPr>
        <p:spPr/>
        <p:txBody>
          <a:bodyPr/>
          <a:lstStyle/>
          <a:p>
            <a:pPr algn="ctr"/>
            <a:r>
              <a:rPr lang="pl-PL" b="1" dirty="0"/>
              <a:t>Postępowanie w </a:t>
            </a:r>
            <a:r>
              <a:rPr lang="pl-PL" b="1" dirty="0" err="1"/>
              <a:t>spr</a:t>
            </a:r>
            <a:r>
              <a:rPr lang="pl-PL" b="1" dirty="0"/>
              <a:t>. stwierdzenia nieważności </a:t>
            </a:r>
            <a:endParaRPr lang="pl-PL" dirty="0"/>
          </a:p>
        </p:txBody>
      </p:sp>
      <p:sp>
        <p:nvSpPr>
          <p:cNvPr id="3" name="Symbol zastępczy zawartości 2">
            <a:extLst>
              <a:ext uri="{FF2B5EF4-FFF2-40B4-BE49-F238E27FC236}">
                <a16:creationId xmlns:a16="http://schemas.microsoft.com/office/drawing/2014/main" id="{A013741B-3B1E-499A-989D-43B989F41720}"/>
              </a:ext>
            </a:extLst>
          </p:cNvPr>
          <p:cNvSpPr>
            <a:spLocks noGrp="1"/>
          </p:cNvSpPr>
          <p:nvPr>
            <p:ph idx="1"/>
          </p:nvPr>
        </p:nvSpPr>
        <p:spPr/>
        <p:txBody>
          <a:bodyPr>
            <a:normAutofit/>
          </a:bodyPr>
          <a:lstStyle/>
          <a:p>
            <a:pPr marL="0" indent="0">
              <a:buNone/>
            </a:pPr>
            <a:r>
              <a:rPr lang="pl-PL" dirty="0"/>
              <a:t>Postępowanie w </a:t>
            </a:r>
            <a:r>
              <a:rPr lang="pl-PL" dirty="0" err="1"/>
              <a:t>spr</a:t>
            </a:r>
            <a:r>
              <a:rPr lang="pl-PL" dirty="0"/>
              <a:t>. stwierdzenia nieważności może być wszczęte: </a:t>
            </a:r>
          </a:p>
          <a:p>
            <a:pPr>
              <a:buFontTx/>
              <a:buChar char="-"/>
            </a:pPr>
            <a:r>
              <a:rPr lang="pl-PL" dirty="0"/>
              <a:t>na wniosek strony; </a:t>
            </a:r>
          </a:p>
          <a:p>
            <a:pPr>
              <a:buFontTx/>
              <a:buChar char="-"/>
            </a:pPr>
            <a:r>
              <a:rPr lang="pl-PL" dirty="0"/>
              <a:t>z urzędu. </a:t>
            </a:r>
          </a:p>
          <a:p>
            <a:pPr marL="0" indent="0">
              <a:buNone/>
            </a:pPr>
            <a:r>
              <a:rPr lang="pl-PL" i="1" dirty="0"/>
              <a:t>Postępowanie w sprawie stwierdzenia nieważności decyzji wszczyna się na żądanie strony lub z urzędu. (art. 157 § 2 k.p.a.) </a:t>
            </a:r>
          </a:p>
        </p:txBody>
      </p:sp>
    </p:spTree>
    <p:extLst>
      <p:ext uri="{BB962C8B-B14F-4D97-AF65-F5344CB8AC3E}">
        <p14:creationId xmlns:p14="http://schemas.microsoft.com/office/powerpoint/2010/main" val="28794232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627293-97C3-427E-86B8-217EC47356B2}"/>
              </a:ext>
            </a:extLst>
          </p:cNvPr>
          <p:cNvSpPr>
            <a:spLocks noGrp="1"/>
          </p:cNvSpPr>
          <p:nvPr>
            <p:ph type="title"/>
          </p:nvPr>
        </p:nvSpPr>
        <p:spPr/>
        <p:txBody>
          <a:bodyPr/>
          <a:lstStyle/>
          <a:p>
            <a:pPr algn="ctr"/>
            <a:r>
              <a:rPr lang="pl-PL" b="1" dirty="0"/>
              <a:t>Postępowanie w </a:t>
            </a:r>
            <a:r>
              <a:rPr lang="pl-PL" b="1" dirty="0" err="1"/>
              <a:t>spr</a:t>
            </a:r>
            <a:r>
              <a:rPr lang="pl-PL" b="1" dirty="0"/>
              <a:t>. stwierdzenia nieważności </a:t>
            </a:r>
            <a:endParaRPr lang="pl-PL" dirty="0"/>
          </a:p>
        </p:txBody>
      </p:sp>
      <p:sp>
        <p:nvSpPr>
          <p:cNvPr id="3" name="Symbol zastępczy zawartości 2">
            <a:extLst>
              <a:ext uri="{FF2B5EF4-FFF2-40B4-BE49-F238E27FC236}">
                <a16:creationId xmlns:a16="http://schemas.microsoft.com/office/drawing/2014/main" id="{A013741B-3B1E-499A-989D-43B989F41720}"/>
              </a:ext>
            </a:extLst>
          </p:cNvPr>
          <p:cNvSpPr>
            <a:spLocks noGrp="1"/>
          </p:cNvSpPr>
          <p:nvPr>
            <p:ph idx="1"/>
          </p:nvPr>
        </p:nvSpPr>
        <p:spPr/>
        <p:txBody>
          <a:bodyPr>
            <a:normAutofit/>
          </a:bodyPr>
          <a:lstStyle/>
          <a:p>
            <a:pPr marL="0" indent="0">
              <a:buNone/>
            </a:pPr>
            <a:r>
              <a:rPr lang="pl-PL" dirty="0"/>
              <a:t>Postępowanie w </a:t>
            </a:r>
            <a:r>
              <a:rPr lang="pl-PL" dirty="0" err="1"/>
              <a:t>spr</a:t>
            </a:r>
            <a:r>
              <a:rPr lang="pl-PL" dirty="0"/>
              <a:t>. stwierdzenia nieważności jest </a:t>
            </a:r>
            <a:r>
              <a:rPr lang="pl-PL" b="1" dirty="0"/>
              <a:t>bezwzględnie </a:t>
            </a:r>
            <a:r>
              <a:rPr lang="pl-PL" b="1" dirty="0" err="1"/>
              <a:t>dewolutywne</a:t>
            </a:r>
            <a:r>
              <a:rPr lang="pl-PL" b="1" dirty="0"/>
              <a:t>: </a:t>
            </a:r>
          </a:p>
          <a:p>
            <a:pPr marL="0" indent="0">
              <a:buNone/>
            </a:pPr>
            <a:r>
              <a:rPr lang="pl-PL" i="1" dirty="0"/>
              <a:t>Właściwy do stwierdzenia nieważności decyzji w przypadkach wymienionych w art. 156 jest organ wyższego stopnia, a gdy decyzja wydana została przez ministra lub samorządowe kolegium odwoławcze - ten organ. (art. 157 § 1 k.p.a.)</a:t>
            </a:r>
          </a:p>
          <a:p>
            <a:pPr marL="0" indent="0">
              <a:buNone/>
            </a:pPr>
            <a:endParaRPr lang="pl-PL" dirty="0"/>
          </a:p>
        </p:txBody>
      </p:sp>
    </p:spTree>
    <p:extLst>
      <p:ext uri="{BB962C8B-B14F-4D97-AF65-F5344CB8AC3E}">
        <p14:creationId xmlns:p14="http://schemas.microsoft.com/office/powerpoint/2010/main" val="42120731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627293-97C3-427E-86B8-217EC47356B2}"/>
              </a:ext>
            </a:extLst>
          </p:cNvPr>
          <p:cNvSpPr>
            <a:spLocks noGrp="1"/>
          </p:cNvSpPr>
          <p:nvPr>
            <p:ph type="title"/>
          </p:nvPr>
        </p:nvSpPr>
        <p:spPr/>
        <p:txBody>
          <a:bodyPr/>
          <a:lstStyle/>
          <a:p>
            <a:pPr algn="ctr"/>
            <a:r>
              <a:rPr lang="pl-PL" b="1" dirty="0"/>
              <a:t>Postępowanie w </a:t>
            </a:r>
            <a:r>
              <a:rPr lang="pl-PL" b="1" dirty="0" err="1"/>
              <a:t>spr</a:t>
            </a:r>
            <a:r>
              <a:rPr lang="pl-PL" b="1" dirty="0"/>
              <a:t>. stwierdzenia nieważności </a:t>
            </a:r>
            <a:endParaRPr lang="pl-PL" dirty="0"/>
          </a:p>
        </p:txBody>
      </p:sp>
      <p:sp>
        <p:nvSpPr>
          <p:cNvPr id="3" name="Symbol zastępczy zawartości 2">
            <a:extLst>
              <a:ext uri="{FF2B5EF4-FFF2-40B4-BE49-F238E27FC236}">
                <a16:creationId xmlns:a16="http://schemas.microsoft.com/office/drawing/2014/main" id="{A013741B-3B1E-499A-989D-43B989F41720}"/>
              </a:ext>
            </a:extLst>
          </p:cNvPr>
          <p:cNvSpPr>
            <a:spLocks noGrp="1"/>
          </p:cNvSpPr>
          <p:nvPr>
            <p:ph idx="1"/>
          </p:nvPr>
        </p:nvSpPr>
        <p:spPr/>
        <p:txBody>
          <a:bodyPr>
            <a:normAutofit/>
          </a:bodyPr>
          <a:lstStyle/>
          <a:p>
            <a:pPr marL="0" indent="0">
              <a:buNone/>
            </a:pPr>
            <a:r>
              <a:rPr lang="pl-PL" dirty="0"/>
              <a:t>Postępowanie w </a:t>
            </a:r>
            <a:r>
              <a:rPr lang="pl-PL" dirty="0" err="1"/>
              <a:t>spr</a:t>
            </a:r>
            <a:r>
              <a:rPr lang="pl-PL" dirty="0"/>
              <a:t>. stwierdzenia nieważności jest </a:t>
            </a:r>
            <a:r>
              <a:rPr lang="pl-PL" b="1" dirty="0"/>
              <a:t>względnie suspensywne. </a:t>
            </a:r>
          </a:p>
          <a:p>
            <a:pPr marL="0" indent="0">
              <a:buNone/>
            </a:pPr>
            <a:r>
              <a:rPr lang="pl-PL" i="1" dirty="0"/>
              <a:t>Organ administracji publicznej, właściwy w sprawie stwierdzenia nieważności decyzji, wstrzyma z urzędu lub na żądanie strony wykonanie decyzji, jeżeli zachodzi prawdopodobieństwo, że jest ona dotknięta jedną z wad wymienionych w art. 156 § 1. (art. 159 § 1 k.p.a.)</a:t>
            </a:r>
          </a:p>
          <a:p>
            <a:pPr marL="0" indent="0">
              <a:buNone/>
            </a:pPr>
            <a:endParaRPr lang="pl-PL" b="1" dirty="0"/>
          </a:p>
        </p:txBody>
      </p:sp>
    </p:spTree>
    <p:extLst>
      <p:ext uri="{BB962C8B-B14F-4D97-AF65-F5344CB8AC3E}">
        <p14:creationId xmlns:p14="http://schemas.microsoft.com/office/powerpoint/2010/main" val="42561038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627293-97C3-427E-86B8-217EC47356B2}"/>
              </a:ext>
            </a:extLst>
          </p:cNvPr>
          <p:cNvSpPr>
            <a:spLocks noGrp="1"/>
          </p:cNvSpPr>
          <p:nvPr>
            <p:ph type="title"/>
          </p:nvPr>
        </p:nvSpPr>
        <p:spPr/>
        <p:txBody>
          <a:bodyPr/>
          <a:lstStyle/>
          <a:p>
            <a:pPr algn="ctr"/>
            <a:r>
              <a:rPr lang="pl-PL" b="1" dirty="0"/>
              <a:t>Postępowanie w </a:t>
            </a:r>
            <a:r>
              <a:rPr lang="pl-PL" b="1" dirty="0" err="1"/>
              <a:t>spr</a:t>
            </a:r>
            <a:r>
              <a:rPr lang="pl-PL" b="1" dirty="0"/>
              <a:t>. stwierdzenia nieważności </a:t>
            </a:r>
            <a:endParaRPr lang="pl-PL" dirty="0"/>
          </a:p>
        </p:txBody>
      </p:sp>
      <p:sp>
        <p:nvSpPr>
          <p:cNvPr id="3" name="Symbol zastępczy zawartości 2">
            <a:extLst>
              <a:ext uri="{FF2B5EF4-FFF2-40B4-BE49-F238E27FC236}">
                <a16:creationId xmlns:a16="http://schemas.microsoft.com/office/drawing/2014/main" id="{A013741B-3B1E-499A-989D-43B989F41720}"/>
              </a:ext>
            </a:extLst>
          </p:cNvPr>
          <p:cNvSpPr>
            <a:spLocks noGrp="1"/>
          </p:cNvSpPr>
          <p:nvPr>
            <p:ph idx="1"/>
          </p:nvPr>
        </p:nvSpPr>
        <p:spPr/>
        <p:txBody>
          <a:bodyPr>
            <a:normAutofit/>
          </a:bodyPr>
          <a:lstStyle/>
          <a:p>
            <a:pPr marL="0" indent="0">
              <a:buNone/>
            </a:pPr>
            <a:r>
              <a:rPr lang="pl-PL" dirty="0"/>
              <a:t>Przedmiotem postępowania rozpoznawczego jest istnienie wadliwości decyzji administracyjnej. </a:t>
            </a:r>
          </a:p>
          <a:p>
            <a:pPr marL="0" indent="0">
              <a:buNone/>
            </a:pPr>
            <a:r>
              <a:rPr lang="pl-PL" dirty="0"/>
              <a:t>Postępowanie rozpoznawcze prowadzone jest zgodnie z wymaganiami ogólnymi dla postępowania rozpoznawczego. </a:t>
            </a:r>
          </a:p>
        </p:txBody>
      </p:sp>
    </p:spTree>
    <p:extLst>
      <p:ext uri="{BB962C8B-B14F-4D97-AF65-F5344CB8AC3E}">
        <p14:creationId xmlns:p14="http://schemas.microsoft.com/office/powerpoint/2010/main" val="11158881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627293-97C3-427E-86B8-217EC47356B2}"/>
              </a:ext>
            </a:extLst>
          </p:cNvPr>
          <p:cNvSpPr>
            <a:spLocks noGrp="1"/>
          </p:cNvSpPr>
          <p:nvPr>
            <p:ph type="title"/>
          </p:nvPr>
        </p:nvSpPr>
        <p:spPr/>
        <p:txBody>
          <a:bodyPr/>
          <a:lstStyle/>
          <a:p>
            <a:pPr algn="ctr"/>
            <a:r>
              <a:rPr lang="pl-PL" b="1" dirty="0"/>
              <a:t>Postępowanie w </a:t>
            </a:r>
            <a:r>
              <a:rPr lang="pl-PL" b="1" dirty="0" err="1"/>
              <a:t>spr</a:t>
            </a:r>
            <a:r>
              <a:rPr lang="pl-PL" b="1" dirty="0"/>
              <a:t>. stwierdzenia nieważności </a:t>
            </a:r>
            <a:endParaRPr lang="pl-PL" dirty="0"/>
          </a:p>
        </p:txBody>
      </p:sp>
      <p:sp>
        <p:nvSpPr>
          <p:cNvPr id="3" name="Symbol zastępczy zawartości 2">
            <a:extLst>
              <a:ext uri="{FF2B5EF4-FFF2-40B4-BE49-F238E27FC236}">
                <a16:creationId xmlns:a16="http://schemas.microsoft.com/office/drawing/2014/main" id="{A013741B-3B1E-499A-989D-43B989F41720}"/>
              </a:ext>
            </a:extLst>
          </p:cNvPr>
          <p:cNvSpPr>
            <a:spLocks noGrp="1"/>
          </p:cNvSpPr>
          <p:nvPr>
            <p:ph idx="1"/>
          </p:nvPr>
        </p:nvSpPr>
        <p:spPr/>
        <p:txBody>
          <a:bodyPr>
            <a:normAutofit fontScale="92500" lnSpcReduction="10000"/>
          </a:bodyPr>
          <a:lstStyle/>
          <a:p>
            <a:pPr marL="0" indent="0">
              <a:buNone/>
            </a:pPr>
            <a:r>
              <a:rPr lang="pl-PL" dirty="0"/>
              <a:t>Decyzje w postępowaniu w </a:t>
            </a:r>
            <a:r>
              <a:rPr lang="pl-PL" dirty="0" err="1"/>
              <a:t>spr</a:t>
            </a:r>
            <a:r>
              <a:rPr lang="pl-PL" dirty="0"/>
              <a:t>. stwierdzenia nieważności: </a:t>
            </a:r>
          </a:p>
          <a:p>
            <a:pPr>
              <a:buFontTx/>
              <a:buChar char="-"/>
            </a:pPr>
            <a:r>
              <a:rPr lang="pl-PL" dirty="0"/>
              <a:t>Decyzja o odmowie stwierdzenia nieważności; </a:t>
            </a:r>
          </a:p>
          <a:p>
            <a:pPr>
              <a:buFontTx/>
              <a:buChar char="-"/>
            </a:pPr>
            <a:r>
              <a:rPr lang="pl-PL" dirty="0"/>
              <a:t>Decyzja stwierdzająca nieważność (są spełnione przesłanki pozytywne, nie są spełnione przesłanki negatywne); </a:t>
            </a:r>
          </a:p>
          <a:p>
            <a:pPr>
              <a:buFontTx/>
              <a:buChar char="-"/>
            </a:pPr>
            <a:r>
              <a:rPr lang="pl-PL" dirty="0"/>
              <a:t>Decyzja stwierdzona, że decyzja dotychczasowa została wydana z naruszeniem prawa (są spełnione przesłanki pozytywne, są jednocześnie spełnione przesłanki negatywne; decyzja dotychczasowa pozostaje w obrocie prawnym)</a:t>
            </a:r>
          </a:p>
          <a:p>
            <a:pPr marL="0" indent="0">
              <a:buNone/>
            </a:pPr>
            <a:r>
              <a:rPr lang="pl-PL" dirty="0"/>
              <a:t>Rozstrzygnięcie w sprawie stwierdzenia nieważności decyzji następuje w drodze decyzji. Przepisów o milczącym załatwieniu sprawy nie stosuje się. (art. 158 § 1 k.p.a.). </a:t>
            </a:r>
          </a:p>
          <a:p>
            <a:pPr marL="0" indent="0">
              <a:buNone/>
            </a:pPr>
            <a:endParaRPr lang="pl-PL" dirty="0"/>
          </a:p>
        </p:txBody>
      </p:sp>
    </p:spTree>
    <p:extLst>
      <p:ext uri="{BB962C8B-B14F-4D97-AF65-F5344CB8AC3E}">
        <p14:creationId xmlns:p14="http://schemas.microsoft.com/office/powerpoint/2010/main" val="7662745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B914D7-6CB9-4254-B4C0-F78EE4CB3D8E}"/>
              </a:ext>
            </a:extLst>
          </p:cNvPr>
          <p:cNvSpPr>
            <a:spLocks noGrp="1"/>
          </p:cNvSpPr>
          <p:nvPr>
            <p:ph type="title"/>
          </p:nvPr>
        </p:nvSpPr>
        <p:spPr/>
        <p:txBody>
          <a:bodyPr>
            <a:normAutofit fontScale="90000"/>
          </a:bodyPr>
          <a:lstStyle/>
          <a:p>
            <a:pPr algn="ctr"/>
            <a:r>
              <a:rPr lang="pl-PL" b="1" dirty="0"/>
              <a:t>Przesłanki wydania wyroku sądu administracyjnego dotyczącego decyzji administracyjnej </a:t>
            </a:r>
            <a:endParaRPr lang="pl-PL" dirty="0"/>
          </a:p>
        </p:txBody>
      </p:sp>
      <p:sp>
        <p:nvSpPr>
          <p:cNvPr id="3" name="Symbol zastępczy zawartości 2">
            <a:extLst>
              <a:ext uri="{FF2B5EF4-FFF2-40B4-BE49-F238E27FC236}">
                <a16:creationId xmlns:a16="http://schemas.microsoft.com/office/drawing/2014/main" id="{86BF92D1-D1A8-4B13-A51B-D58C9DA0B892}"/>
              </a:ext>
            </a:extLst>
          </p:cNvPr>
          <p:cNvSpPr>
            <a:spLocks noGrp="1"/>
          </p:cNvSpPr>
          <p:nvPr>
            <p:ph idx="1"/>
          </p:nvPr>
        </p:nvSpPr>
        <p:spPr/>
        <p:txBody>
          <a:bodyPr>
            <a:normAutofit fontScale="77500" lnSpcReduction="20000"/>
          </a:bodyPr>
          <a:lstStyle/>
          <a:p>
            <a:pPr marL="0" indent="0">
              <a:buNone/>
            </a:pPr>
            <a:r>
              <a:rPr lang="pl-PL" dirty="0"/>
              <a:t>Sąd administracyjny uwzględniając skargę na decyzję lub postanowienie:</a:t>
            </a:r>
          </a:p>
          <a:p>
            <a:pPr marL="0" indent="0">
              <a:buNone/>
            </a:pPr>
            <a:r>
              <a:rPr lang="pl-PL" dirty="0"/>
              <a:t>1) uchyla decyzję lub postanowienie w całości albo w części, jeżeli stwierdzi:</a:t>
            </a:r>
          </a:p>
          <a:p>
            <a:pPr marL="0" indent="0">
              <a:buNone/>
            </a:pPr>
            <a:r>
              <a:rPr lang="pl-PL" dirty="0"/>
              <a:t>a) naruszenie prawa materialnego, które miało wpływ na wynik sprawy,</a:t>
            </a:r>
          </a:p>
          <a:p>
            <a:pPr marL="0" indent="0">
              <a:buNone/>
            </a:pPr>
            <a:r>
              <a:rPr lang="pl-PL" dirty="0"/>
              <a:t>b) naruszenie prawa dające podstawę do wznowienia postępowania administracyjnego,</a:t>
            </a:r>
          </a:p>
          <a:p>
            <a:pPr marL="0" indent="0">
              <a:buNone/>
            </a:pPr>
            <a:r>
              <a:rPr lang="pl-PL" dirty="0"/>
              <a:t>c) inne naruszenie przepisów postępowania, jeżeli mogło ono mieć istotny wpływ na wynik sprawy;</a:t>
            </a:r>
          </a:p>
          <a:p>
            <a:pPr marL="0" indent="0">
              <a:buNone/>
            </a:pPr>
            <a:r>
              <a:rPr lang="pl-PL" dirty="0"/>
              <a:t>2) stwierdza nieważność decyzji lub postanowienia w całości lub w części, jeżeli zachodzą przyczyny określone w art. 156 Kodeksu postępowania administracyjnego lub w innych przepisach;</a:t>
            </a:r>
          </a:p>
          <a:p>
            <a:pPr marL="0" indent="0">
              <a:buNone/>
            </a:pPr>
            <a:r>
              <a:rPr lang="pl-PL" dirty="0"/>
              <a:t>3) stwierdza wydanie decyzji lub postanowienia z naruszeniem prawa, jeżeli zachodzą przyczyny określone w Kodeksie postępowania administracyjnego lub w innych przepisach.</a:t>
            </a:r>
          </a:p>
          <a:p>
            <a:pPr marL="0" indent="0">
              <a:buNone/>
            </a:pPr>
            <a:r>
              <a:rPr lang="pl-PL" dirty="0"/>
              <a:t>Art.  145 § 1 </a:t>
            </a:r>
            <a:r>
              <a:rPr lang="pl-PL" dirty="0" err="1"/>
              <a:t>ppsa</a:t>
            </a:r>
            <a:r>
              <a:rPr lang="pl-PL" dirty="0"/>
              <a:t> </a:t>
            </a:r>
          </a:p>
          <a:p>
            <a:pPr marL="0" indent="0">
              <a:buNone/>
            </a:pPr>
            <a:endParaRPr lang="pl-PL" dirty="0"/>
          </a:p>
        </p:txBody>
      </p:sp>
    </p:spTree>
    <p:extLst>
      <p:ext uri="{BB962C8B-B14F-4D97-AF65-F5344CB8AC3E}">
        <p14:creationId xmlns:p14="http://schemas.microsoft.com/office/powerpoint/2010/main" val="9826830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BC065F8-BE98-438B-9738-494C896B7D38}"/>
              </a:ext>
            </a:extLst>
          </p:cNvPr>
          <p:cNvSpPr>
            <a:spLocks noGrp="1"/>
          </p:cNvSpPr>
          <p:nvPr>
            <p:ph type="title"/>
          </p:nvPr>
        </p:nvSpPr>
        <p:spPr/>
        <p:txBody>
          <a:bodyPr>
            <a:normAutofit fontScale="90000"/>
          </a:bodyPr>
          <a:lstStyle/>
          <a:p>
            <a:pPr algn="ctr"/>
            <a:r>
              <a:rPr lang="pl-PL" b="1" dirty="0"/>
              <a:t>Odpowiedzialność zw. z bezczynnością lub przewlekłym działaniem przy wydaniu aktu administracyjnego </a:t>
            </a:r>
            <a:br>
              <a:rPr lang="pl-PL" dirty="0"/>
            </a:br>
            <a:endParaRPr lang="pl-PL" dirty="0"/>
          </a:p>
        </p:txBody>
      </p:sp>
      <p:sp>
        <p:nvSpPr>
          <p:cNvPr id="3" name="Symbol zastępczy zawartości 2">
            <a:extLst>
              <a:ext uri="{FF2B5EF4-FFF2-40B4-BE49-F238E27FC236}">
                <a16:creationId xmlns:a16="http://schemas.microsoft.com/office/drawing/2014/main" id="{C3DCD0B7-D66B-4D14-BAD6-B42EBC81F15F}"/>
              </a:ext>
            </a:extLst>
          </p:cNvPr>
          <p:cNvSpPr>
            <a:spLocks noGrp="1"/>
          </p:cNvSpPr>
          <p:nvPr>
            <p:ph idx="1"/>
          </p:nvPr>
        </p:nvSpPr>
        <p:spPr>
          <a:xfrm>
            <a:off x="510745" y="1690688"/>
            <a:ext cx="11219935" cy="5031388"/>
          </a:xfrm>
        </p:spPr>
        <p:txBody>
          <a:bodyPr>
            <a:normAutofit fontScale="62500" lnSpcReduction="20000"/>
          </a:bodyPr>
          <a:lstStyle/>
          <a:p>
            <a:pPr marL="0" indent="0">
              <a:buNone/>
            </a:pPr>
            <a:r>
              <a:rPr lang="pl-PL" dirty="0"/>
              <a:t>Jeżeli szkoda została wyrządzona przez niewydanie orzeczenia lub decyzji, gdy obowiązek ich wydania przewiduje przepis prawa, jej naprawienia można żądać po stwierdzeniu we właściwym postępowaniu niezgodności z prawem niewydania orzeczenia lub decyzji, chyba że przepisy odrębne stanowią inaczej.</a:t>
            </a:r>
          </a:p>
          <a:p>
            <a:pPr marL="0" indent="0">
              <a:buNone/>
            </a:pPr>
            <a:r>
              <a:rPr lang="pl-PL" dirty="0"/>
              <a:t>Art.  417</a:t>
            </a:r>
            <a:r>
              <a:rPr lang="pl-PL" baseline="30000" dirty="0"/>
              <a:t>1 </a:t>
            </a:r>
            <a:r>
              <a:rPr lang="pl-PL" dirty="0"/>
              <a:t>§ 3 KC </a:t>
            </a:r>
          </a:p>
          <a:p>
            <a:pPr marL="0" indent="0">
              <a:buNone/>
            </a:pPr>
            <a:r>
              <a:rPr lang="pl-PL" dirty="0"/>
              <a:t> </a:t>
            </a:r>
          </a:p>
          <a:p>
            <a:pPr marL="0" indent="0">
              <a:buNone/>
            </a:pPr>
            <a:r>
              <a:rPr lang="pl-PL" dirty="0"/>
              <a:t>Sąd administracyjny, uwzględniając skargę na bezczynność lub przewlekłe prowadzenie postępowania przez organy w sprawach określonych w art. 3 § 2 pkt 1-4 albo na przewlekłe prowadzenie postępowania w sprawach określonych w art. 3 § 2 pkt 4a:</a:t>
            </a:r>
          </a:p>
          <a:p>
            <a:pPr marL="0" indent="0">
              <a:buNone/>
            </a:pPr>
            <a:r>
              <a:rPr lang="pl-PL" dirty="0"/>
              <a:t>1)  zobowiązuje organ do wydania w określonym terminie aktu, interpretacji albo do dokonania czynności;</a:t>
            </a:r>
          </a:p>
          <a:p>
            <a:pPr marL="0" indent="0">
              <a:buNone/>
            </a:pPr>
            <a:r>
              <a:rPr lang="pl-PL" dirty="0"/>
              <a:t>2) zobowiązuje organ do stwierdzenia albo uznania uprawnienia lub obowiązku wynikających z przepisów prawa;</a:t>
            </a:r>
          </a:p>
          <a:p>
            <a:pPr marL="0" indent="0">
              <a:buNone/>
            </a:pPr>
            <a:r>
              <a:rPr lang="pl-PL" dirty="0"/>
              <a:t>3) stwierdza, że organ dopuścił się bezczynności lub przewlekłego prowadzenia postępowania.</a:t>
            </a:r>
          </a:p>
          <a:p>
            <a:pPr marL="0" indent="0">
              <a:buNone/>
            </a:pPr>
            <a:r>
              <a:rPr lang="pl-PL" dirty="0"/>
              <a:t>Jednocześnie sąd administracyjny stwierdza, czy bezczynność organu lub przewlekłe prowadzenie postępowania przez organ miały miejsce z rażącym naruszeniem prawa.</a:t>
            </a:r>
          </a:p>
          <a:p>
            <a:pPr marL="0" indent="0">
              <a:buNone/>
            </a:pPr>
            <a:r>
              <a:rPr lang="pl-PL" dirty="0"/>
              <a:t>Art.  149 § 1-1a </a:t>
            </a:r>
            <a:r>
              <a:rPr lang="pl-PL" dirty="0" err="1"/>
              <a:t>ppsa</a:t>
            </a:r>
            <a:r>
              <a:rPr lang="pl-PL" dirty="0"/>
              <a:t> </a:t>
            </a:r>
          </a:p>
          <a:p>
            <a:pPr marL="0" indent="0">
              <a:buNone/>
            </a:pPr>
            <a:r>
              <a:rPr lang="pl-PL" dirty="0"/>
              <a:t> </a:t>
            </a:r>
          </a:p>
          <a:p>
            <a:pPr marL="0" indent="0">
              <a:buNone/>
            </a:pPr>
            <a:r>
              <a:rPr lang="pl-PL" dirty="0"/>
              <a:t>Osobie, która poniosła szkodę wskutek niewykonania orzeczenia sądu, służy roszczenie o odszkodowanie na zasadach określonych w Kodeksie cywilnym.</a:t>
            </a:r>
          </a:p>
          <a:p>
            <a:pPr marL="0" indent="0">
              <a:buNone/>
            </a:pPr>
            <a:r>
              <a:rPr lang="pl-PL" dirty="0"/>
              <a:t>Art.  154 § 4 </a:t>
            </a:r>
            <a:r>
              <a:rPr lang="pl-PL" dirty="0" err="1"/>
              <a:t>ppsa</a:t>
            </a:r>
            <a:r>
              <a:rPr lang="pl-PL" dirty="0"/>
              <a:t> </a:t>
            </a:r>
          </a:p>
        </p:txBody>
      </p:sp>
    </p:spTree>
    <p:extLst>
      <p:ext uri="{BB962C8B-B14F-4D97-AF65-F5344CB8AC3E}">
        <p14:creationId xmlns:p14="http://schemas.microsoft.com/office/powerpoint/2010/main" val="2692516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90CF28-788C-4844-907F-CF4A34D99650}"/>
              </a:ext>
            </a:extLst>
          </p:cNvPr>
          <p:cNvSpPr>
            <a:spLocks noGrp="1"/>
          </p:cNvSpPr>
          <p:nvPr>
            <p:ph type="title"/>
          </p:nvPr>
        </p:nvSpPr>
        <p:spPr/>
        <p:txBody>
          <a:bodyPr/>
          <a:lstStyle/>
          <a:p>
            <a:pPr algn="ctr"/>
            <a:r>
              <a:rPr lang="pl-PL" b="1" dirty="0"/>
              <a:t>Odpowiedzialność administracji publicznej </a:t>
            </a:r>
          </a:p>
        </p:txBody>
      </p:sp>
      <p:sp>
        <p:nvSpPr>
          <p:cNvPr id="3" name="Symbol zastępczy zawartości 2">
            <a:extLst>
              <a:ext uri="{FF2B5EF4-FFF2-40B4-BE49-F238E27FC236}">
                <a16:creationId xmlns:a16="http://schemas.microsoft.com/office/drawing/2014/main" id="{6078E8A2-3E56-4EA3-9F58-5768352CD34E}"/>
              </a:ext>
            </a:extLst>
          </p:cNvPr>
          <p:cNvSpPr>
            <a:spLocks noGrp="1"/>
          </p:cNvSpPr>
          <p:nvPr>
            <p:ph idx="1"/>
          </p:nvPr>
        </p:nvSpPr>
        <p:spPr/>
        <p:txBody>
          <a:bodyPr/>
          <a:lstStyle/>
          <a:p>
            <a:pPr marL="0" indent="0">
              <a:buNone/>
            </a:pPr>
            <a:r>
              <a:rPr lang="pl-PL" dirty="0"/>
              <a:t>Charakter odpowiedzialności związanej z działalnością administracji publicznej: </a:t>
            </a:r>
          </a:p>
          <a:p>
            <a:pPr marL="514350" indent="-514350">
              <a:buAutoNum type="arabicPeriod"/>
            </a:pPr>
            <a:r>
              <a:rPr lang="pl-PL" dirty="0"/>
              <a:t>Administracyjnoprawny </a:t>
            </a:r>
            <a:r>
              <a:rPr lang="pl-PL" i="1" dirty="0"/>
              <a:t>(dot. odpowiedzialności administracji publicznej)</a:t>
            </a:r>
          </a:p>
          <a:p>
            <a:pPr marL="514350" indent="-514350">
              <a:buAutoNum type="arabicPeriod"/>
            </a:pPr>
            <a:r>
              <a:rPr lang="pl-PL" dirty="0"/>
              <a:t>Cywilnoprawny </a:t>
            </a:r>
            <a:r>
              <a:rPr lang="pl-PL" i="1" dirty="0"/>
              <a:t>(dot. odpowiedzialności administracji publicznej, jak również odpowiedzialności funkcjonariusza publicznego)</a:t>
            </a:r>
          </a:p>
          <a:p>
            <a:pPr marL="514350" indent="-514350">
              <a:buAutoNum type="arabicPeriod"/>
            </a:pPr>
            <a:r>
              <a:rPr lang="pl-PL" dirty="0"/>
              <a:t>Karno-dyscyplinarny </a:t>
            </a:r>
            <a:r>
              <a:rPr lang="pl-PL" i="1" dirty="0"/>
              <a:t>(dot. odpowiedzialności funkcjonariusza publicznego)</a:t>
            </a:r>
          </a:p>
        </p:txBody>
      </p:sp>
    </p:spTree>
    <p:extLst>
      <p:ext uri="{BB962C8B-B14F-4D97-AF65-F5344CB8AC3E}">
        <p14:creationId xmlns:p14="http://schemas.microsoft.com/office/powerpoint/2010/main" val="17902160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FF3A16D-0B61-48E3-B6DB-4C98D6843B3B}"/>
              </a:ext>
            </a:extLst>
          </p:cNvPr>
          <p:cNvSpPr>
            <a:spLocks noGrp="1"/>
          </p:cNvSpPr>
          <p:nvPr>
            <p:ph type="title"/>
          </p:nvPr>
        </p:nvSpPr>
        <p:spPr/>
        <p:txBody>
          <a:bodyPr>
            <a:normAutofit/>
          </a:bodyPr>
          <a:lstStyle/>
          <a:p>
            <a:pPr algn="ctr"/>
            <a:r>
              <a:rPr lang="pl-PL" b="1" dirty="0"/>
              <a:t>Odpowiedzialność zw. z wydaniem aktu normatywnego </a:t>
            </a:r>
            <a:endParaRPr lang="pl-PL" dirty="0"/>
          </a:p>
        </p:txBody>
      </p:sp>
      <p:sp>
        <p:nvSpPr>
          <p:cNvPr id="3" name="Symbol zastępczy zawartości 2">
            <a:extLst>
              <a:ext uri="{FF2B5EF4-FFF2-40B4-BE49-F238E27FC236}">
                <a16:creationId xmlns:a16="http://schemas.microsoft.com/office/drawing/2014/main" id="{FD3CD5F0-DB02-446B-B8E0-99FBE12030A1}"/>
              </a:ext>
            </a:extLst>
          </p:cNvPr>
          <p:cNvSpPr>
            <a:spLocks noGrp="1"/>
          </p:cNvSpPr>
          <p:nvPr>
            <p:ph idx="1"/>
          </p:nvPr>
        </p:nvSpPr>
        <p:spPr/>
        <p:txBody>
          <a:bodyPr>
            <a:normAutofit fontScale="55000" lnSpcReduction="20000"/>
          </a:bodyPr>
          <a:lstStyle/>
          <a:p>
            <a:pPr marL="0" indent="0">
              <a:buNone/>
            </a:pPr>
            <a:r>
              <a:rPr lang="pl-PL" dirty="0"/>
              <a:t>Jeżeli szkoda została wyrządzona przez wydanie aktu normatywnego, jej naprawienia można żądać po stwierdzeniu we właściwym postępowaniu niezgodności tego aktu z Konstytucją RP, ratyfikowaną umową międzynarodową lub ustawą.</a:t>
            </a:r>
          </a:p>
          <a:p>
            <a:pPr marL="0" indent="0">
              <a:buNone/>
            </a:pPr>
            <a:r>
              <a:rPr lang="pl-PL" dirty="0"/>
              <a:t>Art.  417</a:t>
            </a:r>
            <a:r>
              <a:rPr lang="pl-PL" baseline="30000" dirty="0"/>
              <a:t>1 </a:t>
            </a:r>
            <a:r>
              <a:rPr lang="pl-PL" dirty="0"/>
              <a:t>§ 1 KC </a:t>
            </a:r>
          </a:p>
          <a:p>
            <a:pPr marL="0" indent="0">
              <a:buNone/>
            </a:pPr>
            <a:r>
              <a:rPr lang="pl-PL" dirty="0"/>
              <a:t> </a:t>
            </a:r>
          </a:p>
          <a:p>
            <a:pPr marL="0" indent="0">
              <a:buNone/>
            </a:pPr>
            <a:r>
              <a:rPr lang="pl-PL" dirty="0"/>
              <a:t>Przykład postępowania stwierdzającego niezgodność aktu normatywnego z prawem </a:t>
            </a:r>
          </a:p>
          <a:p>
            <a:pPr marL="0" indent="0">
              <a:buNone/>
            </a:pPr>
            <a:r>
              <a:rPr lang="pl-PL" dirty="0"/>
              <a:t>A. Postępowanie w sprawie rozstrzygnięcia nadzorczego</a:t>
            </a:r>
          </a:p>
          <a:p>
            <a:pPr marL="0" indent="0">
              <a:buNone/>
            </a:pPr>
            <a:r>
              <a:rPr lang="pl-PL" dirty="0"/>
              <a:t>B. Postępowanie sądowo-administracyjne zakończone orzeczeniem sądu stwierdzające nieważność aktu prawa miejscowego </a:t>
            </a:r>
          </a:p>
          <a:p>
            <a:pPr marL="0" indent="0">
              <a:buNone/>
            </a:pPr>
            <a:r>
              <a:rPr lang="pl-PL" dirty="0"/>
              <a:t> </a:t>
            </a:r>
          </a:p>
          <a:p>
            <a:pPr marL="0" indent="0">
              <a:buNone/>
            </a:pPr>
            <a:r>
              <a:rPr lang="pl-PL" dirty="0"/>
              <a:t>Ad. B. </a:t>
            </a:r>
          </a:p>
          <a:p>
            <a:pPr marL="0" indent="0">
              <a:buNone/>
            </a:pPr>
            <a:r>
              <a:rPr lang="pl-PL" dirty="0"/>
              <a:t>Sąd uwzględniając skargę na uchwałę lub akt, o których mowa w art. 3 § 2 pkt 5 i 6, stwierdza nieważność tej uchwały lub aktu w całości lub w części albo stwierdza, że zostały wydane z naruszeniem prawa, jeżeli przepis szczególny wyłącza stwierdzenie ich nieważności.</a:t>
            </a:r>
          </a:p>
          <a:p>
            <a:pPr marL="0" indent="0">
              <a:buNone/>
            </a:pPr>
            <a:r>
              <a:rPr lang="pl-PL" dirty="0"/>
              <a:t>Rozstrzygnięcia w sprawach indywidualnych, wydane na podstawie uchwały lub aktu, o których mowa w § 1, podlegają wzruszeniu w trybie określonym w postępowaniu administracyjnym albo w postępowaniu szczególnym.</a:t>
            </a:r>
          </a:p>
          <a:p>
            <a:pPr marL="0" indent="0">
              <a:buNone/>
            </a:pPr>
            <a:r>
              <a:rPr lang="pl-PL" dirty="0"/>
              <a:t>(Art.  147 § 1 </a:t>
            </a:r>
            <a:r>
              <a:rPr lang="pl-PL" dirty="0" err="1"/>
              <a:t>ppsa</a:t>
            </a:r>
            <a:r>
              <a:rPr lang="pl-PL" dirty="0"/>
              <a:t>) </a:t>
            </a:r>
          </a:p>
          <a:p>
            <a:pPr marL="0" indent="0">
              <a:buNone/>
            </a:pPr>
            <a:endParaRPr lang="pl-PL" dirty="0"/>
          </a:p>
        </p:txBody>
      </p:sp>
    </p:spTree>
    <p:extLst>
      <p:ext uri="{BB962C8B-B14F-4D97-AF65-F5344CB8AC3E}">
        <p14:creationId xmlns:p14="http://schemas.microsoft.com/office/powerpoint/2010/main" val="31143086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627BB65-CC6D-4A14-A79C-7402C0014B2D}"/>
              </a:ext>
            </a:extLst>
          </p:cNvPr>
          <p:cNvSpPr>
            <a:spLocks noGrp="1"/>
          </p:cNvSpPr>
          <p:nvPr>
            <p:ph type="title"/>
          </p:nvPr>
        </p:nvSpPr>
        <p:spPr/>
        <p:txBody>
          <a:bodyPr>
            <a:normAutofit/>
          </a:bodyPr>
          <a:lstStyle/>
          <a:p>
            <a:pPr algn="ctr"/>
            <a:r>
              <a:rPr lang="pl-PL" b="1" dirty="0"/>
              <a:t>Odpowiedzialność zw. z niewydaniem aktu normatywnego </a:t>
            </a:r>
            <a:endParaRPr lang="pl-PL" dirty="0"/>
          </a:p>
        </p:txBody>
      </p:sp>
      <p:sp>
        <p:nvSpPr>
          <p:cNvPr id="3" name="Symbol zastępczy zawartości 2">
            <a:extLst>
              <a:ext uri="{FF2B5EF4-FFF2-40B4-BE49-F238E27FC236}">
                <a16:creationId xmlns:a16="http://schemas.microsoft.com/office/drawing/2014/main" id="{0DAD8283-C00A-42B5-BF9D-38EEF9CB7CBA}"/>
              </a:ext>
            </a:extLst>
          </p:cNvPr>
          <p:cNvSpPr>
            <a:spLocks noGrp="1"/>
          </p:cNvSpPr>
          <p:nvPr>
            <p:ph idx="1"/>
          </p:nvPr>
        </p:nvSpPr>
        <p:spPr/>
        <p:txBody>
          <a:bodyPr/>
          <a:lstStyle/>
          <a:p>
            <a:pPr marL="0" indent="0">
              <a:buNone/>
            </a:pPr>
            <a:r>
              <a:rPr lang="pl-PL" dirty="0"/>
              <a:t>Jeżeli szkoda została wyrządzona przez niewydanie aktu normatywnego, którego obowiązek wydania przewiduje przepis prawa, niezgodność z prawem niewydania tego aktu stwierdza sąd rozpoznający sprawę o naprawienie szkody.</a:t>
            </a:r>
          </a:p>
          <a:p>
            <a:pPr marL="0" indent="0">
              <a:buNone/>
            </a:pPr>
            <a:r>
              <a:rPr lang="pl-PL" dirty="0"/>
              <a:t>Art.  417</a:t>
            </a:r>
            <a:r>
              <a:rPr lang="pl-PL" baseline="30000" dirty="0"/>
              <a:t>1 </a:t>
            </a:r>
            <a:r>
              <a:rPr lang="pl-PL" dirty="0"/>
              <a:t>§ 4 KC </a:t>
            </a:r>
          </a:p>
          <a:p>
            <a:pPr marL="0" indent="0">
              <a:buNone/>
            </a:pPr>
            <a:endParaRPr lang="pl-PL" dirty="0"/>
          </a:p>
        </p:txBody>
      </p:sp>
    </p:spTree>
    <p:extLst>
      <p:ext uri="{BB962C8B-B14F-4D97-AF65-F5344CB8AC3E}">
        <p14:creationId xmlns:p14="http://schemas.microsoft.com/office/powerpoint/2010/main" val="37593266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04E0CF6-EBAA-489C-83D7-59DC45D37B64}"/>
              </a:ext>
            </a:extLst>
          </p:cNvPr>
          <p:cNvSpPr>
            <a:spLocks noGrp="1"/>
          </p:cNvSpPr>
          <p:nvPr>
            <p:ph type="title"/>
          </p:nvPr>
        </p:nvSpPr>
        <p:spPr/>
        <p:txBody>
          <a:bodyPr>
            <a:normAutofit/>
          </a:bodyPr>
          <a:lstStyle/>
          <a:p>
            <a:pPr algn="ctr"/>
            <a:r>
              <a:rPr lang="pl-PL" b="1" dirty="0"/>
              <a:t>Odpowiedzialność zw. z wydaniem orzeczenia sądu administracyjnego </a:t>
            </a:r>
            <a:endParaRPr lang="pl-PL" dirty="0"/>
          </a:p>
        </p:txBody>
      </p:sp>
      <p:sp>
        <p:nvSpPr>
          <p:cNvPr id="3" name="Symbol zastępczy zawartości 2">
            <a:extLst>
              <a:ext uri="{FF2B5EF4-FFF2-40B4-BE49-F238E27FC236}">
                <a16:creationId xmlns:a16="http://schemas.microsoft.com/office/drawing/2014/main" id="{96AF0D86-3FFC-4B33-AB1D-736E9551D49E}"/>
              </a:ext>
            </a:extLst>
          </p:cNvPr>
          <p:cNvSpPr>
            <a:spLocks noGrp="1"/>
          </p:cNvSpPr>
          <p:nvPr>
            <p:ph idx="1"/>
          </p:nvPr>
        </p:nvSpPr>
        <p:spPr/>
        <p:txBody>
          <a:bodyPr>
            <a:normAutofit fontScale="92500" lnSpcReduction="20000"/>
          </a:bodyPr>
          <a:lstStyle/>
          <a:p>
            <a:pPr marL="0" indent="0">
              <a:buNone/>
            </a:pPr>
            <a:r>
              <a:rPr lang="pl-PL" dirty="0"/>
              <a:t>Jeżeli szkoda została wyrządzona przez wydanie prawomocnego orzeczenia lub ostatecznej decyzji, jej naprawienia można żądać po stwierdzeniu we właściwym postępowaniu ich niezgodności z prawem, chyba że przepisy odrębne stanowią inaczej. Odnosi się to również do wypadku, gdy prawomocne orzeczenie lub ostateczna decyzja zostały wydane na podstawie aktu normatywnego niezgodnego z Konstytucją RP, ratyfikowaną umową międzynarodową lub ustawą.</a:t>
            </a:r>
          </a:p>
          <a:p>
            <a:pPr marL="0" indent="0">
              <a:buNone/>
            </a:pPr>
            <a:r>
              <a:rPr lang="pl-PL" dirty="0"/>
              <a:t>Art.  417</a:t>
            </a:r>
            <a:r>
              <a:rPr lang="pl-PL" baseline="30000" dirty="0"/>
              <a:t>1 </a:t>
            </a:r>
            <a:r>
              <a:rPr lang="pl-PL" dirty="0"/>
              <a:t>§ 2 KC </a:t>
            </a:r>
          </a:p>
          <a:p>
            <a:endParaRPr lang="pl-PL" dirty="0"/>
          </a:p>
          <a:p>
            <a:pPr marL="0" indent="0">
              <a:buNone/>
            </a:pPr>
            <a:r>
              <a:rPr lang="pl-PL" dirty="0"/>
              <a:t>- postępowanie w sprawie wznowienia postępowania sądowo-administracyjnego  (art. 270 i n </a:t>
            </a:r>
            <a:r>
              <a:rPr lang="pl-PL" dirty="0" err="1"/>
              <a:t>ppsa</a:t>
            </a:r>
            <a:r>
              <a:rPr lang="pl-PL" dirty="0"/>
              <a:t>)</a:t>
            </a:r>
          </a:p>
          <a:p>
            <a:pPr marL="0" indent="0">
              <a:buNone/>
            </a:pPr>
            <a:r>
              <a:rPr lang="pl-PL" dirty="0"/>
              <a:t>- postępowanie w sprawie stwierdzenia niezgodności z prawem prawomocnego orzeczenia (art. 285a i n </a:t>
            </a:r>
            <a:r>
              <a:rPr lang="pl-PL" dirty="0" err="1"/>
              <a:t>ppsa</a:t>
            </a:r>
            <a:r>
              <a:rPr lang="pl-PL" dirty="0"/>
              <a:t>)</a:t>
            </a:r>
          </a:p>
          <a:p>
            <a:pPr marL="0" indent="0">
              <a:buNone/>
            </a:pPr>
            <a:endParaRPr lang="pl-PL" dirty="0"/>
          </a:p>
        </p:txBody>
      </p:sp>
    </p:spTree>
    <p:extLst>
      <p:ext uri="{BB962C8B-B14F-4D97-AF65-F5344CB8AC3E}">
        <p14:creationId xmlns:p14="http://schemas.microsoft.com/office/powerpoint/2010/main" val="1010419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50B1959-12B1-43AC-AFC4-C072C0AB0171}"/>
              </a:ext>
            </a:extLst>
          </p:cNvPr>
          <p:cNvSpPr>
            <a:spLocks noGrp="1"/>
          </p:cNvSpPr>
          <p:nvPr>
            <p:ph type="title"/>
          </p:nvPr>
        </p:nvSpPr>
        <p:spPr/>
        <p:txBody>
          <a:bodyPr>
            <a:normAutofit fontScale="90000"/>
          </a:bodyPr>
          <a:lstStyle/>
          <a:p>
            <a:pPr algn="ctr">
              <a:lnSpc>
                <a:spcPct val="107000"/>
              </a:lnSpc>
              <a:spcAft>
                <a:spcPts val="0"/>
              </a:spcAft>
            </a:pPr>
            <a:r>
              <a:rPr lang="pl-PL"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Odpowiedzialność zw. z bezczynnością sądu administracyjnego </a:t>
            </a:r>
            <a:br>
              <a:rPr lang="pl-PL" sz="4000" dirty="0">
                <a:latin typeface="Calibri" panose="020F0502020204030204" pitchFamily="34" charset="0"/>
                <a:ea typeface="Calibri" panose="020F0502020204030204" pitchFamily="34" charset="0"/>
                <a:cs typeface="Times New Roman" panose="02020603050405020304" pitchFamily="18" charset="0"/>
              </a:rPr>
            </a:br>
            <a:endParaRPr lang="pl-PL" dirty="0"/>
          </a:p>
        </p:txBody>
      </p:sp>
      <p:sp>
        <p:nvSpPr>
          <p:cNvPr id="3" name="Symbol zastępczy zawartości 2">
            <a:extLst>
              <a:ext uri="{FF2B5EF4-FFF2-40B4-BE49-F238E27FC236}">
                <a16:creationId xmlns:a16="http://schemas.microsoft.com/office/drawing/2014/main" id="{72DCA70E-0FF1-4B35-A5A0-2701FBFDA323}"/>
              </a:ext>
            </a:extLst>
          </p:cNvPr>
          <p:cNvSpPr>
            <a:spLocks noGrp="1"/>
          </p:cNvSpPr>
          <p:nvPr>
            <p:ph idx="1"/>
          </p:nvPr>
        </p:nvSpPr>
        <p:spPr/>
        <p:txBody>
          <a:bodyPr>
            <a:normAutofit fontScale="62500" lnSpcReduction="20000"/>
          </a:bodyPr>
          <a:lstStyle/>
          <a:p>
            <a:pPr marL="0" indent="0">
              <a:buNone/>
            </a:pPr>
            <a:r>
              <a:rPr lang="pl-PL" dirty="0"/>
              <a:t>Jeżeli szkoda została wyrządzona przez niewydanie orzeczenia lub decyzji, gdy obowiązek ich wydania przewiduje przepis prawa, jej naprawienia można żądać po stwierdzeniu we właściwym postępowaniu niezgodności z prawem niewydania orzeczenia lub decyzji, chyba że przepisy odrębne stanowią inaczej.</a:t>
            </a:r>
          </a:p>
          <a:p>
            <a:pPr marL="0" indent="0">
              <a:buNone/>
            </a:pPr>
            <a:r>
              <a:rPr lang="pl-PL" dirty="0"/>
              <a:t>Art.  417</a:t>
            </a:r>
            <a:r>
              <a:rPr lang="pl-PL" baseline="30000" dirty="0"/>
              <a:t>1 </a:t>
            </a:r>
            <a:r>
              <a:rPr lang="pl-PL" dirty="0"/>
              <a:t>§ 3 KC </a:t>
            </a:r>
          </a:p>
          <a:p>
            <a:pPr marL="0" indent="0">
              <a:buNone/>
            </a:pPr>
            <a:r>
              <a:rPr lang="pl-PL" dirty="0"/>
              <a:t> </a:t>
            </a:r>
          </a:p>
          <a:p>
            <a:pPr marL="0" indent="0">
              <a:buNone/>
            </a:pPr>
            <a:r>
              <a:rPr lang="pl-PL" dirty="0"/>
              <a:t>ustawa z dnia 17 czerwca 2004 r. o skardze na naruszenie prawa strony do rozpoznania sprawy w postępowaniu przygotowawczym prowadzonym lub nadzorowanym przez prokuratora i postępowaniu sądowym bez nieuzasadnionej zwłoki</a:t>
            </a:r>
          </a:p>
          <a:p>
            <a:pPr marL="0" indent="0">
              <a:buNone/>
            </a:pPr>
            <a:endParaRPr lang="pl-PL" dirty="0"/>
          </a:p>
          <a:p>
            <a:pPr marL="0" indent="0">
              <a:buNone/>
            </a:pPr>
            <a:r>
              <a:rPr lang="pl-PL" dirty="0"/>
              <a:t>Jeżeli skarga dotyczy przewlekłości postępowania przed wojewódzkim sądem administracyjnym lub Naczelnym Sądem Administracyjnym - właściwy do jej rozpoznania jest Naczelny Sąd Administracyjny </a:t>
            </a:r>
          </a:p>
          <a:p>
            <a:pPr marL="0" indent="0">
              <a:buNone/>
            </a:pPr>
            <a:r>
              <a:rPr lang="pl-PL" dirty="0"/>
              <a:t>(art. 4 ust. 3 </a:t>
            </a:r>
            <a:r>
              <a:rPr lang="pl-PL" dirty="0" err="1"/>
              <a:t>u.s.n.p</a:t>
            </a:r>
            <a:r>
              <a:rPr lang="pl-PL" dirty="0"/>
              <a:t>.)</a:t>
            </a:r>
          </a:p>
          <a:p>
            <a:endParaRPr lang="pl-PL" dirty="0"/>
          </a:p>
          <a:p>
            <a:pPr marL="0" indent="0">
              <a:buNone/>
            </a:pPr>
            <a:r>
              <a:rPr lang="pl-PL" dirty="0"/>
              <a:t>Uwzględniając skargę, sąd stwierdza, że w postępowaniu, którego skarga dotyczy, nastąpiła przewlekłość postępowania.</a:t>
            </a:r>
          </a:p>
          <a:p>
            <a:pPr marL="0" indent="0">
              <a:buNone/>
            </a:pPr>
            <a:r>
              <a:rPr lang="pl-PL" dirty="0"/>
              <a:t>(art. 12 ust. 2 </a:t>
            </a:r>
            <a:r>
              <a:rPr lang="pl-PL" dirty="0" err="1"/>
              <a:t>u.s.n.p</a:t>
            </a:r>
            <a:r>
              <a:rPr lang="pl-PL" dirty="0"/>
              <a:t>.)</a:t>
            </a:r>
          </a:p>
          <a:p>
            <a:pPr marL="0" indent="0">
              <a:buNone/>
            </a:pPr>
            <a:endParaRPr lang="pl-PL" dirty="0"/>
          </a:p>
        </p:txBody>
      </p:sp>
    </p:spTree>
    <p:extLst>
      <p:ext uri="{BB962C8B-B14F-4D97-AF65-F5344CB8AC3E}">
        <p14:creationId xmlns:p14="http://schemas.microsoft.com/office/powerpoint/2010/main" val="15449448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D6D618-5B7E-49E9-BF71-261DBD0BCA7A}"/>
              </a:ext>
            </a:extLst>
          </p:cNvPr>
          <p:cNvSpPr>
            <a:spLocks noGrp="1"/>
          </p:cNvSpPr>
          <p:nvPr>
            <p:ph type="title"/>
          </p:nvPr>
        </p:nvSpPr>
        <p:spPr/>
        <p:txBody>
          <a:bodyPr>
            <a:normAutofit/>
          </a:bodyPr>
          <a:lstStyle/>
          <a:p>
            <a:pPr algn="ctr"/>
            <a:r>
              <a:rPr lang="pl-PL" b="1" dirty="0"/>
              <a:t>Odpowiedzialność władzy publicznej na zasadzie słuszności</a:t>
            </a:r>
            <a:endParaRPr lang="pl-PL" dirty="0"/>
          </a:p>
        </p:txBody>
      </p:sp>
      <p:sp>
        <p:nvSpPr>
          <p:cNvPr id="3" name="Symbol zastępczy zawartości 2">
            <a:extLst>
              <a:ext uri="{FF2B5EF4-FFF2-40B4-BE49-F238E27FC236}">
                <a16:creationId xmlns:a16="http://schemas.microsoft.com/office/drawing/2014/main" id="{5651D912-E847-4859-B2C4-265EBE54ED66}"/>
              </a:ext>
            </a:extLst>
          </p:cNvPr>
          <p:cNvSpPr>
            <a:spLocks noGrp="1"/>
          </p:cNvSpPr>
          <p:nvPr>
            <p:ph idx="1"/>
          </p:nvPr>
        </p:nvSpPr>
        <p:spPr/>
        <p:txBody>
          <a:bodyPr/>
          <a:lstStyle/>
          <a:p>
            <a:pPr marL="0" indent="0">
              <a:buNone/>
            </a:pPr>
            <a:r>
              <a:rPr lang="pl-PL" dirty="0"/>
              <a:t>Jeżeli przez zgodne z prawem wykonywanie władzy publicznej została wyrządzona szkoda na osobie, poszkodowany może żądać całkowitego lub częściowego jej naprawienia oraz zadośćuczynienia pieniężnego za doznaną krzywdę, gdy okoliczności, a zwłaszcza niezdolność poszkodowanego do pracy lub jego ciężkie położenie materialne, wskazują, że wymagają tego względy słuszności.</a:t>
            </a:r>
          </a:p>
          <a:p>
            <a:pPr marL="0" indent="0">
              <a:buNone/>
            </a:pPr>
            <a:r>
              <a:rPr lang="pl-PL" dirty="0"/>
              <a:t>Art.  417</a:t>
            </a:r>
            <a:r>
              <a:rPr lang="pl-PL" baseline="30000" dirty="0"/>
              <a:t>2 </a:t>
            </a:r>
            <a:r>
              <a:rPr lang="pl-PL" dirty="0"/>
              <a:t>KC </a:t>
            </a:r>
          </a:p>
          <a:p>
            <a:pPr marL="0" indent="0">
              <a:buNone/>
            </a:pPr>
            <a:endParaRPr lang="pl-PL" dirty="0"/>
          </a:p>
        </p:txBody>
      </p:sp>
    </p:spTree>
    <p:extLst>
      <p:ext uri="{BB962C8B-B14F-4D97-AF65-F5344CB8AC3E}">
        <p14:creationId xmlns:p14="http://schemas.microsoft.com/office/powerpoint/2010/main" val="18729092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4F077C4-6714-49DC-B573-5DD95F339E6A}"/>
              </a:ext>
            </a:extLst>
          </p:cNvPr>
          <p:cNvSpPr>
            <a:spLocks noGrp="1"/>
          </p:cNvSpPr>
          <p:nvPr>
            <p:ph type="title"/>
          </p:nvPr>
        </p:nvSpPr>
        <p:spPr/>
        <p:txBody>
          <a:bodyPr>
            <a:normAutofit fontScale="90000"/>
          </a:bodyPr>
          <a:lstStyle/>
          <a:p>
            <a:pPr algn="ctr"/>
            <a:r>
              <a:rPr lang="pl-PL" b="1" dirty="0"/>
              <a:t>Uchylenie lub zmiana decyzji w stanie nagłej konieczności; odszkodowanie za wadliwą decyzję administracyjną</a:t>
            </a:r>
            <a:endParaRPr lang="pl-PL" dirty="0"/>
          </a:p>
        </p:txBody>
      </p:sp>
      <p:sp>
        <p:nvSpPr>
          <p:cNvPr id="3" name="Symbol zastępczy zawartości 2">
            <a:extLst>
              <a:ext uri="{FF2B5EF4-FFF2-40B4-BE49-F238E27FC236}">
                <a16:creationId xmlns:a16="http://schemas.microsoft.com/office/drawing/2014/main" id="{FD2BD913-B691-40F9-BD1B-49C2E0CB6766}"/>
              </a:ext>
            </a:extLst>
          </p:cNvPr>
          <p:cNvSpPr>
            <a:spLocks noGrp="1"/>
          </p:cNvSpPr>
          <p:nvPr>
            <p:ph idx="1"/>
          </p:nvPr>
        </p:nvSpPr>
        <p:spPr/>
        <p:txBody>
          <a:bodyPr>
            <a:normAutofit fontScale="85000" lnSpcReduction="20000"/>
          </a:bodyPr>
          <a:lstStyle/>
          <a:p>
            <a:pPr marL="0" indent="0">
              <a:buNone/>
            </a:pPr>
            <a:r>
              <a:rPr lang="pl-PL" dirty="0"/>
              <a:t>1.  Minister może uchylić lub zmienić w niezbędnym zakresie każdą decyzję ostateczną, jeżeli w inny sposób nie można usunąć stanu zagrażającego życiu lub zdrowiu ludzkiemu albo zapobiec poważnym szkodom dla gospodarki narodowej lub dla ważnych interesów Państwa.</a:t>
            </a:r>
          </a:p>
          <a:p>
            <a:pPr marL="0" indent="0">
              <a:buNone/>
            </a:pPr>
            <a:r>
              <a:rPr lang="pl-PL" dirty="0"/>
              <a:t>2 Uprawnienia określone w § 1 w stosunku do decyzji wydanych przez organy jednostek samorządu terytorialnego w sprawach należących do zadań z zakresu administracji rządowej przysługują również wojewodzie.</a:t>
            </a:r>
          </a:p>
          <a:p>
            <a:pPr marL="0" indent="0">
              <a:buNone/>
            </a:pPr>
            <a:r>
              <a:rPr lang="pl-PL" dirty="0"/>
              <a:t>3 Stronie, która poniosła szkodę na skutek uchylenia lub zmiany decyzji, służy roszczenie o odszkodowanie za poniesioną rzeczywistą szkodę od organu, który uchylił lub zmienił tę decyzję; organ ten, w drodze decyzji, orzeka również o odszkodowaniu.</a:t>
            </a:r>
          </a:p>
          <a:p>
            <a:pPr marL="0" indent="0">
              <a:buNone/>
            </a:pPr>
            <a:r>
              <a:rPr lang="pl-PL" dirty="0"/>
              <a:t>4 Roszczenie o odszkodowanie przedawnia się z upływem trzech lat od dnia, w którym stała się ostateczna decyzja uchylająca lub zmieniająca decyzję.</a:t>
            </a:r>
          </a:p>
          <a:p>
            <a:pPr marL="0" indent="0">
              <a:buNone/>
            </a:pPr>
            <a:r>
              <a:rPr lang="pl-PL" dirty="0"/>
              <a:t>(art. 161 kpa)</a:t>
            </a:r>
          </a:p>
          <a:p>
            <a:pPr marL="0" indent="0">
              <a:buNone/>
            </a:pPr>
            <a:endParaRPr lang="pl-PL" dirty="0"/>
          </a:p>
        </p:txBody>
      </p:sp>
    </p:spTree>
    <p:extLst>
      <p:ext uri="{BB962C8B-B14F-4D97-AF65-F5344CB8AC3E}">
        <p14:creationId xmlns:p14="http://schemas.microsoft.com/office/powerpoint/2010/main" val="20057226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3AA92E-FD0E-45AE-81E4-E8BE723C0BC1}"/>
              </a:ext>
            </a:extLst>
          </p:cNvPr>
          <p:cNvSpPr>
            <a:spLocks noGrp="1"/>
          </p:cNvSpPr>
          <p:nvPr>
            <p:ph type="title"/>
          </p:nvPr>
        </p:nvSpPr>
        <p:spPr/>
        <p:txBody>
          <a:bodyPr>
            <a:normAutofit/>
          </a:bodyPr>
          <a:lstStyle/>
          <a:p>
            <a:pPr algn="ctr"/>
            <a:r>
              <a:rPr lang="pl-PL" b="1" dirty="0"/>
              <a:t>Odpowiedzialność majątkowa funkcjonariuszy publicznych</a:t>
            </a:r>
            <a:endParaRPr lang="pl-PL" dirty="0"/>
          </a:p>
        </p:txBody>
      </p:sp>
      <p:sp>
        <p:nvSpPr>
          <p:cNvPr id="3" name="Symbol zastępczy zawartości 2">
            <a:extLst>
              <a:ext uri="{FF2B5EF4-FFF2-40B4-BE49-F238E27FC236}">
                <a16:creationId xmlns:a16="http://schemas.microsoft.com/office/drawing/2014/main" id="{FB90D2FE-6BD7-4060-B456-954D5F334B78}"/>
              </a:ext>
            </a:extLst>
          </p:cNvPr>
          <p:cNvSpPr>
            <a:spLocks noGrp="1"/>
          </p:cNvSpPr>
          <p:nvPr>
            <p:ph idx="1"/>
          </p:nvPr>
        </p:nvSpPr>
        <p:spPr/>
        <p:txBody>
          <a:bodyPr>
            <a:normAutofit fontScale="92500"/>
          </a:bodyPr>
          <a:lstStyle/>
          <a:p>
            <a:pPr marL="0" indent="0">
              <a:buNone/>
            </a:pPr>
            <a:r>
              <a:rPr lang="pl-PL" dirty="0"/>
              <a:t>Ustawa  z dnia 20 stycznia 2011 r. o odpowiedzialności majątkowej funkcjonariuszy publicznych za rażące naruszenie prawa</a:t>
            </a:r>
          </a:p>
          <a:p>
            <a:pPr marL="0" indent="0">
              <a:buNone/>
            </a:pPr>
            <a:r>
              <a:rPr lang="pl-PL" dirty="0"/>
              <a:t> </a:t>
            </a:r>
          </a:p>
          <a:p>
            <a:pPr marL="0" indent="0">
              <a:buNone/>
            </a:pPr>
            <a:r>
              <a:rPr lang="pl-PL" dirty="0"/>
              <a:t>- ustawa określa zasady odpowiedzialności majątkowej funkcjonariuszy publicznych </a:t>
            </a:r>
          </a:p>
          <a:p>
            <a:pPr marL="0" indent="0">
              <a:buNone/>
            </a:pPr>
            <a:r>
              <a:rPr lang="pl-PL" dirty="0"/>
              <a:t>wobec Skarbu Państwa, jednostek samorządu terytorialnego lub innych podmiotów ponoszących odpowiedzialność </a:t>
            </a:r>
          </a:p>
          <a:p>
            <a:pPr marL="0" indent="0">
              <a:buNone/>
            </a:pPr>
            <a:r>
              <a:rPr lang="pl-PL" dirty="0"/>
              <a:t>- za szkodę wyrządzoną przy wykonywaniu władzy publicznej, za działania lub zaniechania prowadzące do rażącego naruszenia prawa oraz zasady postępowania w przedmiocie takiej odpowiedzialności – art. 1 ustawy</a:t>
            </a:r>
          </a:p>
          <a:p>
            <a:pPr marL="0" indent="0">
              <a:buNone/>
            </a:pPr>
            <a:endParaRPr lang="pl-PL" dirty="0"/>
          </a:p>
        </p:txBody>
      </p:sp>
    </p:spTree>
    <p:extLst>
      <p:ext uri="{BB962C8B-B14F-4D97-AF65-F5344CB8AC3E}">
        <p14:creationId xmlns:p14="http://schemas.microsoft.com/office/powerpoint/2010/main" val="15619903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3AA92E-FD0E-45AE-81E4-E8BE723C0BC1}"/>
              </a:ext>
            </a:extLst>
          </p:cNvPr>
          <p:cNvSpPr>
            <a:spLocks noGrp="1"/>
          </p:cNvSpPr>
          <p:nvPr>
            <p:ph type="title"/>
          </p:nvPr>
        </p:nvSpPr>
        <p:spPr/>
        <p:txBody>
          <a:bodyPr>
            <a:normAutofit/>
          </a:bodyPr>
          <a:lstStyle/>
          <a:p>
            <a:pPr algn="ctr"/>
            <a:r>
              <a:rPr lang="pl-PL" b="1" dirty="0"/>
              <a:t>Odpowiedzialność majątkowa funkcjonariuszy publicznych</a:t>
            </a:r>
            <a:endParaRPr lang="pl-PL" dirty="0"/>
          </a:p>
        </p:txBody>
      </p:sp>
      <p:sp>
        <p:nvSpPr>
          <p:cNvPr id="3" name="Symbol zastępczy zawartości 2">
            <a:extLst>
              <a:ext uri="{FF2B5EF4-FFF2-40B4-BE49-F238E27FC236}">
                <a16:creationId xmlns:a16="http://schemas.microsoft.com/office/drawing/2014/main" id="{FB90D2FE-6BD7-4060-B456-954D5F334B78}"/>
              </a:ext>
            </a:extLst>
          </p:cNvPr>
          <p:cNvSpPr>
            <a:spLocks noGrp="1"/>
          </p:cNvSpPr>
          <p:nvPr>
            <p:ph idx="1"/>
          </p:nvPr>
        </p:nvSpPr>
        <p:spPr/>
        <p:txBody>
          <a:bodyPr/>
          <a:lstStyle/>
          <a:p>
            <a:pPr marL="0" indent="0">
              <a:buNone/>
            </a:pPr>
            <a:r>
              <a:rPr lang="pl-PL" dirty="0"/>
              <a:t>funkcjonariusz publiczny - osobę działającą w charakterze organu administracji publicznej lub z jego upoważnienia albo jako członek kolegialnego organu administracji publicznej lub osobę wykonującą w urzędzie organu administracji publicznej pracę w ramach stosunku pracy, stosunku służbowego lub umowy cywilnoprawnej, </a:t>
            </a:r>
          </a:p>
          <a:p>
            <a:pPr marL="0" indent="0">
              <a:buNone/>
            </a:pPr>
            <a:r>
              <a:rPr lang="pl-PL" dirty="0"/>
              <a:t>biorącą udział w prowadzeniu sprawy rozstrzyganej w drodze decyzji lub postanowienia przez taki organ;</a:t>
            </a:r>
          </a:p>
          <a:p>
            <a:pPr marL="0" indent="0">
              <a:buNone/>
            </a:pPr>
            <a:r>
              <a:rPr lang="en-GB" dirty="0"/>
              <a:t>(art. 2 pkt. 1 </a:t>
            </a:r>
            <a:r>
              <a:rPr lang="en-GB" dirty="0" err="1"/>
              <a:t>u.o.d.m</a:t>
            </a:r>
            <a:r>
              <a:rPr lang="en-GB" dirty="0"/>
              <a:t>.)</a:t>
            </a:r>
            <a:endParaRPr lang="pl-PL" dirty="0"/>
          </a:p>
          <a:p>
            <a:pPr marL="0" indent="0">
              <a:buNone/>
            </a:pPr>
            <a:endParaRPr lang="pl-PL" dirty="0"/>
          </a:p>
        </p:txBody>
      </p:sp>
    </p:spTree>
    <p:extLst>
      <p:ext uri="{BB962C8B-B14F-4D97-AF65-F5344CB8AC3E}">
        <p14:creationId xmlns:p14="http://schemas.microsoft.com/office/powerpoint/2010/main" val="8925134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3AA92E-FD0E-45AE-81E4-E8BE723C0BC1}"/>
              </a:ext>
            </a:extLst>
          </p:cNvPr>
          <p:cNvSpPr>
            <a:spLocks noGrp="1"/>
          </p:cNvSpPr>
          <p:nvPr>
            <p:ph type="title"/>
          </p:nvPr>
        </p:nvSpPr>
        <p:spPr/>
        <p:txBody>
          <a:bodyPr>
            <a:normAutofit/>
          </a:bodyPr>
          <a:lstStyle/>
          <a:p>
            <a:pPr algn="ctr"/>
            <a:r>
              <a:rPr lang="pl-PL" b="1" dirty="0"/>
              <a:t>Odpowiedzialność majątkowa funkcjonariuszy publicznych</a:t>
            </a:r>
            <a:endParaRPr lang="pl-PL" dirty="0"/>
          </a:p>
        </p:txBody>
      </p:sp>
      <p:sp>
        <p:nvSpPr>
          <p:cNvPr id="3" name="Symbol zastępczy zawartości 2">
            <a:extLst>
              <a:ext uri="{FF2B5EF4-FFF2-40B4-BE49-F238E27FC236}">
                <a16:creationId xmlns:a16="http://schemas.microsoft.com/office/drawing/2014/main" id="{FB90D2FE-6BD7-4060-B456-954D5F334B78}"/>
              </a:ext>
            </a:extLst>
          </p:cNvPr>
          <p:cNvSpPr>
            <a:spLocks noGrp="1"/>
          </p:cNvSpPr>
          <p:nvPr>
            <p:ph idx="1"/>
          </p:nvPr>
        </p:nvSpPr>
        <p:spPr/>
        <p:txBody>
          <a:bodyPr>
            <a:normAutofit fontScale="92500" lnSpcReduction="10000"/>
          </a:bodyPr>
          <a:lstStyle/>
          <a:p>
            <a:pPr marL="0" indent="0">
              <a:buNone/>
            </a:pPr>
            <a:r>
              <a:rPr lang="pl-PL" dirty="0"/>
              <a:t>Funkcjonariusz publiczny ponosi odpowiedzialność majątkową w razie łącznego zaistnienia następujących przesłanek:</a:t>
            </a:r>
          </a:p>
          <a:p>
            <a:pPr marL="0" indent="0">
              <a:buNone/>
            </a:pPr>
            <a:r>
              <a:rPr lang="pl-PL" dirty="0"/>
              <a:t>1)  na mocy prawomocnego orzeczenia sądu lub na mocy ugody zostało wypłacone przez podmiot odpowiedzialny odszkodowanie </a:t>
            </a:r>
            <a:r>
              <a:rPr lang="pl-PL" i="1" dirty="0"/>
              <a:t>za</a:t>
            </a:r>
            <a:r>
              <a:rPr lang="pl-PL" dirty="0"/>
              <a:t> szkodę wyrządzoną przy wykonywaniu władzy publicznej z </a:t>
            </a:r>
            <a:r>
              <a:rPr lang="pl-PL" i="1" dirty="0"/>
              <a:t>rażącym naruszeniem prawa</a:t>
            </a:r>
            <a:r>
              <a:rPr lang="pl-PL" dirty="0"/>
              <a:t>;</a:t>
            </a:r>
          </a:p>
          <a:p>
            <a:pPr marL="0" indent="0">
              <a:buNone/>
            </a:pPr>
            <a:r>
              <a:rPr lang="pl-PL" dirty="0"/>
              <a:t>2)  </a:t>
            </a:r>
            <a:r>
              <a:rPr lang="pl-PL" i="1" dirty="0"/>
              <a:t>rażące naruszenie prawa</a:t>
            </a:r>
            <a:r>
              <a:rPr lang="pl-PL" dirty="0"/>
              <a:t>, o którym mowa w pkt 1, zostało spowodowane zawinionym działaniem lub zaniechaniem funkcjonariusza publicznego;</a:t>
            </a:r>
          </a:p>
          <a:p>
            <a:pPr marL="0" indent="0">
              <a:buNone/>
            </a:pPr>
            <a:r>
              <a:rPr lang="pl-PL" dirty="0"/>
              <a:t>3)  </a:t>
            </a:r>
            <a:r>
              <a:rPr lang="pl-PL" i="1" dirty="0"/>
              <a:t>rażące naruszenie prawa</a:t>
            </a:r>
            <a:r>
              <a:rPr lang="pl-PL" dirty="0"/>
              <a:t>, o którym mowa w pkt 1, zostało stwierdzone </a:t>
            </a:r>
          </a:p>
          <a:p>
            <a:pPr marL="0" indent="0">
              <a:buNone/>
            </a:pPr>
            <a:r>
              <a:rPr lang="pl-PL" dirty="0"/>
              <a:t> </a:t>
            </a:r>
          </a:p>
          <a:p>
            <a:pPr marL="0" indent="0">
              <a:buNone/>
            </a:pPr>
            <a:r>
              <a:rPr lang="pl-PL" dirty="0"/>
              <a:t>(art. 5 </a:t>
            </a:r>
            <a:r>
              <a:rPr lang="pl-PL" dirty="0" err="1"/>
              <a:t>u.o.d.m</a:t>
            </a:r>
            <a:r>
              <a:rPr lang="pl-PL" dirty="0"/>
              <a:t>.)</a:t>
            </a:r>
          </a:p>
          <a:p>
            <a:pPr marL="0" indent="0">
              <a:buNone/>
            </a:pPr>
            <a:endParaRPr lang="pl-PL" dirty="0"/>
          </a:p>
        </p:txBody>
      </p:sp>
    </p:spTree>
    <p:extLst>
      <p:ext uri="{BB962C8B-B14F-4D97-AF65-F5344CB8AC3E}">
        <p14:creationId xmlns:p14="http://schemas.microsoft.com/office/powerpoint/2010/main" val="23252495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3AA92E-FD0E-45AE-81E4-E8BE723C0BC1}"/>
              </a:ext>
            </a:extLst>
          </p:cNvPr>
          <p:cNvSpPr>
            <a:spLocks noGrp="1"/>
          </p:cNvSpPr>
          <p:nvPr>
            <p:ph type="title"/>
          </p:nvPr>
        </p:nvSpPr>
        <p:spPr/>
        <p:txBody>
          <a:bodyPr>
            <a:normAutofit/>
          </a:bodyPr>
          <a:lstStyle/>
          <a:p>
            <a:pPr algn="ctr"/>
            <a:r>
              <a:rPr lang="pl-PL" b="1" dirty="0"/>
              <a:t>Odpowiedzialność majątkowa funkcjonariuszy publicznych</a:t>
            </a:r>
            <a:endParaRPr lang="pl-PL" dirty="0"/>
          </a:p>
        </p:txBody>
      </p:sp>
      <p:sp>
        <p:nvSpPr>
          <p:cNvPr id="3" name="Symbol zastępczy zawartości 2">
            <a:extLst>
              <a:ext uri="{FF2B5EF4-FFF2-40B4-BE49-F238E27FC236}">
                <a16:creationId xmlns:a16="http://schemas.microsoft.com/office/drawing/2014/main" id="{FB90D2FE-6BD7-4060-B456-954D5F334B78}"/>
              </a:ext>
            </a:extLst>
          </p:cNvPr>
          <p:cNvSpPr>
            <a:spLocks noGrp="1"/>
          </p:cNvSpPr>
          <p:nvPr>
            <p:ph idx="1"/>
          </p:nvPr>
        </p:nvSpPr>
        <p:spPr/>
        <p:txBody>
          <a:bodyPr/>
          <a:lstStyle/>
          <a:p>
            <a:pPr marL="0" indent="0">
              <a:buNone/>
            </a:pPr>
            <a:r>
              <a:rPr lang="pl-PL" dirty="0"/>
              <a:t>Ilekroć w ustawie jest mowa o wykonywaniu władzy publicznej z rażącym naruszeniem prawa, należy przez to rozumieć również wykonywanie władzy publicznej bez podstawy prawnej.</a:t>
            </a:r>
          </a:p>
          <a:p>
            <a:pPr marL="0" indent="0">
              <a:buNone/>
            </a:pPr>
            <a:r>
              <a:rPr lang="en-GB" dirty="0"/>
              <a:t>(art. 2 pkt. 2 </a:t>
            </a:r>
            <a:r>
              <a:rPr lang="en-GB" dirty="0" err="1"/>
              <a:t>u.o.d.m</a:t>
            </a:r>
            <a:r>
              <a:rPr lang="en-GB" dirty="0"/>
              <a:t>.)</a:t>
            </a:r>
            <a:endParaRPr lang="pl-PL" dirty="0"/>
          </a:p>
          <a:p>
            <a:pPr marL="0" indent="0">
              <a:buNone/>
            </a:pPr>
            <a:endParaRPr lang="pl-PL" dirty="0"/>
          </a:p>
        </p:txBody>
      </p:sp>
    </p:spTree>
    <p:extLst>
      <p:ext uri="{BB962C8B-B14F-4D97-AF65-F5344CB8AC3E}">
        <p14:creationId xmlns:p14="http://schemas.microsoft.com/office/powerpoint/2010/main" val="282245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90CF28-788C-4844-907F-CF4A34D99650}"/>
              </a:ext>
            </a:extLst>
          </p:cNvPr>
          <p:cNvSpPr>
            <a:spLocks noGrp="1"/>
          </p:cNvSpPr>
          <p:nvPr>
            <p:ph type="title"/>
          </p:nvPr>
        </p:nvSpPr>
        <p:spPr/>
        <p:txBody>
          <a:bodyPr/>
          <a:lstStyle/>
          <a:p>
            <a:pPr algn="ctr"/>
            <a:r>
              <a:rPr lang="pl-PL" b="1" dirty="0"/>
              <a:t>Odpowiedzialność administracji publicznej </a:t>
            </a:r>
          </a:p>
        </p:txBody>
      </p:sp>
      <p:sp>
        <p:nvSpPr>
          <p:cNvPr id="3" name="Symbol zastępczy zawartości 2">
            <a:extLst>
              <a:ext uri="{FF2B5EF4-FFF2-40B4-BE49-F238E27FC236}">
                <a16:creationId xmlns:a16="http://schemas.microsoft.com/office/drawing/2014/main" id="{6078E8A2-3E56-4EA3-9F58-5768352CD34E}"/>
              </a:ext>
            </a:extLst>
          </p:cNvPr>
          <p:cNvSpPr>
            <a:spLocks noGrp="1"/>
          </p:cNvSpPr>
          <p:nvPr>
            <p:ph idx="1"/>
          </p:nvPr>
        </p:nvSpPr>
        <p:spPr/>
        <p:txBody>
          <a:bodyPr>
            <a:normAutofit lnSpcReduction="10000"/>
          </a:bodyPr>
          <a:lstStyle/>
          <a:p>
            <a:pPr marL="0" indent="0">
              <a:buNone/>
            </a:pPr>
            <a:r>
              <a:rPr lang="pl-PL" dirty="0"/>
              <a:t>Podstawa </a:t>
            </a:r>
            <a:r>
              <a:rPr lang="pl-PL" b="1" dirty="0"/>
              <a:t>odpowiedzialności administracyjnoprawnej </a:t>
            </a:r>
            <a:r>
              <a:rPr lang="pl-PL" dirty="0"/>
              <a:t>administracji publicznej jest wyrażona w przepisach szczególnych. </a:t>
            </a:r>
          </a:p>
          <a:p>
            <a:pPr marL="0" indent="0">
              <a:buNone/>
            </a:pPr>
            <a:r>
              <a:rPr lang="pl-PL" dirty="0"/>
              <a:t>Przykładem tego rodzaju odpowiedzialności jest odpowiedzialność organu administracji publicznej za terminowe podjęcie rozstrzygnięcia w postępowaniu administracyjnym, którego szybkość jest szczególnie znacząca. Przepis prawa może upoważnić inny organ do nałożenia na organ, który przekracza termin wydania rozstrzygnięcia kary administracyjnej za np. każdy dzień przekroczenia tego terminu. </a:t>
            </a:r>
          </a:p>
          <a:p>
            <a:pPr marL="0" indent="0">
              <a:buNone/>
            </a:pPr>
            <a:r>
              <a:rPr lang="pl-PL" dirty="0"/>
              <a:t>Odpowiedzialność ta ma miejsce np. gdy starosta przekroczy termin wydania pozwolenia na budowę, nakładana jest na niego kara pieniężna za każdy dzień przekroczenia tego terminu. </a:t>
            </a:r>
          </a:p>
        </p:txBody>
      </p:sp>
    </p:spTree>
    <p:extLst>
      <p:ext uri="{BB962C8B-B14F-4D97-AF65-F5344CB8AC3E}">
        <p14:creationId xmlns:p14="http://schemas.microsoft.com/office/powerpoint/2010/main" val="4568873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3AA92E-FD0E-45AE-81E4-E8BE723C0BC1}"/>
              </a:ext>
            </a:extLst>
          </p:cNvPr>
          <p:cNvSpPr>
            <a:spLocks noGrp="1"/>
          </p:cNvSpPr>
          <p:nvPr>
            <p:ph type="title"/>
          </p:nvPr>
        </p:nvSpPr>
        <p:spPr/>
        <p:txBody>
          <a:bodyPr>
            <a:normAutofit/>
          </a:bodyPr>
          <a:lstStyle/>
          <a:p>
            <a:pPr algn="ctr"/>
            <a:r>
              <a:rPr lang="pl-PL" b="1" dirty="0"/>
              <a:t>Odpowiedzialność majątkowa funkcjonariuszy publicznych</a:t>
            </a:r>
            <a:endParaRPr lang="pl-PL" dirty="0"/>
          </a:p>
        </p:txBody>
      </p:sp>
      <p:sp>
        <p:nvSpPr>
          <p:cNvPr id="3" name="Symbol zastępczy zawartości 2">
            <a:extLst>
              <a:ext uri="{FF2B5EF4-FFF2-40B4-BE49-F238E27FC236}">
                <a16:creationId xmlns:a16="http://schemas.microsoft.com/office/drawing/2014/main" id="{FB90D2FE-6BD7-4060-B456-954D5F334B78}"/>
              </a:ext>
            </a:extLst>
          </p:cNvPr>
          <p:cNvSpPr>
            <a:spLocks noGrp="1"/>
          </p:cNvSpPr>
          <p:nvPr>
            <p:ph idx="1"/>
          </p:nvPr>
        </p:nvSpPr>
        <p:spPr/>
        <p:txBody>
          <a:bodyPr/>
          <a:lstStyle/>
          <a:p>
            <a:pPr marL="0" indent="0">
              <a:buNone/>
            </a:pPr>
            <a:r>
              <a:rPr lang="pl-PL" dirty="0"/>
              <a:t>W terminie 14 dni od dnia wypłaty odszkodowania</a:t>
            </a:r>
          </a:p>
          <a:p>
            <a:pPr marL="0" indent="0">
              <a:buNone/>
            </a:pPr>
            <a:r>
              <a:rPr lang="pl-PL" dirty="0"/>
              <a:t>- kierownik podmiotu odpowiedzialnego, który wypłacił odszkodowanie, albo</a:t>
            </a:r>
          </a:p>
          <a:p>
            <a:pPr marL="0" indent="0">
              <a:buNone/>
            </a:pPr>
            <a:r>
              <a:rPr lang="pl-PL" dirty="0"/>
              <a:t>- kierownik jednostki organizacyjnej podmiotu odpowiedzialnego, która wypłaciła odszkodowanie, </a:t>
            </a:r>
          </a:p>
          <a:p>
            <a:pPr marL="0" indent="0">
              <a:buNone/>
            </a:pPr>
            <a:r>
              <a:rPr lang="pl-PL" dirty="0"/>
              <a:t>składa do prokuratora okręgowego właściwego ze względu na siedzibę podmiotu odpowiedzialnego wniosek o przeprowadzenie postępowania wyjaśniającego.</a:t>
            </a:r>
          </a:p>
          <a:p>
            <a:pPr marL="0" indent="0">
              <a:buNone/>
            </a:pPr>
            <a:r>
              <a:rPr lang="en-GB" dirty="0"/>
              <a:t>(art. 7 pkt. 1 </a:t>
            </a:r>
            <a:r>
              <a:rPr lang="en-GB" dirty="0" err="1"/>
              <a:t>u.o.d.m</a:t>
            </a:r>
            <a:r>
              <a:rPr lang="en-GB" dirty="0"/>
              <a:t>.)</a:t>
            </a:r>
            <a:endParaRPr lang="pl-PL" dirty="0"/>
          </a:p>
          <a:p>
            <a:pPr marL="0" indent="0">
              <a:buNone/>
            </a:pPr>
            <a:endParaRPr lang="pl-PL" dirty="0"/>
          </a:p>
        </p:txBody>
      </p:sp>
    </p:spTree>
    <p:extLst>
      <p:ext uri="{BB962C8B-B14F-4D97-AF65-F5344CB8AC3E}">
        <p14:creationId xmlns:p14="http://schemas.microsoft.com/office/powerpoint/2010/main" val="37111134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3AA92E-FD0E-45AE-81E4-E8BE723C0BC1}"/>
              </a:ext>
            </a:extLst>
          </p:cNvPr>
          <p:cNvSpPr>
            <a:spLocks noGrp="1"/>
          </p:cNvSpPr>
          <p:nvPr>
            <p:ph type="title"/>
          </p:nvPr>
        </p:nvSpPr>
        <p:spPr/>
        <p:txBody>
          <a:bodyPr>
            <a:normAutofit/>
          </a:bodyPr>
          <a:lstStyle/>
          <a:p>
            <a:pPr algn="ctr"/>
            <a:r>
              <a:rPr lang="pl-PL" b="1" dirty="0"/>
              <a:t>Odpowiedzialność majątkowa funkcjonariuszy publicznych</a:t>
            </a:r>
            <a:endParaRPr lang="pl-PL" dirty="0"/>
          </a:p>
        </p:txBody>
      </p:sp>
      <p:sp>
        <p:nvSpPr>
          <p:cNvPr id="3" name="Symbol zastępczy zawartości 2">
            <a:extLst>
              <a:ext uri="{FF2B5EF4-FFF2-40B4-BE49-F238E27FC236}">
                <a16:creationId xmlns:a16="http://schemas.microsoft.com/office/drawing/2014/main" id="{FB90D2FE-6BD7-4060-B456-954D5F334B78}"/>
              </a:ext>
            </a:extLst>
          </p:cNvPr>
          <p:cNvSpPr>
            <a:spLocks noGrp="1"/>
          </p:cNvSpPr>
          <p:nvPr>
            <p:ph idx="1"/>
          </p:nvPr>
        </p:nvSpPr>
        <p:spPr/>
        <p:txBody>
          <a:bodyPr/>
          <a:lstStyle/>
          <a:p>
            <a:pPr marL="0" indent="0">
              <a:buNone/>
            </a:pPr>
            <a:r>
              <a:rPr lang="pl-PL" dirty="0"/>
              <a:t>Po wpłynięciu wniosku</a:t>
            </a:r>
          </a:p>
          <a:p>
            <a:pPr marL="0" indent="0">
              <a:buNone/>
            </a:pPr>
            <a:r>
              <a:rPr lang="pl-PL" dirty="0"/>
              <a:t>prokurator przeprowadza postępowanie wyjaśniające zmierzające do ustalenia przesłanek uzasadniających wytoczenie na rzecz podmiotu odpowiedzialnego powództwa o odszkodowanie przeciwko funkcjonariuszowi publicznemu z tytułu szkody wyrządzonej przy wykonywaniu władzy publicznej z rażącym naruszeniem prawa.</a:t>
            </a:r>
          </a:p>
          <a:p>
            <a:pPr marL="0" indent="0">
              <a:buNone/>
            </a:pPr>
            <a:r>
              <a:rPr lang="en-GB" dirty="0"/>
              <a:t>(art. 7 pkt. 3 </a:t>
            </a:r>
            <a:r>
              <a:rPr lang="en-GB" dirty="0" err="1"/>
              <a:t>u.o.d.m</a:t>
            </a:r>
            <a:r>
              <a:rPr lang="en-GB" dirty="0"/>
              <a:t>.)</a:t>
            </a:r>
            <a:endParaRPr lang="pl-PL" dirty="0"/>
          </a:p>
          <a:p>
            <a:pPr marL="0" indent="0">
              <a:buNone/>
            </a:pPr>
            <a:endParaRPr lang="pl-PL" dirty="0"/>
          </a:p>
        </p:txBody>
      </p:sp>
    </p:spTree>
    <p:extLst>
      <p:ext uri="{BB962C8B-B14F-4D97-AF65-F5344CB8AC3E}">
        <p14:creationId xmlns:p14="http://schemas.microsoft.com/office/powerpoint/2010/main" val="9301017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3AA92E-FD0E-45AE-81E4-E8BE723C0BC1}"/>
              </a:ext>
            </a:extLst>
          </p:cNvPr>
          <p:cNvSpPr>
            <a:spLocks noGrp="1"/>
          </p:cNvSpPr>
          <p:nvPr>
            <p:ph type="title"/>
          </p:nvPr>
        </p:nvSpPr>
        <p:spPr/>
        <p:txBody>
          <a:bodyPr>
            <a:normAutofit/>
          </a:bodyPr>
          <a:lstStyle/>
          <a:p>
            <a:pPr algn="ctr"/>
            <a:r>
              <a:rPr lang="pl-PL" b="1" dirty="0"/>
              <a:t>Odpowiedzialność majątkowa funkcjonariuszy publicznych</a:t>
            </a:r>
            <a:endParaRPr lang="pl-PL" dirty="0"/>
          </a:p>
        </p:txBody>
      </p:sp>
      <p:sp>
        <p:nvSpPr>
          <p:cNvPr id="3" name="Symbol zastępczy zawartości 2">
            <a:extLst>
              <a:ext uri="{FF2B5EF4-FFF2-40B4-BE49-F238E27FC236}">
                <a16:creationId xmlns:a16="http://schemas.microsoft.com/office/drawing/2014/main" id="{FB90D2FE-6BD7-4060-B456-954D5F334B78}"/>
              </a:ext>
            </a:extLst>
          </p:cNvPr>
          <p:cNvSpPr>
            <a:spLocks noGrp="1"/>
          </p:cNvSpPr>
          <p:nvPr>
            <p:ph idx="1"/>
          </p:nvPr>
        </p:nvSpPr>
        <p:spPr/>
        <p:txBody>
          <a:bodyPr/>
          <a:lstStyle/>
          <a:p>
            <a:pPr marL="0" indent="0">
              <a:lnSpc>
                <a:spcPct val="107000"/>
              </a:lnSpc>
              <a:spcAft>
                <a:spcPts val="800"/>
              </a:spcAft>
              <a:buNone/>
            </a:pPr>
            <a:r>
              <a:rPr lang="pl-PL" dirty="0">
                <a:latin typeface="Times New Roman" panose="02020603050405020304" pitchFamily="18" charset="0"/>
                <a:ea typeface="Times New Roman" panose="02020603050405020304" pitchFamily="18" charset="0"/>
                <a:cs typeface="Times New Roman" panose="02020603050405020304" pitchFamily="18" charset="0"/>
              </a:rPr>
              <a:t>W przypadku stwierdzenia istnienia podstaw do wytoczenia przeciwko funkcjonariuszowi publicznemu powództwa, o którym mowa w ust. 3, prokurator przed jego wytoczeniem wzywa na piśmie funkcjonariusza publicznego do dobrowolnego spełnienia świadczenia w określonym terminie, nie krótszym jednak niż 7 dni od dnia otrzymania wezwania, a po bezskutecznym upływie tego terminu wytacza powództwo.</a:t>
            </a:r>
            <a:endParaRPr lang="pl-PL"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dirty="0">
                <a:latin typeface="Times New Roman" panose="02020603050405020304" pitchFamily="18" charset="0"/>
                <a:ea typeface="Times New Roman" panose="02020603050405020304" pitchFamily="18" charset="0"/>
                <a:cs typeface="Times New Roman" panose="02020603050405020304" pitchFamily="18" charset="0"/>
              </a:rPr>
              <a:t>(art. 7 pkt. 4 </a:t>
            </a:r>
            <a:r>
              <a:rPr lang="en-GB" dirty="0" err="1">
                <a:latin typeface="Times New Roman" panose="02020603050405020304" pitchFamily="18" charset="0"/>
                <a:ea typeface="Times New Roman" panose="02020603050405020304" pitchFamily="18" charset="0"/>
                <a:cs typeface="Times New Roman" panose="02020603050405020304" pitchFamily="18" charset="0"/>
              </a:rPr>
              <a:t>u.o.d.m</a:t>
            </a:r>
            <a:r>
              <a:rPr lang="en-GB" dirty="0">
                <a:latin typeface="Times New Roman" panose="02020603050405020304" pitchFamily="18" charset="0"/>
                <a:ea typeface="Times New Roman" panose="02020603050405020304" pitchFamily="18" charset="0"/>
                <a:cs typeface="Times New Roman" panose="02020603050405020304" pitchFamily="18" charset="0"/>
              </a:rPr>
              <a:t>.)</a:t>
            </a:r>
            <a:endParaRPr lang="pl-PL" sz="2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pl-PL" dirty="0"/>
          </a:p>
        </p:txBody>
      </p:sp>
    </p:spTree>
    <p:extLst>
      <p:ext uri="{BB962C8B-B14F-4D97-AF65-F5344CB8AC3E}">
        <p14:creationId xmlns:p14="http://schemas.microsoft.com/office/powerpoint/2010/main" val="13862399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3AA92E-FD0E-45AE-81E4-E8BE723C0BC1}"/>
              </a:ext>
            </a:extLst>
          </p:cNvPr>
          <p:cNvSpPr>
            <a:spLocks noGrp="1"/>
          </p:cNvSpPr>
          <p:nvPr>
            <p:ph type="title"/>
          </p:nvPr>
        </p:nvSpPr>
        <p:spPr/>
        <p:txBody>
          <a:bodyPr>
            <a:normAutofit/>
          </a:bodyPr>
          <a:lstStyle/>
          <a:p>
            <a:pPr algn="ctr"/>
            <a:r>
              <a:rPr lang="pl-PL" b="1" dirty="0"/>
              <a:t>Odpowiedzialność majątkowa funkcjonariuszy publicznych</a:t>
            </a:r>
            <a:endParaRPr lang="pl-PL" dirty="0"/>
          </a:p>
        </p:txBody>
      </p:sp>
      <p:sp>
        <p:nvSpPr>
          <p:cNvPr id="3" name="Symbol zastępczy zawartości 2">
            <a:extLst>
              <a:ext uri="{FF2B5EF4-FFF2-40B4-BE49-F238E27FC236}">
                <a16:creationId xmlns:a16="http://schemas.microsoft.com/office/drawing/2014/main" id="{FB90D2FE-6BD7-4060-B456-954D5F334B78}"/>
              </a:ext>
            </a:extLst>
          </p:cNvPr>
          <p:cNvSpPr>
            <a:spLocks noGrp="1"/>
          </p:cNvSpPr>
          <p:nvPr>
            <p:ph idx="1"/>
          </p:nvPr>
        </p:nvSpPr>
        <p:spPr/>
        <p:txBody>
          <a:bodyPr/>
          <a:lstStyle/>
          <a:p>
            <a:pPr marL="0" indent="0">
              <a:buNone/>
            </a:pPr>
            <a:r>
              <a:rPr lang="pl-PL" dirty="0"/>
              <a:t>Jeżeli brak jest podstaw do wytoczenia powództwa prokurator odmawia podjęcia tej czynności.</a:t>
            </a:r>
          </a:p>
          <a:p>
            <a:pPr marL="0" indent="0">
              <a:buNone/>
            </a:pPr>
            <a:r>
              <a:rPr lang="en-GB" dirty="0"/>
              <a:t>(art. 7 pkt. 5 </a:t>
            </a:r>
            <a:r>
              <a:rPr lang="en-GB" dirty="0" err="1"/>
              <a:t>u.o.d.m</a:t>
            </a:r>
            <a:r>
              <a:rPr lang="en-GB" dirty="0"/>
              <a:t>.)</a:t>
            </a:r>
            <a:endParaRPr lang="pl-PL" dirty="0"/>
          </a:p>
          <a:p>
            <a:pPr marL="0" indent="0">
              <a:buNone/>
            </a:pPr>
            <a:endParaRPr lang="pl-PL" dirty="0"/>
          </a:p>
        </p:txBody>
      </p:sp>
    </p:spTree>
    <p:extLst>
      <p:ext uri="{BB962C8B-B14F-4D97-AF65-F5344CB8AC3E}">
        <p14:creationId xmlns:p14="http://schemas.microsoft.com/office/powerpoint/2010/main" val="2624242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3AA92E-FD0E-45AE-81E4-E8BE723C0BC1}"/>
              </a:ext>
            </a:extLst>
          </p:cNvPr>
          <p:cNvSpPr>
            <a:spLocks noGrp="1"/>
          </p:cNvSpPr>
          <p:nvPr>
            <p:ph type="title"/>
          </p:nvPr>
        </p:nvSpPr>
        <p:spPr/>
        <p:txBody>
          <a:bodyPr>
            <a:normAutofit/>
          </a:bodyPr>
          <a:lstStyle/>
          <a:p>
            <a:pPr algn="ctr"/>
            <a:r>
              <a:rPr lang="pl-PL" b="1" dirty="0"/>
              <a:t>Odpowiedzialność majątkowa funkcjonariuszy publicznych</a:t>
            </a:r>
            <a:endParaRPr lang="pl-PL" dirty="0"/>
          </a:p>
        </p:txBody>
      </p:sp>
      <p:sp>
        <p:nvSpPr>
          <p:cNvPr id="3" name="Symbol zastępczy zawartości 2">
            <a:extLst>
              <a:ext uri="{FF2B5EF4-FFF2-40B4-BE49-F238E27FC236}">
                <a16:creationId xmlns:a16="http://schemas.microsoft.com/office/drawing/2014/main" id="{FB90D2FE-6BD7-4060-B456-954D5F334B78}"/>
              </a:ext>
            </a:extLst>
          </p:cNvPr>
          <p:cNvSpPr>
            <a:spLocks noGrp="1"/>
          </p:cNvSpPr>
          <p:nvPr>
            <p:ph idx="1"/>
          </p:nvPr>
        </p:nvSpPr>
        <p:spPr/>
        <p:txBody>
          <a:bodyPr/>
          <a:lstStyle/>
          <a:p>
            <a:pPr marL="0" indent="0">
              <a:buNone/>
            </a:pPr>
            <a:r>
              <a:rPr lang="pl-PL" dirty="0"/>
              <a:t>Postępowanie sądowe w sprawie o odszkodowanie, o którym mowa w art. 7 ust. 3, toczy się według przepisów ustawy Kodeks postępowania cywilnego.</a:t>
            </a:r>
          </a:p>
          <a:p>
            <a:pPr marL="0" indent="0">
              <a:buNone/>
            </a:pPr>
            <a:r>
              <a:rPr lang="pl-PL" dirty="0"/>
              <a:t>(art. 8 </a:t>
            </a:r>
            <a:r>
              <a:rPr lang="pl-PL" dirty="0" err="1"/>
              <a:t>u.o.d.m</a:t>
            </a:r>
            <a:r>
              <a:rPr lang="pl-PL" dirty="0"/>
              <a:t>.)</a:t>
            </a:r>
          </a:p>
          <a:p>
            <a:pPr marL="0" indent="0">
              <a:buNone/>
            </a:pPr>
            <a:endParaRPr lang="pl-PL" dirty="0"/>
          </a:p>
        </p:txBody>
      </p:sp>
    </p:spTree>
    <p:extLst>
      <p:ext uri="{BB962C8B-B14F-4D97-AF65-F5344CB8AC3E}">
        <p14:creationId xmlns:p14="http://schemas.microsoft.com/office/powerpoint/2010/main" val="23662873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3AA92E-FD0E-45AE-81E4-E8BE723C0BC1}"/>
              </a:ext>
            </a:extLst>
          </p:cNvPr>
          <p:cNvSpPr>
            <a:spLocks noGrp="1"/>
          </p:cNvSpPr>
          <p:nvPr>
            <p:ph type="title"/>
          </p:nvPr>
        </p:nvSpPr>
        <p:spPr/>
        <p:txBody>
          <a:bodyPr>
            <a:normAutofit/>
          </a:bodyPr>
          <a:lstStyle/>
          <a:p>
            <a:pPr algn="ctr"/>
            <a:r>
              <a:rPr lang="pl-PL" b="1" dirty="0"/>
              <a:t>Odpowiedzialność majątkowa funkcjonariuszy publicznych</a:t>
            </a:r>
            <a:endParaRPr lang="pl-PL" dirty="0"/>
          </a:p>
        </p:txBody>
      </p:sp>
      <p:sp>
        <p:nvSpPr>
          <p:cNvPr id="3" name="Symbol zastępczy zawartości 2">
            <a:extLst>
              <a:ext uri="{FF2B5EF4-FFF2-40B4-BE49-F238E27FC236}">
                <a16:creationId xmlns:a16="http://schemas.microsoft.com/office/drawing/2014/main" id="{FB90D2FE-6BD7-4060-B456-954D5F334B78}"/>
              </a:ext>
            </a:extLst>
          </p:cNvPr>
          <p:cNvSpPr>
            <a:spLocks noGrp="1"/>
          </p:cNvSpPr>
          <p:nvPr>
            <p:ph idx="1"/>
          </p:nvPr>
        </p:nvSpPr>
        <p:spPr/>
        <p:txBody>
          <a:bodyPr/>
          <a:lstStyle/>
          <a:p>
            <a:pPr marL="0" indent="0">
              <a:buNone/>
            </a:pPr>
            <a:r>
              <a:rPr lang="pl-PL" dirty="0"/>
              <a:t>Odszkodowanie ustala się w wysokości odszkodowania jednak nie może ono przewyższać kwoty dwunastokrotności miesięcznego wynagrodzenia przysługującego funkcjonariuszowi publicznemu.</a:t>
            </a:r>
          </a:p>
          <a:p>
            <a:pPr marL="0" indent="0">
              <a:buNone/>
            </a:pPr>
            <a:r>
              <a:rPr lang="en-GB" dirty="0"/>
              <a:t>(art. 9 </a:t>
            </a:r>
            <a:r>
              <a:rPr lang="en-GB" dirty="0" err="1"/>
              <a:t>u.o.d.m</a:t>
            </a:r>
            <a:r>
              <a:rPr lang="en-GB" dirty="0"/>
              <a:t>.)</a:t>
            </a:r>
            <a:endParaRPr lang="pl-PL" dirty="0"/>
          </a:p>
          <a:p>
            <a:pPr marL="0" indent="0">
              <a:buNone/>
            </a:pPr>
            <a:endParaRPr lang="pl-PL" dirty="0"/>
          </a:p>
        </p:txBody>
      </p:sp>
    </p:spTree>
    <p:extLst>
      <p:ext uri="{BB962C8B-B14F-4D97-AF65-F5344CB8AC3E}">
        <p14:creationId xmlns:p14="http://schemas.microsoft.com/office/powerpoint/2010/main" val="29334268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0FF73F8-78B7-4CB1-9779-9D5C2A1DEAAC}"/>
              </a:ext>
            </a:extLst>
          </p:cNvPr>
          <p:cNvSpPr>
            <a:spLocks noGrp="1"/>
          </p:cNvSpPr>
          <p:nvPr>
            <p:ph type="ctrTitle"/>
          </p:nvPr>
        </p:nvSpPr>
        <p:spPr/>
        <p:txBody>
          <a:bodyPr/>
          <a:lstStyle/>
          <a:p>
            <a:r>
              <a:rPr lang="pl-PL" b="1" dirty="0"/>
              <a:t>Dziękuję za uwagę </a:t>
            </a:r>
          </a:p>
        </p:txBody>
      </p:sp>
      <p:sp>
        <p:nvSpPr>
          <p:cNvPr id="3" name="Podtytuł 2">
            <a:extLst>
              <a:ext uri="{FF2B5EF4-FFF2-40B4-BE49-F238E27FC236}">
                <a16:creationId xmlns:a16="http://schemas.microsoft.com/office/drawing/2014/main" id="{7E1A9AB3-5B33-48D7-9F4E-73E7A4B9410F}"/>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1498856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90CF28-788C-4844-907F-CF4A34D99650}"/>
              </a:ext>
            </a:extLst>
          </p:cNvPr>
          <p:cNvSpPr>
            <a:spLocks noGrp="1"/>
          </p:cNvSpPr>
          <p:nvPr>
            <p:ph type="title"/>
          </p:nvPr>
        </p:nvSpPr>
        <p:spPr/>
        <p:txBody>
          <a:bodyPr/>
          <a:lstStyle/>
          <a:p>
            <a:pPr algn="ctr"/>
            <a:r>
              <a:rPr lang="pl-PL" b="1" dirty="0"/>
              <a:t>Odpowiedzialność administracji publicznej </a:t>
            </a:r>
          </a:p>
        </p:txBody>
      </p:sp>
      <p:sp>
        <p:nvSpPr>
          <p:cNvPr id="3" name="Symbol zastępczy zawartości 2">
            <a:extLst>
              <a:ext uri="{FF2B5EF4-FFF2-40B4-BE49-F238E27FC236}">
                <a16:creationId xmlns:a16="http://schemas.microsoft.com/office/drawing/2014/main" id="{6078E8A2-3E56-4EA3-9F58-5768352CD34E}"/>
              </a:ext>
            </a:extLst>
          </p:cNvPr>
          <p:cNvSpPr>
            <a:spLocks noGrp="1"/>
          </p:cNvSpPr>
          <p:nvPr>
            <p:ph idx="1"/>
          </p:nvPr>
        </p:nvSpPr>
        <p:spPr/>
        <p:txBody>
          <a:bodyPr/>
          <a:lstStyle/>
          <a:p>
            <a:pPr marL="0" indent="0">
              <a:buNone/>
            </a:pPr>
            <a:r>
              <a:rPr lang="pl-PL" b="1" dirty="0"/>
              <a:t>Odpowiedzialność cywilnoprawna </a:t>
            </a:r>
            <a:r>
              <a:rPr lang="pl-PL" dirty="0"/>
              <a:t>administracji publicznej jest regulowana jednocześnie przez przepisy: </a:t>
            </a:r>
          </a:p>
          <a:p>
            <a:pPr>
              <a:buFontTx/>
              <a:buChar char="-"/>
            </a:pPr>
            <a:r>
              <a:rPr lang="pl-PL" dirty="0"/>
              <a:t>Prawa administracyjnego; </a:t>
            </a:r>
          </a:p>
          <a:p>
            <a:pPr>
              <a:buFontTx/>
              <a:buChar char="-"/>
            </a:pPr>
            <a:r>
              <a:rPr lang="pl-PL" dirty="0"/>
              <a:t>Prawa cywilnego.</a:t>
            </a:r>
          </a:p>
          <a:p>
            <a:pPr marL="0" indent="0">
              <a:buNone/>
            </a:pPr>
            <a:r>
              <a:rPr lang="pl-PL" dirty="0"/>
              <a:t>Organ administracji publicznej ponosi odpowiedzialność cywilnoprawną na zasadach określonych w przepisach Kodeksu Cywilnego.  </a:t>
            </a:r>
          </a:p>
        </p:txBody>
      </p:sp>
    </p:spTree>
    <p:extLst>
      <p:ext uri="{BB962C8B-B14F-4D97-AF65-F5344CB8AC3E}">
        <p14:creationId xmlns:p14="http://schemas.microsoft.com/office/powerpoint/2010/main" val="252693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90CF28-788C-4844-907F-CF4A34D99650}"/>
              </a:ext>
            </a:extLst>
          </p:cNvPr>
          <p:cNvSpPr>
            <a:spLocks noGrp="1"/>
          </p:cNvSpPr>
          <p:nvPr>
            <p:ph type="title"/>
          </p:nvPr>
        </p:nvSpPr>
        <p:spPr/>
        <p:txBody>
          <a:bodyPr/>
          <a:lstStyle/>
          <a:p>
            <a:pPr algn="ctr"/>
            <a:r>
              <a:rPr lang="pl-PL" b="1" dirty="0"/>
              <a:t>Odpowiedzialność administracji publicznej </a:t>
            </a:r>
          </a:p>
        </p:txBody>
      </p:sp>
      <p:sp>
        <p:nvSpPr>
          <p:cNvPr id="3" name="Symbol zastępczy zawartości 2">
            <a:extLst>
              <a:ext uri="{FF2B5EF4-FFF2-40B4-BE49-F238E27FC236}">
                <a16:creationId xmlns:a16="http://schemas.microsoft.com/office/drawing/2014/main" id="{6078E8A2-3E56-4EA3-9F58-5768352CD34E}"/>
              </a:ext>
            </a:extLst>
          </p:cNvPr>
          <p:cNvSpPr>
            <a:spLocks noGrp="1"/>
          </p:cNvSpPr>
          <p:nvPr>
            <p:ph idx="1"/>
          </p:nvPr>
        </p:nvSpPr>
        <p:spPr/>
        <p:txBody>
          <a:bodyPr/>
          <a:lstStyle/>
          <a:p>
            <a:pPr marL="0" indent="0">
              <a:buNone/>
            </a:pPr>
            <a:r>
              <a:rPr lang="pl-PL" dirty="0"/>
              <a:t>Można wyróżnić dwie płaszczyzny odpowiedzialności cywilnoprawnej administracji publiczne: </a:t>
            </a:r>
          </a:p>
          <a:p>
            <a:pPr marL="514350" indent="-514350">
              <a:buAutoNum type="arabicPeriod"/>
            </a:pPr>
            <a:r>
              <a:rPr lang="pl-PL" dirty="0"/>
              <a:t>Płaszczyzna odpowiedzialności związana ze sferę władczą (podejmowaniem rozstrzygnięć) – administracja publiczna ponosi wówczas odpowiedzialność na szczególnych zasadach. </a:t>
            </a:r>
          </a:p>
          <a:p>
            <a:pPr marL="514350" indent="-514350">
              <a:buAutoNum type="arabicPeriod"/>
            </a:pPr>
            <a:r>
              <a:rPr lang="pl-PL" dirty="0"/>
              <a:t>Płaszczyzna odpowiedzialności związana ze sferą </a:t>
            </a:r>
            <a:r>
              <a:rPr lang="pl-PL" dirty="0" err="1"/>
              <a:t>niewładczą</a:t>
            </a:r>
            <a:r>
              <a:rPr lang="pl-PL" dirty="0"/>
              <a:t> (zarządzeniem majątkiem publicznym) – administracja publiczna ponosi wówczas odpowiedzialność na tych samych zasadach, co każdy inny podmiot obrotu prawnego. </a:t>
            </a:r>
          </a:p>
        </p:txBody>
      </p:sp>
    </p:spTree>
    <p:extLst>
      <p:ext uri="{BB962C8B-B14F-4D97-AF65-F5344CB8AC3E}">
        <p14:creationId xmlns:p14="http://schemas.microsoft.com/office/powerpoint/2010/main" val="1995281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90CF28-788C-4844-907F-CF4A34D99650}"/>
              </a:ext>
            </a:extLst>
          </p:cNvPr>
          <p:cNvSpPr>
            <a:spLocks noGrp="1"/>
          </p:cNvSpPr>
          <p:nvPr>
            <p:ph type="title"/>
          </p:nvPr>
        </p:nvSpPr>
        <p:spPr/>
        <p:txBody>
          <a:bodyPr/>
          <a:lstStyle/>
          <a:p>
            <a:pPr algn="ctr"/>
            <a:r>
              <a:rPr lang="pl-PL" b="1" dirty="0"/>
              <a:t>Odpowiedzialność administracji publicznej </a:t>
            </a:r>
          </a:p>
        </p:txBody>
      </p:sp>
      <p:sp>
        <p:nvSpPr>
          <p:cNvPr id="3" name="Symbol zastępczy zawartości 2">
            <a:extLst>
              <a:ext uri="{FF2B5EF4-FFF2-40B4-BE49-F238E27FC236}">
                <a16:creationId xmlns:a16="http://schemas.microsoft.com/office/drawing/2014/main" id="{6078E8A2-3E56-4EA3-9F58-5768352CD34E}"/>
              </a:ext>
            </a:extLst>
          </p:cNvPr>
          <p:cNvSpPr>
            <a:spLocks noGrp="1"/>
          </p:cNvSpPr>
          <p:nvPr>
            <p:ph idx="1"/>
          </p:nvPr>
        </p:nvSpPr>
        <p:spPr/>
        <p:txBody>
          <a:bodyPr/>
          <a:lstStyle/>
          <a:p>
            <a:pPr marL="0" indent="0">
              <a:buNone/>
            </a:pPr>
            <a:r>
              <a:rPr lang="pl-PL" dirty="0"/>
              <a:t>Rodzajem odpowiedzialności związanej ze sferą władztwa jest </a:t>
            </a:r>
            <a:r>
              <a:rPr lang="pl-PL" b="1" dirty="0"/>
              <a:t>odpowiedzialność za szkodę legalną</a:t>
            </a:r>
            <a:r>
              <a:rPr lang="pl-PL" dirty="0"/>
              <a:t>. </a:t>
            </a:r>
          </a:p>
          <a:p>
            <a:pPr marL="0" indent="0">
              <a:buNone/>
            </a:pPr>
            <a:r>
              <a:rPr lang="pl-PL" dirty="0"/>
              <a:t>Zachowanie wywołujące szkodę nakierowane jest wówczas na realizację </a:t>
            </a:r>
            <a:r>
              <a:rPr lang="pl-PL" b="1" dirty="0"/>
              <a:t>interesu publicznego. </a:t>
            </a:r>
          </a:p>
          <a:p>
            <a:pPr marL="0" indent="0">
              <a:buNone/>
            </a:pPr>
            <a:r>
              <a:rPr lang="pl-PL" dirty="0"/>
              <a:t>Zachowanie to ma zatem charakter </a:t>
            </a:r>
            <a:r>
              <a:rPr lang="pl-PL" b="1" dirty="0"/>
              <a:t>legalny (zgodny z prawem</a:t>
            </a:r>
            <a:r>
              <a:rPr lang="pl-PL" dirty="0"/>
              <a:t>).</a:t>
            </a:r>
          </a:p>
          <a:p>
            <a:pPr marL="0" indent="0">
              <a:buNone/>
            </a:pPr>
            <a:r>
              <a:rPr lang="pl-PL" dirty="0"/>
              <a:t>Odpowiedzialność ma charakter </a:t>
            </a:r>
            <a:r>
              <a:rPr lang="pl-PL" b="1" dirty="0"/>
              <a:t>kompensacyjny. </a:t>
            </a:r>
          </a:p>
          <a:p>
            <a:pPr marL="0" indent="0">
              <a:buNone/>
            </a:pPr>
            <a:r>
              <a:rPr lang="pl-PL" dirty="0"/>
              <a:t>Podstawy prawne tej odpowiedzialności mają </a:t>
            </a:r>
            <a:r>
              <a:rPr lang="pl-PL" b="1" dirty="0"/>
              <a:t>charakter kazuistyczny.</a:t>
            </a:r>
          </a:p>
          <a:p>
            <a:pPr marL="0" indent="0">
              <a:buNone/>
            </a:pPr>
            <a:r>
              <a:rPr lang="pl-PL" i="1" dirty="0"/>
              <a:t>Przykład: odpowiedzialność gminy związana z uchwaleniem planu miejscowego. </a:t>
            </a:r>
            <a:r>
              <a:rPr lang="pl-PL" b="1" i="1" dirty="0"/>
              <a:t> </a:t>
            </a:r>
          </a:p>
        </p:txBody>
      </p:sp>
    </p:spTree>
    <p:extLst>
      <p:ext uri="{BB962C8B-B14F-4D97-AF65-F5344CB8AC3E}">
        <p14:creationId xmlns:p14="http://schemas.microsoft.com/office/powerpoint/2010/main" val="3613892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90CF28-788C-4844-907F-CF4A34D99650}"/>
              </a:ext>
            </a:extLst>
          </p:cNvPr>
          <p:cNvSpPr>
            <a:spLocks noGrp="1"/>
          </p:cNvSpPr>
          <p:nvPr>
            <p:ph type="title"/>
          </p:nvPr>
        </p:nvSpPr>
        <p:spPr/>
        <p:txBody>
          <a:bodyPr/>
          <a:lstStyle/>
          <a:p>
            <a:pPr algn="ctr"/>
            <a:r>
              <a:rPr lang="pl-PL" b="1" dirty="0"/>
              <a:t>Odpowiedzialność administracji publicznej </a:t>
            </a:r>
          </a:p>
        </p:txBody>
      </p:sp>
      <p:sp>
        <p:nvSpPr>
          <p:cNvPr id="3" name="Symbol zastępczy zawartości 2">
            <a:extLst>
              <a:ext uri="{FF2B5EF4-FFF2-40B4-BE49-F238E27FC236}">
                <a16:creationId xmlns:a16="http://schemas.microsoft.com/office/drawing/2014/main" id="{6078E8A2-3E56-4EA3-9F58-5768352CD34E}"/>
              </a:ext>
            </a:extLst>
          </p:cNvPr>
          <p:cNvSpPr>
            <a:spLocks noGrp="1"/>
          </p:cNvSpPr>
          <p:nvPr>
            <p:ph idx="1"/>
          </p:nvPr>
        </p:nvSpPr>
        <p:spPr/>
        <p:txBody>
          <a:bodyPr/>
          <a:lstStyle/>
          <a:p>
            <a:pPr marL="0" indent="0">
              <a:buNone/>
            </a:pPr>
            <a:r>
              <a:rPr lang="pl-PL" dirty="0"/>
              <a:t>Od odpowiedzialności za szkodę legalną należy odróżnić </a:t>
            </a:r>
            <a:r>
              <a:rPr lang="pl-PL" b="1" dirty="0"/>
              <a:t>odpowiedzialność wynikającą z tytułu wykonania prawa podmiotowego</a:t>
            </a:r>
            <a:r>
              <a:rPr lang="pl-PL" dirty="0"/>
              <a:t>. Podmiotem wyrządzającym szkodę jest wówczas adresat decyzji administracyjnej, a nie organ administracyjnej. </a:t>
            </a:r>
          </a:p>
          <a:p>
            <a:pPr marL="0" indent="0">
              <a:buNone/>
            </a:pPr>
            <a:r>
              <a:rPr lang="pl-PL" dirty="0"/>
              <a:t>Działanie tego podmiotu jest </a:t>
            </a:r>
            <a:r>
              <a:rPr lang="pl-PL" b="1" dirty="0"/>
              <a:t>legalne (zgodne z prawem</a:t>
            </a:r>
            <a:r>
              <a:rPr lang="pl-PL" dirty="0"/>
              <a:t>). </a:t>
            </a:r>
          </a:p>
          <a:p>
            <a:pPr marL="0" indent="0">
              <a:buNone/>
            </a:pPr>
            <a:r>
              <a:rPr lang="pl-PL" dirty="0"/>
              <a:t>Podstawa tej odpowiedzialności jest wyrażona w </a:t>
            </a:r>
            <a:r>
              <a:rPr lang="pl-PL" b="1" dirty="0"/>
              <a:t>przepisach szczególnych w sposób kazuistyczny</a:t>
            </a:r>
            <a:r>
              <a:rPr lang="pl-PL" dirty="0"/>
              <a:t>. </a:t>
            </a:r>
          </a:p>
          <a:p>
            <a:pPr marL="0" indent="0">
              <a:buNone/>
            </a:pPr>
            <a:r>
              <a:rPr lang="pl-PL" i="1" dirty="0"/>
              <a:t>Przykład: odpowiedzialność inwestora realizującego zamierzenie budowlane na podstawie decyzji o warunkach zabudowy. </a:t>
            </a:r>
          </a:p>
        </p:txBody>
      </p:sp>
    </p:spTree>
    <p:extLst>
      <p:ext uri="{BB962C8B-B14F-4D97-AF65-F5344CB8AC3E}">
        <p14:creationId xmlns:p14="http://schemas.microsoft.com/office/powerpoint/2010/main" val="659111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5BDDFBF-9ECB-4C39-AB9D-F84FD94C6321}"/>
              </a:ext>
            </a:extLst>
          </p:cNvPr>
          <p:cNvSpPr>
            <a:spLocks noGrp="1"/>
          </p:cNvSpPr>
          <p:nvPr>
            <p:ph type="title"/>
          </p:nvPr>
        </p:nvSpPr>
        <p:spPr/>
        <p:txBody>
          <a:bodyPr/>
          <a:lstStyle/>
          <a:p>
            <a:pPr algn="ctr"/>
            <a:r>
              <a:rPr lang="pl-PL" dirty="0"/>
              <a:t>Zakres przedmiotowy </a:t>
            </a:r>
            <a:br>
              <a:rPr lang="pl-PL" dirty="0"/>
            </a:br>
            <a:r>
              <a:rPr lang="pl-PL" dirty="0"/>
              <a:t>odpowiedzialności administracji publicznej</a:t>
            </a:r>
          </a:p>
        </p:txBody>
      </p:sp>
      <p:sp>
        <p:nvSpPr>
          <p:cNvPr id="3" name="Symbol zastępczy zawartości 2">
            <a:extLst>
              <a:ext uri="{FF2B5EF4-FFF2-40B4-BE49-F238E27FC236}">
                <a16:creationId xmlns:a16="http://schemas.microsoft.com/office/drawing/2014/main" id="{6795ED7F-FF86-4D14-B6A0-B54B9050C549}"/>
              </a:ext>
            </a:extLst>
          </p:cNvPr>
          <p:cNvSpPr>
            <a:spLocks noGrp="1"/>
          </p:cNvSpPr>
          <p:nvPr>
            <p:ph idx="1"/>
          </p:nvPr>
        </p:nvSpPr>
        <p:spPr/>
        <p:txBody>
          <a:bodyPr/>
          <a:lstStyle/>
          <a:p>
            <a:pPr marL="0" indent="0">
              <a:buNone/>
            </a:pPr>
            <a:r>
              <a:rPr lang="pl-PL" dirty="0"/>
              <a:t>Za </a:t>
            </a:r>
            <a:r>
              <a:rPr lang="pl-PL" b="1" dirty="0"/>
              <a:t>szkodę wyrządzoną przez niezgodne z prawem działanie lub zaniechanie</a:t>
            </a:r>
            <a:r>
              <a:rPr lang="pl-PL" dirty="0"/>
              <a:t> przy wykonywaniu władzy publicznej ponosi odpowiedzialność Skarb Państwa lub jednostka samorządu terytorialnego lub inna osoba prawna wykonująca tę władzę z mocy prawa.</a:t>
            </a:r>
          </a:p>
          <a:p>
            <a:pPr marL="0" indent="0">
              <a:buNone/>
            </a:pPr>
            <a:r>
              <a:rPr lang="pl-PL" dirty="0"/>
              <a:t>Art.  417 § 1 KC </a:t>
            </a:r>
          </a:p>
          <a:p>
            <a:pPr marL="0" indent="0">
              <a:buNone/>
            </a:pPr>
            <a:endParaRPr lang="pl-PL" dirty="0"/>
          </a:p>
        </p:txBody>
      </p:sp>
    </p:spTree>
    <p:extLst>
      <p:ext uri="{BB962C8B-B14F-4D97-AF65-F5344CB8AC3E}">
        <p14:creationId xmlns:p14="http://schemas.microsoft.com/office/powerpoint/2010/main" val="2909450722"/>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3503</Words>
  <Application>Microsoft Office PowerPoint</Application>
  <PresentationFormat>Panoramiczny</PresentationFormat>
  <Paragraphs>248</Paragraphs>
  <Slides>46</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46</vt:i4>
      </vt:variant>
    </vt:vector>
  </HeadingPairs>
  <TitlesOfParts>
    <vt:vector size="51" baseType="lpstr">
      <vt:lpstr>Arial</vt:lpstr>
      <vt:lpstr>Calibri</vt:lpstr>
      <vt:lpstr>Calibri Light</vt:lpstr>
      <vt:lpstr>Times New Roman</vt:lpstr>
      <vt:lpstr>Motyw pakietu Office</vt:lpstr>
      <vt:lpstr>Odpowiedzialność administracji publicznej </vt:lpstr>
      <vt:lpstr>Odpowiedzialność administracji publicznej </vt:lpstr>
      <vt:lpstr>Odpowiedzialność administracji publicznej </vt:lpstr>
      <vt:lpstr>Odpowiedzialność administracji publicznej </vt:lpstr>
      <vt:lpstr>Odpowiedzialność administracji publicznej </vt:lpstr>
      <vt:lpstr>Odpowiedzialność administracji publicznej </vt:lpstr>
      <vt:lpstr>Odpowiedzialność administracji publicznej </vt:lpstr>
      <vt:lpstr>Odpowiedzialność administracji publicznej </vt:lpstr>
      <vt:lpstr>Zakres przedmiotowy  odpowiedzialności administracji publicznej</vt:lpstr>
      <vt:lpstr>Zakres podmiotowy  odpowiedzialności administracji publicznej</vt:lpstr>
      <vt:lpstr>Odpowiedzialność zw. z wydaniem aktu administracyjnego </vt:lpstr>
      <vt:lpstr>Postępowanie w spr. wznowienia postępowania</vt:lpstr>
      <vt:lpstr>Przesłanki wznowienia postępowania</vt:lpstr>
      <vt:lpstr>Przesłanki wznowienia postępowania</vt:lpstr>
      <vt:lpstr>Postępowanie w spr. wznowienia postępowania</vt:lpstr>
      <vt:lpstr>Postępowanie w spr. wznowienia postępowania</vt:lpstr>
      <vt:lpstr>Postępowanie w spr. wznowienia postępowania</vt:lpstr>
      <vt:lpstr>Postępowanie w spr. wznowienia postępowania</vt:lpstr>
      <vt:lpstr>Postępowanie w spr. wznowienia postępowania</vt:lpstr>
      <vt:lpstr>Postępowanie w spr. wznowienia postępowania</vt:lpstr>
      <vt:lpstr>Postępowanie w spr. stwierdzenia nieważności </vt:lpstr>
      <vt:lpstr>Przesłanki stwierdzenia nieważności decyzji</vt:lpstr>
      <vt:lpstr>Postępowanie w spr. stwierdzenia nieważności </vt:lpstr>
      <vt:lpstr>Postępowanie w spr. stwierdzenia nieważności </vt:lpstr>
      <vt:lpstr>Postępowanie w spr. stwierdzenia nieważności </vt:lpstr>
      <vt:lpstr>Postępowanie w spr. stwierdzenia nieważności </vt:lpstr>
      <vt:lpstr>Postępowanie w spr. stwierdzenia nieważności </vt:lpstr>
      <vt:lpstr>Przesłanki wydania wyroku sądu administracyjnego dotyczącego decyzji administracyjnej </vt:lpstr>
      <vt:lpstr>Odpowiedzialność zw. z bezczynnością lub przewlekłym działaniem przy wydaniu aktu administracyjnego  </vt:lpstr>
      <vt:lpstr>Odpowiedzialność zw. z wydaniem aktu normatywnego </vt:lpstr>
      <vt:lpstr>Odpowiedzialność zw. z niewydaniem aktu normatywnego </vt:lpstr>
      <vt:lpstr>Odpowiedzialność zw. z wydaniem orzeczenia sądu administracyjnego </vt:lpstr>
      <vt:lpstr>Odpowiedzialność zw. z bezczynnością sądu administracyjnego  </vt:lpstr>
      <vt:lpstr>Odpowiedzialność władzy publicznej na zasadzie słuszności</vt:lpstr>
      <vt:lpstr>Uchylenie lub zmiana decyzji w stanie nagłej konieczności; odszkodowanie za wadliwą decyzję administracyjną</vt:lpstr>
      <vt:lpstr>Odpowiedzialność majątkowa funkcjonariuszy publicznych</vt:lpstr>
      <vt:lpstr>Odpowiedzialność majątkowa funkcjonariuszy publicznych</vt:lpstr>
      <vt:lpstr>Odpowiedzialność majątkowa funkcjonariuszy publicznych</vt:lpstr>
      <vt:lpstr>Odpowiedzialność majątkowa funkcjonariuszy publicznych</vt:lpstr>
      <vt:lpstr>Odpowiedzialność majątkowa funkcjonariuszy publicznych</vt:lpstr>
      <vt:lpstr>Odpowiedzialność majątkowa funkcjonariuszy publicznych</vt:lpstr>
      <vt:lpstr>Odpowiedzialność majątkowa funkcjonariuszy publicznych</vt:lpstr>
      <vt:lpstr>Odpowiedzialność majątkowa funkcjonariuszy publicznych</vt:lpstr>
      <vt:lpstr>Odpowiedzialność majątkowa funkcjonariuszy publicznych</vt:lpstr>
      <vt:lpstr>Odpowiedzialność majątkowa funkcjonariuszy publicznych</vt:lpstr>
      <vt:lpstr>Dziękuję za uwagę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Odpowiedzialność administracji publicznej </dc:title>
  <dc:creator>Maciej Błażewski</dc:creator>
  <cp:lastModifiedBy>Maciej Błażewski</cp:lastModifiedBy>
  <cp:revision>11</cp:revision>
  <dcterms:created xsi:type="dcterms:W3CDTF">2021-11-26T19:42:33Z</dcterms:created>
  <dcterms:modified xsi:type="dcterms:W3CDTF">2022-07-09T07:55:22Z</dcterms:modified>
</cp:coreProperties>
</file>