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78" r:id="rId5"/>
    <p:sldId id="277" r:id="rId6"/>
    <p:sldId id="281" r:id="rId7"/>
    <p:sldId id="286" r:id="rId8"/>
    <p:sldId id="285" r:id="rId9"/>
    <p:sldId id="284" r:id="rId10"/>
    <p:sldId id="283" r:id="rId11"/>
    <p:sldId id="282" r:id="rId12"/>
    <p:sldId id="274" r:id="rId13"/>
    <p:sldId id="290" r:id="rId14"/>
    <p:sldId id="296" r:id="rId15"/>
    <p:sldId id="295" r:id="rId16"/>
    <p:sldId id="294" r:id="rId17"/>
    <p:sldId id="293" r:id="rId18"/>
    <p:sldId id="292" r:id="rId19"/>
    <p:sldId id="291" r:id="rId20"/>
    <p:sldId id="301" r:id="rId21"/>
    <p:sldId id="302" r:id="rId22"/>
    <p:sldId id="272" r:id="rId23"/>
    <p:sldId id="271" r:id="rId24"/>
    <p:sldId id="305" r:id="rId25"/>
    <p:sldId id="304" r:id="rId26"/>
    <p:sldId id="303" r:id="rId27"/>
    <p:sldId id="307" r:id="rId28"/>
    <p:sldId id="306" r:id="rId29"/>
    <p:sldId id="313" r:id="rId30"/>
    <p:sldId id="312" r:id="rId31"/>
    <p:sldId id="311" r:id="rId32"/>
    <p:sldId id="310" r:id="rId33"/>
    <p:sldId id="309" r:id="rId34"/>
    <p:sldId id="308" r:id="rId35"/>
    <p:sldId id="317" r:id="rId36"/>
    <p:sldId id="316" r:id="rId37"/>
    <p:sldId id="315" r:id="rId38"/>
    <p:sldId id="314" r:id="rId39"/>
    <p:sldId id="268" r:id="rId40"/>
    <p:sldId id="323" r:id="rId41"/>
    <p:sldId id="322" r:id="rId42"/>
    <p:sldId id="321" r:id="rId43"/>
    <p:sldId id="320" r:id="rId44"/>
    <p:sldId id="319" r:id="rId45"/>
    <p:sldId id="326" r:id="rId46"/>
    <p:sldId id="325" r:id="rId47"/>
    <p:sldId id="324" r:id="rId48"/>
    <p:sldId id="328" r:id="rId49"/>
    <p:sldId id="327" r:id="rId50"/>
    <p:sldId id="331" r:id="rId51"/>
    <p:sldId id="330" r:id="rId52"/>
    <p:sldId id="258"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D6003C-42A7-4F3E-B00A-6D3F317B92A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783AAFF-E825-4781-953C-34CDD73C0C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B61DBA9-3224-456E-A70B-05EA9F735D0A}"/>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8A1A1B7F-1A7B-4B20-B2A2-560DD11299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5D53679-59DB-4BC8-8F3D-B1D06AB3035A}"/>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227952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25DD58-A011-499E-BDE5-EEB3C8CA9F6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A0BB9F5-987F-47BC-BEF8-715C5885D8EA}"/>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B208F59-306F-4330-B8BA-97CB6443EE17}"/>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89C79F34-DFEB-4859-823F-34B13D78B54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52C5BA7-BA48-4796-B7E8-B46907E81F62}"/>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3058036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E85C51F-DEBA-4887-9955-B1E1C48E971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B10D768-7FAB-4372-8C5F-6816AFF6D8E1}"/>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6A55949-268D-46EA-86EE-3B224283CCB6}"/>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84E08562-A7BA-4FCB-969B-D0757C9728C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262604B-C2F6-4C9B-83E7-2CD4CB2298D0}"/>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403664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961C94-FD06-46E1-A4E5-79F3CCF4F13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8B21A8B-71E0-45DA-8664-568FF7E4B203}"/>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B27FD0C-1B2E-4BDA-A017-C2AF3F3E2988}"/>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149F2524-6602-4E54-9DC2-097D0931F0E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354927F-07E0-4949-B87E-6852B9624A20}"/>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2270919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575454-BF8C-4455-9F1C-0C8BCB3D67F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63AE2AE-5994-4D75-AE13-525ECC20F1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A9908F0C-40EB-4F7A-9945-6E1FE7D48E9D}"/>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578E5DF8-D717-474C-AFF2-A5E4C2EE5EA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25365DA-9E1F-4DE3-9046-19135C6C475C}"/>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256877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1F4BE7-DA39-48D3-99F0-059706F3C925}"/>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C8EB6FB-8E25-41C5-9E95-BBE6BCEDAB9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0A94EB4-C1D0-4D36-AEE8-63D83390BA5E}"/>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EF877F9-1891-4CDE-A06C-1864B8CFB471}"/>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6" name="Symbol zastępczy stopki 5">
            <a:extLst>
              <a:ext uri="{FF2B5EF4-FFF2-40B4-BE49-F238E27FC236}">
                <a16:creationId xmlns:a16="http://schemas.microsoft.com/office/drawing/2014/main" id="{A83F4CF2-16D8-491E-9692-E5948389210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7C0520D-66FC-4B87-984F-A9767E6B7B9A}"/>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33233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9141B0-95C0-4BDB-8104-71B2E8697A1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8703342-5CAD-4966-A2B5-7F281A1123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61258A3C-3EB1-46F0-B8DF-208EF091A88D}"/>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4E7C438-CE18-4746-AEEB-26C67432DF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F15F3A6D-5704-4CE9-8B30-E76F2DC876B6}"/>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130662F-A5D4-4931-A5BA-3C4E0D9A8C84}"/>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8" name="Symbol zastępczy stopki 7">
            <a:extLst>
              <a:ext uri="{FF2B5EF4-FFF2-40B4-BE49-F238E27FC236}">
                <a16:creationId xmlns:a16="http://schemas.microsoft.com/office/drawing/2014/main" id="{160DF32C-75E9-4ADA-8C3C-CAC3A389191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F95BF321-2353-46D3-86A3-5A2C37076C9A}"/>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1823857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881D93-70E9-4195-802B-AF2A42890A2E}"/>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C93647E-914B-411E-9696-3E040057011A}"/>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4" name="Symbol zastępczy stopki 3">
            <a:extLst>
              <a:ext uri="{FF2B5EF4-FFF2-40B4-BE49-F238E27FC236}">
                <a16:creationId xmlns:a16="http://schemas.microsoft.com/office/drawing/2014/main" id="{6BF54BCE-0B72-48D4-8F0C-F1C1C59897D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5DE4207-499B-4203-8C40-782D46E8E363}"/>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330948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A9E9774-8CE9-45BF-BF64-B8C38E6B056E}"/>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3" name="Symbol zastępczy stopki 2">
            <a:extLst>
              <a:ext uri="{FF2B5EF4-FFF2-40B4-BE49-F238E27FC236}">
                <a16:creationId xmlns:a16="http://schemas.microsoft.com/office/drawing/2014/main" id="{07AACEAD-43FA-47EE-9A96-BA500784A613}"/>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4B1388EA-7979-4C4C-A940-2272863545D1}"/>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191994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A60FE4-A94A-4058-8CC1-06A95F77F6A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24E4415-B065-4041-B850-4D5385A16A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D6B9D6A-06EB-4572-8579-F345AB671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A17661E6-0D33-4737-9C71-7BFF80923766}"/>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6" name="Symbol zastępczy stopki 5">
            <a:extLst>
              <a:ext uri="{FF2B5EF4-FFF2-40B4-BE49-F238E27FC236}">
                <a16:creationId xmlns:a16="http://schemas.microsoft.com/office/drawing/2014/main" id="{14F5BD03-8357-4B94-9A12-185E750952C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55EAC6B-D2C6-413F-B523-88C58A6AF692}"/>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3216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FAFCEF-BB5F-4088-BF05-8989DA40F8D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952B1DC-1F87-4301-B8BA-EA7C36868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0553C67-FC0A-43F5-971B-DB2C487CB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9F7890D-AAB4-4CB9-AD15-6BE75C8C1493}"/>
              </a:ext>
            </a:extLst>
          </p:cNvPr>
          <p:cNvSpPr>
            <a:spLocks noGrp="1"/>
          </p:cNvSpPr>
          <p:nvPr>
            <p:ph type="dt" sz="half" idx="10"/>
          </p:nvPr>
        </p:nvSpPr>
        <p:spPr/>
        <p:txBody>
          <a:bodyPr/>
          <a:lstStyle/>
          <a:p>
            <a:fld id="{8F13C1B7-E911-48AA-97EC-8478C7D7094C}" type="datetimeFigureOut">
              <a:rPr lang="pl-PL" smtClean="0"/>
              <a:t>08.12.2022</a:t>
            </a:fld>
            <a:endParaRPr lang="pl-PL"/>
          </a:p>
        </p:txBody>
      </p:sp>
      <p:sp>
        <p:nvSpPr>
          <p:cNvPr id="6" name="Symbol zastępczy stopki 5">
            <a:extLst>
              <a:ext uri="{FF2B5EF4-FFF2-40B4-BE49-F238E27FC236}">
                <a16:creationId xmlns:a16="http://schemas.microsoft.com/office/drawing/2014/main" id="{70AD848C-7871-4369-BD93-F55CF1C0B69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409B645-9D7F-4B66-AA27-E7693AE31F76}"/>
              </a:ext>
            </a:extLst>
          </p:cNvPr>
          <p:cNvSpPr>
            <a:spLocks noGrp="1"/>
          </p:cNvSpPr>
          <p:nvPr>
            <p:ph type="sldNum" sz="quarter" idx="12"/>
          </p:nvPr>
        </p:nvSpPr>
        <p:spPr/>
        <p:txBody>
          <a:bodyPr/>
          <a:lstStyle/>
          <a:p>
            <a:fld id="{5B1224BA-2B06-4CCA-BCC1-FD70D731C9BA}" type="slidenum">
              <a:rPr lang="pl-PL" smtClean="0"/>
              <a:t>‹#›</a:t>
            </a:fld>
            <a:endParaRPr lang="pl-PL"/>
          </a:p>
        </p:txBody>
      </p:sp>
    </p:spTree>
    <p:extLst>
      <p:ext uri="{BB962C8B-B14F-4D97-AF65-F5344CB8AC3E}">
        <p14:creationId xmlns:p14="http://schemas.microsoft.com/office/powerpoint/2010/main" val="2941236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B37C22D-B5BE-4E45-B793-2569A5F787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C217601-6189-4555-A60C-B382C26221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DD3C32D-2C82-4B1A-B2BA-8C79E85CE7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13C1B7-E911-48AA-97EC-8478C7D7094C}" type="datetimeFigureOut">
              <a:rPr lang="pl-PL" smtClean="0"/>
              <a:t>08.12.2022</a:t>
            </a:fld>
            <a:endParaRPr lang="pl-PL"/>
          </a:p>
        </p:txBody>
      </p:sp>
      <p:sp>
        <p:nvSpPr>
          <p:cNvPr id="5" name="Symbol zastępczy stopki 4">
            <a:extLst>
              <a:ext uri="{FF2B5EF4-FFF2-40B4-BE49-F238E27FC236}">
                <a16:creationId xmlns:a16="http://schemas.microsoft.com/office/drawing/2014/main" id="{A499C3BD-F1B2-4761-AEF1-1595A9C233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575CF7E-7C7A-4C9E-9FA4-DAFD44C273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224BA-2B06-4CCA-BCC1-FD70D731C9BA}" type="slidenum">
              <a:rPr lang="pl-PL" smtClean="0"/>
              <a:t>‹#›</a:t>
            </a:fld>
            <a:endParaRPr lang="pl-PL"/>
          </a:p>
        </p:txBody>
      </p:sp>
    </p:spTree>
    <p:extLst>
      <p:ext uri="{BB962C8B-B14F-4D97-AF65-F5344CB8AC3E}">
        <p14:creationId xmlns:p14="http://schemas.microsoft.com/office/powerpoint/2010/main" val="261943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4BBFE9-39E1-438D-91AB-891CC45CCF63}"/>
              </a:ext>
            </a:extLst>
          </p:cNvPr>
          <p:cNvSpPr>
            <a:spLocks noGrp="1"/>
          </p:cNvSpPr>
          <p:nvPr>
            <p:ph type="ctrTitle"/>
          </p:nvPr>
        </p:nvSpPr>
        <p:spPr/>
        <p:txBody>
          <a:bodyPr/>
          <a:lstStyle/>
          <a:p>
            <a:r>
              <a:rPr lang="pl-PL" b="1" dirty="0"/>
              <a:t>IMPREZA MASOWA </a:t>
            </a:r>
          </a:p>
        </p:txBody>
      </p:sp>
      <p:sp>
        <p:nvSpPr>
          <p:cNvPr id="3" name="Podtytuł 2">
            <a:extLst>
              <a:ext uri="{FF2B5EF4-FFF2-40B4-BE49-F238E27FC236}">
                <a16:creationId xmlns:a16="http://schemas.microsoft.com/office/drawing/2014/main" id="{55E30B86-24F3-4518-9008-39A3F7CCC98E}"/>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02729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Organ odmawia wydania zezwolenia w przypadku:</a:t>
            </a:r>
          </a:p>
          <a:p>
            <a:pPr marL="0" indent="0">
              <a:buNone/>
            </a:pPr>
            <a:r>
              <a:rPr lang="pl-PL" dirty="0"/>
              <a:t>1)  niezłożenia przez organizatora opinii, o których mowa w art. 25 ust. 1 pkt 2, i dokumentów, o których mowa w art. 26;</a:t>
            </a:r>
          </a:p>
          <a:p>
            <a:pPr marL="0" indent="0">
              <a:buNone/>
            </a:pPr>
            <a:r>
              <a:rPr lang="pl-PL" dirty="0"/>
              <a:t>2)  niespełnienia przez organizatora obowiązków i wymogów, o których mowa w art. 6 lub w art. 13 ust. 2.</a:t>
            </a:r>
          </a:p>
          <a:p>
            <a:pPr marL="0" indent="0">
              <a:buNone/>
            </a:pPr>
            <a:r>
              <a:rPr lang="pl-PL" dirty="0"/>
              <a:t>5.  Wydanie zezwolenia lub odmowa jego wydania następuje w drodze decyzji administracyjnej. Kopię decyzji organ przekazuje niezwłocznie, nie później jednak niż w terminie 3 dni od dnia jej wydania, podmiotom wymienionym w art. 25 ust. 1 pkt 2 oraz wojewodzie.</a:t>
            </a:r>
          </a:p>
          <a:p>
            <a:pPr marL="0" indent="0">
              <a:buNone/>
            </a:pPr>
            <a:r>
              <a:rPr lang="pl-PL" dirty="0"/>
              <a:t>6.  Odwołanie organizatora od decyzji, o której mowa w ust. 5, nie wstrzymuje jej wykonania.</a:t>
            </a:r>
          </a:p>
          <a:p>
            <a:pPr marL="0" indent="0">
              <a:buNone/>
            </a:pPr>
            <a:r>
              <a:rPr lang="pl-PL" dirty="0"/>
              <a:t>(art. 29 ust. 4-6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7321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Od decyzji organu (wójt, burmistrz, prezydent miasta), o której mowa w art. 29 (decyzja o zezwoleniu albo odmowie wydania zezwolenia) </a:t>
            </a:r>
          </a:p>
          <a:p>
            <a:pPr marL="0" indent="0">
              <a:buNone/>
            </a:pPr>
            <a:r>
              <a:rPr lang="pl-PL" dirty="0"/>
              <a:t>i w art. 32 (decyzję o zakazie przeprowadzenia imprezy masowej), przysługuje odwołanie do samorządowego kolegium odwoławczego.</a:t>
            </a:r>
          </a:p>
          <a:p>
            <a:pPr marL="0" indent="0">
              <a:buNone/>
            </a:pPr>
            <a:r>
              <a:rPr lang="pl-PL" dirty="0"/>
              <a:t>Samorządowe kolegium odwoławcze rozpatruje odwołanie, o którym mowa w ust. 1, w terminie 4 dni od dnia jego wniesienia.</a:t>
            </a:r>
          </a:p>
          <a:p>
            <a:pPr marL="0" indent="0">
              <a:buNone/>
            </a:pPr>
            <a:r>
              <a:rPr lang="pl-PL" dirty="0"/>
              <a:t>(art. 33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411063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IMPPREZY CYKLICZNE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1.  Jeżeli imprezy masowe są przeprowadzane przez tego samego organizatora w tych samych obiektach (terenach) umożliwiających przeprowadzenie imprezy masowej, co najmniej 2 razy w roku lub są to imprezy masowe, dla których opracowano terminarz imprez masowych organizowanych cyklicznie, organ wydaje zezwolenie na przeprowadzenie wskazanej przez organizatora liczby imprez masowych lub ich przeprowadzenie w okresie jednego roku.</a:t>
            </a:r>
          </a:p>
          <a:p>
            <a:pPr marL="0" indent="0">
              <a:buNone/>
            </a:pPr>
            <a:r>
              <a:rPr lang="pl-PL" dirty="0"/>
              <a:t>2.  Organizator imprez masowych przeprowadzanych w trybie, o którym mowa w ust. 1, przekazuje na 14 dni przed planowanym terminem ich przeprowadzenia, właściwym ze względu na miejsce przeprowadzenia imprezy masowej komendantom powiatowym (rejonowym, miejskim) Policji i komendantom powiatowym (miejskim) Państwowej Straży Pożarnej, dysponentowi zespołów ratownictwa medycznego oraz państwowemu inspektorowi sanitarnemu informacje, o których mowa w art. 25 ust. 2 pkt 2 i 3 i art. 26 ust. 1 pkt 4-6.</a:t>
            </a:r>
          </a:p>
          <a:p>
            <a:pPr marL="0" indent="0">
              <a:buNone/>
            </a:pPr>
            <a:r>
              <a:rPr lang="pl-PL" dirty="0"/>
              <a:t>(art. 30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745291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IMPPREZY CYKLICZNE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Zezwolenie, o którym mowa w ust. 1, dotyczące meczu piłki nożnej, wydawane jest na okres wskazany w terminarzu rozgrywek meczów piłki nożnej, o którym mowa w art. 26 ust. 1 pkt 3.</a:t>
            </a:r>
          </a:p>
          <a:p>
            <a:pPr marL="0" indent="0">
              <a:buNone/>
            </a:pPr>
            <a:r>
              <a:rPr lang="pl-PL" dirty="0"/>
              <a:t>W przypadku zmiany terminu imprezy masowej mającej odbyć się jednorazowo lub według ustalonego terminarza, o którym mowa w art. 26 ust. 1 pkt 3, organizator na 7 dni przed terminem jej rozpoczęcia zawiadamia organ oraz podmioty, o których mowa w art. 25 ust. 1 pkt 2.</a:t>
            </a:r>
          </a:p>
          <a:p>
            <a:pPr marL="0" indent="0">
              <a:buNone/>
            </a:pPr>
            <a:r>
              <a:rPr lang="pl-PL" dirty="0"/>
              <a:t>(art. 30 ust. 3-4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18433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Ilekroć w ustawie jest mowa o:</a:t>
            </a:r>
          </a:p>
          <a:p>
            <a:pPr marL="0" indent="0">
              <a:buNone/>
            </a:pPr>
            <a:r>
              <a:rPr lang="pl-PL" dirty="0"/>
              <a:t>służbie porządkowej - należy przez to rozumieć osoby podlegające kierownikowi do spraw bezpieczeństwa, wyznaczone przez organizatora, wpisane na listę kwalifikowanych pracowników ochrony fizycznej, o której mowa w ustawie o ochronie osób i mienia. </a:t>
            </a:r>
          </a:p>
          <a:p>
            <a:pPr marL="0" indent="0">
              <a:buNone/>
            </a:pPr>
            <a:r>
              <a:rPr lang="pl-PL" dirty="0"/>
              <a:t>(art. 3 pkt. 13 </a:t>
            </a:r>
            <a:r>
              <a:rPr lang="pl-PL" dirty="0" err="1"/>
              <a:t>u.i.m</a:t>
            </a:r>
            <a:r>
              <a:rPr lang="pl-PL" dirty="0"/>
              <a:t>.). </a:t>
            </a:r>
          </a:p>
          <a:p>
            <a:pPr marL="0" indent="0">
              <a:buNone/>
            </a:pPr>
            <a:r>
              <a:rPr lang="pl-PL" dirty="0"/>
              <a:t>służbie informacyjnej - należy przez to rozumieć osoby podlegające kierownikowi do spraw bezpieczeństwa, wyznaczone przez organizatora, w tym spikera zawodów sportowych;</a:t>
            </a:r>
          </a:p>
          <a:p>
            <a:pPr marL="0" indent="0">
              <a:buNone/>
            </a:pPr>
            <a:r>
              <a:rPr lang="pl-PL" dirty="0"/>
              <a:t>(art. 3 pkt.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944229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Liczebność służby porządkowej oraz służby informacyjnej określa się w następujący sposób:</a:t>
            </a:r>
          </a:p>
          <a:p>
            <a:pPr marL="0" indent="0">
              <a:buNone/>
            </a:pPr>
            <a:r>
              <a:rPr lang="pl-PL" dirty="0"/>
              <a:t>1)  w przypadku imprezy masowej niebędącej imprezą masową podwyższonego ryzyka - co najmniej 10 członków służb: porządkowej i informacyjnej na 300 osób, które mogą być obecne na imprezie masowej, i co najmniej 1 członek służby porządkowej lub służby informacyjnej na każde następne 100 osób, przy czym nie mniej niż 20% ogólnej liczby członków służb stanowią członkowie służby porządkowej;</a:t>
            </a:r>
          </a:p>
          <a:p>
            <a:pPr marL="0" indent="0">
              <a:buNone/>
            </a:pPr>
            <a:r>
              <a:rPr lang="pl-PL" dirty="0"/>
              <a:t>2)  w przypadku imprezy masowej podwyższonego ryzyka - co najmniej 15 członków służb: porządkowej i informacyjnej na 200 osób, które mogą być obecne na imprezie masowej, i co najmniej 2 członków służb: porządkowej lub informacyjnej na każde następne 100 osób, przy czym nie mniej niż 50% ogólnej liczby członków służb stanowią członkowie służby porządkowej.</a:t>
            </a:r>
          </a:p>
          <a:p>
            <a:pPr marL="0" indent="0">
              <a:buNone/>
            </a:pPr>
            <a:r>
              <a:rPr lang="pl-PL" dirty="0"/>
              <a:t>(art. 6 ust. 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284533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Członkowie służby porządkowej działają na rzecz bezpieczeństwa i porządku publicznego w czasie i w miejscu trwania imprezy masowej.</a:t>
            </a:r>
          </a:p>
          <a:p>
            <a:pPr marL="0" indent="0">
              <a:buNone/>
            </a:pPr>
            <a:r>
              <a:rPr lang="pl-PL" dirty="0"/>
              <a:t>Członkowie służby informacyjnej działają na rzecz bezpieczeństwa uczestników imprezy masowej, w szczególności poprzez informowanie ich o przyjętych rozwiązaniach organizacyjnych.</a:t>
            </a:r>
          </a:p>
          <a:p>
            <a:pPr marL="0" indent="0">
              <a:buNone/>
            </a:pPr>
            <a:r>
              <a:rPr lang="pl-PL" dirty="0"/>
              <a:t>Członkowie służb, o których mowa w ust. 1 i 2, są obowiązani posiadać oznakowanie i ukończone szkolenie, o którym mowa w przepisach wydanych na podstawie art. 23.</a:t>
            </a:r>
          </a:p>
          <a:p>
            <a:pPr marL="0" indent="0">
              <a:buNone/>
            </a:pPr>
            <a:r>
              <a:rPr lang="pl-PL" dirty="0"/>
              <a:t>Kierownikiem do spraw bezpieczeństwa może być wyłącznie osoba, która ukończyła szkolenie, o którym mowa w przepisach wydanych na podstawie art. 23, a w przypadku imprezy masowej podwyższonego ryzyka została dodatkowo wpisana na listę kwalifikowanych pracowników ochrony fizycznej, o której mowa w ustawie o ochronie osób i mienia.</a:t>
            </a:r>
          </a:p>
          <a:p>
            <a:pPr marL="0" indent="0">
              <a:buNone/>
            </a:pPr>
            <a:r>
              <a:rPr lang="pl-PL" dirty="0"/>
              <a:t>(art. 19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863539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0000" lnSpcReduction="20000"/>
          </a:bodyPr>
          <a:lstStyle/>
          <a:p>
            <a:pPr marL="0" indent="0">
              <a:buNone/>
            </a:pPr>
            <a:r>
              <a:rPr lang="pl-PL" dirty="0"/>
              <a:t>Służby porządkowe i informacyjne są uprawnione do:</a:t>
            </a:r>
          </a:p>
          <a:p>
            <a:pPr marL="0" indent="0">
              <a:buNone/>
            </a:pPr>
            <a:r>
              <a:rPr lang="pl-PL" dirty="0"/>
              <a:t>1)  sprawdzania i stwierdzania uprawnień osób do uczestniczenia w imprezie masowej, a w przypadku stwierdzenia braku takich uprawnień - wezwania ich do opuszczenia imprezy masowej;</a:t>
            </a:r>
          </a:p>
          <a:p>
            <a:pPr marL="0" indent="0">
              <a:buNone/>
            </a:pPr>
            <a:r>
              <a:rPr lang="pl-PL" dirty="0"/>
              <a:t>2)  legitymowania osób w celu ustalenia ich tożsamości;</a:t>
            </a:r>
          </a:p>
          <a:p>
            <a:pPr marL="0" indent="0">
              <a:buNone/>
            </a:pPr>
            <a:r>
              <a:rPr lang="pl-PL" dirty="0"/>
              <a:t>3)  przeglądania zawartości bagaży i odzieży osób w przypadku podejrzenia, że osoby te wnoszą lub posiadają przedmioty, o których mowa w art. 8 ust. 2;</a:t>
            </a:r>
          </a:p>
          <a:p>
            <a:pPr marL="0" indent="0">
              <a:buNone/>
            </a:pPr>
            <a:r>
              <a:rPr lang="pl-PL" dirty="0"/>
              <a:t>4)  wydawania poleceń porządkowych osobom zakłócającym porządek publiczny lub zachowującym się niezgodnie z regulaminem imprezy masowej lub regulaminem obiektu (terenu), a w przypadku niewykonania tych poleceń - wezwania ich do opuszczenia imprezy masowej;</a:t>
            </a:r>
          </a:p>
          <a:p>
            <a:pPr marL="0" indent="0">
              <a:buNone/>
            </a:pPr>
            <a:r>
              <a:rPr lang="pl-PL" dirty="0"/>
              <a:t>5)  ujęcia, w celu niezwłocznego przekazania Policji, osób stwarzających bezpośrednie zagrożenie dla dóbr powierzonych ochronie oraz osób dopuszczających się czynów zabronionych.</a:t>
            </a:r>
          </a:p>
          <a:p>
            <a:pPr marL="0" indent="0">
              <a:buNone/>
            </a:pPr>
            <a:r>
              <a:rPr lang="pl-PL" dirty="0"/>
              <a:t>(art. 20 </a:t>
            </a:r>
            <a:r>
              <a:rPr lang="pl-PL" dirty="0" err="1"/>
              <a:t>u.i.m</a:t>
            </a:r>
            <a:r>
              <a:rPr lang="pl-PL" dirty="0"/>
              <a:t>.)</a:t>
            </a:r>
          </a:p>
        </p:txBody>
      </p:sp>
    </p:spTree>
    <p:extLst>
      <p:ext uri="{BB962C8B-B14F-4D97-AF65-F5344CB8AC3E}">
        <p14:creationId xmlns:p14="http://schemas.microsoft.com/office/powerpoint/2010/main" val="404662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W przypadkach, o których mowa w art. 11 pkt 1 i 2 ustawy o środkach przymusu bezpośredniego i broni palnej służby porządkowe mogą użyć środków przymusu bezpośredniego, o których mowa w art. 12 ust. 1 pkt 1 lit. a i b, pkt 2 lit. a i pkt 12 lit. a tej ustawy.</a:t>
            </a:r>
          </a:p>
          <a:p>
            <a:pPr marL="0" indent="0">
              <a:buNone/>
            </a:pPr>
            <a:r>
              <a:rPr lang="pl-PL" dirty="0"/>
              <a:t>Użycie środków przymusu bezpośredniego oraz dokumentowanie tego użycia odbywa się na zasadach określonych w ustawie z dnia 24 maja 2013 r. o środkach przymusu bezpośredniego i broni palnej.</a:t>
            </a:r>
          </a:p>
          <a:p>
            <a:pPr marL="0" indent="0">
              <a:buNone/>
            </a:pPr>
            <a:r>
              <a:rPr lang="pl-PL" dirty="0"/>
              <a:t>Czynności, o których mowa w ust. 1, powinny być wykonywane w sposób zapewniający poszanowanie godności ludzkiej oraz innych dóbr osobistych osoby, w stosunku do której zostały podjęte.</a:t>
            </a:r>
          </a:p>
          <a:p>
            <a:pPr marL="0" indent="0">
              <a:buNone/>
            </a:pPr>
            <a:r>
              <a:rPr lang="pl-PL" dirty="0"/>
              <a:t>(art. 20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622579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Służby porządkowe są obowiązane:</a:t>
            </a:r>
          </a:p>
          <a:p>
            <a:pPr marL="0" indent="0">
              <a:buNone/>
            </a:pPr>
            <a:r>
              <a:rPr lang="pl-PL" dirty="0"/>
              <a:t>1)  odmówić wstępu na imprezę masową osobie, której zakaz wstępu wynika z innych przepisów. </a:t>
            </a:r>
          </a:p>
          <a:p>
            <a:pPr marL="0" indent="0">
              <a:buNone/>
            </a:pPr>
            <a:r>
              <a:rPr lang="pl-PL" dirty="0"/>
              <a:t>1a)  odmówić wstępu na imprezę masową osobie nieposiadającej biletu wstępu lub innego dokumentu uprawniającego do przebywania na imprezie masowej;</a:t>
            </a:r>
          </a:p>
          <a:p>
            <a:pPr marL="0" indent="0">
              <a:buNone/>
            </a:pPr>
            <a:r>
              <a:rPr lang="pl-PL" dirty="0"/>
              <a:t>2)  usunąć z miejsca przeprowadzania imprezy masowej osoby, które swoim zachowaniem zakłócają porządek publiczny lub zachowują się niezgodnie z regulaminem obiektu (terenu) lub regulaminem imprezy masowej;</a:t>
            </a:r>
          </a:p>
          <a:p>
            <a:pPr marL="0" indent="0">
              <a:buNone/>
            </a:pPr>
            <a:r>
              <a:rPr lang="pl-PL" dirty="0"/>
              <a:t>3)  usunąć z miejsca przeprowadzania imprezy masowej osoby, o których mowa w ust. 1 pkt 1 lit. a-c.</a:t>
            </a:r>
          </a:p>
          <a:p>
            <a:pPr marL="0" indent="0">
              <a:buNone/>
            </a:pPr>
            <a:r>
              <a:rPr lang="pl-PL" dirty="0"/>
              <a:t>(art. 22 ust. 1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263781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4EF27-544A-48BD-B6C0-0BB023CFB5EA}"/>
              </a:ext>
            </a:extLst>
          </p:cNvPr>
          <p:cNvSpPr>
            <a:spLocks noGrp="1"/>
          </p:cNvSpPr>
          <p:nvPr>
            <p:ph type="ctrTitle"/>
          </p:nvPr>
        </p:nvSpPr>
        <p:spPr/>
        <p:txBody>
          <a:bodyPr>
            <a:normAutofit fontScale="90000"/>
          </a:bodyPr>
          <a:lstStyle/>
          <a:p>
            <a:r>
              <a:rPr lang="pl-PL" dirty="0"/>
              <a:t>Ustawa z dnia 20 marca 2009 r. o bezpieczeństwie imprez masowych</a:t>
            </a:r>
          </a:p>
        </p:txBody>
      </p:sp>
      <p:sp>
        <p:nvSpPr>
          <p:cNvPr id="3" name="Podtytuł 2">
            <a:extLst>
              <a:ext uri="{FF2B5EF4-FFF2-40B4-BE49-F238E27FC236}">
                <a16:creationId xmlns:a16="http://schemas.microsoft.com/office/drawing/2014/main" id="{A93FEFC1-FBF2-4372-B2AD-ACEDD260345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46698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Służba porządkowa / służba informacyjna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62500" lnSpcReduction="20000"/>
          </a:bodyPr>
          <a:lstStyle/>
          <a:p>
            <a:pPr marL="0" indent="0">
              <a:buNone/>
            </a:pPr>
            <a:r>
              <a:rPr lang="pl-PL" dirty="0"/>
              <a:t>Służby informacyjne są obowiązane do:</a:t>
            </a:r>
          </a:p>
          <a:p>
            <a:pPr marL="0" indent="0">
              <a:buNone/>
            </a:pPr>
            <a:r>
              <a:rPr lang="pl-PL" dirty="0"/>
              <a:t>1)  informowania o udogodnieniach oraz wymogach bezpieczeństwa określonych przez organizatora lub służby ratownicze;</a:t>
            </a:r>
          </a:p>
          <a:p>
            <a:pPr marL="0" indent="0">
              <a:buNone/>
            </a:pPr>
            <a:r>
              <a:rPr lang="pl-PL" dirty="0"/>
              <a:t>2)  informowania o umiejscowieniu punktów pomocy medycznej, gastronomicznych i sanitarnych;</a:t>
            </a:r>
          </a:p>
          <a:p>
            <a:pPr marL="0" indent="0">
              <a:buNone/>
            </a:pPr>
            <a:r>
              <a:rPr lang="pl-PL" dirty="0"/>
              <a:t>3)  nadzorowania bezpiecznego wejścia i wyjścia osób uczestniczących w imprezie masowej;</a:t>
            </a:r>
          </a:p>
          <a:p>
            <a:pPr marL="0" indent="0">
              <a:buNone/>
            </a:pPr>
            <a:r>
              <a:rPr lang="pl-PL" dirty="0"/>
              <a:t>4)  niedopuszczania osób uczestniczących w imprezie masowej do miejsc nieprzeznaczonych dla publiczności;</a:t>
            </a:r>
          </a:p>
          <a:p>
            <a:pPr marL="0" indent="0">
              <a:buNone/>
            </a:pPr>
            <a:r>
              <a:rPr lang="pl-PL" dirty="0"/>
              <a:t>5)  niezwłocznego reagowania na incydenty i zagrożenia oraz podejmowania niezbędnych działań zaradczych, w szczególności poprzez informowanie o nich służb porządkowych;</a:t>
            </a:r>
          </a:p>
          <a:p>
            <a:pPr marL="0" indent="0">
              <a:buNone/>
            </a:pPr>
            <a:r>
              <a:rPr lang="pl-PL" dirty="0"/>
              <a:t>6)  obserwowania wszystkich obszarów potencjalnego zagrożenia i przeciwdziałania nadmiernemu zagęszczeniu osób;</a:t>
            </a:r>
          </a:p>
          <a:p>
            <a:pPr marL="0" indent="0">
              <a:buNone/>
            </a:pPr>
            <a:r>
              <a:rPr lang="pl-PL" dirty="0"/>
              <a:t>7)  pilnowania przestrzegania postanowień regulaminu obiektu (terenu) i regulaminu imprezy masowej;</a:t>
            </a:r>
          </a:p>
          <a:p>
            <a:pPr marL="0" indent="0">
              <a:buNone/>
            </a:pPr>
            <a:r>
              <a:rPr lang="pl-PL" dirty="0"/>
              <a:t>8)  reagowania na skargi składane przez osoby uczestniczące w imprezie masowej.</a:t>
            </a:r>
          </a:p>
          <a:p>
            <a:pPr marL="0" indent="0">
              <a:buNone/>
            </a:pPr>
            <a:r>
              <a:rPr lang="pl-PL" dirty="0"/>
              <a:t>(art. 22 ust. 2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925143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UCZESTNICY IMPREZY MASOWEJ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Wstęp na imprezę masową </a:t>
            </a:r>
          </a:p>
          <a:p>
            <a:pPr marL="0" indent="0">
              <a:buNone/>
            </a:pPr>
            <a:r>
              <a:rPr lang="pl-PL" dirty="0"/>
              <a:t>Organizator lub podmiot przez niego uprawniony podczas sprzedaży biletów wstępu na imprezę masową może zażądać od kupującego okazania dokumentu potwierdzającego jego tożsamość, z zastrzeżeniem art. 15 ust. 1 </a:t>
            </a:r>
            <a:r>
              <a:rPr lang="pl-PL" dirty="0" err="1"/>
              <a:t>u.im</a:t>
            </a:r>
            <a:r>
              <a:rPr lang="pl-PL" dirty="0"/>
              <a:t>.</a:t>
            </a:r>
          </a:p>
          <a:p>
            <a:pPr marL="0" indent="0">
              <a:buNone/>
            </a:pPr>
            <a:r>
              <a:rPr lang="pl-PL" dirty="0"/>
              <a:t>Organizator masowej imprezy sportowej, innej niż wymieniona w rozdziale 3, może odmówić na nią wstępu i przebywania osobie, której dane znajdują się w zbiorze danych, o którym mowa w art. 37 pkt 2 </a:t>
            </a:r>
            <a:r>
              <a:rPr lang="pl-PL" dirty="0" err="1"/>
              <a:t>u.i.m</a:t>
            </a:r>
            <a:r>
              <a:rPr lang="pl-PL" dirty="0"/>
              <a:t>., lub objętej zakazem klubowym lub zakazem zagranicznym.</a:t>
            </a:r>
          </a:p>
          <a:p>
            <a:pPr marL="0" indent="0">
              <a:buNone/>
            </a:pPr>
            <a:r>
              <a:rPr lang="pl-PL" dirty="0"/>
              <a:t>(art. 9-10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89823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UCZESTNICY IMPREZY MASOWEJ </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b="1" dirty="0"/>
              <a:t>Obowiązki uczestników imprezy masowej</a:t>
            </a:r>
            <a:endParaRPr lang="pl-PL" dirty="0"/>
          </a:p>
          <a:p>
            <a:endParaRPr lang="pl-PL" dirty="0"/>
          </a:p>
          <a:p>
            <a:pPr marL="0" indent="0">
              <a:buNone/>
            </a:pPr>
            <a:r>
              <a:rPr lang="pl-PL" dirty="0"/>
              <a:t>Osoby uczestniczące w imprezie masowej są obowiązane zachowywać się w sposób niezagrażający bezpieczeństwu innych osób, a w szczególności przestrzegać postanowień regulaminu obiektu (terenu) i regulaminu imprezy masowej.</a:t>
            </a:r>
          </a:p>
          <a:p>
            <a:pPr marL="0" indent="0">
              <a:buNone/>
            </a:pPr>
            <a:r>
              <a:rPr lang="pl-PL" dirty="0"/>
              <a:t>Zabrania się wnoszenia na imprezę masową i posiadania przez osoby w niej uczestniczące broni lub innych niebezpiecznych przedmiotów, materiałów wybuchowych, wyrobów pirotechnicznych, materiałów pożarowo niebezpiecznych, napojów alkoholowych, środków odurzających lub substancji psychotropowych, z zastrzeżeniem art. 8a.</a:t>
            </a:r>
          </a:p>
          <a:p>
            <a:pPr marL="0" indent="0">
              <a:buNone/>
            </a:pPr>
            <a:r>
              <a:rPr lang="pl-PL" dirty="0"/>
              <a:t>(art. 8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915169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ORGANIZACJA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0000" lnSpcReduction="20000"/>
          </a:bodyPr>
          <a:lstStyle/>
          <a:p>
            <a:pPr marL="0" indent="0">
              <a:buNone/>
            </a:pPr>
            <a:r>
              <a:rPr lang="pl-PL" dirty="0"/>
              <a:t>Napoje alkoholowe na imprezie masowej </a:t>
            </a:r>
          </a:p>
          <a:p>
            <a:pPr marL="0" indent="0">
              <a:buNone/>
            </a:pPr>
            <a:r>
              <a:rPr lang="pl-PL" dirty="0"/>
              <a:t>Na imprezie masowej, z wyłączeniem imprezy masowej podwyższonego ryzyka, dozwolone są sprzedaż, podawanie i spożywanie napojów alkoholowych zawierających nie więcej niż 3,5% alkoholu.</a:t>
            </a:r>
          </a:p>
          <a:p>
            <a:pPr marL="0" indent="0">
              <a:buNone/>
            </a:pPr>
            <a:r>
              <a:rPr lang="pl-PL" dirty="0"/>
              <a:t>Sprzedaż, podawanie i spożywanie napojów alkoholowych mogą odbywać się wyłącznie w miejscach do tego wyznaczonych.</a:t>
            </a:r>
          </a:p>
          <a:p>
            <a:pPr marL="0" indent="0">
              <a:buNone/>
            </a:pPr>
            <a:r>
              <a:rPr lang="pl-PL" dirty="0"/>
              <a:t>Sprzedaż i podawanie napojów alkoholowych mogą być prowadzone wyłącznie przez podmioty posiadające zezwolenie, o którym mowa w ustawie o wychowaniu w trzeźwości i przeciwdziałaniu alkoholizmowi.</a:t>
            </a:r>
          </a:p>
          <a:p>
            <a:pPr marL="0" indent="0">
              <a:buNone/>
            </a:pPr>
            <a:r>
              <a:rPr lang="pl-PL" dirty="0"/>
              <a:t>Niedozwolona jest sprzedaż napojów alkoholowych w twardych opakowaniach, w szczególności wykonanych ze szkła, metalu lub tworzyw sztucznych, które wykorzystane niezgodnie z ich przeznaczeniem mogą stanowić zagrożenie dla życia lub zdrowia ludzkiego.</a:t>
            </a:r>
          </a:p>
          <a:p>
            <a:pPr marL="0" indent="0">
              <a:buNone/>
            </a:pPr>
            <a:r>
              <a:rPr lang="pl-PL" dirty="0"/>
              <a:t>Do wniosku o wydanie zezwolenia na przeprowadzenie imprezy masowej organizator dołącza informację o rozmieszczeniu miejsc i czasie, w których będą sprzedawane, podawane lub spożywane napoje alkoholowe.</a:t>
            </a:r>
          </a:p>
          <a:p>
            <a:pPr marL="0" indent="0">
              <a:buNone/>
            </a:pPr>
            <a:r>
              <a:rPr lang="pl-PL" dirty="0"/>
              <a:t>(art. 8a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4170590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UTRWALANIE PRZEBIEGU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Organizator jest uprawniony do utrwalania przebiegu imprezy masowej, a w szczególności zachowania osób w niej uczestniczących, za pomocą urządzeń rejestrujących obraz i dźwięk.</a:t>
            </a:r>
          </a:p>
          <a:p>
            <a:pPr marL="0" indent="0">
              <a:buNone/>
            </a:pPr>
            <a:r>
              <a:rPr lang="pl-PL" dirty="0"/>
              <a:t>Materiały zgromadzone podczas utrwalania przebiegu imprezy masowej, mogące stanowić dowody pozwalające na wszczęcie postępowania karnego albo postępowania w sprawach o wykroczenia lub dowody mogące mieć znaczenie dla toczących się takich postępowań, organizator niezwłocznie przekazuje prokuratorowi rejonowemu właściwemu ze względu na miejsce przeprowadzonej imprezy masowej lub właściwemu terytorialnie komendantowi powiatowemu (miejskiemu, rejonowemu) Policji, w razie potrzeby z wnioskiem o wszczęcie postępowania karnego lub z wnioskiem o ukaranie, chyba że sam zawiadomi o przestępstwie albo wystąpi z wnioskiem o ukaranie w sprawach o wykroczenia.</a:t>
            </a:r>
          </a:p>
          <a:p>
            <a:pPr marL="0" indent="0">
              <a:buNone/>
            </a:pPr>
            <a:r>
              <a:rPr lang="pl-PL" dirty="0"/>
              <a:t>(art. 11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509739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UTRWALANIE PRZEBIEGU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Zgromadzone podczas utrwalania przebiegu imprezy masowej materiały, niezawierające dowodów pozwalających na wszczęcie postępowania karnego albo postępowania w sprawach o wykroczenia lub dowodów mających znaczenie dla toczących się takich postępowań, organizator przechowuje po zakończeniu imprezy masowej przez okres co najmniej 30 dni, nie dłużej jednak niż 90 dni, a następnie komisyjnie je niszczy.</a:t>
            </a:r>
          </a:p>
          <a:p>
            <a:pPr marL="0" indent="0">
              <a:buNone/>
            </a:pPr>
            <a:r>
              <a:rPr lang="pl-PL" dirty="0"/>
              <a:t>(art. 11 ust. 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192992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UTRWALANIE PRZEBIEGU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Wojewoda w uzgodnieniu z komendantem wojewódzkim (Komendantem Stołecznym) Policji i z komendantem wojewódzkim Państwowej Straży Pożarnej, oraz po zasięgnięciu opinii właściwego polskiego związku sportowego, sporządza wykaz stadionów, obiektów lub terenów, na których utrwalanie przebiegu imprezy masowej za pomocą urządzeń rejestrujących obraz i dźwięk jest obowiązkowe. Umieszczenie w wykazie określonego stadionu, obiektu lub terenu następuje w drodze decyzji administracyjnej.</a:t>
            </a:r>
          </a:p>
          <a:p>
            <a:pPr marL="0" indent="0">
              <a:buNone/>
            </a:pPr>
            <a:r>
              <a:rPr lang="pl-PL" dirty="0"/>
              <a:t>Komendant wojewódzki (Komendant Stołeczny) Policji oraz komendant wojewódzki Państwowej Straży Pożarnej mogą złożyć do wojewody wniosek w sprawie umieszczenia stadionu, obiektu lub terenu w wykazie, o którym mowa w ust. 4, w przypadku sformułowania takiej konkluzji w opinii, o której mowa w art. 25 ust. 1 pkt 2.</a:t>
            </a:r>
          </a:p>
          <a:p>
            <a:pPr marL="0" indent="0">
              <a:buNone/>
            </a:pPr>
            <a:r>
              <a:rPr lang="pl-PL" dirty="0"/>
              <a:t>(art. 11 ust. 4-5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284005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UTRWALANIE PRZEBIEGU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W celu przeprowadzenia imprezy masowej organizator, nie później niż na 30 dni przed planowanym terminem jej rozpoczęcia:</a:t>
            </a:r>
          </a:p>
          <a:p>
            <a:pPr marL="0" indent="0">
              <a:buNone/>
            </a:pPr>
            <a:r>
              <a:rPr lang="pl-PL" dirty="0"/>
              <a:t>zwraca się do właściwych miejscowo: komendanta powiatowego (rejonowego, miejskiego) Policji i komendanta powiatowego (miejskiego) Państwowej Straży Pożarnej, dysponenta zespołów ratownictwa medycznego i państwowego inspektora sanitarnego z wnioskiem o wydanie opinii o niezbędnej wielkości sił i środków potrzebnych do zabezpieczenia imprezy masowej, zastrzeżeniach do stanu technicznego obiektu (terenu) oraz o przewidywanych zagrożeniach;</a:t>
            </a:r>
          </a:p>
          <a:p>
            <a:pPr marL="0" indent="0">
              <a:buNone/>
            </a:pPr>
            <a:r>
              <a:rPr lang="pl-PL" dirty="0"/>
              <a:t>(art. 25 ust. 1 pkt. 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508962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UTRWALANIE PRZEBIEGU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7500" lnSpcReduction="20000"/>
          </a:bodyPr>
          <a:lstStyle/>
          <a:p>
            <a:pPr marL="0" indent="0">
              <a:buNone/>
            </a:pPr>
            <a:r>
              <a:rPr lang="pl-PL" dirty="0"/>
              <a:t>W decyzji, o której mowa w ust. 4, określa się w szczególności termin, od którego utrwalanie przebiegu imprezy masowej za pomocą urządzeń rejestrujących obraz i dźwięk jest obowiązkowe.</a:t>
            </a:r>
          </a:p>
          <a:p>
            <a:pPr marL="0" indent="0">
              <a:buNone/>
            </a:pPr>
            <a:r>
              <a:rPr lang="pl-PL" dirty="0"/>
              <a:t>Od decyzji, o której mowa w ust. 4, przysługuje odwołanie do ministra właściwego do spraw wewnętrznych.</a:t>
            </a:r>
          </a:p>
          <a:p>
            <a:pPr marL="0" indent="0">
              <a:buNone/>
            </a:pPr>
            <a:r>
              <a:rPr lang="pl-PL" dirty="0"/>
              <a:t>Organizator imprezy masowej przeprowadzanej na stadionie, w obiekcie lub na terenie, o których mowa w ust. 4, oraz organizator imprezy masowej podwyższonego ryzyka utrwala przebieg tej imprezy, a w szczególności zachowania osób, za pomocą urządzeń rejestrujących obraz i dźwięk.</a:t>
            </a:r>
          </a:p>
          <a:p>
            <a:pPr marL="0" indent="0">
              <a:buNone/>
            </a:pPr>
            <a:r>
              <a:rPr lang="pl-PL" dirty="0"/>
              <a:t>(art. 11 ust. 6-8 </a:t>
            </a:r>
            <a:r>
              <a:rPr lang="pl-PL" dirty="0" err="1"/>
              <a:t>u.i.m</a:t>
            </a:r>
            <a:r>
              <a:rPr lang="pl-PL" dirty="0"/>
              <a:t>.)</a:t>
            </a:r>
          </a:p>
          <a:p>
            <a:pPr marL="0" indent="0">
              <a:buNone/>
            </a:pPr>
            <a:r>
              <a:rPr lang="pl-PL" dirty="0"/>
              <a:t>Wojewoda może, w drodze decyzji administracyjnej, nałożyć na organizatora imprezy masowej organizowanej w miejscu nieobjętym wykazem, o którym mowa w art. 11 ust. 4, obowiązek jej utrwalania za pomocą urządzeń rejestrujących obraz i dźwięk.</a:t>
            </a:r>
          </a:p>
          <a:p>
            <a:pPr marL="0" indent="0">
              <a:buNone/>
            </a:pPr>
            <a:r>
              <a:rPr lang="pl-PL" dirty="0"/>
              <a:t>(art. 12 ust. 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0096300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10000"/>
          </a:bodyPr>
          <a:lstStyle/>
          <a:p>
            <a:pPr marL="0" indent="0">
              <a:buNone/>
            </a:pPr>
            <a:r>
              <a:rPr lang="pl-PL" dirty="0"/>
              <a:t>Organ (wójt, burmistrz lub prezydent miasta, właściwy ze względu na miejsce przeprowadzenia imprezy masowej) kontroluje zgodność przebiegu imprezy masowej podwyższonego ryzyka z warunkami określonymi w zezwoleniu.</a:t>
            </a:r>
          </a:p>
          <a:p>
            <a:pPr marL="0" indent="0">
              <a:buNone/>
            </a:pPr>
            <a:r>
              <a:rPr lang="pl-PL" dirty="0"/>
              <a:t>Organ może kontrolować zgodność przebiegu imprezy masowej niebędącej imprezą masową podwyższonego ryzyka z warunkami określonymi w zezwoleniu.</a:t>
            </a:r>
          </a:p>
          <a:p>
            <a:pPr marL="0" indent="0">
              <a:buNone/>
            </a:pPr>
            <a:r>
              <a:rPr lang="pl-PL" dirty="0"/>
              <a:t>Wykonując czynności, o których mowa w ust. 1 i 2, organ może korzystać z sił i środków właściwego miejscowo: komendanta powiatowego (rejonowego, miejskiego) Policji, komendanta powiatowego (miejskiego) Państwowej Straży Pożarnej, dysponenta zespołów ratownictwa medycznego i państwowego inspektora sanitarnego.</a:t>
            </a:r>
          </a:p>
          <a:p>
            <a:pPr marL="0" indent="0">
              <a:buNone/>
            </a:pPr>
            <a:r>
              <a:rPr lang="pl-PL" dirty="0"/>
              <a:t>(art. 31 ust. 1-2a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2829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Bezpieczeństwo imprez masowych</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Za bezpieczeństwo imprezy masowej w miejscu i w czasie jej trwania odpowiada jej organizator.</a:t>
            </a:r>
          </a:p>
          <a:p>
            <a:pPr marL="0" indent="0">
              <a:buNone/>
            </a:pPr>
            <a:r>
              <a:rPr lang="pl-PL" dirty="0"/>
              <a:t>Obowiązek zabezpieczenia imprezy masowej spoczywa na organizatorze, a w zakresie określonym w tej ustawie i innych przepisach także na: wójcie, burmistrzu, prezydencie miasta, wojewodzie, Policji, Państwowej Straży Pożarnej i innych jednostkach organizacyjnych ochrony przeciwpożarowej, służbach odpowiedzialnych za bezpieczeństwo i porządek publiczny na obszarach kolejowych, służbie zdrowia, a w razie potrzeby także innych właściwych służbach i organach.</a:t>
            </a:r>
          </a:p>
          <a:p>
            <a:pPr marL="0" indent="0">
              <a:buNone/>
            </a:pPr>
            <a:r>
              <a:rPr lang="pl-PL" dirty="0"/>
              <a:t>(art. 5 ust. 1 i 3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1815868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10000"/>
          </a:bodyPr>
          <a:lstStyle/>
          <a:p>
            <a:pPr marL="0" indent="0">
              <a:buNone/>
            </a:pPr>
            <a:r>
              <a:rPr lang="pl-PL" dirty="0"/>
              <a:t>Organ w związku z przeprowadzaną kontrolą, o której mowa w ust. 1 i 2, ma prawo do:</a:t>
            </a:r>
          </a:p>
          <a:p>
            <a:pPr marL="0" indent="0">
              <a:buNone/>
            </a:pPr>
            <a:r>
              <a:rPr lang="pl-PL" dirty="0"/>
              <a:t>1)  żądania od organizatora informacji, dokumentów i danych, niezbędnych do sprawowania kontroli;</a:t>
            </a:r>
          </a:p>
          <a:p>
            <a:pPr marL="0" indent="0">
              <a:buNone/>
            </a:pPr>
            <a:r>
              <a:rPr lang="pl-PL" dirty="0"/>
              <a:t>2)  swobodnego wstępu do miejsca przeprowadzania imprezy masowej i innych pomieszczeń związanych bezpośrednio z przeprowadzaniem imprezy masowej;</a:t>
            </a:r>
          </a:p>
          <a:p>
            <a:pPr marL="0" indent="0">
              <a:buNone/>
            </a:pPr>
            <a:r>
              <a:rPr lang="pl-PL" dirty="0"/>
              <a:t>3)  przeprowadzania lustracji miejsc, o których mowa w pkt 2;</a:t>
            </a:r>
          </a:p>
          <a:p>
            <a:pPr marL="0" indent="0">
              <a:buNone/>
            </a:pPr>
            <a:r>
              <a:rPr lang="pl-PL" dirty="0"/>
              <a:t>4)  żądania od osób działających w imieniu i na rzecz organizatora udzielenia informacji w formie ustnej i pisemnej w zakresie przeprowadzanej kontroli.</a:t>
            </a:r>
          </a:p>
          <a:p>
            <a:pPr marL="0" indent="0">
              <a:buNone/>
            </a:pPr>
            <a:r>
              <a:rPr lang="pl-PL" dirty="0"/>
              <a:t>(art. 31 ust. 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044630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10000"/>
          </a:bodyPr>
          <a:lstStyle/>
          <a:p>
            <a:pPr marL="0" indent="0">
              <a:buNone/>
            </a:pPr>
            <a:r>
              <a:rPr lang="pl-PL" dirty="0"/>
              <a:t>W przypadku stwierdzenia niespełnienia przez organizatora warunków określonych w zezwoleniu organ może wydać decyzję o przerwaniu imprezy masowej, nadając jej rygor natychmiastowej wykonalności, o czym niezwłocznie powiadamia właściwego wojewodę. Decyzję doręcza się organizatorowi w terminie 7 dni od dnia przerwania imprezy.</a:t>
            </a:r>
          </a:p>
          <a:p>
            <a:pPr marL="0" indent="0">
              <a:buNone/>
            </a:pPr>
            <a:r>
              <a:rPr lang="pl-PL" dirty="0"/>
              <a:t>Wydając decyzję, o której mowa w ust. 4, organ bierze również pod uwagę zagrożenie bezpieczeństwa, które może spowodować przerwanie imprezy masowej.</a:t>
            </a:r>
          </a:p>
          <a:p>
            <a:pPr marL="0" indent="0">
              <a:buNone/>
            </a:pPr>
            <a:r>
              <a:rPr lang="pl-PL" dirty="0"/>
              <a:t>W przypadku stwierdzenia naruszenia warunków bezpieczeństwa imprezy masowej przez jej organizatora, podmioty, o których mowa w art. 25 ust. 1 pkt 2, mogą wnioskować do organu o jej przerwanie.</a:t>
            </a:r>
          </a:p>
          <a:p>
            <a:pPr marL="0" indent="0">
              <a:buNone/>
            </a:pPr>
            <a:r>
              <a:rPr lang="pl-PL" dirty="0"/>
              <a:t>(art. 31 ust. 4-5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47492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Decyzja o zakazie przeprowadzenia imprezy masowej </a:t>
            </a:r>
          </a:p>
          <a:p>
            <a:pPr marL="0" indent="0">
              <a:buNone/>
            </a:pPr>
            <a:endParaRPr lang="pl-PL" dirty="0"/>
          </a:p>
          <a:p>
            <a:pPr marL="0" indent="0">
              <a:buNone/>
            </a:pPr>
            <a:r>
              <a:rPr lang="pl-PL" dirty="0"/>
              <a:t>Organ (wójt, burmistrz, prezydent miasta) wydaje decyzję o zakazie przeprowadzenia imprezy masowej, jeżeli po wydaniu zezwolenia stwierdzi, że zostały naruszone warunki bezpieczeństwa dające podstawę do jego wydania.</a:t>
            </a:r>
          </a:p>
          <a:p>
            <a:pPr marL="0" indent="0">
              <a:buNone/>
            </a:pPr>
            <a:r>
              <a:rPr lang="pl-PL" dirty="0"/>
              <a:t>(art. 32 </a:t>
            </a:r>
            <a:r>
              <a:rPr lang="pl-PL" dirty="0" err="1"/>
              <a:t>u.i.m</a:t>
            </a:r>
            <a:r>
              <a:rPr lang="pl-PL" dirty="0"/>
              <a:t>.)</a:t>
            </a:r>
          </a:p>
          <a:p>
            <a:pPr marL="0" indent="0">
              <a:buNone/>
            </a:pPr>
            <a:r>
              <a:rPr lang="pl-PL" dirty="0"/>
              <a:t>Od decyzji organu, o której mowa w art. 29 (decyzja o zezwoleniu albo odmowie wydania zezwolenia) </a:t>
            </a:r>
          </a:p>
          <a:p>
            <a:pPr marL="0" indent="0">
              <a:buNone/>
            </a:pPr>
            <a:r>
              <a:rPr lang="pl-PL" dirty="0"/>
              <a:t>i w art. 32 (decyzję o zakazie przeprowadzenia imprezy masowej), przysługuje odwołanie do samorządowego kolegium odwoławczego.</a:t>
            </a:r>
          </a:p>
          <a:p>
            <a:pPr marL="0" indent="0">
              <a:buNone/>
            </a:pPr>
            <a:r>
              <a:rPr lang="pl-PL" dirty="0"/>
              <a:t>Samorządowe kolegium odwoławcze rozpatruje odwołanie, o którym mowa w ust. 1, w terminie 4 dni od dnia jego wniesienia.</a:t>
            </a:r>
          </a:p>
          <a:p>
            <a:pPr marL="0" indent="0">
              <a:buNone/>
            </a:pPr>
            <a:r>
              <a:rPr lang="pl-PL" dirty="0"/>
              <a:t>(art. 33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091431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0000" lnSpcReduction="20000"/>
          </a:bodyPr>
          <a:lstStyle/>
          <a:p>
            <a:pPr marL="0" indent="0">
              <a:buNone/>
            </a:pPr>
            <a:r>
              <a:rPr lang="pl-PL" dirty="0"/>
              <a:t>Decyzja o zakazie przeprowadzenia imprezy masowej wydana przez wojewodę</a:t>
            </a:r>
          </a:p>
          <a:p>
            <a:pPr marL="0" indent="0">
              <a:buNone/>
            </a:pPr>
            <a:endParaRPr lang="pl-PL" dirty="0"/>
          </a:p>
          <a:p>
            <a:pPr marL="0" indent="0">
              <a:buNone/>
            </a:pPr>
            <a:r>
              <a:rPr lang="pl-PL" dirty="0"/>
              <a:t>W przypadku negatywnej oceny stanu bezpieczeństwa i porządku publicznego w związku z planowaną lub przeprowadzoną imprezą masową wojewoda, w drodze decyzji administracyjnej, może:</a:t>
            </a:r>
          </a:p>
          <a:p>
            <a:pPr marL="0" indent="0">
              <a:buNone/>
            </a:pPr>
            <a:r>
              <a:rPr lang="pl-PL" dirty="0"/>
              <a:t>1)  zakazać przeprowadzenia imprezy masowej z udziałem publiczności na całym obiekcie lub w jego wydzielonych sektorach;</a:t>
            </a:r>
          </a:p>
          <a:p>
            <a:pPr marL="0" indent="0">
              <a:buNone/>
            </a:pPr>
            <a:r>
              <a:rPr lang="pl-PL" dirty="0"/>
              <a:t>2)  wprowadzić, na czas określony albo nieokreślony, zakaz przeprowadzania przez organizatora imprez masowych na terenie województwa lub jego części.</a:t>
            </a:r>
          </a:p>
          <a:p>
            <a:pPr marL="0" indent="0">
              <a:buNone/>
            </a:pPr>
            <a:r>
              <a:rPr lang="pl-PL" dirty="0"/>
              <a:t>Kopię decyzji niezwłocznie po jej wydaniu wojewoda przesyła podmiotom, o których mowa w art. 25 ust. 1.</a:t>
            </a:r>
          </a:p>
          <a:p>
            <a:pPr marL="0" indent="0">
              <a:buNone/>
            </a:pPr>
            <a:r>
              <a:rPr lang="pl-PL" dirty="0"/>
              <a:t>Od decyzji, o której mowa w ust. 1, przysługuje odwołanie do ministra właściwego do spraw wewnętrznych, który rozpatruje je w terminie 14 dni od dnia jego wniesienia.</a:t>
            </a:r>
          </a:p>
          <a:p>
            <a:pPr marL="0" indent="0">
              <a:buNone/>
            </a:pPr>
            <a:r>
              <a:rPr lang="pl-PL" dirty="0"/>
              <a:t>Odwołanie od decyzji, o której mowa w ust. 1, nie wstrzymuje jej wykonania.</a:t>
            </a:r>
          </a:p>
          <a:p>
            <a:pPr marL="0" indent="0">
              <a:buNone/>
            </a:pPr>
            <a:r>
              <a:rPr lang="pl-PL" dirty="0"/>
              <a:t>(art. 34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900283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KONTROLA BEZPIECZEŃSTWA</a:t>
            </a:r>
            <a:br>
              <a:rPr lang="pl-PL" b="1" dirty="0"/>
            </a:br>
            <a:r>
              <a:rPr lang="pl-PL" b="1" dirty="0"/>
              <a:t>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7500" lnSpcReduction="20000"/>
          </a:bodyPr>
          <a:lstStyle/>
          <a:p>
            <a:pPr marL="0" indent="0">
              <a:buNone/>
            </a:pPr>
            <a:r>
              <a:rPr lang="pl-PL" dirty="0"/>
              <a:t>Decyzja w sprawie przerwania imprezy masowej wydana przez wojewodę</a:t>
            </a:r>
          </a:p>
          <a:p>
            <a:pPr marL="0" indent="0">
              <a:buNone/>
            </a:pPr>
            <a:r>
              <a:rPr lang="pl-PL" dirty="0"/>
              <a:t> </a:t>
            </a:r>
          </a:p>
          <a:p>
            <a:pPr marL="0" indent="0">
              <a:buNone/>
            </a:pPr>
            <a:r>
              <a:rPr lang="pl-PL" dirty="0"/>
              <a:t>Wojewoda może, w drodze decyzji administracyjnej, przerwać imprezę masową, jeżeli jej dalszy przebieg może zagrozić życiu lub zdrowiu osobom albo mieniu w znacznych rozmiarach, a działania podejmowane przez organizatora są niewystarczające do zapewnienia bezpieczeństwa i porządku publicznego.</a:t>
            </a:r>
          </a:p>
          <a:p>
            <a:pPr marL="0" indent="0">
              <a:buNone/>
            </a:pPr>
            <a:r>
              <a:rPr lang="pl-PL" dirty="0"/>
              <a:t>Wydając decyzję, wojewoda bierze pod uwagę również zagrożenie bezpieczeństwa, które może spowodować przerwanie imprezy masowej.</a:t>
            </a:r>
          </a:p>
          <a:p>
            <a:pPr marL="0" indent="0">
              <a:buNone/>
            </a:pPr>
            <a:r>
              <a:rPr lang="pl-PL" dirty="0"/>
              <a:t>Decyzji o przerwaniu imprezy masowej nadaje się rygor natychmiastowej wykonalności.</a:t>
            </a:r>
          </a:p>
          <a:p>
            <a:pPr marL="0" indent="0">
              <a:buNone/>
            </a:pPr>
            <a:r>
              <a:rPr lang="pl-PL" dirty="0"/>
              <a:t>O treści decyzji wojewoda zawiadamia niezwłocznie organizatora imprezy masowej oraz odpowiednie podmioty wymienione w art. 25 ust. 1.</a:t>
            </a:r>
          </a:p>
          <a:p>
            <a:pPr marL="0" indent="0">
              <a:buNone/>
            </a:pPr>
            <a:r>
              <a:rPr lang="pl-PL" dirty="0"/>
              <a:t>Decyzję doręcza się organizatorowi w terminie 7 dni od dnia przerwania imprezy masowej.</a:t>
            </a:r>
          </a:p>
          <a:p>
            <a:pPr marL="0" indent="0">
              <a:buNone/>
            </a:pPr>
            <a:r>
              <a:rPr lang="pl-PL" dirty="0"/>
              <a:t>(art. 34a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657811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Przetwarzanie informacji, w tym danych osobowych, dotyczących bezpieczeństwa imprez masowych odbywa się w celu zapobiegania przestępstwom i wykroczeniom związanym z tymi imprezami oraz ich zwalczania.</a:t>
            </a:r>
          </a:p>
          <a:p>
            <a:pPr marL="0" indent="0">
              <a:buNone/>
            </a:pPr>
            <a:r>
              <a:rPr lang="pl-PL" dirty="0"/>
              <a:t>Przetwarzanie danych osobowych może odbywać się bez obowiązku informowania osób, których one dotyczą.</a:t>
            </a:r>
          </a:p>
          <a:p>
            <a:pPr marL="0" indent="0">
              <a:buNone/>
            </a:pPr>
            <a:r>
              <a:rPr lang="pl-PL" dirty="0"/>
              <a:t>(art. 35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858629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Organem administracji rządowej właściwym w sprawach przetwarzania informacji, w tym danych osobowych, dotyczących bezpieczeństwa masowych imprez sportowych, w tym meczów piłki nożnej, jest Komendant Główny Policji, zwany dalej "Komendantem.</a:t>
            </a:r>
          </a:p>
          <a:p>
            <a:pPr marL="0" indent="0">
              <a:buNone/>
            </a:pPr>
            <a:r>
              <a:rPr lang="pl-PL" dirty="0"/>
              <a:t>Komendant przetwarza informacje, w tym dane osobowe, dotyczące imprez masowych innych niż masowe imprezy sportowe, w tym mecze piłki nożnej, w zakresie obejmującym dane osobowe o osobach, o których mowa w art. 22 ust. 1 pkt 1 lit. a i b (np. osoby, wobec których orzeczono zakaz wstępu na imprezę masową), oraz o terminach i miejscach przeprowadzania tych imprez.</a:t>
            </a:r>
          </a:p>
          <a:p>
            <a:pPr marL="0" indent="0">
              <a:buNone/>
            </a:pPr>
            <a:r>
              <a:rPr lang="pl-PL" dirty="0"/>
              <a:t>(art. 36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086717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Do zadań Komendanta Głównego Policji należy w szczególności:</a:t>
            </a:r>
          </a:p>
          <a:p>
            <a:pPr marL="0" indent="0">
              <a:buNone/>
            </a:pPr>
            <a:r>
              <a:rPr lang="pl-PL" dirty="0"/>
              <a:t>1)	 przetwarzanie informacji, w tym danych osobowych, dotyczących bezpieczeństwa imprez masowych;</a:t>
            </a:r>
          </a:p>
          <a:p>
            <a:pPr marL="0" indent="0">
              <a:buNone/>
            </a:pPr>
            <a:r>
              <a:rPr lang="pl-PL" dirty="0"/>
              <a:t>2)	 prowadzenie zbioru danych dotyczących bezpieczeństwa imprez masowych;</a:t>
            </a:r>
          </a:p>
          <a:p>
            <a:pPr marL="0" indent="0">
              <a:buNone/>
            </a:pPr>
            <a:r>
              <a:rPr lang="pl-PL" dirty="0"/>
              <a:t>3)	 opracowywanie analiz informacji dotyczących bezpieczeństwa masowych imprez sportowych, w tym meczów piłki nożnej;</a:t>
            </a:r>
          </a:p>
          <a:p>
            <a:pPr marL="0" indent="0">
              <a:buNone/>
            </a:pPr>
            <a:r>
              <a:rPr lang="pl-PL" dirty="0"/>
              <a:t>4)	 zapewnienie bezpieczeństwa przetwarzanych informacji dotyczących bezpieczeństwa imprez masowych, w tym, zgodnie z przepisami ustawy z dnia 14 grudnia 2018 r. o ochronie danych osobowych przetwarzanych w związku z zapobieganiem i zwalczaniem przestępczości, bezpieczeństwa danych osobowych;</a:t>
            </a:r>
          </a:p>
          <a:p>
            <a:pPr marL="0" indent="0">
              <a:buNone/>
            </a:pPr>
            <a:r>
              <a:rPr lang="pl-PL" dirty="0"/>
              <a:t>5)	 współpraca z podmiotami zagranicznymi w zakresie, o którym mowa w pkt 1-3.</a:t>
            </a:r>
          </a:p>
          <a:p>
            <a:pPr marL="0" indent="0">
              <a:buNone/>
            </a:pPr>
            <a:r>
              <a:rPr lang="pl-PL" dirty="0"/>
              <a:t>(art. 37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16300548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62500" lnSpcReduction="20000"/>
          </a:bodyPr>
          <a:lstStyle/>
          <a:p>
            <a:pPr marL="0" indent="0">
              <a:buNone/>
            </a:pPr>
            <a:r>
              <a:rPr lang="pl-PL" dirty="0"/>
              <a:t>Podmiotami uprawnionymi w zakresie swoich kompetencji do otrzymywania od Komendanta informacji, w tym danych osobowych, dotyczących bezpieczeństwa imprez masowych, zwanymi dalej "podmiotami uprawnionymi", są m. in.:</a:t>
            </a:r>
          </a:p>
          <a:p>
            <a:pPr marL="0" indent="0">
              <a:buNone/>
            </a:pPr>
            <a:r>
              <a:rPr lang="pl-PL" dirty="0"/>
              <a:t>1)  Policja;</a:t>
            </a:r>
          </a:p>
          <a:p>
            <a:pPr marL="0" indent="0">
              <a:buNone/>
            </a:pPr>
            <a:r>
              <a:rPr lang="pl-PL" dirty="0"/>
              <a:t>2)  prokuratura;</a:t>
            </a:r>
          </a:p>
          <a:p>
            <a:pPr marL="0" indent="0">
              <a:buNone/>
            </a:pPr>
            <a:r>
              <a:rPr lang="pl-PL" dirty="0"/>
              <a:t>3)  sądy;</a:t>
            </a:r>
          </a:p>
          <a:p>
            <a:pPr marL="0" indent="0">
              <a:buNone/>
            </a:pPr>
            <a:r>
              <a:rPr lang="pl-PL" dirty="0"/>
              <a:t>4)  Straż Graniczna;</a:t>
            </a:r>
          </a:p>
          <a:p>
            <a:pPr marL="0" indent="0">
              <a:buNone/>
            </a:pPr>
            <a:r>
              <a:rPr lang="pl-PL" dirty="0"/>
              <a:t>5)  Państwowa Straż Pożarna;</a:t>
            </a:r>
          </a:p>
          <a:p>
            <a:pPr marL="0" indent="0">
              <a:buNone/>
            </a:pPr>
            <a:r>
              <a:rPr lang="pl-PL" dirty="0"/>
              <a:t>6)  Służba Ochrony Państwa;</a:t>
            </a:r>
          </a:p>
          <a:p>
            <a:pPr marL="0" indent="0">
              <a:buNone/>
            </a:pPr>
            <a:r>
              <a:rPr lang="pl-PL" dirty="0"/>
              <a:t>7)  Agencja Bezpieczeństwa Wewnętrznego;</a:t>
            </a:r>
          </a:p>
          <a:p>
            <a:pPr marL="0" indent="0">
              <a:buNone/>
            </a:pPr>
            <a:r>
              <a:rPr lang="pl-PL" dirty="0"/>
              <a:t>8)  Żandarmeria Wojskowa;</a:t>
            </a:r>
          </a:p>
          <a:p>
            <a:pPr marL="0" indent="0">
              <a:buNone/>
            </a:pPr>
            <a:r>
              <a:rPr lang="pl-PL" dirty="0"/>
              <a:t>9)  straże gminne (miejskie);</a:t>
            </a:r>
          </a:p>
          <a:p>
            <a:pPr marL="0" indent="0">
              <a:buNone/>
            </a:pPr>
            <a:r>
              <a:rPr lang="pl-PL" dirty="0"/>
              <a:t>(…)</a:t>
            </a:r>
          </a:p>
          <a:p>
            <a:pPr marL="0" indent="0">
              <a:buNone/>
            </a:pPr>
            <a:r>
              <a:rPr lang="pl-PL" dirty="0"/>
              <a:t>(art. 38 ust. 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422140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0000" lnSpcReduction="20000"/>
          </a:bodyPr>
          <a:lstStyle/>
          <a:p>
            <a:pPr marL="0" indent="0">
              <a:buNone/>
            </a:pPr>
            <a:r>
              <a:rPr lang="pl-PL" dirty="0"/>
              <a:t>Podmiotami zobowiązanymi do przekazywania Komendantowi informacji, w tym danych osobowych, dotyczących bezpieczeństwa imprez masowych, zwanymi dalej "podmiotami zobowiązanymi", są podmioty, o których mowa w art. 38 ust. 1 pkt 1-15, oraz:</a:t>
            </a:r>
          </a:p>
          <a:p>
            <a:pPr marL="0" indent="0">
              <a:buNone/>
            </a:pPr>
            <a:r>
              <a:rPr lang="pl-PL" dirty="0"/>
              <a:t>1)  Biuro Informacyjne Krajowego Rejestru Karnego oraz sądy, w których zapadło prawomocne orzeczenie o ukaraniu za wykroczenie karą inną niż kara aresztu;</a:t>
            </a:r>
          </a:p>
          <a:p>
            <a:pPr marL="0" indent="0">
              <a:buNone/>
            </a:pPr>
            <a:r>
              <a:rPr lang="pl-PL" dirty="0"/>
              <a:t>2)  związki sportowe;</a:t>
            </a:r>
          </a:p>
          <a:p>
            <a:pPr marL="0" indent="0">
              <a:buNone/>
            </a:pPr>
            <a:r>
              <a:rPr lang="pl-PL" dirty="0"/>
              <a:t>3)  organizatorzy;</a:t>
            </a:r>
          </a:p>
          <a:p>
            <a:pPr marL="0" indent="0">
              <a:buNone/>
            </a:pPr>
            <a:r>
              <a:rPr lang="pl-PL" dirty="0"/>
              <a:t>4)  właściciele obiektów, na terenie których organizowane są masowe imprezy sportowe, w tym mecze piłki nożnej;</a:t>
            </a:r>
          </a:p>
          <a:p>
            <a:pPr marL="0" indent="0">
              <a:buNone/>
            </a:pPr>
            <a:r>
              <a:rPr lang="pl-PL" dirty="0"/>
              <a:t>5)  organizatorzy turystyki;</a:t>
            </a:r>
          </a:p>
          <a:p>
            <a:pPr marL="0" indent="0">
              <a:buNone/>
            </a:pPr>
            <a:r>
              <a:rPr lang="pl-PL" dirty="0"/>
              <a:t>6)  krajowi przewoźnicy realizujący publiczny transport zbiorowy.</a:t>
            </a:r>
          </a:p>
          <a:p>
            <a:pPr marL="0" indent="0">
              <a:buNone/>
            </a:pPr>
            <a:r>
              <a:rPr lang="pl-PL" dirty="0"/>
              <a:t>Podmioty zobowiązane przekazują komendantom wojewódzkim (Komendantowi Stołecznemu) Policji i komendantom powiatowym (rejonowym, miejskim) Policji, na wniosek komendantów, informacje, w tym dane osobowe. </a:t>
            </a:r>
          </a:p>
          <a:p>
            <a:pPr marL="0" indent="0">
              <a:buNone/>
            </a:pPr>
            <a:r>
              <a:rPr lang="pl-PL" dirty="0"/>
              <a:t>(art. 39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556719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Bezpieczeństwo imprez masowych</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lnSpcReduction="10000"/>
          </a:bodyPr>
          <a:lstStyle/>
          <a:p>
            <a:pPr marL="0" indent="0">
              <a:buNone/>
            </a:pPr>
            <a:r>
              <a:rPr lang="pl-PL" dirty="0"/>
              <a:t>Bezpieczeństwo imprezy masowej obejmuje spełnienie przez organizatora wymogów w zakresie:</a:t>
            </a:r>
          </a:p>
          <a:p>
            <a:pPr marL="0" indent="0">
              <a:buNone/>
            </a:pPr>
            <a:r>
              <a:rPr lang="pl-PL" dirty="0"/>
              <a:t>1)  zapewnienia bezpieczeństwa osobom uczestniczącym w imprezie;</a:t>
            </a:r>
          </a:p>
          <a:p>
            <a:pPr marL="0" indent="0">
              <a:buNone/>
            </a:pPr>
            <a:r>
              <a:rPr lang="pl-PL" dirty="0"/>
              <a:t>2)  ochrony porządku publicznego;</a:t>
            </a:r>
          </a:p>
          <a:p>
            <a:pPr marL="0" indent="0">
              <a:buNone/>
            </a:pPr>
            <a:r>
              <a:rPr lang="pl-PL" dirty="0"/>
              <a:t>3)  zabezpieczenia pod względem medycznym;</a:t>
            </a:r>
          </a:p>
          <a:p>
            <a:pPr marL="0" indent="0">
              <a:buNone/>
            </a:pPr>
            <a:r>
              <a:rPr lang="pl-PL" dirty="0"/>
              <a:t>4)  zapewnienia odpowiedniego stanu technicznego obiektów budowlanych wraz ze służącymi tym obiektom instalacjami i urządzeniami technicznymi, w szczególności przeciwpożarowymi i sanitarnymi.</a:t>
            </a:r>
          </a:p>
          <a:p>
            <a:pPr marL="0" indent="0">
              <a:buNone/>
            </a:pPr>
            <a:r>
              <a:rPr lang="pl-PL" dirty="0"/>
              <a:t>(art. 5 ust. 2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16679234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Podmioty zobowiązane, z zastrzeżeniem ust. 2, przekazują Komendantowi informacje, w tym dane osobowe, dotyczące bezpieczeństwa masowych imprez sportowych, w tym meczów piłki nożnej, niezwłocznie po ich otrzymaniu, nie później jednak niż w ciągu 24 godzin od chwili ich otrzymania.</a:t>
            </a:r>
          </a:p>
          <a:p>
            <a:pPr marL="0" indent="0">
              <a:buNone/>
            </a:pPr>
            <a:r>
              <a:rPr lang="pl-PL" dirty="0"/>
              <a:t>(art. 41 ust. 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656018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Informacje, w tym dane osobowe, dotyczące bezpieczeństwa imprezy masowej przekazuje się za pomocą środków komunikacji elektronicznej albo przez bezpośrednie doręczenie do najbliższego komisariatu lub komendy powiatowej (miejskiej, rejonowej) Policji.</a:t>
            </a:r>
          </a:p>
          <a:p>
            <a:pPr marL="0" indent="0">
              <a:buNone/>
            </a:pPr>
            <a:r>
              <a:rPr lang="pl-PL" dirty="0"/>
              <a:t>Podmioty zobowiązane przekazują informacje, w tym dane osobowe, na kartach rejestracyjnych.</a:t>
            </a:r>
          </a:p>
          <a:p>
            <a:pPr marL="0" indent="0">
              <a:buNone/>
            </a:pPr>
            <a:r>
              <a:rPr lang="pl-PL" dirty="0"/>
              <a:t>Podmioty uprawnione w celu uzyskania informacji, w tym danych osobowych, kierują zapytania, wraz z uzasadnieniem, do Komendanta na kartach zapytania.</a:t>
            </a:r>
          </a:p>
          <a:p>
            <a:pPr marL="0" indent="0">
              <a:buNone/>
            </a:pPr>
            <a:r>
              <a:rPr lang="pl-PL" dirty="0"/>
              <a:t>Komendant udziela informacji na kartach odpowiedzi.</a:t>
            </a:r>
          </a:p>
          <a:p>
            <a:pPr marL="0" indent="0">
              <a:buNone/>
            </a:pPr>
            <a:r>
              <a:rPr lang="pl-PL" dirty="0"/>
              <a:t>Komendant może przekazać informacje, w tym dane osobowe, dotyczące bezpieczeństwa masowych imprez sportowych, w tym meczów piłki nożnej, podmiotowi zobowiązanemu, niebędącemu podmiotem uprawnionym, na jego pisemne zapytanie, jeżeli dotyczy ono ustawowych obowiązków tego podmiotu.</a:t>
            </a:r>
          </a:p>
          <a:p>
            <a:pPr marL="0" indent="0">
              <a:buNone/>
            </a:pPr>
            <a:r>
              <a:rPr lang="pl-PL" dirty="0"/>
              <a:t>(art. 42 ust. 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618510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85000" lnSpcReduction="20000"/>
          </a:bodyPr>
          <a:lstStyle/>
          <a:p>
            <a:pPr marL="0" indent="0">
              <a:buNone/>
            </a:pPr>
            <a:r>
              <a:rPr lang="pl-PL" dirty="0"/>
              <a:t>Komendant przekazuje informacje, w tym dane osobowe, dotyczące bezpieczeństwa imprez masowych niezwłocznie po otrzymaniu od podmiotu uprawnionego zapytania wraz z uzasadnieniem. Uzasadnienie powinno wskazywać powód wystąpienia z zapytaniem.</a:t>
            </a:r>
          </a:p>
          <a:p>
            <a:pPr marL="0" indent="0">
              <a:buNone/>
            </a:pPr>
            <a:r>
              <a:rPr lang="pl-PL" dirty="0"/>
              <a:t>Jeżeli zapytanie nie zawiera uzasadnienia lub jest ono niewystarczające, Komendant zwraca się do podmiotu uprawnionego, o którym mowa w ust. 1, o sporządzenie uzasadnienia lub jego uzupełnienie o stosowne informacje.</a:t>
            </a:r>
          </a:p>
          <a:p>
            <a:pPr marL="0" indent="0">
              <a:buNone/>
            </a:pPr>
            <a:r>
              <a:rPr lang="pl-PL" dirty="0"/>
              <a:t>W przypadku gdy przetwarzane w zbiorze danych informacje, w tym dane osobowe, dotyczące bezpieczeństwa imprez masowych są niewystarczające do udzielenia odpowiedzi na zapytanie, Komendant występuje z zapytaniem do podmiotów zobowiązanych w zakresie koniecznym do udzielenia odpowiedzi. Podmiot zobowiązany, do którego Komendant wystąpił z zapytaniem, jest obowiązany niezwłocznie udzielić odpowiedzi w zakresie określonym w art. 41.</a:t>
            </a:r>
          </a:p>
          <a:p>
            <a:pPr marL="0" indent="0">
              <a:buNone/>
            </a:pPr>
            <a:r>
              <a:rPr lang="pl-PL" dirty="0"/>
              <a:t>(art. 43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7474587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Zapytanie kieruje osoba upoważniona do występowania w imieniu podmiotu uprawnionego.</a:t>
            </a:r>
          </a:p>
          <a:p>
            <a:pPr marL="0" indent="0">
              <a:buNone/>
            </a:pPr>
            <a:r>
              <a:rPr lang="pl-PL" dirty="0"/>
              <a:t>Upoważnienie powinno określać rodzaje spraw, których może dotyczyć zapytanie.</a:t>
            </a:r>
          </a:p>
          <a:p>
            <a:pPr marL="0" indent="0">
              <a:buNone/>
            </a:pPr>
            <a:r>
              <a:rPr lang="pl-PL" dirty="0"/>
              <a:t>Komendant prowadzi rejestr osób upoważnionych obejmujący następujące dane: imię, nazwisko, numer PESEL, nazwę i adres podmiotu, w imieniu którego wniosek został skierowany, uwzględniając zakres udzielonych upoważnień.</a:t>
            </a:r>
          </a:p>
          <a:p>
            <a:pPr marL="0" indent="0">
              <a:buNone/>
            </a:pPr>
            <a:r>
              <a:rPr lang="pl-PL" dirty="0"/>
              <a:t>Jeżeli z zapytaniem zwróci się osoba nieupoważniona lub przekracza ono zakres upoważnienia, Komendant zawiadamia o tym podmiot uprawniony oraz przekazuje mu treść złożonego zapytania bez odpowiedzi.</a:t>
            </a:r>
          </a:p>
          <a:p>
            <a:pPr marL="0" indent="0">
              <a:buNone/>
            </a:pPr>
            <a:r>
              <a:rPr lang="pl-PL" dirty="0"/>
              <a:t>(art. 44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5741559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Treść zapytania skierowanego przez Komendanta lub do Komendanta, a także treść odpowiedzi podmiotu zobowiązanego lub Komendanta podlega zarejestrowaniu w zbiorze danych, o którym mowa w art. 37 pkt 2 (zbioru danych dotyczących bezpieczeństwa imprez masowych prowadzony przez wojewodę).</a:t>
            </a:r>
          </a:p>
          <a:p>
            <a:pPr marL="0" indent="0">
              <a:buNone/>
            </a:pPr>
            <a:r>
              <a:rPr lang="pl-PL" dirty="0"/>
              <a:t>(art. 45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224931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Komendant niezwłocznie przekazuje podmiotowi prowadzącemu centralę monitorowania, określoną w przepisach o wykonywaniu kary pozbawienia wolności poza zakładem karnym w systemie dozoru elektronicznego, informacje o miejscu i terminach imprez masowych w zakresie dotyczącym poszczególnych osób, o których mowa w art. 22 ust. 1 pkt 1 lit. a (np. osoby, wobec których orzeczono zakaz wstępu na imprezę masową), w stosunku do których orzeczono obowiązek przebywania w czasie trwania imprezy masowej w określonym miejscu stałego pobytu.</a:t>
            </a:r>
          </a:p>
          <a:p>
            <a:pPr marL="0" indent="0">
              <a:buNone/>
            </a:pPr>
            <a:r>
              <a:rPr lang="pl-PL" dirty="0"/>
              <a:t>(art. 45a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39266975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Przetwarzanie informacji, w tym danych osobowych, dotyczących bezpieczeństwa imprez masowych może być dokonywane przy wykorzystaniu urządzeń i systemów teleinformatycznych, kartotek, wykazów i zbiorów ewidencyjnych.</a:t>
            </a:r>
          </a:p>
          <a:p>
            <a:pPr marL="0" indent="0">
              <a:buNone/>
            </a:pPr>
            <a:r>
              <a:rPr lang="pl-PL" dirty="0"/>
              <a:t>(art. 46 </a:t>
            </a:r>
            <a:r>
              <a:rPr lang="pl-PL" dirty="0" err="1"/>
              <a:t>a.i.m</a:t>
            </a:r>
            <a:r>
              <a:rPr lang="pl-PL" dirty="0"/>
              <a:t>.)</a:t>
            </a:r>
          </a:p>
          <a:p>
            <a:pPr marL="0" indent="0">
              <a:buNone/>
            </a:pPr>
            <a:endParaRPr lang="pl-PL" dirty="0"/>
          </a:p>
        </p:txBody>
      </p:sp>
    </p:spTree>
    <p:extLst>
      <p:ext uri="{BB962C8B-B14F-4D97-AF65-F5344CB8AC3E}">
        <p14:creationId xmlns:p14="http://schemas.microsoft.com/office/powerpoint/2010/main" val="2413460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Podmiot zobowiązany, który stwierdził nieprawidłowość przekazywanej przez siebie informacji, w tym danych osobowych, dotyczących bezpieczeństwa imprez masowych, zawiadamia o tym niezwłocznie Komendanta.</a:t>
            </a:r>
          </a:p>
          <a:p>
            <a:pPr marL="0" indent="0">
              <a:buNone/>
            </a:pPr>
            <a:r>
              <a:rPr lang="pl-PL" dirty="0"/>
              <a:t>W przypadku, o którym mowa w ust. 1, Komendant niezwłocznie zawiadamia o nieprawidłowości informacji, w tym danych osobowych, dotyczących bezpieczeństwa imprez masowych podmioty uprawnione, które tę informację od niego otrzymały.</a:t>
            </a:r>
          </a:p>
          <a:p>
            <a:pPr marL="0" indent="0">
              <a:buNone/>
            </a:pPr>
            <a:r>
              <a:rPr lang="pl-PL" dirty="0"/>
              <a:t>(art. 47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5027913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10000"/>
          </a:bodyPr>
          <a:lstStyle/>
          <a:p>
            <a:pPr marL="0" indent="0">
              <a:buNone/>
            </a:pPr>
            <a:r>
              <a:rPr lang="pl-PL" dirty="0"/>
              <a:t>Informacje, w tym dane osobowe, dotyczące bezpieczeństwa imprez masowych Komendant przechowuje przez okres 10 lat.</a:t>
            </a:r>
          </a:p>
          <a:p>
            <a:pPr marL="0" indent="0">
              <a:buNone/>
            </a:pPr>
            <a:r>
              <a:rPr lang="pl-PL" dirty="0"/>
              <a:t>(art. 48 </a:t>
            </a:r>
            <a:r>
              <a:rPr lang="pl-PL" dirty="0" err="1"/>
              <a:t>u.i.m</a:t>
            </a:r>
            <a:r>
              <a:rPr lang="pl-PL" dirty="0"/>
              <a:t>.)</a:t>
            </a:r>
          </a:p>
          <a:p>
            <a:pPr marL="0" indent="0">
              <a:buNone/>
            </a:pPr>
            <a:r>
              <a:rPr lang="pl-PL" dirty="0"/>
              <a:t>Informacje, w tym dane osobowe, dotyczące bezpieczeństwa imprez masowych podlegają niezwłocznemu usunięciu ze zbioru danych, jeżeli:</a:t>
            </a:r>
          </a:p>
          <a:p>
            <a:pPr marL="0" indent="0">
              <a:buNone/>
            </a:pPr>
            <a:r>
              <a:rPr lang="pl-PL" dirty="0"/>
              <a:t>1)  przetwarzanie ich jest zabronione;</a:t>
            </a:r>
          </a:p>
          <a:p>
            <a:pPr marL="0" indent="0">
              <a:buNone/>
            </a:pPr>
            <a:r>
              <a:rPr lang="pl-PL" dirty="0"/>
              <a:t>2)  stały się nieaktualne;</a:t>
            </a:r>
          </a:p>
          <a:p>
            <a:pPr marL="0" indent="0">
              <a:buNone/>
            </a:pPr>
            <a:r>
              <a:rPr lang="pl-PL" dirty="0"/>
              <a:t>3)  okazały się nieprawdziwe;</a:t>
            </a:r>
          </a:p>
          <a:p>
            <a:pPr marL="0" indent="0">
              <a:buNone/>
            </a:pPr>
            <a:r>
              <a:rPr lang="pl-PL" dirty="0"/>
              <a:t>4)  upłynął okres, o którym mowa w art. 48.</a:t>
            </a:r>
          </a:p>
          <a:p>
            <a:pPr marL="0" indent="0">
              <a:buNone/>
            </a:pPr>
            <a:r>
              <a:rPr lang="pl-PL" dirty="0"/>
              <a:t>(art. 49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2642537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ZASADY PRZETWARZANIA INFORMACJI </a:t>
            </a:r>
            <a:br>
              <a:rPr lang="pl-PL" b="1" dirty="0"/>
            </a:br>
            <a:r>
              <a:rPr lang="pl-PL" b="1" dirty="0"/>
              <a:t>ZW. Z IMPREZĄ MASOWĄ</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Komendant może kierować zapytanie do instytucji zagranicznych w celu realizacji zadań określonych ustawą.</a:t>
            </a:r>
          </a:p>
          <a:p>
            <a:pPr marL="0" indent="0">
              <a:buNone/>
            </a:pPr>
            <a:r>
              <a:rPr lang="pl-PL" dirty="0"/>
              <a:t>Komendant w celu zapobiegania i zwalczania przejawów przemocy i chuligaństwa w czasie imprez masowych, a w szczególności meczów piłki nożnej, może przekazywać informacje, w tym dane osobowe, dotyczące bezpieczeństwa imprez masowych instytucjom zagranicznym, w tym zwłaszcza informacje niezbędne do zapewnienia porządku i bezpieczeństwa podczas organizowanych imprez masowych o charakterze międzynarodowym.</a:t>
            </a:r>
          </a:p>
          <a:p>
            <a:pPr marL="0" indent="0">
              <a:buNone/>
            </a:pPr>
            <a:r>
              <a:rPr lang="pl-PL" dirty="0"/>
              <a:t>Do przekazywania informacji, w tym danych osobowych, instytucjom zagranicznym stosuje się odpowiednio przepisy niniejszego rozdziału, chyba że przepisy szczególne stanowią inaczej.</a:t>
            </a:r>
          </a:p>
          <a:p>
            <a:pPr marL="0" indent="0">
              <a:buNone/>
            </a:pPr>
            <a:r>
              <a:rPr lang="pl-PL" dirty="0"/>
              <a:t>(art. 50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14231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Bezpieczeństwo imprez masowych</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62500" lnSpcReduction="20000"/>
          </a:bodyPr>
          <a:lstStyle/>
          <a:p>
            <a:pPr marL="0" indent="0">
              <a:buNone/>
            </a:pPr>
            <a:r>
              <a:rPr lang="pl-PL" b="1" dirty="0"/>
              <a:t>Organizator zapewnia:</a:t>
            </a:r>
          </a:p>
          <a:p>
            <a:pPr marL="0" indent="0">
              <a:buNone/>
            </a:pPr>
            <a:r>
              <a:rPr lang="pl-PL" dirty="0"/>
              <a:t>1)  spełnienie wymogów określonych, w szczególności, w przepisach prawa budowlanego, w przepisach sanitarnych i przepisach dotyczących ochrony przeciwpożarowej;</a:t>
            </a:r>
          </a:p>
          <a:p>
            <a:pPr marL="0" indent="0">
              <a:buNone/>
            </a:pPr>
            <a:r>
              <a:rPr lang="pl-PL" dirty="0"/>
              <a:t>2)  udział służb porządkowych, służb informacyjnych oraz kierującego tymi służbami kierownika do spraw bezpieczeństwa;</a:t>
            </a:r>
          </a:p>
          <a:p>
            <a:pPr marL="0" indent="0">
              <a:buNone/>
            </a:pPr>
            <a:r>
              <a:rPr lang="pl-PL" dirty="0"/>
              <a:t>3)  pomoc medyczną;</a:t>
            </a:r>
          </a:p>
          <a:p>
            <a:pPr marL="0" indent="0">
              <a:buNone/>
            </a:pPr>
            <a:r>
              <a:rPr lang="pl-PL" dirty="0"/>
              <a:t>4)  zaplecze higieniczno-sanitarne;</a:t>
            </a:r>
          </a:p>
          <a:p>
            <a:pPr marL="0" indent="0">
              <a:buNone/>
            </a:pPr>
            <a:r>
              <a:rPr lang="pl-PL" dirty="0"/>
              <a:t>5)  wyznaczenie dróg ewakuacyjnych oraz dróg umożliwiających dojazd pojazdom służb ratowniczych i Policji;</a:t>
            </a:r>
          </a:p>
          <a:p>
            <a:pPr marL="0" indent="0">
              <a:buNone/>
            </a:pPr>
            <a:r>
              <a:rPr lang="pl-PL" dirty="0"/>
              <a:t>6)  warunki do zorganizowania łączności pomiędzy podmiotami biorącymi udział w zabezpieczeniu imprezy masowej;</a:t>
            </a:r>
          </a:p>
          <a:p>
            <a:pPr marL="0" indent="0">
              <a:buNone/>
            </a:pPr>
            <a:r>
              <a:rPr lang="pl-PL" dirty="0"/>
              <a:t>7)  sprzęt ratowniczy i gaśniczy oraz środki gaśnicze niezbędne do zabezpieczenia imprezy masowej w zakresie działań ratowniczo-gaśniczych;</a:t>
            </a:r>
          </a:p>
          <a:p>
            <a:pPr marL="0" indent="0">
              <a:buNone/>
            </a:pPr>
            <a:r>
              <a:rPr lang="pl-PL" dirty="0"/>
              <a:t>8)  wydzielone pomieszczenia dla służb kierujących zabezpieczeniem imprezy masowej.</a:t>
            </a:r>
          </a:p>
          <a:p>
            <a:pPr marL="0" indent="0">
              <a:buNone/>
            </a:pPr>
            <a:r>
              <a:rPr lang="pl-PL" dirty="0"/>
              <a:t>(art. 6 ust. 1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28293296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ODPOWIEDZIALNOŚĆ ZA SZKODĘ ZWIĄZANĄ Z ZABEZPIECZENIEM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92500" lnSpcReduction="20000"/>
          </a:bodyPr>
          <a:lstStyle/>
          <a:p>
            <a:pPr marL="0" indent="0">
              <a:buNone/>
            </a:pPr>
            <a:r>
              <a:rPr lang="pl-PL" dirty="0"/>
              <a:t>Odpowiedzialność odszkodowawcza organizatora </a:t>
            </a:r>
          </a:p>
          <a:p>
            <a:pPr marL="0" indent="0">
              <a:buNone/>
            </a:pPr>
            <a:endParaRPr lang="pl-PL" dirty="0"/>
          </a:p>
          <a:p>
            <a:pPr marL="0" indent="0">
              <a:buNone/>
            </a:pPr>
            <a:r>
              <a:rPr lang="pl-PL" dirty="0"/>
              <a:t>Organizator imprezy masowej, na którą wstęp jest odpłatny, odpowiada za szkody obejmujące równowartość zniszczonego lub uszkodzonego mienia, które poniosły Policja, Żandarmeria Wojskowa, straż gminna (miejska), Państwowa Straż Pożarna i inne jednostki ochrony przeciwpożarowej oraz służba zdrowia, w związku z ich działaniami w miejscu i w czasie trwania imprezy masowej.</a:t>
            </a:r>
          </a:p>
          <a:p>
            <a:pPr marL="0" indent="0">
              <a:buNone/>
            </a:pPr>
            <a:r>
              <a:rPr lang="pl-PL" dirty="0"/>
              <a:t>Podmioty, o których mowa w ust. 1, przedkładają organizatorowi wykaz zniszczonego lub uszkodzonego mienia oraz wysokość poniesionej szkody w terminie 14 dni od dnia zaistnienia szkody.</a:t>
            </a:r>
          </a:p>
          <a:p>
            <a:pPr marL="0" indent="0">
              <a:buNone/>
            </a:pPr>
            <a:r>
              <a:rPr lang="pl-PL" dirty="0"/>
              <a:t>(art. 52 ust. 1-2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42796856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pPr algn="ctr"/>
            <a:r>
              <a:rPr lang="pl-PL" b="1" dirty="0"/>
              <a:t>ODPOWIEDZIALNOŚĆ ZA SZKODĘ ZWIĄZANĄ Z ZABEZPIECZENIEM IMPREZY MASOWEJ</a:t>
            </a:r>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buNone/>
            </a:pPr>
            <a:r>
              <a:rPr lang="pl-PL" dirty="0"/>
              <a:t>Obowiązkowe OC </a:t>
            </a:r>
          </a:p>
          <a:p>
            <a:pPr marL="0" indent="0">
              <a:buNone/>
            </a:pPr>
            <a:endParaRPr lang="pl-PL" dirty="0"/>
          </a:p>
          <a:p>
            <a:pPr marL="0" indent="0">
              <a:buNone/>
            </a:pPr>
            <a:r>
              <a:rPr lang="pl-PL" dirty="0"/>
              <a:t>Organizator imprezy masowej, na którą wstęp jest odpłatny, jest obowiązany do zawarcia umowy ubezpieczenia odpowiedzialności cywilnej za szkody wyrządzone osobom w niej uczestniczącym.</a:t>
            </a:r>
          </a:p>
          <a:p>
            <a:pPr marL="0" indent="0">
              <a:buNone/>
            </a:pPr>
            <a:r>
              <a:rPr lang="pl-PL" dirty="0"/>
              <a:t>(art. 53 ust. 1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659095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a:bodyPr>
          <a:lstStyle/>
          <a:p>
            <a:pPr marL="0" indent="0" algn="ctr">
              <a:buNone/>
            </a:pPr>
            <a:endParaRPr lang="pl-PL" sz="5400" b="1" dirty="0"/>
          </a:p>
          <a:p>
            <a:pPr marL="0" indent="0" algn="ctr">
              <a:buNone/>
            </a:pPr>
            <a:r>
              <a:rPr lang="pl-PL" sz="5400" b="1"/>
              <a:t>Dziękuję </a:t>
            </a:r>
            <a:r>
              <a:rPr lang="pl-PL" sz="5400" b="1" dirty="0"/>
              <a:t>za uwagę </a:t>
            </a:r>
          </a:p>
        </p:txBody>
      </p:sp>
    </p:spTree>
    <p:extLst>
      <p:ext uri="{BB962C8B-B14F-4D97-AF65-F5344CB8AC3E}">
        <p14:creationId xmlns:p14="http://schemas.microsoft.com/office/powerpoint/2010/main" val="267286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Organem wydającym zezwolenie na przeprowadzenie imprezy masowej, zwanym dalej "organem", jest wójt, burmistrz lub prezydent miasta, właściwy ze względu na miejsce przeprowadzenia imprezy masowej.</a:t>
            </a:r>
          </a:p>
          <a:p>
            <a:pPr marL="0" indent="0">
              <a:buNone/>
            </a:pPr>
            <a:r>
              <a:rPr lang="pl-PL" dirty="0"/>
              <a:t>(art. 24 </a:t>
            </a:r>
            <a:r>
              <a:rPr lang="pl-PL" dirty="0" err="1"/>
              <a:t>u.i.m</a:t>
            </a:r>
            <a:r>
              <a:rPr lang="pl-PL" dirty="0"/>
              <a:t>.)</a:t>
            </a:r>
          </a:p>
          <a:p>
            <a:pPr marL="0" indent="0">
              <a:buNone/>
            </a:pPr>
            <a:endParaRPr lang="pl-PL" dirty="0"/>
          </a:p>
        </p:txBody>
      </p:sp>
    </p:spTree>
    <p:extLst>
      <p:ext uri="{BB962C8B-B14F-4D97-AF65-F5344CB8AC3E}">
        <p14:creationId xmlns:p14="http://schemas.microsoft.com/office/powerpoint/2010/main" val="295622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normAutofit fontScale="70000" lnSpcReduction="20000"/>
          </a:bodyPr>
          <a:lstStyle/>
          <a:p>
            <a:pPr marL="0" indent="0">
              <a:buNone/>
            </a:pPr>
            <a:r>
              <a:rPr lang="pl-PL" dirty="0"/>
              <a:t>W celu przeprowadzenia imprezy masowej organizator, nie później niż na 30 dni przed planowanym terminem jej rozpoczęcia:</a:t>
            </a:r>
          </a:p>
          <a:p>
            <a:pPr marL="0" indent="0">
              <a:buNone/>
            </a:pPr>
            <a:r>
              <a:rPr lang="pl-PL" dirty="0"/>
              <a:t>1)  występuje do organu z wnioskiem o wydanie zezwolenia na przeprowadzenie imprezy masowej;</a:t>
            </a:r>
          </a:p>
          <a:p>
            <a:pPr marL="0" indent="0">
              <a:buNone/>
            </a:pPr>
            <a:r>
              <a:rPr lang="pl-PL" dirty="0"/>
              <a:t>2)  zwraca się do właściwych miejscowo: komendanta powiatowego (rejonowego, miejskiego) Policji i komendanta powiatowego (miejskiego) Państwowej Straży Pożarnej, dysponenta zespołów ratownictwa medycznego i państwowego inspektora sanitarnego z wnioskiem o wydanie opinii o niezbędnej wielkości sił i środków potrzebnych do zabezpieczenia imprezy masowej, zastrzeżeniach do stanu technicznego obiektu (terenu) oraz o przewidywanych zagrożeniach;</a:t>
            </a:r>
          </a:p>
          <a:p>
            <a:pPr marL="0" indent="0">
              <a:buNone/>
            </a:pPr>
            <a:r>
              <a:rPr lang="pl-PL" dirty="0"/>
              <a:t>3)  powiadamia właściwego miejscowo:</a:t>
            </a:r>
          </a:p>
          <a:p>
            <a:pPr marL="0" indent="0">
              <a:buNone/>
            </a:pPr>
            <a:r>
              <a:rPr lang="pl-PL" dirty="0"/>
              <a:t>a)  komendanta oddziału Straży Granicznej, w przypadku przeprowadzania imprezy masowej w strefie nadgranicznej,</a:t>
            </a:r>
          </a:p>
          <a:p>
            <a:pPr marL="0" indent="0">
              <a:buNone/>
            </a:pPr>
            <a:r>
              <a:rPr lang="pl-PL" dirty="0"/>
              <a:t>b)  komendanta terenowej jednostki organizacyjnej Żandarmerii Wojskowej, w przypadku przeprowadzania imprezy masowej na terenach będących w zarządzie jednostek organizacyjnych podległych, podporządkowanych lub nadzorowanych przez Ministra Obrony Narodowej.</a:t>
            </a:r>
          </a:p>
          <a:p>
            <a:pPr marL="0" indent="0">
              <a:buNone/>
            </a:pPr>
            <a:r>
              <a:rPr lang="pl-PL" dirty="0"/>
              <a:t>(art. 25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192252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Właściwi miejscowo: komendant powiatowy (rejonowy, miejski) Policji, komendant powiatowy (miejski) Państwowej Straży Pożarnej, dysponent zespołów ratownictwa medycznego i państwowy inspektor sanitarny wydają opinie, o których mowa w ust. 1 pkt 2, w terminie 14 dni od dnia otrzymania wniosku o ich wydanie.</a:t>
            </a:r>
          </a:p>
          <a:p>
            <a:pPr marL="0" indent="0">
              <a:buNone/>
            </a:pPr>
            <a:r>
              <a:rPr lang="pl-PL" dirty="0"/>
              <a:t>(art. 25 ust. 3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21262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7EBCB2-8FF1-4DD8-A512-7D036EEEEF60}"/>
              </a:ext>
            </a:extLst>
          </p:cNvPr>
          <p:cNvSpPr>
            <a:spLocks noGrp="1"/>
          </p:cNvSpPr>
          <p:nvPr>
            <p:ph type="title"/>
          </p:nvPr>
        </p:nvSpPr>
        <p:spPr/>
        <p:txBody>
          <a:bodyPr>
            <a:normAutofit/>
          </a:bodyPr>
          <a:lstStyle/>
          <a:p>
            <a:pPr algn="ctr"/>
            <a:r>
              <a:rPr lang="pl-PL" b="1" dirty="0"/>
              <a:t>ZEZWOLENIE NA PRZEPROWADZENIE </a:t>
            </a:r>
            <a:br>
              <a:rPr lang="pl-PL" b="1" dirty="0"/>
            </a:br>
            <a:r>
              <a:rPr lang="pl-PL" b="1" dirty="0"/>
              <a:t>IMPREZY MASOWEJ </a:t>
            </a:r>
            <a:endParaRPr lang="pl-PL" dirty="0"/>
          </a:p>
        </p:txBody>
      </p:sp>
      <p:sp>
        <p:nvSpPr>
          <p:cNvPr id="3" name="Symbol zastępczy zawartości 2">
            <a:extLst>
              <a:ext uri="{FF2B5EF4-FFF2-40B4-BE49-F238E27FC236}">
                <a16:creationId xmlns:a16="http://schemas.microsoft.com/office/drawing/2014/main" id="{D31AB35A-11EA-4A76-9423-980BDC0D3584}"/>
              </a:ext>
            </a:extLst>
          </p:cNvPr>
          <p:cNvSpPr>
            <a:spLocks noGrp="1"/>
          </p:cNvSpPr>
          <p:nvPr>
            <p:ph idx="1"/>
          </p:nvPr>
        </p:nvSpPr>
        <p:spPr/>
        <p:txBody>
          <a:bodyPr/>
          <a:lstStyle/>
          <a:p>
            <a:pPr marL="0" indent="0">
              <a:buNone/>
            </a:pPr>
            <a:r>
              <a:rPr lang="pl-PL" dirty="0"/>
              <a:t>1. Organ wydaje zezwolenie albo odmawia jego wydania w terminie co najmniej 7 dni przed planowanym terminem przeprowadzenia imprezy masowej.</a:t>
            </a:r>
          </a:p>
          <a:p>
            <a:pPr marL="0" indent="0">
              <a:buNone/>
            </a:pPr>
            <a:r>
              <a:rPr lang="pl-PL" dirty="0"/>
              <a:t>2.  Zezwolenie zawiera:</a:t>
            </a:r>
          </a:p>
          <a:p>
            <a:pPr marL="0" indent="0">
              <a:buNone/>
            </a:pPr>
            <a:r>
              <a:rPr lang="pl-PL" dirty="0"/>
              <a:t>1)  nazwę organizatora;</a:t>
            </a:r>
          </a:p>
          <a:p>
            <a:pPr marL="0" indent="0">
              <a:buNone/>
            </a:pPr>
            <a:r>
              <a:rPr lang="pl-PL" dirty="0"/>
              <a:t>2)  określenie rodzaju imprezy masowej;</a:t>
            </a:r>
          </a:p>
          <a:p>
            <a:pPr marL="0" indent="0">
              <a:buNone/>
            </a:pPr>
            <a:r>
              <a:rPr lang="pl-PL" dirty="0"/>
              <a:t>3)  nazwę imprezy masowej;</a:t>
            </a:r>
          </a:p>
          <a:p>
            <a:pPr marL="0" indent="0">
              <a:buNone/>
            </a:pPr>
            <a:r>
              <a:rPr lang="pl-PL" dirty="0"/>
              <a:t>4)  warunki przeprowadzenia imprezy masowej, w tym:</a:t>
            </a:r>
          </a:p>
          <a:p>
            <a:pPr marL="0" indent="0">
              <a:buNone/>
            </a:pPr>
            <a:r>
              <a:rPr lang="pl-PL" dirty="0"/>
              <a:t> (art. 29 ust. 1-2 </a:t>
            </a:r>
            <a:r>
              <a:rPr lang="pl-PL" dirty="0" err="1"/>
              <a:t>u.i.m</a:t>
            </a:r>
            <a:r>
              <a:rPr lang="pl-PL" dirty="0"/>
              <a:t>.) </a:t>
            </a:r>
          </a:p>
          <a:p>
            <a:pPr marL="0" indent="0">
              <a:buNone/>
            </a:pPr>
            <a:endParaRPr lang="pl-PL" dirty="0"/>
          </a:p>
        </p:txBody>
      </p:sp>
    </p:spTree>
    <p:extLst>
      <p:ext uri="{BB962C8B-B14F-4D97-AF65-F5344CB8AC3E}">
        <p14:creationId xmlns:p14="http://schemas.microsoft.com/office/powerpoint/2010/main" val="410640040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5610</Words>
  <Application>Microsoft Office PowerPoint</Application>
  <PresentationFormat>Panoramiczny</PresentationFormat>
  <Paragraphs>300</Paragraphs>
  <Slides>52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52</vt:i4>
      </vt:variant>
    </vt:vector>
  </HeadingPairs>
  <TitlesOfParts>
    <vt:vector size="56" baseType="lpstr">
      <vt:lpstr>Arial</vt:lpstr>
      <vt:lpstr>Calibri</vt:lpstr>
      <vt:lpstr>Calibri Light</vt:lpstr>
      <vt:lpstr>Motyw pakietu Office</vt:lpstr>
      <vt:lpstr>IMPREZA MASOWA </vt:lpstr>
      <vt:lpstr>Ustawa z dnia 20 marca 2009 r. o bezpieczeństwie imprez masowych</vt:lpstr>
      <vt:lpstr>Bezpieczeństwo imprez masowych</vt:lpstr>
      <vt:lpstr>Bezpieczeństwo imprez masowych</vt:lpstr>
      <vt:lpstr>Bezpieczeństwo imprez masowych</vt:lpstr>
      <vt:lpstr>ZEZWOLENIE NA PRZEPROWADZENIE  IMPREZY MASOWEJ </vt:lpstr>
      <vt:lpstr>ZEZWOLENIE NA PRZEPROWADZENIE  IMPREZY MASOWEJ </vt:lpstr>
      <vt:lpstr>ZEZWOLENIE NA PRZEPROWADZENIE  IMPREZY MASOWEJ </vt:lpstr>
      <vt:lpstr>ZEZWOLENIE NA PRZEPROWADZENIE  IMPREZY MASOWEJ </vt:lpstr>
      <vt:lpstr>ZEZWOLENIE NA PRZEPROWADZENIE  IMPREZY MASOWEJ </vt:lpstr>
      <vt:lpstr>ZEZWOLENIE NA PRZEPROWADZENIE  IMPREZY MASOWEJ </vt:lpstr>
      <vt:lpstr>IMPPREZY CYKLICZNE </vt:lpstr>
      <vt:lpstr>IMPPREZY CYKLICZNE </vt:lpstr>
      <vt:lpstr>Służba porządkowa / służba informacyjna </vt:lpstr>
      <vt:lpstr>Służba porządkowa / służba informacyjna </vt:lpstr>
      <vt:lpstr>Służba porządkowa / służba informacyjna </vt:lpstr>
      <vt:lpstr>Służba porządkowa / służba informacyjna </vt:lpstr>
      <vt:lpstr>Służba porządkowa / służba informacyjna </vt:lpstr>
      <vt:lpstr>Służba porządkowa / służba informacyjna </vt:lpstr>
      <vt:lpstr>Służba porządkowa / służba informacyjna </vt:lpstr>
      <vt:lpstr>UCZESTNICY IMPREZY MASOWEJ </vt:lpstr>
      <vt:lpstr>UCZESTNICY IMPREZY MASOWEJ </vt:lpstr>
      <vt:lpstr>ORGANIZACJA IMPREZY MASOWEJ</vt:lpstr>
      <vt:lpstr>UTRWALANIE PRZEBIEGU IMPREZY MASOWEJ</vt:lpstr>
      <vt:lpstr>UTRWALANIE PRZEBIEGU IMPREZY MASOWEJ</vt:lpstr>
      <vt:lpstr>UTRWALANIE PRZEBIEGU IMPREZY MASOWEJ</vt:lpstr>
      <vt:lpstr>UTRWALANIE PRZEBIEGU IMPREZY MASOWEJ</vt:lpstr>
      <vt:lpstr>UTRWALANIE PRZEBIEGU IMPREZY MASOWEJ</vt:lpstr>
      <vt:lpstr>KONTROLA BEZPIECZEŃSTWA  IMPREZY MASOWEJ</vt:lpstr>
      <vt:lpstr>KONTROLA BEZPIECZEŃSTWA  IMPREZY MASOWEJ</vt:lpstr>
      <vt:lpstr>KONTROLA BEZPIECZEŃSTWA  IMPREZY MASOWEJ</vt:lpstr>
      <vt:lpstr>KONTROLA BEZPIECZEŃSTWA  IMPREZY MASOWEJ</vt:lpstr>
      <vt:lpstr>KONTROLA BEZPIECZEŃSTWA  IMPREZY MASOWEJ</vt:lpstr>
      <vt:lpstr>KONTROLA BEZPIECZEŃSTWA  IMPREZY MASOWEJ</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ZASADY PRZETWARZANIA INFORMACJI  ZW. Z IMPREZĄ MASOWĄ</vt:lpstr>
      <vt:lpstr>ODPOWIEDZIALNOŚĆ ZA SZKODĘ ZWIĄZANĄ Z ZABEZPIECZENIEM IMPREZY MASOWEJ</vt:lpstr>
      <vt:lpstr>ODPOWIEDZIALNOŚĆ ZA SZKODĘ ZWIĄZANĄ Z ZABEZPIECZENIEM IMPREZY MASOWEJ</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IMPREZA MASOWA </dc:title>
  <dc:creator>Maciej Błażewski</dc:creator>
  <cp:lastModifiedBy>Maciej Błażewski</cp:lastModifiedBy>
  <cp:revision>3</cp:revision>
  <dcterms:created xsi:type="dcterms:W3CDTF">2022-12-08T13:15:39Z</dcterms:created>
  <dcterms:modified xsi:type="dcterms:W3CDTF">2022-12-08T13:34:25Z</dcterms:modified>
</cp:coreProperties>
</file>