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6" r:id="rId2"/>
    <p:sldId id="332" r:id="rId3"/>
    <p:sldId id="324" r:id="rId4"/>
    <p:sldId id="327" r:id="rId5"/>
    <p:sldId id="325" r:id="rId6"/>
    <p:sldId id="328" r:id="rId7"/>
    <p:sldId id="329" r:id="rId8"/>
    <p:sldId id="330" r:id="rId9"/>
    <p:sldId id="331" r:id="rId10"/>
    <p:sldId id="334" r:id="rId11"/>
    <p:sldId id="335" r:id="rId12"/>
    <p:sldId id="336" r:id="rId13"/>
    <p:sldId id="337" r:id="rId14"/>
    <p:sldId id="338" r:id="rId15"/>
    <p:sldId id="339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33BEEC-53BB-A7C2-95DC-B023556C7E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2F8FE1E-3516-3992-8901-A78AA0C386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4C666A7-5494-B8B2-C41F-83C1B23A1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5D5D-DD7E-4FE8-A200-DE02DFBCD44C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8CB8227-5D1F-1601-3473-F38356FBE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536B79B-5252-5FC3-65EB-2210BC15C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30CC-2FEB-4FEA-A7C7-33976D744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37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7C8EE3-5B30-48D1-132E-2A5267B9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9ACBC02-19AD-582E-E238-9D2B8BB77E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8043312-C4D2-3961-5F29-29FC1DE9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5D5D-DD7E-4FE8-A200-DE02DFBCD44C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D1B8C7F-4BE2-341D-7A12-97F5DF43C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AC3E8A8-8FC9-7603-56B1-821A579AC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30CC-2FEB-4FEA-A7C7-33976D744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706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889CED2-FBA3-76C1-37D5-567AD2BDCB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E84F689-9F9E-6098-FCF0-A39E953CF9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FFA6494-B92D-0E2E-1877-F44803EB1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5D5D-DD7E-4FE8-A200-DE02DFBCD44C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92F5D74-FD8B-3A05-8BEF-D5D0C2F6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C84C1D-9DC1-3D6B-5468-30E805E6A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30CC-2FEB-4FEA-A7C7-33976D744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6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3A8283-AD7B-3861-8F25-EB13BC610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AE4B8E-6855-3842-844D-02B84779E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3855912-7CAA-3CB1-0552-5FA80AE5C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5D5D-DD7E-4FE8-A200-DE02DFBCD44C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702EE15-7151-6B56-7379-3CBB27CA5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0703AED-8BAD-A8B2-0258-4CA75E281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30CC-2FEB-4FEA-A7C7-33976D744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38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A537A7-F0B1-EBF3-2AD2-A8D09594F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276CF55-6BF3-FE4A-5742-CC8F0610C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CBD9085-4A6A-3C4E-575D-7AEBF8B47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5D5D-DD7E-4FE8-A200-DE02DFBCD44C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3E85D14-3C3D-3353-3DB3-5AF913CFD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00E141F-74A4-D484-3295-3F9ECF9D3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30CC-2FEB-4FEA-A7C7-33976D744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18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10BB87-5E6E-961D-8D84-AC6314FC4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3AE4C9-AC56-ADA6-5B35-DF7E65668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DB99831-0543-5274-6EC8-5FD84A175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6393A48-CB48-3F5F-C3ED-3C441CF2D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5D5D-DD7E-4FE8-A200-DE02DFBCD44C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450590E-5564-AF13-A387-FB82273DB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1A87E28-4D5A-2DB8-5662-1D7CDD91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30CC-2FEB-4FEA-A7C7-33976D744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050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E9FE4C-BE6F-1DDE-151B-1D2A81B7B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36FBF0E-855B-A2D7-FCAC-C9FF1C1D6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BECD506-AB5D-C5D1-2D2D-F6F318863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182DC4B-7FA0-D051-C5B9-88C306BB32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033C582-1D82-9C39-3B27-BFD036EE3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F55EFC3-B616-3C65-BDB0-C001A72B5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5D5D-DD7E-4FE8-A200-DE02DFBCD44C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F917EF9-27A8-AC77-CDA5-AA6D7C93F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79D88F5-C4E5-7D3D-A5DD-5A09B8344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30CC-2FEB-4FEA-A7C7-33976D744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981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714C1A-0555-BCB5-B50A-3D4C34A4B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27CD927-0813-5C17-B044-A82431A2E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5D5D-DD7E-4FE8-A200-DE02DFBCD44C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7446D2F-6EBE-2FF3-44FB-91A4B91B3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6C551FF-D993-183B-8A60-5FB8D5468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30CC-2FEB-4FEA-A7C7-33976D744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492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60571ED-8FBD-C746-0E3F-1C21BF8A7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5D5D-DD7E-4FE8-A200-DE02DFBCD44C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43465A6-92EB-CF44-9AF5-FD5B16EC4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B0D6091-C6EF-D45E-6D9B-1DE713B4B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30CC-2FEB-4FEA-A7C7-33976D744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07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F3A613-3007-32D7-1165-BAD577666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858D41-91E3-951E-FB02-46CB128BC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78E16FA-1DAD-4E34-6721-D76C75F78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071496A-603C-BE2B-0AE4-E02F52E1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5D5D-DD7E-4FE8-A200-DE02DFBCD44C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D32E05C-8666-E2FA-73A7-584C0EC35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5CD9F74-8EDF-E172-D699-457E50F3B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30CC-2FEB-4FEA-A7C7-33976D744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90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4B54F1-5D95-A0DD-5E11-CB0B01F0F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FC34C2A-9622-1B4F-BA65-A580140B4A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C65284A-4EF8-9CFE-EFFD-EAB1B9FF7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EB6E9D7-361C-F18A-B07A-24A0A7711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5D5D-DD7E-4FE8-A200-DE02DFBCD44C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4B76C87-16FC-E447-1636-8CA76D2BA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5E55E6E-E840-6AF7-4B66-9A83E0C9C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C30CC-2FEB-4FEA-A7C7-33976D744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40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427DF2E-DCAE-586D-4AEE-8987E7C65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D849130-8283-92B7-F56C-C633D03FC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CCDE3AF-C76D-D2A9-0834-E8094A9487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F5D5D-DD7E-4FE8-A200-DE02DFBCD44C}" type="datetimeFigureOut">
              <a:rPr lang="en-GB" smtClean="0"/>
              <a:t>24/09/2023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DC2996C-0504-AB36-C276-B6BA45F0B3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0B14946-F57B-614A-EF5B-D584538B7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C30CC-2FEB-4FEA-A7C7-33976D744C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90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F60170-91B4-45F0-B88B-9C07AEC46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C7D7C94-41C0-4614-8A18-941174D4D2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8"/>
            <a:ext cx="12192000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0EB4806-7C25-161D-99F6-3F12741A6A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2568" y="1238032"/>
            <a:ext cx="9611581" cy="2558305"/>
          </a:xfrm>
        </p:spPr>
        <p:txBody>
          <a:bodyPr anchor="b">
            <a:normAutofit/>
          </a:bodyPr>
          <a:lstStyle/>
          <a:p>
            <a:pPr algn="l"/>
            <a:r>
              <a:rPr lang="pl-PL" sz="5400">
                <a:solidFill>
                  <a:schemeClr val="tx2"/>
                </a:solidFill>
              </a:rPr>
              <a:t>DOM BEZ FORMALNOŚCI</a:t>
            </a:r>
            <a:endParaRPr lang="en-GB" sz="5400">
              <a:solidFill>
                <a:schemeClr val="tx2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7070CF2-B03C-ECE7-D246-70A02AAE6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567" y="4067745"/>
            <a:ext cx="5769131" cy="2244609"/>
          </a:xfrm>
        </p:spPr>
        <p:txBody>
          <a:bodyPr anchor="t">
            <a:normAutofit/>
          </a:bodyPr>
          <a:lstStyle/>
          <a:p>
            <a:pPr algn="l"/>
            <a:r>
              <a:rPr lang="pl-PL" sz="2200">
                <a:solidFill>
                  <a:schemeClr val="tx2"/>
                </a:solidFill>
              </a:rPr>
              <a:t>DR KARINA PILARZ</a:t>
            </a:r>
            <a:endParaRPr lang="en-GB" sz="2200">
              <a:solidFill>
                <a:schemeClr val="tx2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1F6FBC1-6409-4059-B87B-1BE513242F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6A98E26-C7DC-48E3-8F50-FBF7F3C50F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5B3D45F-509E-43F3-B685-A5E78AD0D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C53B0F8-0414-437D-87C2-23F48DF9CE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0B56551-40C7-4552-A11A-6D86B7EB08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84289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02EBF8-4152-4002-C46A-5A0A6FA82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140E72-21F9-79DC-9E7C-D882381A0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MINISTERSTWO ROZWOJU I TECHNOLOGII</a:t>
            </a:r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„Rozszerzamy katalog obiektów zwolnionych z obowiązku uzyskania pozwolenia na budowę. Znajdą się w nim m.in. domy jednorodzinne o powierzchni zabudowy przekraczającej 70 m2. W praktyce oznacza to, że budowę takiego domu będzie można rozpocząć niemalże natychmiast po przesłaniu do urzędu prostego zgłoszenia oraz zawiadomieniu nadzoru budowlanego o terminie rozpoczęcia robót budowlanych”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– Waldemar Buda, minister rozwoju i technologii.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512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2C7733-8DE4-96A2-9BAD-F743922A7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2F36E4-8045-B5F5-6B3E-8A181F40F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Zmienione przepisy wyłączają możliwości wniesienia sprzeciwu przez organ administracji architektoniczno-budowlanej do zgłoszenia budowy takiego domu. Pozostanie jednak obowiązek ustanowienia kierownika budowy i prowadzenia dziennika budowy.</a:t>
            </a:r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Opcja budowy na podstawie uproszczonego zgłoszenia dotyczy wyłącznie wolnostojących, nie więcej niż dwukondygnacyjnych budynków mieszkalnych jednorodzinnych o powierzchni zabudowy powyżej 70m, których obszar oddziaływania mieści się w całości na działce lub działkach, na których zostały zaprojektowane, a budowa jest prowadzona w celu zaspokojenia własnych potrzeb mieszkaniowych inwestora. Tym samym taki dom musi być budowany na własne potrzeby mieszkaniowe, a nie w celu sprzedaży czy najmu.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102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785BEE-5062-1002-0ABF-76DA7FDEB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8AE38E-A136-3046-51AD-C73E9C6DE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 fontAlgn="base">
              <a:buNone/>
            </a:pPr>
            <a:r>
              <a:rPr lang="pl-PL" b="0" i="0" dirty="0">
                <a:solidFill>
                  <a:srgbClr val="1B1B1B"/>
                </a:solidFill>
                <a:effectLst/>
              </a:rPr>
              <a:t>Inne zmiany w uchwalonej ustawie: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1B1B1B"/>
                </a:solidFill>
                <a:effectLst/>
              </a:rPr>
              <a:t>dalsze rozszerzenie katalogu obiektów budowlanych i robót budowlanych zwolnionych z obowiązku uzyskania decyzji pozwoleniu na budowę oraz dokonania zgłoszenia, w tym przydomowych schronów i przydomowych ukryć doraźnych o powierzchni  użytkowej do 35 m2 przeznaczonych do ochrony użytkowników budynku mieszkalnego jednorodzinnego przed skutkami zagrożeń np. militarnych;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1B1B1B"/>
                </a:solidFill>
              </a:rPr>
              <a:t>u</a:t>
            </a:r>
            <a:r>
              <a:rPr lang="pl-PL" b="0" i="0" dirty="0">
                <a:solidFill>
                  <a:srgbClr val="1B1B1B"/>
                </a:solidFill>
                <a:effectLst/>
              </a:rPr>
              <a:t>możliwienie uzyskiwania uprawnień do projektowania w ograniczonym zakresie przez osoby posiadające tytuł zawodowy technika albo dyplom zawodowy, albo dyplom potwierdzający kwalifikacje zawodowe w zawodzie nauczanym na poziomie technika.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1B1B1B"/>
                </a:solidFill>
              </a:rPr>
              <a:t>z</a:t>
            </a:r>
            <a:r>
              <a:rPr lang="pl-PL" b="0" i="0" dirty="0">
                <a:solidFill>
                  <a:srgbClr val="1B1B1B"/>
                </a:solidFill>
                <a:effectLst/>
              </a:rPr>
              <a:t>większenie zakresu uprawnień osób posiadających uprawnienia budowlane w specjalności architektonicznej w ograniczonym zakresie.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953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B917D9-5759-60FA-E005-A451C0CB7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LEX SILOS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8850FC-FB3C-38C2-29E2-7144C4FFE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OD 3 CZERWCA 2023 R.</a:t>
            </a:r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Art. 29 PB</a:t>
            </a:r>
          </a:p>
          <a:p>
            <a:pPr marL="0" indent="0" algn="just">
              <a:buNone/>
            </a:pPr>
            <a:r>
              <a:rPr lang="pl-PL" dirty="0"/>
              <a:t>2. Nie wymaga decyzji o pozwoleniu na budowę oraz zgłoszenia, o którym mowa w art. 30, budowa:</a:t>
            </a:r>
          </a:p>
          <a:p>
            <a:pPr marL="0" indent="0" algn="just">
              <a:buNone/>
            </a:pPr>
            <a:r>
              <a:rPr lang="pl-PL" dirty="0"/>
              <a:t>(…)</a:t>
            </a:r>
          </a:p>
          <a:p>
            <a:pPr marL="0" indent="0" algn="just">
              <a:buNone/>
            </a:pPr>
            <a:r>
              <a:rPr lang="pl-PL" dirty="0"/>
              <a:t>33) jednokondygnacyjnych budynków gospodarczych i wiat o prostej konstrukcji, </a:t>
            </a:r>
            <a:r>
              <a:rPr lang="pl-PL" b="1" dirty="0">
                <a:solidFill>
                  <a:srgbClr val="0070C0"/>
                </a:solidFill>
              </a:rPr>
              <a:t>związanych z produkcją rolną</a:t>
            </a:r>
            <a:r>
              <a:rPr lang="pl-PL" dirty="0"/>
              <a:t>, o powierzchni zabudowy do 150 m2, przy rozpiętości konstrukcji nie większej niż 6 mi wysokości nie większej niż 7 m, których obszar oddziaływania mieści się w całości na działce lub działkach, na których zostały zaprojektowane.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82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D02F106D-3194-2901-BF08-0F6F1E4266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" y="496392"/>
            <a:ext cx="12100560" cy="5649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just">
              <a:buNone/>
            </a:pPr>
            <a:r>
              <a:rPr lang="pl-PL" sz="2400" dirty="0"/>
              <a:t>Art. 29</a:t>
            </a:r>
          </a:p>
          <a:p>
            <a:pPr marL="0" indent="0" algn="just">
              <a:buNone/>
            </a:pPr>
            <a:r>
              <a:rPr lang="pl-PL" sz="2400" dirty="0"/>
              <a:t>1.  Nie wymaga decyzji o pozwoleniu na budowę, natomiast wymaga zgłoszenia, o którym mowa w art. 30, budowa:</a:t>
            </a:r>
            <a:endParaRPr kumimoji="0" lang="pl-PL" altLang="pl-P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29) obiektów gospodarczych </a:t>
            </a:r>
            <a:r>
              <a:rPr kumimoji="0" lang="pl-PL" altLang="pl-PL" sz="24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rPr>
              <a:t>związanych z produkcją rolną </a:t>
            </a: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i uzupełniających zabudowę zagrodową w ramach istniejącej działki siedliskowej: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(…)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c)</a:t>
            </a:r>
            <a:r>
              <a:rPr kumimoji="0" lang="pl-PL" altLang="pl-PL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naziemnych silosów na materiały sypkie, o pojemności do 250 m</a:t>
            </a:r>
            <a:r>
              <a:rPr kumimoji="0" lang="pl-PL" altLang="pl-PL" sz="2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</a:rPr>
              <a:t>3 </a:t>
            </a:r>
            <a:r>
              <a:rPr kumimoji="0" lang="pl-PL" altLang="pl-P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i wysokości nie większej niż 15 m,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sz="2400" dirty="0"/>
              <a:t>(…)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pl-PL" altLang="pl-PL" sz="2400" dirty="0"/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pl-PL" altLang="pl-PL" sz="2400" dirty="0"/>
              <a:t>32) jednokondygnacyjnych budynków gospodarczych i wiat o prostej konstrukcji, </a:t>
            </a:r>
            <a:r>
              <a:rPr lang="pl-PL" altLang="pl-PL" sz="2400" b="1" dirty="0">
                <a:solidFill>
                  <a:srgbClr val="00B050"/>
                </a:solidFill>
              </a:rPr>
              <a:t>związanych z produkcją rolną</a:t>
            </a:r>
            <a:r>
              <a:rPr lang="pl-PL" altLang="pl-PL" sz="2400" dirty="0"/>
              <a:t>, o powierzchni zabudowy do 300 m2, przy rozpiętości konstrukcji nie większej niż 7 m i wysokości nie większej niż 7 m, których obszar oddziaływania mieści się w całości na działce lub działkach, na których zostały zaprojektowane;</a:t>
            </a:r>
            <a:endParaRPr kumimoji="0" lang="pl-PL" altLang="pl-P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59524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2CD79B-16D7-23E1-0A7B-D7AE18507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Wątpliwości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5BFDCB-C1C5-E3A8-9544-02906CD3C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„związanych z produkcją rolną” – sformułowanie bardzo ogólne, niedookreślone;</a:t>
            </a:r>
          </a:p>
          <a:p>
            <a:pPr algn="just"/>
            <a:r>
              <a:rPr lang="pl-PL" dirty="0"/>
              <a:t>do PB nie została wprowadzona definicja legalna, nie odwołano się także do definicji zawartych w innych ustawach;</a:t>
            </a:r>
          </a:p>
          <a:p>
            <a:pPr algn="just"/>
            <a:r>
              <a:rPr lang="pl-PL" dirty="0"/>
              <a:t>zagrożenie niekontrolowanego wysypu samowoli budowlanych, naciągania przepisów; </a:t>
            </a:r>
          </a:p>
          <a:p>
            <a:pPr algn="just"/>
            <a:r>
              <a:rPr lang="pl-PL" dirty="0"/>
              <a:t>brak wymogu powiązania obiektów z zabudową zagrodową czy posadowienia ich na działce siedliskowej.</a:t>
            </a:r>
          </a:p>
        </p:txBody>
      </p:sp>
    </p:spTree>
    <p:extLst>
      <p:ext uri="{BB962C8B-B14F-4D97-AF65-F5344CB8AC3E}">
        <p14:creationId xmlns:p14="http://schemas.microsoft.com/office/powerpoint/2010/main" val="1395511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09222A-91BB-028A-41B7-BA95106C7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3FB95E-1826-1148-8F37-DF05126B6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Rozwiązanie to weszło w życie 3 stycznia 2022 r. w związku z programem Polski Ład;</a:t>
            </a:r>
          </a:p>
          <a:p>
            <a:pPr algn="just"/>
            <a:r>
              <a:rPr lang="pl-PL" dirty="0"/>
              <a:t>budowa domu jednorodzinnego do 70m</a:t>
            </a:r>
            <a:r>
              <a:rPr lang="pl-PL" baseline="30000" dirty="0"/>
              <a:t>2</a:t>
            </a:r>
            <a:r>
              <a:rPr lang="pl-PL" dirty="0"/>
              <a:t> na podstawie zgłoszenia;</a:t>
            </a:r>
          </a:p>
          <a:p>
            <a:pPr algn="just"/>
            <a:r>
              <a:rPr lang="pl-PL" dirty="0"/>
              <a:t>podstawowe założenie – ograniczenie do minimum formalności, skrócenie procesu budowlanego, zmniejszenie kosztów.</a:t>
            </a:r>
          </a:p>
        </p:txBody>
      </p:sp>
    </p:spTree>
    <p:extLst>
      <p:ext uri="{BB962C8B-B14F-4D97-AF65-F5344CB8AC3E}">
        <p14:creationId xmlns:p14="http://schemas.microsoft.com/office/powerpoint/2010/main" val="2113456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FFEC58-17FA-06D1-978C-A2BF1B8EA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71A916-6ED3-0AFE-4430-0285D36A5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Art. 29. 1. Nie wymaga decyzji o pozwoleniu na budowę, natomiast wymaga zgłoszenia, o którym mowa w art. 30, budowa:</a:t>
            </a:r>
          </a:p>
          <a:p>
            <a:pPr marL="0" indent="0" algn="just">
              <a:buNone/>
            </a:pPr>
            <a:r>
              <a:rPr lang="pl-PL" dirty="0"/>
              <a:t>(…)</a:t>
            </a:r>
          </a:p>
          <a:p>
            <a:pPr marL="0" indent="0" algn="just">
              <a:buNone/>
            </a:pPr>
            <a:r>
              <a:rPr lang="pl-PL" dirty="0"/>
              <a:t>1a) wolno stojących, </a:t>
            </a:r>
            <a:r>
              <a:rPr lang="pl-PL" b="1" dirty="0">
                <a:solidFill>
                  <a:srgbClr val="00B050"/>
                </a:solidFill>
              </a:rPr>
              <a:t>nie więcej niż dwukondygnacyjnych budynków mieszkalnych jednorodzinnych o powierzchni zabudowy do 70 m2</a:t>
            </a:r>
            <a:r>
              <a:rPr lang="pl-PL" dirty="0"/>
              <a:t>, których obszar oddziaływania mieści się w całości na działce lub działkach, na których zostały zaprojektowane, a </a:t>
            </a:r>
            <a:r>
              <a:rPr lang="pl-PL" b="1" dirty="0">
                <a:solidFill>
                  <a:srgbClr val="00B0F0"/>
                </a:solidFill>
              </a:rPr>
              <a:t>budowa jest prowadzona w celu zaspokojenia własnych potrzeb mieszkaniowych inwestora</a:t>
            </a:r>
            <a:r>
              <a:rPr lang="pl-PL" dirty="0"/>
              <a:t>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3774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327ED9-C86B-AC54-B18E-2D8D90A0A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713DB3-B296-B2F2-0C4E-11B0CA62B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160" y="1825625"/>
            <a:ext cx="11816080" cy="481901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/>
              <a:t>Art. 30 ust. 2a</a:t>
            </a:r>
          </a:p>
          <a:p>
            <a:pPr marL="0" indent="0" algn="just">
              <a:buNone/>
            </a:pPr>
            <a:r>
              <a:rPr lang="pl-PL" dirty="0"/>
              <a:t>Do zgłoszenia należy dołączyć:</a:t>
            </a:r>
          </a:p>
          <a:p>
            <a:pPr marL="0" indent="0" algn="just">
              <a:buNone/>
            </a:pPr>
            <a:r>
              <a:rPr lang="pl-PL" dirty="0"/>
              <a:t>(…)</a:t>
            </a:r>
          </a:p>
          <a:p>
            <a:pPr marL="0" indent="0" algn="just">
              <a:buNone/>
            </a:pPr>
            <a:r>
              <a:rPr lang="pl-PL" dirty="0"/>
              <a:t>6) w przypadku budowy, o której mowa w art. 29 ust. 1 pkt 1a - </a:t>
            </a:r>
            <a:r>
              <a:rPr lang="pl-PL" dirty="0">
                <a:solidFill>
                  <a:srgbClr val="FF0000"/>
                </a:solidFill>
              </a:rPr>
              <a:t>oświadczenie inwestora, że planowana budowa jest prowadzona w celu zaspokojenia własnych potrzeb mieszkaniowych, złożone pod rygorem odpowiedzialności karnej za złożenie fałszywego oświadczenia </a:t>
            </a:r>
            <a:r>
              <a:rPr lang="pl-PL" dirty="0"/>
              <a:t>wynikającej z art. 233 § 6 ustawy z dnia 6 czerwca 1997 r. - Kodeks karny (Dz. U. z 2022 r. poz. 1138, 1726, 1855, 2339 i 2600 oraz z 2023 r. poz. 289); składający oświadczenie jest obowiązany do zawarcia w nim klauzuli o następującej treści: "Jestem świadomy(-ma) odpowiedzialności karnej za złożenie fałszywego oświadczenia."; klauzula ta zastępuje pouczenie organu o odpowiedzialności karnej za składanie fałszywych oświadczeń;</a:t>
            </a:r>
          </a:p>
          <a:p>
            <a:pPr marL="0" indent="0" algn="just">
              <a:buNone/>
            </a:pPr>
            <a:r>
              <a:rPr lang="pl-PL" dirty="0"/>
              <a:t>7) </a:t>
            </a:r>
            <a:r>
              <a:rPr lang="pl-PL" dirty="0">
                <a:solidFill>
                  <a:srgbClr val="FF0000"/>
                </a:solidFill>
              </a:rPr>
              <a:t>oświadczenie inwestora, że:</a:t>
            </a:r>
          </a:p>
          <a:p>
            <a:pPr marL="0" indent="0" algn="just">
              <a:buNone/>
            </a:pPr>
            <a:r>
              <a:rPr lang="pl-PL" dirty="0">
                <a:solidFill>
                  <a:srgbClr val="FF0000"/>
                </a:solidFill>
              </a:rPr>
              <a:t>a) przyjmuje odpowiedzialność za kierowanie budową w przypadku nieustanowienia kierownika budowy,</a:t>
            </a:r>
          </a:p>
          <a:p>
            <a:pPr marL="0" indent="0" algn="just">
              <a:buNone/>
            </a:pPr>
            <a:r>
              <a:rPr lang="pl-PL" dirty="0"/>
              <a:t>b) dokumentacja dołączona do zgłoszenia jest kompletna</a:t>
            </a:r>
          </a:p>
          <a:p>
            <a:pPr marL="0" indent="0" algn="just">
              <a:buNone/>
            </a:pPr>
            <a:r>
              <a:rPr lang="pl-PL" dirty="0"/>
              <a:t>- w przypadku budowy, o której mowa w art. 29 ust. 1 pkt 1a.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1344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1B914B-8B85-30A8-2F5A-DD3D24B2D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825648-41FE-45E9-A7A2-171A44A6A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600" dirty="0"/>
              <a:t>5j. Do zgłoszenia budowy, o której mowa w art. 29 ust. 1 pkt 1a, przepisów ust. 4b zdanie drugie, ust. 5 zdanie drugie i trzecie, ust. 5aa, 5c, 5d i 6–7 </a:t>
            </a:r>
            <a:r>
              <a:rPr lang="pl-PL" sz="3600" b="1" dirty="0">
                <a:solidFill>
                  <a:srgbClr val="FF0000"/>
                </a:solidFill>
              </a:rPr>
              <a:t>nie stosuje się</a:t>
            </a:r>
            <a:r>
              <a:rPr lang="pl-PL" sz="3600" dirty="0"/>
              <a:t>.</a:t>
            </a:r>
          </a:p>
          <a:p>
            <a:pPr marL="0" indent="0" algn="just">
              <a:buNone/>
            </a:pPr>
            <a:r>
              <a:rPr lang="pl-PL" sz="3600" dirty="0"/>
              <a:t>5k. Do budowy, o której mowa w art. 29 ust. 1 pkt 1a, </a:t>
            </a:r>
            <a:r>
              <a:rPr lang="pl-PL" sz="3600" b="1" dirty="0">
                <a:solidFill>
                  <a:schemeClr val="accent4">
                    <a:lumMod val="75000"/>
                  </a:schemeClr>
                </a:solidFill>
              </a:rPr>
              <a:t>można przystąpić po doręczeniu zgłoszenia organowi administracji architektoniczno-budowlanej</a:t>
            </a:r>
            <a:r>
              <a:rPr lang="pl-PL" sz="3600" dirty="0"/>
              <a:t>.</a:t>
            </a:r>
            <a:endParaRPr lang="en-GB" sz="3600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D169E0AC-35F9-B8DB-916B-B8D1581DE645}"/>
              </a:ext>
            </a:extLst>
          </p:cNvPr>
          <p:cNvSpPr txBox="1"/>
          <p:nvPr/>
        </p:nvSpPr>
        <p:spPr>
          <a:xfrm>
            <a:off x="934720" y="5364480"/>
            <a:ext cx="10419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>
                <a:solidFill>
                  <a:srgbClr val="FF0000"/>
                </a:solidFill>
              </a:rPr>
              <a:t>WYŁĄCZENIE STOSOWANIA PRZEPISÓW DOTYCZĄCYCH MOŻLIWOŚCI WNIESIENIA PRZEZ ORGAN ADMINISTRACJI ARCHITEKTONICZNO BUDOWLANEJ SPRZECIWU W CIĄGU 21 DNI OD DOKONANIA ZGŁOSZENIA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653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F7F29E-5E39-746B-911E-8BD895D4E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08CCF3-4159-9199-E056-A07CED809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/>
              <a:t>Art.  45a</a:t>
            </a:r>
          </a:p>
          <a:p>
            <a:pPr marL="0" indent="0" algn="just">
              <a:buNone/>
            </a:pPr>
            <a:r>
              <a:rPr lang="pl-PL" dirty="0"/>
              <a:t>1. Przed rozpoczęciem budowy lub rozbiórki kierownik budowy jest obowiązany:</a:t>
            </a:r>
          </a:p>
          <a:p>
            <a:pPr marL="0" indent="0" algn="just">
              <a:buNone/>
            </a:pPr>
            <a:r>
              <a:rPr lang="pl-PL" dirty="0"/>
              <a:t>(…)</a:t>
            </a:r>
          </a:p>
          <a:p>
            <a:pPr marL="0" indent="0" algn="just">
              <a:buNone/>
            </a:pPr>
            <a:r>
              <a:rPr lang="pl-PL" dirty="0"/>
              <a:t>3) umieścić na terenie budowy, w widocznym miejscu:</a:t>
            </a:r>
          </a:p>
          <a:p>
            <a:pPr marL="0" indent="0" algn="just">
              <a:buNone/>
            </a:pPr>
            <a:r>
              <a:rPr lang="pl-PL" dirty="0"/>
              <a:t>a) tablicę informacyjną oraz</a:t>
            </a:r>
          </a:p>
          <a:p>
            <a:pPr marL="0" indent="0" algn="just">
              <a:buNone/>
            </a:pPr>
            <a:r>
              <a:rPr lang="pl-PL" dirty="0"/>
              <a:t>b) ogłoszenie zawierające dane dotyczące bezpieczeństwa pracy i ochrony zdrowia - w przypadku budowy, na której przewiduje się prowadzenie robót budowlanych trwających dłużej niż 30 dni roboczych i jednoczesne zatrudnienie co najmniej 20 pracowników lub przewidywany zakres robót budowlanych przekracza 500 osobodni.</a:t>
            </a:r>
          </a:p>
          <a:p>
            <a:pPr marL="0" indent="0" algn="just">
              <a:buNone/>
            </a:pPr>
            <a:r>
              <a:rPr lang="pl-PL" dirty="0"/>
              <a:t>(…)</a:t>
            </a:r>
          </a:p>
          <a:p>
            <a:pPr marL="0" indent="0" algn="just">
              <a:buNone/>
            </a:pPr>
            <a:r>
              <a:rPr lang="pl-PL" dirty="0"/>
              <a:t>3a. Przepisu ust. 1 pkt 3 nie stosuje się do:</a:t>
            </a:r>
          </a:p>
          <a:p>
            <a:pPr marL="0" indent="0" algn="just">
              <a:buNone/>
            </a:pPr>
            <a:r>
              <a:rPr lang="pl-PL" dirty="0"/>
              <a:t>1) budowy, dla której nie ma obowiązku ustanowienia kierownika budowy, </a:t>
            </a:r>
            <a:r>
              <a:rPr lang="pl-PL" dirty="0">
                <a:solidFill>
                  <a:srgbClr val="00B0F0"/>
                </a:solidFill>
              </a:rPr>
              <a:t>z wyłączeniem budowy, o której mowa w art. 29 ust. 1 pkt 1a, w przypadku której spełnienie obowiązku, o którym mowa w ust. 1 pkt 3, należy do inwestora;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792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C737F8-418E-3F02-EF7F-7E7A31A35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3B045E-10DB-BFFA-24DC-4B8D202A8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Art. 57 ust. 1ba</a:t>
            </a:r>
          </a:p>
          <a:p>
            <a:pPr marL="0" indent="0" algn="just">
              <a:buNone/>
            </a:pPr>
            <a:r>
              <a:rPr lang="pl-PL" dirty="0"/>
              <a:t>W przypadku zawiadomienia o zakończeniu budowy, o której mowa w art. 29 ust. 1 pkt 1a, dla której nie ustanowiono kierownika budowy, obowiązku, o którym mowa w ust. 1 pkt 2 i ust. 1a, nie stosuje się, z tym że </a:t>
            </a:r>
            <a:r>
              <a:rPr lang="pl-PL" u="sng" dirty="0">
                <a:solidFill>
                  <a:srgbClr val="00B050"/>
                </a:solidFill>
              </a:rPr>
              <a:t>inwestor jest obowiązany dołączyć do takiego zawiadomienia oświadczenie o:</a:t>
            </a:r>
          </a:p>
          <a:p>
            <a:pPr marL="0" indent="0" algn="just">
              <a:buNone/>
            </a:pPr>
            <a:r>
              <a:rPr lang="pl-PL" dirty="0"/>
              <a:t>1) dokonaniu pomiarów powierzchni użytkowej budynku i poszczególnych lokali mieszkalnych, w sposób zgodny z przepisami rozporządzenia, o którym mowa w art. 34 ust. 6 pkt 1;</a:t>
            </a:r>
          </a:p>
          <a:p>
            <a:pPr marL="0" indent="0" algn="just">
              <a:buNone/>
            </a:pPr>
            <a:r>
              <a:rPr lang="pl-PL" dirty="0"/>
              <a:t>2) zgodności wykonania budynku z projektem budowlanym oraz przepisami techniczno-budowlanymi.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9861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993EF6-5986-76ED-9030-0B16EC32E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Naruszenie przepisów PB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D5AB18-7918-E392-945A-3EFC21684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Art.  93</a:t>
            </a:r>
          </a:p>
          <a:p>
            <a:pPr marL="0" indent="0" algn="just">
              <a:buNone/>
            </a:pPr>
            <a:r>
              <a:rPr lang="pl-PL" dirty="0"/>
              <a:t>Kto:</a:t>
            </a:r>
          </a:p>
          <a:p>
            <a:pPr marL="0" indent="0" algn="just">
              <a:buNone/>
            </a:pPr>
            <a:r>
              <a:rPr lang="pl-PL" dirty="0"/>
              <a:t>(…)</a:t>
            </a:r>
          </a:p>
          <a:p>
            <a:pPr marL="0" indent="0" algn="just">
              <a:buNone/>
            </a:pPr>
            <a:r>
              <a:rPr lang="pl-PL" dirty="0"/>
              <a:t>14) do zawiadomienia o zakończeniu budowy, o której mowa w art. 29 ust. 1 pkt 1a, składa oświadczenie, o którym mowa w art. 57 ust. 1ba, niezgodne ze stanem faktycznym,</a:t>
            </a:r>
          </a:p>
          <a:p>
            <a:pPr marL="0" indent="0" algn="just">
              <a:buNone/>
            </a:pPr>
            <a:r>
              <a:rPr lang="pl-PL" dirty="0"/>
              <a:t>podlega karze grzywny.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975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B4A5BF-B4C2-1193-E74D-53E3DAA7E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2C1963-AAE6-E085-92BF-378E82E62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base">
              <a:buNone/>
            </a:pPr>
            <a:endParaRPr lang="pl-PL" b="0" i="0" dirty="0">
              <a:solidFill>
                <a:srgbClr val="444444"/>
              </a:solidFill>
              <a:effectLst/>
            </a:endParaRPr>
          </a:p>
          <a:p>
            <a:pPr marL="0" indent="0" algn="just" fontAlgn="base">
              <a:buNone/>
            </a:pPr>
            <a:r>
              <a:rPr lang="pl-PL" b="0" i="0" dirty="0">
                <a:solidFill>
                  <a:srgbClr val="444444"/>
                </a:solidFill>
                <a:effectLst/>
              </a:rPr>
              <a:t>17 sierpnia 2023 Sejm przyjął przepisy ułatwiające budowę domu. Bez pozwolenia na budowę będzie można po zmianach stawiać wolnostojące domy jednorodzinne o dowolnym metrażu. </a:t>
            </a:r>
          </a:p>
          <a:p>
            <a:pPr marL="0" indent="0" algn="just" fontAlgn="base">
              <a:buNone/>
            </a:pPr>
            <a:r>
              <a:rPr lang="pl-PL" b="1" i="0" dirty="0">
                <a:solidFill>
                  <a:srgbClr val="444444"/>
                </a:solidFill>
                <a:effectLst/>
              </a:rPr>
              <a:t>Zmiany najprawdopodobniej wejdą w życie jeszcze w tym roku</a:t>
            </a:r>
            <a:r>
              <a:rPr lang="pl-PL" b="0" i="0" dirty="0">
                <a:solidFill>
                  <a:srgbClr val="444444"/>
                </a:solidFill>
                <a:effectLst/>
              </a:rPr>
              <a:t>, choć dokładnej daty nie podano.</a:t>
            </a:r>
          </a:p>
        </p:txBody>
      </p:sp>
    </p:spTree>
    <p:extLst>
      <p:ext uri="{BB962C8B-B14F-4D97-AF65-F5344CB8AC3E}">
        <p14:creationId xmlns:p14="http://schemas.microsoft.com/office/powerpoint/2010/main" val="331231378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1289</Words>
  <Application>Microsoft Office PowerPoint</Application>
  <PresentationFormat>Panoramiczny</PresentationFormat>
  <Paragraphs>74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Motyw pakietu Office</vt:lpstr>
      <vt:lpstr>DOM BEZ FORMALNOŚCI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Naruszenie przepisów PB</vt:lpstr>
      <vt:lpstr>Prezentacja programu PowerPoint</vt:lpstr>
      <vt:lpstr>Prezentacja programu PowerPoint</vt:lpstr>
      <vt:lpstr>Prezentacja programu PowerPoint</vt:lpstr>
      <vt:lpstr>Prezentacja programu PowerPoint</vt:lpstr>
      <vt:lpstr>LEX SILOS</vt:lpstr>
      <vt:lpstr>Prezentacja programu PowerPoint</vt:lpstr>
      <vt:lpstr>Wątpliwości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Karina Pilarz</dc:creator>
  <cp:lastModifiedBy>Karina Pilarz</cp:lastModifiedBy>
  <cp:revision>5</cp:revision>
  <dcterms:created xsi:type="dcterms:W3CDTF">2023-09-20T09:13:43Z</dcterms:created>
  <dcterms:modified xsi:type="dcterms:W3CDTF">2023-09-24T14:50:44Z</dcterms:modified>
</cp:coreProperties>
</file>