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88" r:id="rId3"/>
    <p:sldId id="278" r:id="rId4"/>
    <p:sldId id="257" r:id="rId5"/>
    <p:sldId id="261" r:id="rId6"/>
    <p:sldId id="266" r:id="rId7"/>
    <p:sldId id="262" r:id="rId8"/>
    <p:sldId id="259" r:id="rId9"/>
    <p:sldId id="284" r:id="rId10"/>
    <p:sldId id="285" r:id="rId11"/>
    <p:sldId id="260" r:id="rId12"/>
    <p:sldId id="283" r:id="rId13"/>
    <p:sldId id="263" r:id="rId14"/>
    <p:sldId id="264" r:id="rId15"/>
    <p:sldId id="265" r:id="rId16"/>
    <p:sldId id="267" r:id="rId17"/>
    <p:sldId id="270" r:id="rId18"/>
    <p:sldId id="268" r:id="rId19"/>
    <p:sldId id="269" r:id="rId20"/>
    <p:sldId id="271" r:id="rId21"/>
    <p:sldId id="272" r:id="rId22"/>
    <p:sldId id="273" r:id="rId23"/>
    <p:sldId id="274" r:id="rId24"/>
    <p:sldId id="276" r:id="rId25"/>
    <p:sldId id="282" r:id="rId26"/>
    <p:sldId id="277" r:id="rId27"/>
    <p:sldId id="280" r:id="rId28"/>
    <p:sldId id="279"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7077504D-60E5-46D4-BB0D-28388CBF6B2D}">
          <p14:sldIdLst>
            <p14:sldId id="256"/>
            <p14:sldId id="288"/>
            <p14:sldId id="278"/>
            <p14:sldId id="257"/>
            <p14:sldId id="261"/>
            <p14:sldId id="266"/>
            <p14:sldId id="262"/>
            <p14:sldId id="259"/>
            <p14:sldId id="284"/>
            <p14:sldId id="285"/>
            <p14:sldId id="260"/>
            <p14:sldId id="283"/>
            <p14:sldId id="263"/>
            <p14:sldId id="264"/>
            <p14:sldId id="265"/>
            <p14:sldId id="267"/>
            <p14:sldId id="270"/>
            <p14:sldId id="268"/>
            <p14:sldId id="269"/>
            <p14:sldId id="271"/>
            <p14:sldId id="272"/>
            <p14:sldId id="273"/>
            <p14:sldId id="274"/>
            <p14:sldId id="276"/>
            <p14:sldId id="282"/>
            <p14:sldId id="277"/>
            <p14:sldId id="280"/>
            <p14:sldId id="27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A21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0" d="100"/>
          <a:sy n="60" d="100"/>
        </p:scale>
        <p:origin x="84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F3AA83-9E3F-4EDD-B901-781E39ED1AD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pl-PL"/>
        </a:p>
      </dgm:t>
    </dgm:pt>
    <dgm:pt modelId="{E160F5EE-5902-48A8-AAAD-2D53215ECF9E}">
      <dgm:prSet phldrT="[Tekst]"/>
      <dgm:spPr/>
      <dgm:t>
        <a:bodyPr/>
        <a:lstStyle/>
        <a:p>
          <a:r>
            <a:rPr lang="pl-PL" dirty="0"/>
            <a:t>ŚRODKI REAKCJI KARNEJ</a:t>
          </a:r>
        </a:p>
      </dgm:t>
    </dgm:pt>
    <dgm:pt modelId="{09496A91-520A-4F81-B0E9-035AAC17237E}" type="parTrans" cxnId="{E7AC878C-F150-4249-8186-182B53F49361}">
      <dgm:prSet/>
      <dgm:spPr/>
      <dgm:t>
        <a:bodyPr/>
        <a:lstStyle/>
        <a:p>
          <a:endParaRPr lang="pl-PL"/>
        </a:p>
      </dgm:t>
    </dgm:pt>
    <dgm:pt modelId="{7F04D192-9BF5-4325-901A-3A4D09C87432}" type="sibTrans" cxnId="{E7AC878C-F150-4249-8186-182B53F49361}">
      <dgm:prSet/>
      <dgm:spPr/>
      <dgm:t>
        <a:bodyPr/>
        <a:lstStyle/>
        <a:p>
          <a:endParaRPr lang="pl-PL"/>
        </a:p>
      </dgm:t>
    </dgm:pt>
    <dgm:pt modelId="{52A5B1EF-0B49-40C3-A48E-31A3F5C6C9F1}" type="asst">
      <dgm:prSet phldrT="[Tekst]"/>
      <dgm:spPr>
        <a:solidFill>
          <a:srgbClr val="F6A21D">
            <a:alpha val="50196"/>
          </a:srgbClr>
        </a:solidFill>
      </dgm:spPr>
      <dgm:t>
        <a:bodyPr/>
        <a:lstStyle/>
        <a:p>
          <a:r>
            <a:rPr lang="pl-PL" dirty="0"/>
            <a:t>przepadek</a:t>
          </a:r>
        </a:p>
      </dgm:t>
    </dgm:pt>
    <dgm:pt modelId="{722324E0-2AE6-49AD-801B-3322E411C88D}" type="parTrans" cxnId="{E10C312D-1B0C-4676-90D8-9C64D1B0A9CF}">
      <dgm:prSet/>
      <dgm:spPr/>
      <dgm:t>
        <a:bodyPr/>
        <a:lstStyle/>
        <a:p>
          <a:endParaRPr lang="pl-PL"/>
        </a:p>
      </dgm:t>
    </dgm:pt>
    <dgm:pt modelId="{10E63BEA-B38C-4A91-8428-C70DFEAB5552}" type="sibTrans" cxnId="{E10C312D-1B0C-4676-90D8-9C64D1B0A9CF}">
      <dgm:prSet/>
      <dgm:spPr/>
      <dgm:t>
        <a:bodyPr/>
        <a:lstStyle/>
        <a:p>
          <a:endParaRPr lang="pl-PL"/>
        </a:p>
      </dgm:t>
    </dgm:pt>
    <dgm:pt modelId="{926CBB0F-5698-417B-B669-CEBE09C76A9E}">
      <dgm:prSet phldrT="[Tekst]"/>
      <dgm:spPr>
        <a:solidFill>
          <a:srgbClr val="F6A21D">
            <a:alpha val="80000"/>
          </a:srgbClr>
        </a:solidFill>
      </dgm:spPr>
      <dgm:t>
        <a:bodyPr/>
        <a:lstStyle/>
        <a:p>
          <a:r>
            <a:rPr lang="pl-PL" dirty="0"/>
            <a:t>kary</a:t>
          </a:r>
        </a:p>
      </dgm:t>
    </dgm:pt>
    <dgm:pt modelId="{37E0EA95-9465-4046-96A7-B28FC8F18A23}" type="parTrans" cxnId="{35D2F2B9-9C8D-4CA2-B11E-E6C241A93A96}">
      <dgm:prSet/>
      <dgm:spPr/>
      <dgm:t>
        <a:bodyPr/>
        <a:lstStyle/>
        <a:p>
          <a:endParaRPr lang="pl-PL"/>
        </a:p>
      </dgm:t>
    </dgm:pt>
    <dgm:pt modelId="{AC969954-BA93-4551-B3CB-299A6A8DF111}" type="sibTrans" cxnId="{35D2F2B9-9C8D-4CA2-B11E-E6C241A93A96}">
      <dgm:prSet/>
      <dgm:spPr/>
      <dgm:t>
        <a:bodyPr/>
        <a:lstStyle/>
        <a:p>
          <a:endParaRPr lang="pl-PL"/>
        </a:p>
      </dgm:t>
    </dgm:pt>
    <dgm:pt modelId="{2DC27C86-320F-4868-874F-94AEA2DD6BD7}">
      <dgm:prSet phldrT="[Tekst]"/>
      <dgm:spPr>
        <a:solidFill>
          <a:srgbClr val="F6A21D">
            <a:alpha val="50196"/>
          </a:srgbClr>
        </a:solidFill>
      </dgm:spPr>
      <dgm:t>
        <a:bodyPr/>
        <a:lstStyle/>
        <a:p>
          <a:r>
            <a:rPr lang="pl-PL" dirty="0"/>
            <a:t>środki karne</a:t>
          </a:r>
        </a:p>
      </dgm:t>
    </dgm:pt>
    <dgm:pt modelId="{21E9CEA9-82DE-4797-BAAE-B9DB1D171DAF}" type="parTrans" cxnId="{B73716E1-A135-4499-8A6F-F8FA1A04AFBF}">
      <dgm:prSet/>
      <dgm:spPr/>
      <dgm:t>
        <a:bodyPr/>
        <a:lstStyle/>
        <a:p>
          <a:endParaRPr lang="pl-PL"/>
        </a:p>
      </dgm:t>
    </dgm:pt>
    <dgm:pt modelId="{495B79C3-1384-44BE-B1D9-46765A1A2C9F}" type="sibTrans" cxnId="{B73716E1-A135-4499-8A6F-F8FA1A04AFBF}">
      <dgm:prSet/>
      <dgm:spPr/>
      <dgm:t>
        <a:bodyPr/>
        <a:lstStyle/>
        <a:p>
          <a:endParaRPr lang="pl-PL"/>
        </a:p>
      </dgm:t>
    </dgm:pt>
    <dgm:pt modelId="{215B769A-594E-48A4-8EAD-BBFA4AFA877E}" type="asst">
      <dgm:prSet phldrT="[Tekst]"/>
      <dgm:spPr>
        <a:solidFill>
          <a:srgbClr val="F6A21D">
            <a:alpha val="50196"/>
          </a:srgbClr>
        </a:solidFill>
      </dgm:spPr>
      <dgm:t>
        <a:bodyPr/>
        <a:lstStyle/>
        <a:p>
          <a:r>
            <a:rPr lang="pl-PL" dirty="0"/>
            <a:t>środki kompensacyjne</a:t>
          </a:r>
        </a:p>
      </dgm:t>
    </dgm:pt>
    <dgm:pt modelId="{E8A21FEF-7003-4D53-875D-C911970CAAFC}" type="parTrans" cxnId="{36C0934F-1888-43F6-A232-EC2A8B324EE5}">
      <dgm:prSet/>
      <dgm:spPr/>
      <dgm:t>
        <a:bodyPr/>
        <a:lstStyle/>
        <a:p>
          <a:endParaRPr lang="pl-PL"/>
        </a:p>
      </dgm:t>
    </dgm:pt>
    <dgm:pt modelId="{E96124C2-9027-4236-8896-DE33227BB317}" type="sibTrans" cxnId="{36C0934F-1888-43F6-A232-EC2A8B324EE5}">
      <dgm:prSet/>
      <dgm:spPr/>
      <dgm:t>
        <a:bodyPr/>
        <a:lstStyle/>
        <a:p>
          <a:endParaRPr lang="pl-PL"/>
        </a:p>
      </dgm:t>
    </dgm:pt>
    <dgm:pt modelId="{90984227-677D-447A-964C-60DC5308E82E}" type="asst">
      <dgm:prSet phldrT="[Tekst]"/>
      <dgm:spPr>
        <a:solidFill>
          <a:srgbClr val="F6A21D">
            <a:alpha val="50196"/>
          </a:srgbClr>
        </a:solidFill>
      </dgm:spPr>
      <dgm:t>
        <a:bodyPr/>
        <a:lstStyle/>
        <a:p>
          <a:r>
            <a:rPr lang="pl-PL" dirty="0"/>
            <a:t>środki zabezpieczające</a:t>
          </a:r>
        </a:p>
      </dgm:t>
    </dgm:pt>
    <dgm:pt modelId="{BC3E62C1-9513-471E-A709-164916A87905}" type="parTrans" cxnId="{436878F3-F93F-4341-9572-FB3583B8C8A1}">
      <dgm:prSet/>
      <dgm:spPr/>
      <dgm:t>
        <a:bodyPr/>
        <a:lstStyle/>
        <a:p>
          <a:endParaRPr lang="pl-PL"/>
        </a:p>
      </dgm:t>
    </dgm:pt>
    <dgm:pt modelId="{75C1E644-5FB7-4B11-A9EC-F3AEDD917A78}" type="sibTrans" cxnId="{436878F3-F93F-4341-9572-FB3583B8C8A1}">
      <dgm:prSet/>
      <dgm:spPr/>
      <dgm:t>
        <a:bodyPr/>
        <a:lstStyle/>
        <a:p>
          <a:endParaRPr lang="pl-PL"/>
        </a:p>
      </dgm:t>
    </dgm:pt>
    <dgm:pt modelId="{3E1EEC6B-10FF-4AFE-91B2-36C806852E82}">
      <dgm:prSet phldrT="[Tekst]"/>
      <dgm:spPr>
        <a:solidFill>
          <a:srgbClr val="F6A21D">
            <a:alpha val="50196"/>
          </a:srgbClr>
        </a:solidFill>
      </dgm:spPr>
      <dgm:t>
        <a:bodyPr/>
        <a:lstStyle/>
        <a:p>
          <a:r>
            <a:rPr lang="pl-PL" dirty="0"/>
            <a:t>środki probacyjne</a:t>
          </a:r>
        </a:p>
      </dgm:t>
    </dgm:pt>
    <dgm:pt modelId="{A8821C63-BE8B-4E64-BA1C-EE0DA83FF605}" type="parTrans" cxnId="{032F83DB-ABA5-4212-9789-638265DBDB77}">
      <dgm:prSet/>
      <dgm:spPr/>
      <dgm:t>
        <a:bodyPr/>
        <a:lstStyle/>
        <a:p>
          <a:endParaRPr lang="pl-PL"/>
        </a:p>
      </dgm:t>
    </dgm:pt>
    <dgm:pt modelId="{11678A1F-93AF-4A6A-A46D-EE83A1D65A93}" type="sibTrans" cxnId="{032F83DB-ABA5-4212-9789-638265DBDB77}">
      <dgm:prSet/>
      <dgm:spPr/>
      <dgm:t>
        <a:bodyPr/>
        <a:lstStyle/>
        <a:p>
          <a:endParaRPr lang="pl-PL"/>
        </a:p>
      </dgm:t>
    </dgm:pt>
    <dgm:pt modelId="{8AD28C34-2886-4BA8-A8CB-62FC2259793E}" type="pres">
      <dgm:prSet presAssocID="{32F3AA83-9E3F-4EDD-B901-781E39ED1AD3}" presName="hierChild1" presStyleCnt="0">
        <dgm:presLayoutVars>
          <dgm:orgChart val="1"/>
          <dgm:chPref val="1"/>
          <dgm:dir/>
          <dgm:animOne val="branch"/>
          <dgm:animLvl val="lvl"/>
          <dgm:resizeHandles/>
        </dgm:presLayoutVars>
      </dgm:prSet>
      <dgm:spPr/>
    </dgm:pt>
    <dgm:pt modelId="{D53E3857-8397-4935-922F-4CB0045983F1}" type="pres">
      <dgm:prSet presAssocID="{E160F5EE-5902-48A8-AAAD-2D53215ECF9E}" presName="hierRoot1" presStyleCnt="0">
        <dgm:presLayoutVars>
          <dgm:hierBranch val="init"/>
        </dgm:presLayoutVars>
      </dgm:prSet>
      <dgm:spPr/>
    </dgm:pt>
    <dgm:pt modelId="{A10D83E4-DF44-45AC-ABFD-9B24709B4041}" type="pres">
      <dgm:prSet presAssocID="{E160F5EE-5902-48A8-AAAD-2D53215ECF9E}" presName="rootComposite1" presStyleCnt="0"/>
      <dgm:spPr/>
    </dgm:pt>
    <dgm:pt modelId="{19566647-6AC9-4C6A-9340-ADFA8B043013}" type="pres">
      <dgm:prSet presAssocID="{E160F5EE-5902-48A8-AAAD-2D53215ECF9E}" presName="rootText1" presStyleLbl="node0" presStyleIdx="0" presStyleCnt="1" custScaleX="127859">
        <dgm:presLayoutVars>
          <dgm:chPref val="3"/>
        </dgm:presLayoutVars>
      </dgm:prSet>
      <dgm:spPr/>
    </dgm:pt>
    <dgm:pt modelId="{A1D05A73-C3B2-467B-B691-A0D2D4D0D60D}" type="pres">
      <dgm:prSet presAssocID="{E160F5EE-5902-48A8-AAAD-2D53215ECF9E}" presName="rootConnector1" presStyleLbl="node1" presStyleIdx="0" presStyleCnt="0"/>
      <dgm:spPr/>
    </dgm:pt>
    <dgm:pt modelId="{FE2CA659-FD16-4194-91F4-FBD3344D1002}" type="pres">
      <dgm:prSet presAssocID="{E160F5EE-5902-48A8-AAAD-2D53215ECF9E}" presName="hierChild2" presStyleCnt="0"/>
      <dgm:spPr/>
    </dgm:pt>
    <dgm:pt modelId="{B246CC28-9C65-4F5E-9F57-704BE795772A}" type="pres">
      <dgm:prSet presAssocID="{37E0EA95-9465-4046-96A7-B28FC8F18A23}" presName="Name37" presStyleLbl="parChTrans1D2" presStyleIdx="0" presStyleCnt="6"/>
      <dgm:spPr/>
    </dgm:pt>
    <dgm:pt modelId="{6418E9C8-76DB-4174-8074-06E6CC2D0DF5}" type="pres">
      <dgm:prSet presAssocID="{926CBB0F-5698-417B-B669-CEBE09C76A9E}" presName="hierRoot2" presStyleCnt="0">
        <dgm:presLayoutVars>
          <dgm:hierBranch val="init"/>
        </dgm:presLayoutVars>
      </dgm:prSet>
      <dgm:spPr/>
    </dgm:pt>
    <dgm:pt modelId="{3CB5958A-0EF0-48D1-8E70-5B6675F097ED}" type="pres">
      <dgm:prSet presAssocID="{926CBB0F-5698-417B-B669-CEBE09C76A9E}" presName="rootComposite" presStyleCnt="0"/>
      <dgm:spPr/>
    </dgm:pt>
    <dgm:pt modelId="{4F47056A-F0EA-47B0-919E-A870543A9561}" type="pres">
      <dgm:prSet presAssocID="{926CBB0F-5698-417B-B669-CEBE09C76A9E}" presName="rootText" presStyleLbl="node2" presStyleIdx="0" presStyleCnt="3" custLinFactNeighborX="60500" custLinFactNeighborY="-35118">
        <dgm:presLayoutVars>
          <dgm:chPref val="3"/>
        </dgm:presLayoutVars>
      </dgm:prSet>
      <dgm:spPr/>
    </dgm:pt>
    <dgm:pt modelId="{4B68A3DE-1595-4307-8E04-B93A6E7D66B7}" type="pres">
      <dgm:prSet presAssocID="{926CBB0F-5698-417B-B669-CEBE09C76A9E}" presName="rootConnector" presStyleLbl="node2" presStyleIdx="0" presStyleCnt="3"/>
      <dgm:spPr/>
    </dgm:pt>
    <dgm:pt modelId="{78206B94-78CA-4545-8FC6-C9BF1BE06C63}" type="pres">
      <dgm:prSet presAssocID="{926CBB0F-5698-417B-B669-CEBE09C76A9E}" presName="hierChild4" presStyleCnt="0"/>
      <dgm:spPr/>
    </dgm:pt>
    <dgm:pt modelId="{2FEE6AC2-81E7-45C1-A956-6D19774A018C}" type="pres">
      <dgm:prSet presAssocID="{926CBB0F-5698-417B-B669-CEBE09C76A9E}" presName="hierChild5" presStyleCnt="0"/>
      <dgm:spPr/>
    </dgm:pt>
    <dgm:pt modelId="{0F68DEB1-13DB-45DD-B6FA-15F2C63A3A7B}" type="pres">
      <dgm:prSet presAssocID="{21E9CEA9-82DE-4797-BAAE-B9DB1D171DAF}" presName="Name37" presStyleLbl="parChTrans1D2" presStyleIdx="1" presStyleCnt="6"/>
      <dgm:spPr/>
    </dgm:pt>
    <dgm:pt modelId="{63A1910C-6CC3-4E9A-BF23-197212AFCDB5}" type="pres">
      <dgm:prSet presAssocID="{2DC27C86-320F-4868-874F-94AEA2DD6BD7}" presName="hierRoot2" presStyleCnt="0">
        <dgm:presLayoutVars>
          <dgm:hierBranch val="init"/>
        </dgm:presLayoutVars>
      </dgm:prSet>
      <dgm:spPr/>
    </dgm:pt>
    <dgm:pt modelId="{DAD33B6A-F167-4D27-8DB6-C9376610525A}" type="pres">
      <dgm:prSet presAssocID="{2DC27C86-320F-4868-874F-94AEA2DD6BD7}" presName="rootComposite" presStyleCnt="0"/>
      <dgm:spPr/>
    </dgm:pt>
    <dgm:pt modelId="{36FCFA2C-CF5C-489A-BAB6-E46F840151C8}" type="pres">
      <dgm:prSet presAssocID="{2DC27C86-320F-4868-874F-94AEA2DD6BD7}" presName="rootText" presStyleLbl="node2" presStyleIdx="1" presStyleCnt="3" custLinFactNeighborX="85043" custLinFactNeighborY="-35550">
        <dgm:presLayoutVars>
          <dgm:chPref val="3"/>
        </dgm:presLayoutVars>
      </dgm:prSet>
      <dgm:spPr/>
    </dgm:pt>
    <dgm:pt modelId="{DFE75D03-F491-47F5-9A27-FFD192053D4B}" type="pres">
      <dgm:prSet presAssocID="{2DC27C86-320F-4868-874F-94AEA2DD6BD7}" presName="rootConnector" presStyleLbl="node2" presStyleIdx="1" presStyleCnt="3"/>
      <dgm:spPr/>
    </dgm:pt>
    <dgm:pt modelId="{B34B4A45-681F-4E35-BD89-E169FF1A04B2}" type="pres">
      <dgm:prSet presAssocID="{2DC27C86-320F-4868-874F-94AEA2DD6BD7}" presName="hierChild4" presStyleCnt="0"/>
      <dgm:spPr/>
    </dgm:pt>
    <dgm:pt modelId="{E78BC2E6-F763-4C0F-9C59-D3872DCC6FF6}" type="pres">
      <dgm:prSet presAssocID="{2DC27C86-320F-4868-874F-94AEA2DD6BD7}" presName="hierChild5" presStyleCnt="0"/>
      <dgm:spPr/>
    </dgm:pt>
    <dgm:pt modelId="{A4F4E459-FDA3-4600-ACA1-FC8BB1C2ED02}" type="pres">
      <dgm:prSet presAssocID="{A8821C63-BE8B-4E64-BA1C-EE0DA83FF605}" presName="Name37" presStyleLbl="parChTrans1D2" presStyleIdx="2" presStyleCnt="6"/>
      <dgm:spPr/>
    </dgm:pt>
    <dgm:pt modelId="{F3764E05-93DB-43FF-B6A4-4D56C5BCA81B}" type="pres">
      <dgm:prSet presAssocID="{3E1EEC6B-10FF-4AFE-91B2-36C806852E82}" presName="hierRoot2" presStyleCnt="0">
        <dgm:presLayoutVars>
          <dgm:hierBranch val="init"/>
        </dgm:presLayoutVars>
      </dgm:prSet>
      <dgm:spPr/>
    </dgm:pt>
    <dgm:pt modelId="{601E6D2C-A044-428D-8139-1824EA39D3D6}" type="pres">
      <dgm:prSet presAssocID="{3E1EEC6B-10FF-4AFE-91B2-36C806852E82}" presName="rootComposite" presStyleCnt="0"/>
      <dgm:spPr/>
    </dgm:pt>
    <dgm:pt modelId="{07627770-E1D1-440F-855F-0663C58ED0F5}" type="pres">
      <dgm:prSet presAssocID="{3E1EEC6B-10FF-4AFE-91B2-36C806852E82}" presName="rootText" presStyleLbl="node2" presStyleIdx="2" presStyleCnt="3" custLinFactY="-100000" custLinFactNeighborX="-6843" custLinFactNeighborY="-103296">
        <dgm:presLayoutVars>
          <dgm:chPref val="3"/>
        </dgm:presLayoutVars>
      </dgm:prSet>
      <dgm:spPr/>
    </dgm:pt>
    <dgm:pt modelId="{AA3EA797-B3F9-4B4B-8F96-6FC970F7F489}" type="pres">
      <dgm:prSet presAssocID="{3E1EEC6B-10FF-4AFE-91B2-36C806852E82}" presName="rootConnector" presStyleLbl="node2" presStyleIdx="2" presStyleCnt="3"/>
      <dgm:spPr/>
    </dgm:pt>
    <dgm:pt modelId="{203792BB-F038-4EAF-9C57-B503120620FC}" type="pres">
      <dgm:prSet presAssocID="{3E1EEC6B-10FF-4AFE-91B2-36C806852E82}" presName="hierChild4" presStyleCnt="0"/>
      <dgm:spPr/>
    </dgm:pt>
    <dgm:pt modelId="{430D9FF4-5AF4-4241-978B-84ACF6115D5E}" type="pres">
      <dgm:prSet presAssocID="{3E1EEC6B-10FF-4AFE-91B2-36C806852E82}" presName="hierChild5" presStyleCnt="0"/>
      <dgm:spPr/>
    </dgm:pt>
    <dgm:pt modelId="{53F7881A-C62E-4449-9F1C-A7F2360D4436}" type="pres">
      <dgm:prSet presAssocID="{E160F5EE-5902-48A8-AAAD-2D53215ECF9E}" presName="hierChild3" presStyleCnt="0"/>
      <dgm:spPr/>
    </dgm:pt>
    <dgm:pt modelId="{600CB942-8E8A-4D8F-BF1F-954B0C323955}" type="pres">
      <dgm:prSet presAssocID="{722324E0-2AE6-49AD-801B-3322E411C88D}" presName="Name111" presStyleLbl="parChTrans1D2" presStyleIdx="3" presStyleCnt="6"/>
      <dgm:spPr/>
    </dgm:pt>
    <dgm:pt modelId="{3321D914-517F-4758-B417-97B34CCC39D7}" type="pres">
      <dgm:prSet presAssocID="{52A5B1EF-0B49-40C3-A48E-31A3F5C6C9F1}" presName="hierRoot3" presStyleCnt="0">
        <dgm:presLayoutVars>
          <dgm:hierBranch val="init"/>
        </dgm:presLayoutVars>
      </dgm:prSet>
      <dgm:spPr/>
    </dgm:pt>
    <dgm:pt modelId="{DB4F3833-AE50-488C-A0EF-2E721EFE6647}" type="pres">
      <dgm:prSet presAssocID="{52A5B1EF-0B49-40C3-A48E-31A3F5C6C9F1}" presName="rootComposite3" presStyleCnt="0"/>
      <dgm:spPr/>
    </dgm:pt>
    <dgm:pt modelId="{685BF25B-8EF1-4CF2-8F9E-78ABC2620DB9}" type="pres">
      <dgm:prSet presAssocID="{52A5B1EF-0B49-40C3-A48E-31A3F5C6C9F1}" presName="rootText3" presStyleLbl="asst1" presStyleIdx="0" presStyleCnt="3" custLinFactNeighborX="-62553" custLinFactNeighborY="-39170">
        <dgm:presLayoutVars>
          <dgm:chPref val="3"/>
        </dgm:presLayoutVars>
      </dgm:prSet>
      <dgm:spPr/>
    </dgm:pt>
    <dgm:pt modelId="{C703D99F-F004-46E2-B061-6353158DD3BC}" type="pres">
      <dgm:prSet presAssocID="{52A5B1EF-0B49-40C3-A48E-31A3F5C6C9F1}" presName="rootConnector3" presStyleLbl="asst1" presStyleIdx="0" presStyleCnt="3"/>
      <dgm:spPr/>
    </dgm:pt>
    <dgm:pt modelId="{62F20150-B918-4717-A34B-2324B4BF15B1}" type="pres">
      <dgm:prSet presAssocID="{52A5B1EF-0B49-40C3-A48E-31A3F5C6C9F1}" presName="hierChild6" presStyleCnt="0"/>
      <dgm:spPr/>
    </dgm:pt>
    <dgm:pt modelId="{61C43EDB-7AF7-4E22-B267-B6E8172CC740}" type="pres">
      <dgm:prSet presAssocID="{52A5B1EF-0B49-40C3-A48E-31A3F5C6C9F1}" presName="hierChild7" presStyleCnt="0"/>
      <dgm:spPr/>
    </dgm:pt>
    <dgm:pt modelId="{34DC9D16-0B06-4858-A6DD-5E93BF245D18}" type="pres">
      <dgm:prSet presAssocID="{BC3E62C1-9513-471E-A709-164916A87905}" presName="Name111" presStyleLbl="parChTrans1D2" presStyleIdx="4" presStyleCnt="6"/>
      <dgm:spPr/>
    </dgm:pt>
    <dgm:pt modelId="{35019ED2-3CD3-427B-BCC1-9474AA715EC4}" type="pres">
      <dgm:prSet presAssocID="{90984227-677D-447A-964C-60DC5308E82E}" presName="hierRoot3" presStyleCnt="0">
        <dgm:presLayoutVars>
          <dgm:hierBranch val="init"/>
        </dgm:presLayoutVars>
      </dgm:prSet>
      <dgm:spPr/>
    </dgm:pt>
    <dgm:pt modelId="{E6202A2D-5CF4-4D8B-A9E4-3C56BD316F41}" type="pres">
      <dgm:prSet presAssocID="{90984227-677D-447A-964C-60DC5308E82E}" presName="rootComposite3" presStyleCnt="0"/>
      <dgm:spPr/>
    </dgm:pt>
    <dgm:pt modelId="{87081078-8284-489A-9E75-250665C5CCE2}" type="pres">
      <dgm:prSet presAssocID="{90984227-677D-447A-964C-60DC5308E82E}" presName="rootText3" presStyleLbl="asst1" presStyleIdx="1" presStyleCnt="3" custLinFactNeighborX="63022" custLinFactNeighborY="-65367">
        <dgm:presLayoutVars>
          <dgm:chPref val="3"/>
        </dgm:presLayoutVars>
      </dgm:prSet>
      <dgm:spPr/>
    </dgm:pt>
    <dgm:pt modelId="{CE2FCB39-731B-4B87-9D18-3302EF3F0458}" type="pres">
      <dgm:prSet presAssocID="{90984227-677D-447A-964C-60DC5308E82E}" presName="rootConnector3" presStyleLbl="asst1" presStyleIdx="1" presStyleCnt="3"/>
      <dgm:spPr/>
    </dgm:pt>
    <dgm:pt modelId="{87B1DD55-DE82-4C54-9AB2-10CCA1DD6887}" type="pres">
      <dgm:prSet presAssocID="{90984227-677D-447A-964C-60DC5308E82E}" presName="hierChild6" presStyleCnt="0"/>
      <dgm:spPr/>
    </dgm:pt>
    <dgm:pt modelId="{38470F57-CBC1-4CA0-B760-DD630F4299AF}" type="pres">
      <dgm:prSet presAssocID="{90984227-677D-447A-964C-60DC5308E82E}" presName="hierChild7" presStyleCnt="0"/>
      <dgm:spPr/>
    </dgm:pt>
    <dgm:pt modelId="{B4E53E8F-5066-4D4C-9B9E-324F676077E7}" type="pres">
      <dgm:prSet presAssocID="{E8A21FEF-7003-4D53-875D-C911970CAAFC}" presName="Name111" presStyleLbl="parChTrans1D2" presStyleIdx="5" presStyleCnt="6"/>
      <dgm:spPr/>
    </dgm:pt>
    <dgm:pt modelId="{312BC4AA-7DA7-4F17-B2F1-BDDEC5711366}" type="pres">
      <dgm:prSet presAssocID="{215B769A-594E-48A4-8EAD-BBFA4AFA877E}" presName="hierRoot3" presStyleCnt="0">
        <dgm:presLayoutVars>
          <dgm:hierBranch val="init"/>
        </dgm:presLayoutVars>
      </dgm:prSet>
      <dgm:spPr/>
    </dgm:pt>
    <dgm:pt modelId="{28F682D2-349C-42E1-8289-024325B865C5}" type="pres">
      <dgm:prSet presAssocID="{215B769A-594E-48A4-8EAD-BBFA4AFA877E}" presName="rootComposite3" presStyleCnt="0"/>
      <dgm:spPr/>
    </dgm:pt>
    <dgm:pt modelId="{01A965DC-6BE7-4ACB-B4DF-6B468A90B790}" type="pres">
      <dgm:prSet presAssocID="{215B769A-594E-48A4-8EAD-BBFA4AFA877E}" presName="rootText3" presStyleLbl="asst1" presStyleIdx="2" presStyleCnt="3" custLinFactNeighborX="-39512" custLinFactNeighborY="-39680">
        <dgm:presLayoutVars>
          <dgm:chPref val="3"/>
        </dgm:presLayoutVars>
      </dgm:prSet>
      <dgm:spPr/>
    </dgm:pt>
    <dgm:pt modelId="{7CC3D25B-218E-44C9-8015-1308EBF3896A}" type="pres">
      <dgm:prSet presAssocID="{215B769A-594E-48A4-8EAD-BBFA4AFA877E}" presName="rootConnector3" presStyleLbl="asst1" presStyleIdx="2" presStyleCnt="3"/>
      <dgm:spPr/>
    </dgm:pt>
    <dgm:pt modelId="{7300FFDB-D06D-4BD9-9297-2E7CB1AF2A11}" type="pres">
      <dgm:prSet presAssocID="{215B769A-594E-48A4-8EAD-BBFA4AFA877E}" presName="hierChild6" presStyleCnt="0"/>
      <dgm:spPr/>
    </dgm:pt>
    <dgm:pt modelId="{73FDD034-8455-4E49-874F-3032D3FB0E8F}" type="pres">
      <dgm:prSet presAssocID="{215B769A-594E-48A4-8EAD-BBFA4AFA877E}" presName="hierChild7" presStyleCnt="0"/>
      <dgm:spPr/>
    </dgm:pt>
  </dgm:ptLst>
  <dgm:cxnLst>
    <dgm:cxn modelId="{864E760F-37F0-494A-B27A-77EC3A94D369}" type="presOf" srcId="{926CBB0F-5698-417B-B669-CEBE09C76A9E}" destId="{4B68A3DE-1595-4307-8E04-B93A6E7D66B7}" srcOrd="1" destOrd="0" presId="urn:microsoft.com/office/officeart/2005/8/layout/orgChart1"/>
    <dgm:cxn modelId="{4C265523-F293-49A5-B388-77BBACBFD706}" type="presOf" srcId="{E160F5EE-5902-48A8-AAAD-2D53215ECF9E}" destId="{A1D05A73-C3B2-467B-B691-A0D2D4D0D60D}" srcOrd="1" destOrd="0" presId="urn:microsoft.com/office/officeart/2005/8/layout/orgChart1"/>
    <dgm:cxn modelId="{C9167725-F600-4262-BAFD-810B845FE8C1}" type="presOf" srcId="{E8A21FEF-7003-4D53-875D-C911970CAAFC}" destId="{B4E53E8F-5066-4D4C-9B9E-324F676077E7}" srcOrd="0" destOrd="0" presId="urn:microsoft.com/office/officeart/2005/8/layout/orgChart1"/>
    <dgm:cxn modelId="{E10C312D-1B0C-4676-90D8-9C64D1B0A9CF}" srcId="{E160F5EE-5902-48A8-AAAD-2D53215ECF9E}" destId="{52A5B1EF-0B49-40C3-A48E-31A3F5C6C9F1}" srcOrd="0" destOrd="0" parTransId="{722324E0-2AE6-49AD-801B-3322E411C88D}" sibTransId="{10E63BEA-B38C-4A91-8428-C70DFEAB5552}"/>
    <dgm:cxn modelId="{01B8F237-07E1-4F86-AA17-974E0B7702C7}" type="presOf" srcId="{215B769A-594E-48A4-8EAD-BBFA4AFA877E}" destId="{7CC3D25B-218E-44C9-8015-1308EBF3896A}" srcOrd="1" destOrd="0" presId="urn:microsoft.com/office/officeart/2005/8/layout/orgChart1"/>
    <dgm:cxn modelId="{35258540-EB35-49DB-8E13-DCAE6FC65B72}" type="presOf" srcId="{926CBB0F-5698-417B-B669-CEBE09C76A9E}" destId="{4F47056A-F0EA-47B0-919E-A870543A9561}" srcOrd="0" destOrd="0" presId="urn:microsoft.com/office/officeart/2005/8/layout/orgChart1"/>
    <dgm:cxn modelId="{5BE55965-6A64-412A-AC47-91C5734F7C91}" type="presOf" srcId="{2DC27C86-320F-4868-874F-94AEA2DD6BD7}" destId="{DFE75D03-F491-47F5-9A27-FFD192053D4B}" srcOrd="1" destOrd="0" presId="urn:microsoft.com/office/officeart/2005/8/layout/orgChart1"/>
    <dgm:cxn modelId="{C1443B6F-004E-4D96-B004-85AF54DA2897}" type="presOf" srcId="{215B769A-594E-48A4-8EAD-BBFA4AFA877E}" destId="{01A965DC-6BE7-4ACB-B4DF-6B468A90B790}" srcOrd="0" destOrd="0" presId="urn:microsoft.com/office/officeart/2005/8/layout/orgChart1"/>
    <dgm:cxn modelId="{36C0934F-1888-43F6-A232-EC2A8B324EE5}" srcId="{E160F5EE-5902-48A8-AAAD-2D53215ECF9E}" destId="{215B769A-594E-48A4-8EAD-BBFA4AFA877E}" srcOrd="2" destOrd="0" parTransId="{E8A21FEF-7003-4D53-875D-C911970CAAFC}" sibTransId="{E96124C2-9027-4236-8896-DE33227BB317}"/>
    <dgm:cxn modelId="{73D17152-A573-4FFF-993A-A112AC62ACCA}" type="presOf" srcId="{90984227-677D-447A-964C-60DC5308E82E}" destId="{87081078-8284-489A-9E75-250665C5CCE2}" srcOrd="0" destOrd="0" presId="urn:microsoft.com/office/officeart/2005/8/layout/orgChart1"/>
    <dgm:cxn modelId="{09703074-198A-409C-8849-0BCD571DD3FB}" type="presOf" srcId="{90984227-677D-447A-964C-60DC5308E82E}" destId="{CE2FCB39-731B-4B87-9D18-3302EF3F0458}" srcOrd="1" destOrd="0" presId="urn:microsoft.com/office/officeart/2005/8/layout/orgChart1"/>
    <dgm:cxn modelId="{B8170B76-92CF-4A5E-A9CB-7183DFA3BC44}" type="presOf" srcId="{2DC27C86-320F-4868-874F-94AEA2DD6BD7}" destId="{36FCFA2C-CF5C-489A-BAB6-E46F840151C8}" srcOrd="0" destOrd="0" presId="urn:microsoft.com/office/officeart/2005/8/layout/orgChart1"/>
    <dgm:cxn modelId="{4F38347A-8E40-4B08-8D88-7AEFC992871E}" type="presOf" srcId="{3E1EEC6B-10FF-4AFE-91B2-36C806852E82}" destId="{AA3EA797-B3F9-4B4B-8F96-6FC970F7F489}" srcOrd="1" destOrd="0" presId="urn:microsoft.com/office/officeart/2005/8/layout/orgChart1"/>
    <dgm:cxn modelId="{8B92517B-E4FD-4861-B831-8F918E71A2A4}" type="presOf" srcId="{3E1EEC6B-10FF-4AFE-91B2-36C806852E82}" destId="{07627770-E1D1-440F-855F-0663C58ED0F5}" srcOrd="0" destOrd="0" presId="urn:microsoft.com/office/officeart/2005/8/layout/orgChart1"/>
    <dgm:cxn modelId="{E7AC878C-F150-4249-8186-182B53F49361}" srcId="{32F3AA83-9E3F-4EDD-B901-781E39ED1AD3}" destId="{E160F5EE-5902-48A8-AAAD-2D53215ECF9E}" srcOrd="0" destOrd="0" parTransId="{09496A91-520A-4F81-B0E9-035AAC17237E}" sibTransId="{7F04D192-9BF5-4325-901A-3A4D09C87432}"/>
    <dgm:cxn modelId="{2C89C48C-42FD-4318-B56C-8C19597AA157}" type="presOf" srcId="{32F3AA83-9E3F-4EDD-B901-781E39ED1AD3}" destId="{8AD28C34-2886-4BA8-A8CB-62FC2259793E}" srcOrd="0" destOrd="0" presId="urn:microsoft.com/office/officeart/2005/8/layout/orgChart1"/>
    <dgm:cxn modelId="{CFF1DB90-E41A-4C32-8251-27EA5BA11DCC}" type="presOf" srcId="{E160F5EE-5902-48A8-AAAD-2D53215ECF9E}" destId="{19566647-6AC9-4C6A-9340-ADFA8B043013}" srcOrd="0" destOrd="0" presId="urn:microsoft.com/office/officeart/2005/8/layout/orgChart1"/>
    <dgm:cxn modelId="{85704596-D2BD-471E-B849-BC7A23D3A373}" type="presOf" srcId="{52A5B1EF-0B49-40C3-A48E-31A3F5C6C9F1}" destId="{685BF25B-8EF1-4CF2-8F9E-78ABC2620DB9}" srcOrd="0" destOrd="0" presId="urn:microsoft.com/office/officeart/2005/8/layout/orgChart1"/>
    <dgm:cxn modelId="{FA2871A5-FB36-47A9-96B6-C7BA66CC540A}" type="presOf" srcId="{21E9CEA9-82DE-4797-BAAE-B9DB1D171DAF}" destId="{0F68DEB1-13DB-45DD-B6FA-15F2C63A3A7B}" srcOrd="0" destOrd="0" presId="urn:microsoft.com/office/officeart/2005/8/layout/orgChart1"/>
    <dgm:cxn modelId="{9378DDA9-8D65-4C09-B0F8-EA473FEBACE0}" type="presOf" srcId="{A8821C63-BE8B-4E64-BA1C-EE0DA83FF605}" destId="{A4F4E459-FDA3-4600-ACA1-FC8BB1C2ED02}" srcOrd="0" destOrd="0" presId="urn:microsoft.com/office/officeart/2005/8/layout/orgChart1"/>
    <dgm:cxn modelId="{35D2F2B9-9C8D-4CA2-B11E-E6C241A93A96}" srcId="{E160F5EE-5902-48A8-AAAD-2D53215ECF9E}" destId="{926CBB0F-5698-417B-B669-CEBE09C76A9E}" srcOrd="3" destOrd="0" parTransId="{37E0EA95-9465-4046-96A7-B28FC8F18A23}" sibTransId="{AC969954-BA93-4551-B3CB-299A6A8DF111}"/>
    <dgm:cxn modelId="{B128D2BA-C473-4661-B6F1-8336706EF5FE}" type="presOf" srcId="{BC3E62C1-9513-471E-A709-164916A87905}" destId="{34DC9D16-0B06-4858-A6DD-5E93BF245D18}" srcOrd="0" destOrd="0" presId="urn:microsoft.com/office/officeart/2005/8/layout/orgChart1"/>
    <dgm:cxn modelId="{2C3932D6-9A31-4DA7-93BC-9E74FDA6D251}" type="presOf" srcId="{37E0EA95-9465-4046-96A7-B28FC8F18A23}" destId="{B246CC28-9C65-4F5E-9F57-704BE795772A}" srcOrd="0" destOrd="0" presId="urn:microsoft.com/office/officeart/2005/8/layout/orgChart1"/>
    <dgm:cxn modelId="{032F83DB-ABA5-4212-9789-638265DBDB77}" srcId="{E160F5EE-5902-48A8-AAAD-2D53215ECF9E}" destId="{3E1EEC6B-10FF-4AFE-91B2-36C806852E82}" srcOrd="5" destOrd="0" parTransId="{A8821C63-BE8B-4E64-BA1C-EE0DA83FF605}" sibTransId="{11678A1F-93AF-4A6A-A46D-EE83A1D65A93}"/>
    <dgm:cxn modelId="{B73716E1-A135-4499-8A6F-F8FA1A04AFBF}" srcId="{E160F5EE-5902-48A8-AAAD-2D53215ECF9E}" destId="{2DC27C86-320F-4868-874F-94AEA2DD6BD7}" srcOrd="4" destOrd="0" parTransId="{21E9CEA9-82DE-4797-BAAE-B9DB1D171DAF}" sibTransId="{495B79C3-1384-44BE-B1D9-46765A1A2C9F}"/>
    <dgm:cxn modelId="{0450F0F1-E070-46BE-BE79-F1860B7D59D4}" type="presOf" srcId="{722324E0-2AE6-49AD-801B-3322E411C88D}" destId="{600CB942-8E8A-4D8F-BF1F-954B0C323955}" srcOrd="0" destOrd="0" presId="urn:microsoft.com/office/officeart/2005/8/layout/orgChart1"/>
    <dgm:cxn modelId="{436878F3-F93F-4341-9572-FB3583B8C8A1}" srcId="{E160F5EE-5902-48A8-AAAD-2D53215ECF9E}" destId="{90984227-677D-447A-964C-60DC5308E82E}" srcOrd="1" destOrd="0" parTransId="{BC3E62C1-9513-471E-A709-164916A87905}" sibTransId="{75C1E644-5FB7-4B11-A9EC-F3AEDD917A78}"/>
    <dgm:cxn modelId="{C8EC41FC-6FDF-430B-867F-EC9FDAA23672}" type="presOf" srcId="{52A5B1EF-0B49-40C3-A48E-31A3F5C6C9F1}" destId="{C703D99F-F004-46E2-B061-6353158DD3BC}" srcOrd="1" destOrd="0" presId="urn:microsoft.com/office/officeart/2005/8/layout/orgChart1"/>
    <dgm:cxn modelId="{AE109303-CADC-413C-B3B7-DD3B4981281F}" type="presParOf" srcId="{8AD28C34-2886-4BA8-A8CB-62FC2259793E}" destId="{D53E3857-8397-4935-922F-4CB0045983F1}" srcOrd="0" destOrd="0" presId="urn:microsoft.com/office/officeart/2005/8/layout/orgChart1"/>
    <dgm:cxn modelId="{C0314AA2-B48E-481C-B341-382E2BE3A0B9}" type="presParOf" srcId="{D53E3857-8397-4935-922F-4CB0045983F1}" destId="{A10D83E4-DF44-45AC-ABFD-9B24709B4041}" srcOrd="0" destOrd="0" presId="urn:microsoft.com/office/officeart/2005/8/layout/orgChart1"/>
    <dgm:cxn modelId="{3AD347D7-583E-434E-B6C6-335702F51951}" type="presParOf" srcId="{A10D83E4-DF44-45AC-ABFD-9B24709B4041}" destId="{19566647-6AC9-4C6A-9340-ADFA8B043013}" srcOrd="0" destOrd="0" presId="urn:microsoft.com/office/officeart/2005/8/layout/orgChart1"/>
    <dgm:cxn modelId="{A1AE28BB-A269-488B-A890-2AFF08D4A920}" type="presParOf" srcId="{A10D83E4-DF44-45AC-ABFD-9B24709B4041}" destId="{A1D05A73-C3B2-467B-B691-A0D2D4D0D60D}" srcOrd="1" destOrd="0" presId="urn:microsoft.com/office/officeart/2005/8/layout/orgChart1"/>
    <dgm:cxn modelId="{DEF4F9D6-13B7-4EED-A2E2-A6A172C2F1B7}" type="presParOf" srcId="{D53E3857-8397-4935-922F-4CB0045983F1}" destId="{FE2CA659-FD16-4194-91F4-FBD3344D1002}" srcOrd="1" destOrd="0" presId="urn:microsoft.com/office/officeart/2005/8/layout/orgChart1"/>
    <dgm:cxn modelId="{6D6A5895-0EC6-4628-8588-20A87422DE8E}" type="presParOf" srcId="{FE2CA659-FD16-4194-91F4-FBD3344D1002}" destId="{B246CC28-9C65-4F5E-9F57-704BE795772A}" srcOrd="0" destOrd="0" presId="urn:microsoft.com/office/officeart/2005/8/layout/orgChart1"/>
    <dgm:cxn modelId="{B46CEF98-DC72-4A95-A14B-BC1B4A366648}" type="presParOf" srcId="{FE2CA659-FD16-4194-91F4-FBD3344D1002}" destId="{6418E9C8-76DB-4174-8074-06E6CC2D0DF5}" srcOrd="1" destOrd="0" presId="urn:microsoft.com/office/officeart/2005/8/layout/orgChart1"/>
    <dgm:cxn modelId="{3B0269D2-86DE-49D1-8E50-816B4460E2D5}" type="presParOf" srcId="{6418E9C8-76DB-4174-8074-06E6CC2D0DF5}" destId="{3CB5958A-0EF0-48D1-8E70-5B6675F097ED}" srcOrd="0" destOrd="0" presId="urn:microsoft.com/office/officeart/2005/8/layout/orgChart1"/>
    <dgm:cxn modelId="{46C686BD-EDE4-4D6E-A779-D6EFE87B750B}" type="presParOf" srcId="{3CB5958A-0EF0-48D1-8E70-5B6675F097ED}" destId="{4F47056A-F0EA-47B0-919E-A870543A9561}" srcOrd="0" destOrd="0" presId="urn:microsoft.com/office/officeart/2005/8/layout/orgChart1"/>
    <dgm:cxn modelId="{FBA4D6BC-EAAD-4FB0-BF4E-9AB5A169D1EE}" type="presParOf" srcId="{3CB5958A-0EF0-48D1-8E70-5B6675F097ED}" destId="{4B68A3DE-1595-4307-8E04-B93A6E7D66B7}" srcOrd="1" destOrd="0" presId="urn:microsoft.com/office/officeart/2005/8/layout/orgChart1"/>
    <dgm:cxn modelId="{209B13D1-3D3C-4E5F-B90A-F9CA7B6071C9}" type="presParOf" srcId="{6418E9C8-76DB-4174-8074-06E6CC2D0DF5}" destId="{78206B94-78CA-4545-8FC6-C9BF1BE06C63}" srcOrd="1" destOrd="0" presId="urn:microsoft.com/office/officeart/2005/8/layout/orgChart1"/>
    <dgm:cxn modelId="{4F860DB5-F7E6-4D51-B4CB-32698EE0D4F8}" type="presParOf" srcId="{6418E9C8-76DB-4174-8074-06E6CC2D0DF5}" destId="{2FEE6AC2-81E7-45C1-A956-6D19774A018C}" srcOrd="2" destOrd="0" presId="urn:microsoft.com/office/officeart/2005/8/layout/orgChart1"/>
    <dgm:cxn modelId="{D55F7A6A-08FC-4647-976A-55580675528C}" type="presParOf" srcId="{FE2CA659-FD16-4194-91F4-FBD3344D1002}" destId="{0F68DEB1-13DB-45DD-B6FA-15F2C63A3A7B}" srcOrd="2" destOrd="0" presId="urn:microsoft.com/office/officeart/2005/8/layout/orgChart1"/>
    <dgm:cxn modelId="{8484D803-1B57-4460-A29B-015E15A87841}" type="presParOf" srcId="{FE2CA659-FD16-4194-91F4-FBD3344D1002}" destId="{63A1910C-6CC3-4E9A-BF23-197212AFCDB5}" srcOrd="3" destOrd="0" presId="urn:microsoft.com/office/officeart/2005/8/layout/orgChart1"/>
    <dgm:cxn modelId="{1C46BFA7-CE30-46ED-BFCB-21F48FA28244}" type="presParOf" srcId="{63A1910C-6CC3-4E9A-BF23-197212AFCDB5}" destId="{DAD33B6A-F167-4D27-8DB6-C9376610525A}" srcOrd="0" destOrd="0" presId="urn:microsoft.com/office/officeart/2005/8/layout/orgChart1"/>
    <dgm:cxn modelId="{2640E7DF-496B-43F1-9A3D-2F44A59672D1}" type="presParOf" srcId="{DAD33B6A-F167-4D27-8DB6-C9376610525A}" destId="{36FCFA2C-CF5C-489A-BAB6-E46F840151C8}" srcOrd="0" destOrd="0" presId="urn:microsoft.com/office/officeart/2005/8/layout/orgChart1"/>
    <dgm:cxn modelId="{24DC4A64-53E7-441F-8704-C20C870F3A78}" type="presParOf" srcId="{DAD33B6A-F167-4D27-8DB6-C9376610525A}" destId="{DFE75D03-F491-47F5-9A27-FFD192053D4B}" srcOrd="1" destOrd="0" presId="urn:microsoft.com/office/officeart/2005/8/layout/orgChart1"/>
    <dgm:cxn modelId="{A41BC21E-EC4C-4179-90E4-12EE0E1DCBB7}" type="presParOf" srcId="{63A1910C-6CC3-4E9A-BF23-197212AFCDB5}" destId="{B34B4A45-681F-4E35-BD89-E169FF1A04B2}" srcOrd="1" destOrd="0" presId="urn:microsoft.com/office/officeart/2005/8/layout/orgChart1"/>
    <dgm:cxn modelId="{782CF8C9-D9BE-4076-AA75-42B5D9B35DCF}" type="presParOf" srcId="{63A1910C-6CC3-4E9A-BF23-197212AFCDB5}" destId="{E78BC2E6-F763-4C0F-9C59-D3872DCC6FF6}" srcOrd="2" destOrd="0" presId="urn:microsoft.com/office/officeart/2005/8/layout/orgChart1"/>
    <dgm:cxn modelId="{8C087A31-E8B0-4680-AB72-AA60222C48BC}" type="presParOf" srcId="{FE2CA659-FD16-4194-91F4-FBD3344D1002}" destId="{A4F4E459-FDA3-4600-ACA1-FC8BB1C2ED02}" srcOrd="4" destOrd="0" presId="urn:microsoft.com/office/officeart/2005/8/layout/orgChart1"/>
    <dgm:cxn modelId="{421FBC5B-EDF1-4ECD-8164-0736C5C3A865}" type="presParOf" srcId="{FE2CA659-FD16-4194-91F4-FBD3344D1002}" destId="{F3764E05-93DB-43FF-B6A4-4D56C5BCA81B}" srcOrd="5" destOrd="0" presId="urn:microsoft.com/office/officeart/2005/8/layout/orgChart1"/>
    <dgm:cxn modelId="{F90409A2-D06A-480B-93C2-5369112884AF}" type="presParOf" srcId="{F3764E05-93DB-43FF-B6A4-4D56C5BCA81B}" destId="{601E6D2C-A044-428D-8139-1824EA39D3D6}" srcOrd="0" destOrd="0" presId="urn:microsoft.com/office/officeart/2005/8/layout/orgChart1"/>
    <dgm:cxn modelId="{16EEAEA1-9CFA-4451-B578-383C6E1A41F0}" type="presParOf" srcId="{601E6D2C-A044-428D-8139-1824EA39D3D6}" destId="{07627770-E1D1-440F-855F-0663C58ED0F5}" srcOrd="0" destOrd="0" presId="urn:microsoft.com/office/officeart/2005/8/layout/orgChart1"/>
    <dgm:cxn modelId="{90E938A5-1B22-4C5D-8A2C-EF55624C53F1}" type="presParOf" srcId="{601E6D2C-A044-428D-8139-1824EA39D3D6}" destId="{AA3EA797-B3F9-4B4B-8F96-6FC970F7F489}" srcOrd="1" destOrd="0" presId="urn:microsoft.com/office/officeart/2005/8/layout/orgChart1"/>
    <dgm:cxn modelId="{11656F17-8562-40D6-A0F4-0281736B636A}" type="presParOf" srcId="{F3764E05-93DB-43FF-B6A4-4D56C5BCA81B}" destId="{203792BB-F038-4EAF-9C57-B503120620FC}" srcOrd="1" destOrd="0" presId="urn:microsoft.com/office/officeart/2005/8/layout/orgChart1"/>
    <dgm:cxn modelId="{253E35BD-A510-49B0-9CDB-690740C2B05A}" type="presParOf" srcId="{F3764E05-93DB-43FF-B6A4-4D56C5BCA81B}" destId="{430D9FF4-5AF4-4241-978B-84ACF6115D5E}" srcOrd="2" destOrd="0" presId="urn:microsoft.com/office/officeart/2005/8/layout/orgChart1"/>
    <dgm:cxn modelId="{C6BE9821-BA45-4BC5-A171-422A797F67CC}" type="presParOf" srcId="{D53E3857-8397-4935-922F-4CB0045983F1}" destId="{53F7881A-C62E-4449-9F1C-A7F2360D4436}" srcOrd="2" destOrd="0" presId="urn:microsoft.com/office/officeart/2005/8/layout/orgChart1"/>
    <dgm:cxn modelId="{9934CC21-0F41-4F69-812F-BE2CA8337672}" type="presParOf" srcId="{53F7881A-C62E-4449-9F1C-A7F2360D4436}" destId="{600CB942-8E8A-4D8F-BF1F-954B0C323955}" srcOrd="0" destOrd="0" presId="urn:microsoft.com/office/officeart/2005/8/layout/orgChart1"/>
    <dgm:cxn modelId="{5458CC76-0C1A-460D-AF00-FEEB488C8ABA}" type="presParOf" srcId="{53F7881A-C62E-4449-9F1C-A7F2360D4436}" destId="{3321D914-517F-4758-B417-97B34CCC39D7}" srcOrd="1" destOrd="0" presId="urn:microsoft.com/office/officeart/2005/8/layout/orgChart1"/>
    <dgm:cxn modelId="{45FBB5CF-EAD5-433A-9633-E9C614500292}" type="presParOf" srcId="{3321D914-517F-4758-B417-97B34CCC39D7}" destId="{DB4F3833-AE50-488C-A0EF-2E721EFE6647}" srcOrd="0" destOrd="0" presId="urn:microsoft.com/office/officeart/2005/8/layout/orgChart1"/>
    <dgm:cxn modelId="{5B71A962-E623-4F39-828B-022B0156551A}" type="presParOf" srcId="{DB4F3833-AE50-488C-A0EF-2E721EFE6647}" destId="{685BF25B-8EF1-4CF2-8F9E-78ABC2620DB9}" srcOrd="0" destOrd="0" presId="urn:microsoft.com/office/officeart/2005/8/layout/orgChart1"/>
    <dgm:cxn modelId="{695549F3-1BA4-4E79-ADBA-2BF95CB3B423}" type="presParOf" srcId="{DB4F3833-AE50-488C-A0EF-2E721EFE6647}" destId="{C703D99F-F004-46E2-B061-6353158DD3BC}" srcOrd="1" destOrd="0" presId="urn:microsoft.com/office/officeart/2005/8/layout/orgChart1"/>
    <dgm:cxn modelId="{845749EB-1F1E-4D72-819E-ACDD0E35090E}" type="presParOf" srcId="{3321D914-517F-4758-B417-97B34CCC39D7}" destId="{62F20150-B918-4717-A34B-2324B4BF15B1}" srcOrd="1" destOrd="0" presId="urn:microsoft.com/office/officeart/2005/8/layout/orgChart1"/>
    <dgm:cxn modelId="{5752A387-C71D-4F69-AAB6-1BB0ABAAAA20}" type="presParOf" srcId="{3321D914-517F-4758-B417-97B34CCC39D7}" destId="{61C43EDB-7AF7-4E22-B267-B6E8172CC740}" srcOrd="2" destOrd="0" presId="urn:microsoft.com/office/officeart/2005/8/layout/orgChart1"/>
    <dgm:cxn modelId="{F5B431CB-9D01-4597-99C8-4D348AE048D7}" type="presParOf" srcId="{53F7881A-C62E-4449-9F1C-A7F2360D4436}" destId="{34DC9D16-0B06-4858-A6DD-5E93BF245D18}" srcOrd="2" destOrd="0" presId="urn:microsoft.com/office/officeart/2005/8/layout/orgChart1"/>
    <dgm:cxn modelId="{6ABDB5D7-087B-4EDF-A30A-A9FCAA7762A1}" type="presParOf" srcId="{53F7881A-C62E-4449-9F1C-A7F2360D4436}" destId="{35019ED2-3CD3-427B-BCC1-9474AA715EC4}" srcOrd="3" destOrd="0" presId="urn:microsoft.com/office/officeart/2005/8/layout/orgChart1"/>
    <dgm:cxn modelId="{E53BB534-E8E3-431C-A3DF-CCB33B96FE63}" type="presParOf" srcId="{35019ED2-3CD3-427B-BCC1-9474AA715EC4}" destId="{E6202A2D-5CF4-4D8B-A9E4-3C56BD316F41}" srcOrd="0" destOrd="0" presId="urn:microsoft.com/office/officeart/2005/8/layout/orgChart1"/>
    <dgm:cxn modelId="{9C1B89BB-FCA5-4DA5-B54B-F5168882F879}" type="presParOf" srcId="{E6202A2D-5CF4-4D8B-A9E4-3C56BD316F41}" destId="{87081078-8284-489A-9E75-250665C5CCE2}" srcOrd="0" destOrd="0" presId="urn:microsoft.com/office/officeart/2005/8/layout/orgChart1"/>
    <dgm:cxn modelId="{0A0E848A-736B-495E-A521-1DD8C6F2C0DC}" type="presParOf" srcId="{E6202A2D-5CF4-4D8B-A9E4-3C56BD316F41}" destId="{CE2FCB39-731B-4B87-9D18-3302EF3F0458}" srcOrd="1" destOrd="0" presId="urn:microsoft.com/office/officeart/2005/8/layout/orgChart1"/>
    <dgm:cxn modelId="{6D8D52E6-82CD-4FBE-9A50-8A0DDDE80591}" type="presParOf" srcId="{35019ED2-3CD3-427B-BCC1-9474AA715EC4}" destId="{87B1DD55-DE82-4C54-9AB2-10CCA1DD6887}" srcOrd="1" destOrd="0" presId="urn:microsoft.com/office/officeart/2005/8/layout/orgChart1"/>
    <dgm:cxn modelId="{73CA1A25-29C0-4B40-AEBE-9C28CD67DD8D}" type="presParOf" srcId="{35019ED2-3CD3-427B-BCC1-9474AA715EC4}" destId="{38470F57-CBC1-4CA0-B760-DD630F4299AF}" srcOrd="2" destOrd="0" presId="urn:microsoft.com/office/officeart/2005/8/layout/orgChart1"/>
    <dgm:cxn modelId="{3FBA50E9-AB95-402B-B8CB-EAED8C09AF82}" type="presParOf" srcId="{53F7881A-C62E-4449-9F1C-A7F2360D4436}" destId="{B4E53E8F-5066-4D4C-9B9E-324F676077E7}" srcOrd="4" destOrd="0" presId="urn:microsoft.com/office/officeart/2005/8/layout/orgChart1"/>
    <dgm:cxn modelId="{1E587862-8BBD-43DF-9231-94C2F929BF7E}" type="presParOf" srcId="{53F7881A-C62E-4449-9F1C-A7F2360D4436}" destId="{312BC4AA-7DA7-4F17-B2F1-BDDEC5711366}" srcOrd="5" destOrd="0" presId="urn:microsoft.com/office/officeart/2005/8/layout/orgChart1"/>
    <dgm:cxn modelId="{12E7B552-FBC6-4394-BAB7-067E6E26EB3F}" type="presParOf" srcId="{312BC4AA-7DA7-4F17-B2F1-BDDEC5711366}" destId="{28F682D2-349C-42E1-8289-024325B865C5}" srcOrd="0" destOrd="0" presId="urn:microsoft.com/office/officeart/2005/8/layout/orgChart1"/>
    <dgm:cxn modelId="{D001220B-44A9-49BC-ADEE-72ED5466C6EA}" type="presParOf" srcId="{28F682D2-349C-42E1-8289-024325B865C5}" destId="{01A965DC-6BE7-4ACB-B4DF-6B468A90B790}" srcOrd="0" destOrd="0" presId="urn:microsoft.com/office/officeart/2005/8/layout/orgChart1"/>
    <dgm:cxn modelId="{06686DC4-88D0-4539-8D9E-E1D6351C167E}" type="presParOf" srcId="{28F682D2-349C-42E1-8289-024325B865C5}" destId="{7CC3D25B-218E-44C9-8015-1308EBF3896A}" srcOrd="1" destOrd="0" presId="urn:microsoft.com/office/officeart/2005/8/layout/orgChart1"/>
    <dgm:cxn modelId="{ADB389CA-EBFA-40A3-8B5C-A3CCE83D1C3B}" type="presParOf" srcId="{312BC4AA-7DA7-4F17-B2F1-BDDEC5711366}" destId="{7300FFDB-D06D-4BD9-9297-2E7CB1AF2A11}" srcOrd="1" destOrd="0" presId="urn:microsoft.com/office/officeart/2005/8/layout/orgChart1"/>
    <dgm:cxn modelId="{E26F722A-8D69-432C-B17E-A3FC19CB11A9}" type="presParOf" srcId="{312BC4AA-7DA7-4F17-B2F1-BDDEC5711366}" destId="{73FDD034-8455-4E49-874F-3032D3FB0E8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52E3971-9E46-4EE9-8DC4-0A45F4C1824F}"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pl-PL"/>
        </a:p>
      </dgm:t>
    </dgm:pt>
    <dgm:pt modelId="{68CFCB33-FF18-4E54-BAC9-522B932A27EF}">
      <dgm:prSet phldrT="[Tekst]" custT="1"/>
      <dgm:spPr>
        <a:solidFill>
          <a:srgbClr val="F6A21D">
            <a:alpha val="80000"/>
          </a:srgbClr>
        </a:solidFill>
      </dgm:spPr>
      <dgm:t>
        <a:bodyPr/>
        <a:lstStyle/>
        <a:p>
          <a:pPr algn="just"/>
          <a:r>
            <a:rPr lang="pl-PL" sz="3200" dirty="0"/>
            <a:t>art. 3 k.k. Kary oraz inne środki przewidziane w tym kodeksie stosuje się z uwzględnieniem </a:t>
          </a:r>
          <a:r>
            <a:rPr lang="pl-PL" sz="3200" u="sng" dirty="0"/>
            <a:t>zasad humanitaryzmu</a:t>
          </a:r>
          <a:r>
            <a:rPr lang="pl-PL" sz="3200" dirty="0"/>
            <a:t>, w szczególności z poszanowaniem godności człowieka.</a:t>
          </a:r>
        </a:p>
      </dgm:t>
    </dgm:pt>
    <dgm:pt modelId="{43058423-76C8-4D12-87B1-8D048829D09E}" type="parTrans" cxnId="{24B744CD-14CB-4D3E-A4C4-2C4A81713CF8}">
      <dgm:prSet/>
      <dgm:spPr/>
      <dgm:t>
        <a:bodyPr/>
        <a:lstStyle/>
        <a:p>
          <a:endParaRPr lang="pl-PL"/>
        </a:p>
      </dgm:t>
    </dgm:pt>
    <dgm:pt modelId="{0497F629-4BF5-498F-8DF8-36E9C6D5B18E}" type="sibTrans" cxnId="{24B744CD-14CB-4D3E-A4C4-2C4A81713CF8}">
      <dgm:prSet/>
      <dgm:spPr/>
      <dgm:t>
        <a:bodyPr/>
        <a:lstStyle/>
        <a:p>
          <a:endParaRPr lang="pl-PL"/>
        </a:p>
      </dgm:t>
    </dgm:pt>
    <dgm:pt modelId="{A0618CC8-3C2B-46B4-9574-6AE89A8D6311}" type="pres">
      <dgm:prSet presAssocID="{252E3971-9E46-4EE9-8DC4-0A45F4C1824F}" presName="Name0" presStyleCnt="0">
        <dgm:presLayoutVars>
          <dgm:chPref val="1"/>
          <dgm:dir/>
          <dgm:animOne val="branch"/>
          <dgm:animLvl val="lvl"/>
          <dgm:resizeHandles/>
        </dgm:presLayoutVars>
      </dgm:prSet>
      <dgm:spPr/>
    </dgm:pt>
    <dgm:pt modelId="{69B895A5-3662-4D46-852E-F8077989DB35}" type="pres">
      <dgm:prSet presAssocID="{68CFCB33-FF18-4E54-BAC9-522B932A27EF}" presName="vertOne" presStyleCnt="0"/>
      <dgm:spPr/>
    </dgm:pt>
    <dgm:pt modelId="{A0380166-A07D-4A30-A739-32B4C0B0CF0B}" type="pres">
      <dgm:prSet presAssocID="{68CFCB33-FF18-4E54-BAC9-522B932A27EF}" presName="txOne" presStyleLbl="node0" presStyleIdx="0" presStyleCnt="1" custScaleY="36995">
        <dgm:presLayoutVars>
          <dgm:chPref val="3"/>
        </dgm:presLayoutVars>
      </dgm:prSet>
      <dgm:spPr/>
    </dgm:pt>
    <dgm:pt modelId="{3F15CE67-398C-4370-97AC-C61CBA1D2821}" type="pres">
      <dgm:prSet presAssocID="{68CFCB33-FF18-4E54-BAC9-522B932A27EF}" presName="horzOne" presStyleCnt="0"/>
      <dgm:spPr/>
    </dgm:pt>
  </dgm:ptLst>
  <dgm:cxnLst>
    <dgm:cxn modelId="{3A653C84-D2A6-4A0B-85E3-00219703518C}" type="presOf" srcId="{252E3971-9E46-4EE9-8DC4-0A45F4C1824F}" destId="{A0618CC8-3C2B-46B4-9574-6AE89A8D6311}" srcOrd="0" destOrd="0" presId="urn:microsoft.com/office/officeart/2005/8/layout/hierarchy4"/>
    <dgm:cxn modelId="{24B744CD-14CB-4D3E-A4C4-2C4A81713CF8}" srcId="{252E3971-9E46-4EE9-8DC4-0A45F4C1824F}" destId="{68CFCB33-FF18-4E54-BAC9-522B932A27EF}" srcOrd="0" destOrd="0" parTransId="{43058423-76C8-4D12-87B1-8D048829D09E}" sibTransId="{0497F629-4BF5-498F-8DF8-36E9C6D5B18E}"/>
    <dgm:cxn modelId="{F0CF71F2-CB4A-4784-9C85-69443D0E8236}" type="presOf" srcId="{68CFCB33-FF18-4E54-BAC9-522B932A27EF}" destId="{A0380166-A07D-4A30-A739-32B4C0B0CF0B}" srcOrd="0" destOrd="0" presId="urn:microsoft.com/office/officeart/2005/8/layout/hierarchy4"/>
    <dgm:cxn modelId="{6CF8890C-0A20-41FC-80B1-52DC6504F34B}" type="presParOf" srcId="{A0618CC8-3C2B-46B4-9574-6AE89A8D6311}" destId="{69B895A5-3662-4D46-852E-F8077989DB35}" srcOrd="0" destOrd="0" presId="urn:microsoft.com/office/officeart/2005/8/layout/hierarchy4"/>
    <dgm:cxn modelId="{ECD35616-A547-42D3-8B31-3C5EB271C01C}" type="presParOf" srcId="{69B895A5-3662-4D46-852E-F8077989DB35}" destId="{A0380166-A07D-4A30-A739-32B4C0B0CF0B}" srcOrd="0" destOrd="0" presId="urn:microsoft.com/office/officeart/2005/8/layout/hierarchy4"/>
    <dgm:cxn modelId="{59DDF9FB-717F-4D3E-BFA4-45B1D8E24CFB}" type="presParOf" srcId="{69B895A5-3662-4D46-852E-F8077989DB35}" destId="{3F15CE67-398C-4370-97AC-C61CBA1D2821}"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1D4630C-E3CB-46D4-8164-12516CCAE3AD}" type="doc">
      <dgm:prSet loTypeId="urn:microsoft.com/office/officeart/2005/8/layout/chevron1" loCatId="process" qsTypeId="urn:microsoft.com/office/officeart/2005/8/quickstyle/simple1" qsCatId="simple" csTypeId="urn:microsoft.com/office/officeart/2005/8/colors/accent1_2" csCatId="accent1" phldr="1"/>
      <dgm:spPr/>
    </dgm:pt>
    <dgm:pt modelId="{725EEA20-27A0-44D4-A562-32EEDB3807C2}">
      <dgm:prSet phldrT="[Tekst]"/>
      <dgm:spPr/>
      <dgm:t>
        <a:bodyPr/>
        <a:lstStyle/>
        <a:p>
          <a:r>
            <a:rPr lang="pl-PL" dirty="0"/>
            <a:t>rodzaj kary</a:t>
          </a:r>
        </a:p>
      </dgm:t>
    </dgm:pt>
    <dgm:pt modelId="{CF75538C-A341-45FB-A1CB-61ECE9A9BA60}" type="parTrans" cxnId="{F3D1D43F-C9A8-4FC3-A5F1-D2AE58A33675}">
      <dgm:prSet/>
      <dgm:spPr/>
      <dgm:t>
        <a:bodyPr/>
        <a:lstStyle/>
        <a:p>
          <a:endParaRPr lang="pl-PL"/>
        </a:p>
      </dgm:t>
    </dgm:pt>
    <dgm:pt modelId="{063FD28F-FB7B-400C-99E6-C8EF68572150}" type="sibTrans" cxnId="{F3D1D43F-C9A8-4FC3-A5F1-D2AE58A33675}">
      <dgm:prSet/>
      <dgm:spPr/>
      <dgm:t>
        <a:bodyPr/>
        <a:lstStyle/>
        <a:p>
          <a:endParaRPr lang="pl-PL"/>
        </a:p>
      </dgm:t>
    </dgm:pt>
    <dgm:pt modelId="{E674B873-9155-4D79-87B7-99E9865F88B8}">
      <dgm:prSet phldrT="[Tekst]"/>
      <dgm:spPr/>
      <dgm:t>
        <a:bodyPr/>
        <a:lstStyle/>
        <a:p>
          <a:r>
            <a:rPr lang="pl-PL" dirty="0"/>
            <a:t>kara orzeczona</a:t>
          </a:r>
        </a:p>
      </dgm:t>
    </dgm:pt>
    <dgm:pt modelId="{B342E09E-0326-4CA9-86D6-E717CB93DAEF}" type="parTrans" cxnId="{06498D64-3BCF-4883-9F35-8720EA771672}">
      <dgm:prSet/>
      <dgm:spPr/>
      <dgm:t>
        <a:bodyPr/>
        <a:lstStyle/>
        <a:p>
          <a:endParaRPr lang="pl-PL"/>
        </a:p>
      </dgm:t>
    </dgm:pt>
    <dgm:pt modelId="{756489AD-7FBF-4DFA-B53A-A8F638F3EADF}" type="sibTrans" cxnId="{06498D64-3BCF-4883-9F35-8720EA771672}">
      <dgm:prSet/>
      <dgm:spPr/>
      <dgm:t>
        <a:bodyPr/>
        <a:lstStyle/>
        <a:p>
          <a:endParaRPr lang="pl-PL"/>
        </a:p>
      </dgm:t>
    </dgm:pt>
    <dgm:pt modelId="{B7EF3D60-79BA-4E52-9158-FD4913F9333B}">
      <dgm:prSet phldrT="[Tekst]"/>
      <dgm:spPr/>
      <dgm:t>
        <a:bodyPr/>
        <a:lstStyle/>
        <a:p>
          <a:r>
            <a:rPr lang="pl-PL" dirty="0"/>
            <a:t>kara wykonywana</a:t>
          </a:r>
        </a:p>
      </dgm:t>
    </dgm:pt>
    <dgm:pt modelId="{FF8B5CB9-B19F-4281-8DFF-CE0ED037E721}" type="parTrans" cxnId="{55FBFC19-1B3A-40D6-A542-6F6A2C9C0880}">
      <dgm:prSet/>
      <dgm:spPr/>
      <dgm:t>
        <a:bodyPr/>
        <a:lstStyle/>
        <a:p>
          <a:endParaRPr lang="pl-PL"/>
        </a:p>
      </dgm:t>
    </dgm:pt>
    <dgm:pt modelId="{94248B7E-5DE0-424F-A20C-0649439F3681}" type="sibTrans" cxnId="{55FBFC19-1B3A-40D6-A542-6F6A2C9C0880}">
      <dgm:prSet/>
      <dgm:spPr/>
      <dgm:t>
        <a:bodyPr/>
        <a:lstStyle/>
        <a:p>
          <a:endParaRPr lang="pl-PL"/>
        </a:p>
      </dgm:t>
    </dgm:pt>
    <dgm:pt modelId="{DE0CC923-2B22-4F3D-934A-DA5724ACC47A}">
      <dgm:prSet phldrT="[Tekst]"/>
      <dgm:spPr/>
      <dgm:t>
        <a:bodyPr/>
        <a:lstStyle/>
        <a:p>
          <a:r>
            <a:rPr lang="pl-PL" dirty="0"/>
            <a:t>zagrożenie ustawowe</a:t>
          </a:r>
        </a:p>
      </dgm:t>
    </dgm:pt>
    <dgm:pt modelId="{872DB6C8-0781-4163-B9DD-4ED5527A22F3}" type="parTrans" cxnId="{D6EB2065-D0AD-4820-8AA4-AD76F5A6DF95}">
      <dgm:prSet/>
      <dgm:spPr/>
      <dgm:t>
        <a:bodyPr/>
        <a:lstStyle/>
        <a:p>
          <a:endParaRPr lang="pl-PL"/>
        </a:p>
      </dgm:t>
    </dgm:pt>
    <dgm:pt modelId="{180C361B-3CE8-46B0-AF43-69F382C7C975}" type="sibTrans" cxnId="{D6EB2065-D0AD-4820-8AA4-AD76F5A6DF95}">
      <dgm:prSet/>
      <dgm:spPr/>
      <dgm:t>
        <a:bodyPr/>
        <a:lstStyle/>
        <a:p>
          <a:endParaRPr lang="pl-PL"/>
        </a:p>
      </dgm:t>
    </dgm:pt>
    <dgm:pt modelId="{8B0AFFC6-A1DF-4724-A8A5-5F42D5C5C964}" type="pres">
      <dgm:prSet presAssocID="{91D4630C-E3CB-46D4-8164-12516CCAE3AD}" presName="Name0" presStyleCnt="0">
        <dgm:presLayoutVars>
          <dgm:dir/>
          <dgm:animLvl val="lvl"/>
          <dgm:resizeHandles val="exact"/>
        </dgm:presLayoutVars>
      </dgm:prSet>
      <dgm:spPr/>
    </dgm:pt>
    <dgm:pt modelId="{9EA6B2F4-4FB5-456E-8191-69B11720887E}" type="pres">
      <dgm:prSet presAssocID="{725EEA20-27A0-44D4-A562-32EEDB3807C2}" presName="parTxOnly" presStyleLbl="node1" presStyleIdx="0" presStyleCnt="4">
        <dgm:presLayoutVars>
          <dgm:chMax val="0"/>
          <dgm:chPref val="0"/>
          <dgm:bulletEnabled val="1"/>
        </dgm:presLayoutVars>
      </dgm:prSet>
      <dgm:spPr/>
    </dgm:pt>
    <dgm:pt modelId="{39B5E481-0E45-42C2-AE3D-D9452CD449CA}" type="pres">
      <dgm:prSet presAssocID="{063FD28F-FB7B-400C-99E6-C8EF68572150}" presName="parTxOnlySpace" presStyleCnt="0"/>
      <dgm:spPr/>
    </dgm:pt>
    <dgm:pt modelId="{87481741-A519-448C-AB2F-C3CD3EF970EF}" type="pres">
      <dgm:prSet presAssocID="{DE0CC923-2B22-4F3D-934A-DA5724ACC47A}" presName="parTxOnly" presStyleLbl="node1" presStyleIdx="1" presStyleCnt="4">
        <dgm:presLayoutVars>
          <dgm:chMax val="0"/>
          <dgm:chPref val="0"/>
          <dgm:bulletEnabled val="1"/>
        </dgm:presLayoutVars>
      </dgm:prSet>
      <dgm:spPr/>
    </dgm:pt>
    <dgm:pt modelId="{52B59C99-8629-4A3B-A5EB-08CE02A71A60}" type="pres">
      <dgm:prSet presAssocID="{180C361B-3CE8-46B0-AF43-69F382C7C975}" presName="parTxOnlySpace" presStyleCnt="0"/>
      <dgm:spPr/>
    </dgm:pt>
    <dgm:pt modelId="{35235ED0-53F8-4D25-B30E-B1739A9DA481}" type="pres">
      <dgm:prSet presAssocID="{E674B873-9155-4D79-87B7-99E9865F88B8}" presName="parTxOnly" presStyleLbl="node1" presStyleIdx="2" presStyleCnt="4">
        <dgm:presLayoutVars>
          <dgm:chMax val="0"/>
          <dgm:chPref val="0"/>
          <dgm:bulletEnabled val="1"/>
        </dgm:presLayoutVars>
      </dgm:prSet>
      <dgm:spPr/>
    </dgm:pt>
    <dgm:pt modelId="{F42AC8D1-63B1-4686-8A71-C8933257E470}" type="pres">
      <dgm:prSet presAssocID="{756489AD-7FBF-4DFA-B53A-A8F638F3EADF}" presName="parTxOnlySpace" presStyleCnt="0"/>
      <dgm:spPr/>
    </dgm:pt>
    <dgm:pt modelId="{F7FE1E28-CB8E-40AF-A5DB-9583A0EC80F8}" type="pres">
      <dgm:prSet presAssocID="{B7EF3D60-79BA-4E52-9158-FD4913F9333B}" presName="parTxOnly" presStyleLbl="node1" presStyleIdx="3" presStyleCnt="4">
        <dgm:presLayoutVars>
          <dgm:chMax val="0"/>
          <dgm:chPref val="0"/>
          <dgm:bulletEnabled val="1"/>
        </dgm:presLayoutVars>
      </dgm:prSet>
      <dgm:spPr/>
    </dgm:pt>
  </dgm:ptLst>
  <dgm:cxnLst>
    <dgm:cxn modelId="{55FBFC19-1B3A-40D6-A542-6F6A2C9C0880}" srcId="{91D4630C-E3CB-46D4-8164-12516CCAE3AD}" destId="{B7EF3D60-79BA-4E52-9158-FD4913F9333B}" srcOrd="3" destOrd="0" parTransId="{FF8B5CB9-B19F-4281-8DFF-CE0ED037E721}" sibTransId="{94248B7E-5DE0-424F-A20C-0649439F3681}"/>
    <dgm:cxn modelId="{F3D1D43F-C9A8-4FC3-A5F1-D2AE58A33675}" srcId="{91D4630C-E3CB-46D4-8164-12516CCAE3AD}" destId="{725EEA20-27A0-44D4-A562-32EEDB3807C2}" srcOrd="0" destOrd="0" parTransId="{CF75538C-A341-45FB-A1CB-61ECE9A9BA60}" sibTransId="{063FD28F-FB7B-400C-99E6-C8EF68572150}"/>
    <dgm:cxn modelId="{06498D64-3BCF-4883-9F35-8720EA771672}" srcId="{91D4630C-E3CB-46D4-8164-12516CCAE3AD}" destId="{E674B873-9155-4D79-87B7-99E9865F88B8}" srcOrd="2" destOrd="0" parTransId="{B342E09E-0326-4CA9-86D6-E717CB93DAEF}" sibTransId="{756489AD-7FBF-4DFA-B53A-A8F638F3EADF}"/>
    <dgm:cxn modelId="{D6EB2065-D0AD-4820-8AA4-AD76F5A6DF95}" srcId="{91D4630C-E3CB-46D4-8164-12516CCAE3AD}" destId="{DE0CC923-2B22-4F3D-934A-DA5724ACC47A}" srcOrd="1" destOrd="0" parTransId="{872DB6C8-0781-4163-B9DD-4ED5527A22F3}" sibTransId="{180C361B-3CE8-46B0-AF43-69F382C7C975}"/>
    <dgm:cxn modelId="{BCD9F296-8A96-48A1-894F-83F1825AE2C4}" type="presOf" srcId="{DE0CC923-2B22-4F3D-934A-DA5724ACC47A}" destId="{87481741-A519-448C-AB2F-C3CD3EF970EF}" srcOrd="0" destOrd="0" presId="urn:microsoft.com/office/officeart/2005/8/layout/chevron1"/>
    <dgm:cxn modelId="{F6DC27AD-844A-48C0-B3A4-0B1FB28D0750}" type="presOf" srcId="{91D4630C-E3CB-46D4-8164-12516CCAE3AD}" destId="{8B0AFFC6-A1DF-4724-A8A5-5F42D5C5C964}" srcOrd="0" destOrd="0" presId="urn:microsoft.com/office/officeart/2005/8/layout/chevron1"/>
    <dgm:cxn modelId="{3AD173C4-8CF5-42E5-BBE3-7F88FCFFCDB1}" type="presOf" srcId="{725EEA20-27A0-44D4-A562-32EEDB3807C2}" destId="{9EA6B2F4-4FB5-456E-8191-69B11720887E}" srcOrd="0" destOrd="0" presId="urn:microsoft.com/office/officeart/2005/8/layout/chevron1"/>
    <dgm:cxn modelId="{DE9B48C6-BC2F-41AD-AABC-6155B69FBA1E}" type="presOf" srcId="{B7EF3D60-79BA-4E52-9158-FD4913F9333B}" destId="{F7FE1E28-CB8E-40AF-A5DB-9583A0EC80F8}" srcOrd="0" destOrd="0" presId="urn:microsoft.com/office/officeart/2005/8/layout/chevron1"/>
    <dgm:cxn modelId="{ECC018DC-E826-4072-8DCE-5CB9C8DFB979}" type="presOf" srcId="{E674B873-9155-4D79-87B7-99E9865F88B8}" destId="{35235ED0-53F8-4D25-B30E-B1739A9DA481}" srcOrd="0" destOrd="0" presId="urn:microsoft.com/office/officeart/2005/8/layout/chevron1"/>
    <dgm:cxn modelId="{FFDEFCAA-8F30-423E-B583-2A72AB6407BE}" type="presParOf" srcId="{8B0AFFC6-A1DF-4724-A8A5-5F42D5C5C964}" destId="{9EA6B2F4-4FB5-456E-8191-69B11720887E}" srcOrd="0" destOrd="0" presId="urn:microsoft.com/office/officeart/2005/8/layout/chevron1"/>
    <dgm:cxn modelId="{5205D8DB-DA2B-4342-BBCA-A9CBEAFDAF5C}" type="presParOf" srcId="{8B0AFFC6-A1DF-4724-A8A5-5F42D5C5C964}" destId="{39B5E481-0E45-42C2-AE3D-D9452CD449CA}" srcOrd="1" destOrd="0" presId="urn:microsoft.com/office/officeart/2005/8/layout/chevron1"/>
    <dgm:cxn modelId="{5C7BFCB2-3E52-41D2-BB30-6085CF4BE3E0}" type="presParOf" srcId="{8B0AFFC6-A1DF-4724-A8A5-5F42D5C5C964}" destId="{87481741-A519-448C-AB2F-C3CD3EF970EF}" srcOrd="2" destOrd="0" presId="urn:microsoft.com/office/officeart/2005/8/layout/chevron1"/>
    <dgm:cxn modelId="{9C93AAFE-3D24-41DB-B36C-52CEAF8C0787}" type="presParOf" srcId="{8B0AFFC6-A1DF-4724-A8A5-5F42D5C5C964}" destId="{52B59C99-8629-4A3B-A5EB-08CE02A71A60}" srcOrd="3" destOrd="0" presId="urn:microsoft.com/office/officeart/2005/8/layout/chevron1"/>
    <dgm:cxn modelId="{93ADC64C-657B-41D2-99F5-B2AEFAA26EB3}" type="presParOf" srcId="{8B0AFFC6-A1DF-4724-A8A5-5F42D5C5C964}" destId="{35235ED0-53F8-4D25-B30E-B1739A9DA481}" srcOrd="4" destOrd="0" presId="urn:microsoft.com/office/officeart/2005/8/layout/chevron1"/>
    <dgm:cxn modelId="{16FD260B-8456-45A8-8A47-1B2ED6F511A7}" type="presParOf" srcId="{8B0AFFC6-A1DF-4724-A8A5-5F42D5C5C964}" destId="{F42AC8D1-63B1-4686-8A71-C8933257E470}" srcOrd="5" destOrd="0" presId="urn:microsoft.com/office/officeart/2005/8/layout/chevron1"/>
    <dgm:cxn modelId="{EE9D73E3-0058-4759-B315-059BDC10752C}" type="presParOf" srcId="{8B0AFFC6-A1DF-4724-A8A5-5F42D5C5C964}" destId="{F7FE1E28-CB8E-40AF-A5DB-9583A0EC80F8}"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6FCE497-5B6F-431A-9F8D-0758E74C2EBE}" type="doc">
      <dgm:prSet loTypeId="urn:microsoft.com/office/officeart/2005/8/layout/arrow6" loCatId="relationship" qsTypeId="urn:microsoft.com/office/officeart/2005/8/quickstyle/simple1" qsCatId="simple" csTypeId="urn:microsoft.com/office/officeart/2005/8/colors/accent1_2" csCatId="accent1" phldr="1"/>
      <dgm:spPr/>
      <dgm:t>
        <a:bodyPr/>
        <a:lstStyle/>
        <a:p>
          <a:endParaRPr lang="pl-PL"/>
        </a:p>
      </dgm:t>
    </dgm:pt>
    <dgm:pt modelId="{1E2B34ED-09BA-46C5-A298-685B801B061E}">
      <dgm:prSet phldrT="[Tekst]" custT="1"/>
      <dgm:spPr/>
      <dgm:t>
        <a:bodyPr/>
        <a:lstStyle/>
        <a:p>
          <a:pPr marL="0" algn="ctr"/>
          <a:r>
            <a:rPr lang="pl-PL" sz="2800" b="1" dirty="0"/>
            <a:t>kary nieizolacyjne</a:t>
          </a:r>
        </a:p>
        <a:p>
          <a:pPr marL="365125" indent="0" algn="l"/>
          <a:r>
            <a:rPr lang="pl-PL" sz="2400" dirty="0"/>
            <a:t>- grzywna</a:t>
          </a:r>
        </a:p>
        <a:p>
          <a:pPr marL="365125" indent="0" algn="l"/>
          <a:r>
            <a:rPr lang="pl-PL" sz="2400" dirty="0"/>
            <a:t>- ograniczenie wolności</a:t>
          </a:r>
        </a:p>
      </dgm:t>
    </dgm:pt>
    <dgm:pt modelId="{9D9DD867-3368-4D28-8CDF-9EB26212039F}" type="parTrans" cxnId="{84C8517B-C4E6-4544-988E-8345DB126719}">
      <dgm:prSet/>
      <dgm:spPr/>
      <dgm:t>
        <a:bodyPr/>
        <a:lstStyle/>
        <a:p>
          <a:endParaRPr lang="pl-PL"/>
        </a:p>
      </dgm:t>
    </dgm:pt>
    <dgm:pt modelId="{7CA1636E-0904-4922-A611-09FF8109F247}" type="sibTrans" cxnId="{84C8517B-C4E6-4544-988E-8345DB126719}">
      <dgm:prSet/>
      <dgm:spPr/>
      <dgm:t>
        <a:bodyPr/>
        <a:lstStyle/>
        <a:p>
          <a:endParaRPr lang="pl-PL"/>
        </a:p>
      </dgm:t>
    </dgm:pt>
    <dgm:pt modelId="{1AE48A70-1A58-4016-955B-E951CDFAE87E}">
      <dgm:prSet phldrT="[Tekst]" custT="1"/>
      <dgm:spPr/>
      <dgm:t>
        <a:bodyPr/>
        <a:lstStyle/>
        <a:p>
          <a:pPr marL="0" algn="ctr"/>
          <a:r>
            <a:rPr lang="pl-PL" sz="2800" b="1" dirty="0"/>
            <a:t>kary izolacyjne</a:t>
          </a:r>
        </a:p>
        <a:p>
          <a:pPr marL="365125" indent="0" algn="l"/>
          <a:r>
            <a:rPr lang="pl-PL" sz="2400" dirty="0"/>
            <a:t>- pozbawienie wolności</a:t>
          </a:r>
        </a:p>
        <a:p>
          <a:pPr marL="365125" indent="0" algn="l"/>
          <a:r>
            <a:rPr lang="pl-PL" sz="2400" dirty="0"/>
            <a:t>- dożywotnie pozbawienie wolności</a:t>
          </a:r>
        </a:p>
      </dgm:t>
    </dgm:pt>
    <dgm:pt modelId="{80931749-F17A-4444-90A7-8346D1024868}" type="parTrans" cxnId="{A107D7D6-CB0D-485F-AB5B-26D48B4A2A55}">
      <dgm:prSet/>
      <dgm:spPr/>
      <dgm:t>
        <a:bodyPr/>
        <a:lstStyle/>
        <a:p>
          <a:endParaRPr lang="pl-PL"/>
        </a:p>
      </dgm:t>
    </dgm:pt>
    <dgm:pt modelId="{EE5C7AF0-DE44-4B3E-81E3-76695BC965D7}" type="sibTrans" cxnId="{A107D7D6-CB0D-485F-AB5B-26D48B4A2A55}">
      <dgm:prSet/>
      <dgm:spPr/>
      <dgm:t>
        <a:bodyPr/>
        <a:lstStyle/>
        <a:p>
          <a:endParaRPr lang="pl-PL"/>
        </a:p>
      </dgm:t>
    </dgm:pt>
    <dgm:pt modelId="{B7A1CE4B-F69B-4C85-A9F7-7A018E2B32DE}" type="pres">
      <dgm:prSet presAssocID="{C6FCE497-5B6F-431A-9F8D-0758E74C2EBE}" presName="compositeShape" presStyleCnt="0">
        <dgm:presLayoutVars>
          <dgm:chMax val="2"/>
          <dgm:dir/>
          <dgm:resizeHandles val="exact"/>
        </dgm:presLayoutVars>
      </dgm:prSet>
      <dgm:spPr/>
    </dgm:pt>
    <dgm:pt modelId="{51E795BD-69AA-47E5-B52A-5FC413B80526}" type="pres">
      <dgm:prSet presAssocID="{C6FCE497-5B6F-431A-9F8D-0758E74C2EBE}" presName="ribbon" presStyleLbl="node1" presStyleIdx="0" presStyleCnt="1" custScaleY="139737" custLinFactNeighborY="0"/>
      <dgm:spPr/>
    </dgm:pt>
    <dgm:pt modelId="{FC1D2697-3B1B-4DC5-9AC3-5E4E426EF783}" type="pres">
      <dgm:prSet presAssocID="{C6FCE497-5B6F-431A-9F8D-0758E74C2EBE}" presName="leftArrowText" presStyleLbl="node1" presStyleIdx="0" presStyleCnt="1" custLinFactNeighborX="-6027" custLinFactNeighborY="-13770">
        <dgm:presLayoutVars>
          <dgm:chMax val="0"/>
          <dgm:bulletEnabled val="1"/>
        </dgm:presLayoutVars>
      </dgm:prSet>
      <dgm:spPr/>
    </dgm:pt>
    <dgm:pt modelId="{23B440B1-9D78-49E9-8581-6F116B1C52F5}" type="pres">
      <dgm:prSet presAssocID="{C6FCE497-5B6F-431A-9F8D-0758E74C2EBE}" presName="rightArrowText" presStyleLbl="node1" presStyleIdx="0" presStyleCnt="1" custScaleX="125573" custLinFactNeighborX="916" custLinFactNeighborY="-5394">
        <dgm:presLayoutVars>
          <dgm:chMax val="0"/>
          <dgm:bulletEnabled val="1"/>
        </dgm:presLayoutVars>
      </dgm:prSet>
      <dgm:spPr/>
    </dgm:pt>
  </dgm:ptLst>
  <dgm:cxnLst>
    <dgm:cxn modelId="{4336FA5A-18D6-457F-BD80-4CCC344E13A7}" type="presOf" srcId="{1AE48A70-1A58-4016-955B-E951CDFAE87E}" destId="{23B440B1-9D78-49E9-8581-6F116B1C52F5}" srcOrd="0" destOrd="0" presId="urn:microsoft.com/office/officeart/2005/8/layout/arrow6"/>
    <dgm:cxn modelId="{84C8517B-C4E6-4544-988E-8345DB126719}" srcId="{C6FCE497-5B6F-431A-9F8D-0758E74C2EBE}" destId="{1E2B34ED-09BA-46C5-A298-685B801B061E}" srcOrd="0" destOrd="0" parTransId="{9D9DD867-3368-4D28-8CDF-9EB26212039F}" sibTransId="{7CA1636E-0904-4922-A611-09FF8109F247}"/>
    <dgm:cxn modelId="{A82F35B3-D304-463A-8367-8419C984FB31}" type="presOf" srcId="{1E2B34ED-09BA-46C5-A298-685B801B061E}" destId="{FC1D2697-3B1B-4DC5-9AC3-5E4E426EF783}" srcOrd="0" destOrd="0" presId="urn:microsoft.com/office/officeart/2005/8/layout/arrow6"/>
    <dgm:cxn modelId="{A107D7D6-CB0D-485F-AB5B-26D48B4A2A55}" srcId="{C6FCE497-5B6F-431A-9F8D-0758E74C2EBE}" destId="{1AE48A70-1A58-4016-955B-E951CDFAE87E}" srcOrd="1" destOrd="0" parTransId="{80931749-F17A-4444-90A7-8346D1024868}" sibTransId="{EE5C7AF0-DE44-4B3E-81E3-76695BC965D7}"/>
    <dgm:cxn modelId="{6BEE17DF-340F-456C-AD9C-07536C9E89E2}" type="presOf" srcId="{C6FCE497-5B6F-431A-9F8D-0758E74C2EBE}" destId="{B7A1CE4B-F69B-4C85-A9F7-7A018E2B32DE}" srcOrd="0" destOrd="0" presId="urn:microsoft.com/office/officeart/2005/8/layout/arrow6"/>
    <dgm:cxn modelId="{3BBA655C-20B0-4AE9-990C-47DC49F9A53E}" type="presParOf" srcId="{B7A1CE4B-F69B-4C85-A9F7-7A018E2B32DE}" destId="{51E795BD-69AA-47E5-B52A-5FC413B80526}" srcOrd="0" destOrd="0" presId="urn:microsoft.com/office/officeart/2005/8/layout/arrow6"/>
    <dgm:cxn modelId="{F6F51744-0F74-43D8-B682-4B143D7836BE}" type="presParOf" srcId="{B7A1CE4B-F69B-4C85-A9F7-7A018E2B32DE}" destId="{FC1D2697-3B1B-4DC5-9AC3-5E4E426EF783}" srcOrd="1" destOrd="0" presId="urn:microsoft.com/office/officeart/2005/8/layout/arrow6"/>
    <dgm:cxn modelId="{536322D6-C9F8-4690-BE34-E1E8DEC83A09}" type="presParOf" srcId="{B7A1CE4B-F69B-4C85-A9F7-7A018E2B32DE}" destId="{23B440B1-9D78-49E9-8581-6F116B1C52F5}"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3464EC4-59B5-468F-9022-D18FEF26087A}"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pl-PL"/>
        </a:p>
      </dgm:t>
    </dgm:pt>
    <dgm:pt modelId="{1C4CC91D-1376-4725-B229-80B870F4814A}">
      <dgm:prSet phldrT="[Tekst]" custT="1"/>
      <dgm:spPr/>
      <dgm:t>
        <a:bodyPr/>
        <a:lstStyle/>
        <a:p>
          <a:r>
            <a:rPr lang="pl-PL" sz="3200" dirty="0"/>
            <a:t>System wymiaru kary grzywny</a:t>
          </a:r>
        </a:p>
      </dgm:t>
    </dgm:pt>
    <dgm:pt modelId="{E2015704-9820-4537-8779-3742032C42A6}" type="parTrans" cxnId="{1F50CB1F-C50E-4B66-8E7F-C8CA23B8F76C}">
      <dgm:prSet/>
      <dgm:spPr/>
      <dgm:t>
        <a:bodyPr/>
        <a:lstStyle/>
        <a:p>
          <a:endParaRPr lang="pl-PL"/>
        </a:p>
      </dgm:t>
    </dgm:pt>
    <dgm:pt modelId="{9E1DB629-2887-4DD8-A680-2F462A7EE7CD}" type="sibTrans" cxnId="{1F50CB1F-C50E-4B66-8E7F-C8CA23B8F76C}">
      <dgm:prSet/>
      <dgm:spPr/>
      <dgm:t>
        <a:bodyPr/>
        <a:lstStyle/>
        <a:p>
          <a:endParaRPr lang="pl-PL"/>
        </a:p>
      </dgm:t>
    </dgm:pt>
    <dgm:pt modelId="{D67937B7-9F92-48B9-AE02-8D8D63554D82}">
      <dgm:prSet phldrT="[Tekst]" custT="1"/>
      <dgm:spPr/>
      <dgm:t>
        <a:bodyPr/>
        <a:lstStyle/>
        <a:p>
          <a:r>
            <a:rPr lang="pl-PL" sz="3000" dirty="0"/>
            <a:t>kwotowy</a:t>
          </a:r>
        </a:p>
      </dgm:t>
    </dgm:pt>
    <dgm:pt modelId="{438B0795-A369-4E6D-A53C-1DD5FD1B2377}" type="parTrans" cxnId="{E1DA2DE0-FACE-40B2-8BCE-8C200F43A60D}">
      <dgm:prSet/>
      <dgm:spPr/>
      <dgm:t>
        <a:bodyPr/>
        <a:lstStyle/>
        <a:p>
          <a:endParaRPr lang="pl-PL"/>
        </a:p>
      </dgm:t>
    </dgm:pt>
    <dgm:pt modelId="{E4F2F029-762A-4462-ACC7-DA7E2AFB1393}" type="sibTrans" cxnId="{E1DA2DE0-FACE-40B2-8BCE-8C200F43A60D}">
      <dgm:prSet/>
      <dgm:spPr/>
      <dgm:t>
        <a:bodyPr/>
        <a:lstStyle/>
        <a:p>
          <a:endParaRPr lang="pl-PL"/>
        </a:p>
      </dgm:t>
    </dgm:pt>
    <dgm:pt modelId="{3F6D268B-4AE2-4774-8DC9-862C39EDA49E}">
      <dgm:prSet phldrT="[Tekst]" custT="1"/>
      <dgm:spPr/>
      <dgm:t>
        <a:bodyPr/>
        <a:lstStyle/>
        <a:p>
          <a:r>
            <a:rPr lang="pl-PL" sz="3000" dirty="0"/>
            <a:t>stawek dziennych</a:t>
          </a:r>
        </a:p>
      </dgm:t>
    </dgm:pt>
    <dgm:pt modelId="{55BF2D2E-8191-499D-82D7-D758ABBC09EB}" type="parTrans" cxnId="{3095D8BB-D10D-47E9-8B17-C6131F79376C}">
      <dgm:prSet/>
      <dgm:spPr/>
      <dgm:t>
        <a:bodyPr/>
        <a:lstStyle/>
        <a:p>
          <a:endParaRPr lang="pl-PL"/>
        </a:p>
      </dgm:t>
    </dgm:pt>
    <dgm:pt modelId="{CB381BDA-3DB7-433F-B88A-918FD7529B7A}" type="sibTrans" cxnId="{3095D8BB-D10D-47E9-8B17-C6131F79376C}">
      <dgm:prSet/>
      <dgm:spPr/>
      <dgm:t>
        <a:bodyPr/>
        <a:lstStyle/>
        <a:p>
          <a:endParaRPr lang="pl-PL"/>
        </a:p>
      </dgm:t>
    </dgm:pt>
    <dgm:pt modelId="{C4F042AE-48E1-4018-97A6-15EF830C2184}" type="pres">
      <dgm:prSet presAssocID="{A3464EC4-59B5-468F-9022-D18FEF26087A}" presName="hierChild1" presStyleCnt="0">
        <dgm:presLayoutVars>
          <dgm:orgChart val="1"/>
          <dgm:chPref val="1"/>
          <dgm:dir/>
          <dgm:animOne val="branch"/>
          <dgm:animLvl val="lvl"/>
          <dgm:resizeHandles/>
        </dgm:presLayoutVars>
      </dgm:prSet>
      <dgm:spPr/>
    </dgm:pt>
    <dgm:pt modelId="{1D3BA6E4-B5A0-481D-BC32-21BC377B183C}" type="pres">
      <dgm:prSet presAssocID="{1C4CC91D-1376-4725-B229-80B870F4814A}" presName="hierRoot1" presStyleCnt="0">
        <dgm:presLayoutVars>
          <dgm:hierBranch val="init"/>
        </dgm:presLayoutVars>
      </dgm:prSet>
      <dgm:spPr/>
    </dgm:pt>
    <dgm:pt modelId="{9985E0DA-43AD-4AA6-AD9B-6767191AFE76}" type="pres">
      <dgm:prSet presAssocID="{1C4CC91D-1376-4725-B229-80B870F4814A}" presName="rootComposite1" presStyleCnt="0"/>
      <dgm:spPr/>
    </dgm:pt>
    <dgm:pt modelId="{F4E1BE12-B1A0-4D71-BD22-30614C8B6F9F}" type="pres">
      <dgm:prSet presAssocID="{1C4CC91D-1376-4725-B229-80B870F4814A}" presName="rootText1" presStyleLbl="node0" presStyleIdx="0" presStyleCnt="1">
        <dgm:presLayoutVars>
          <dgm:chPref val="3"/>
        </dgm:presLayoutVars>
      </dgm:prSet>
      <dgm:spPr/>
    </dgm:pt>
    <dgm:pt modelId="{AB5D757A-55BD-446A-B222-8E7AE9DDB6E4}" type="pres">
      <dgm:prSet presAssocID="{1C4CC91D-1376-4725-B229-80B870F4814A}" presName="rootConnector1" presStyleLbl="node1" presStyleIdx="0" presStyleCnt="0"/>
      <dgm:spPr/>
    </dgm:pt>
    <dgm:pt modelId="{6BF6CC41-3B5B-48FE-BB36-5E7D18704F5F}" type="pres">
      <dgm:prSet presAssocID="{1C4CC91D-1376-4725-B229-80B870F4814A}" presName="hierChild2" presStyleCnt="0"/>
      <dgm:spPr/>
    </dgm:pt>
    <dgm:pt modelId="{11AB4276-3118-440D-B290-08D1DB1D934A}" type="pres">
      <dgm:prSet presAssocID="{438B0795-A369-4E6D-A53C-1DD5FD1B2377}" presName="Name64" presStyleLbl="parChTrans1D2" presStyleIdx="0" presStyleCnt="2"/>
      <dgm:spPr/>
    </dgm:pt>
    <dgm:pt modelId="{A0CA4192-B714-4A36-9F4C-D499CADE9822}" type="pres">
      <dgm:prSet presAssocID="{D67937B7-9F92-48B9-AE02-8D8D63554D82}" presName="hierRoot2" presStyleCnt="0">
        <dgm:presLayoutVars>
          <dgm:hierBranch val="init"/>
        </dgm:presLayoutVars>
      </dgm:prSet>
      <dgm:spPr/>
    </dgm:pt>
    <dgm:pt modelId="{F0DBCDB2-E5D0-4149-8187-F657654E9D4E}" type="pres">
      <dgm:prSet presAssocID="{D67937B7-9F92-48B9-AE02-8D8D63554D82}" presName="rootComposite" presStyleCnt="0"/>
      <dgm:spPr/>
    </dgm:pt>
    <dgm:pt modelId="{10CC3001-1E19-4745-8ED5-BC5D060E119B}" type="pres">
      <dgm:prSet presAssocID="{D67937B7-9F92-48B9-AE02-8D8D63554D82}" presName="rootText" presStyleLbl="node2" presStyleIdx="0" presStyleCnt="2">
        <dgm:presLayoutVars>
          <dgm:chPref val="3"/>
        </dgm:presLayoutVars>
      </dgm:prSet>
      <dgm:spPr/>
    </dgm:pt>
    <dgm:pt modelId="{70DE88D8-43FE-434B-8AA9-BCAFEA2B097E}" type="pres">
      <dgm:prSet presAssocID="{D67937B7-9F92-48B9-AE02-8D8D63554D82}" presName="rootConnector" presStyleLbl="node2" presStyleIdx="0" presStyleCnt="2"/>
      <dgm:spPr/>
    </dgm:pt>
    <dgm:pt modelId="{7E25BD87-6A65-488F-A028-E15787794D26}" type="pres">
      <dgm:prSet presAssocID="{D67937B7-9F92-48B9-AE02-8D8D63554D82}" presName="hierChild4" presStyleCnt="0"/>
      <dgm:spPr/>
    </dgm:pt>
    <dgm:pt modelId="{7BA0D34A-5DC4-41C3-A546-4E909C835E62}" type="pres">
      <dgm:prSet presAssocID="{D67937B7-9F92-48B9-AE02-8D8D63554D82}" presName="hierChild5" presStyleCnt="0"/>
      <dgm:spPr/>
    </dgm:pt>
    <dgm:pt modelId="{0F8F5D83-5AAF-4FCC-8D78-B88B6A71DA43}" type="pres">
      <dgm:prSet presAssocID="{55BF2D2E-8191-499D-82D7-D758ABBC09EB}" presName="Name64" presStyleLbl="parChTrans1D2" presStyleIdx="1" presStyleCnt="2"/>
      <dgm:spPr/>
    </dgm:pt>
    <dgm:pt modelId="{BD39BE1F-C56C-4031-9F85-D71CED34BA6E}" type="pres">
      <dgm:prSet presAssocID="{3F6D268B-4AE2-4774-8DC9-862C39EDA49E}" presName="hierRoot2" presStyleCnt="0">
        <dgm:presLayoutVars>
          <dgm:hierBranch val="init"/>
        </dgm:presLayoutVars>
      </dgm:prSet>
      <dgm:spPr/>
    </dgm:pt>
    <dgm:pt modelId="{D2B3EF8B-E7D1-4931-969A-E0C9D00319E8}" type="pres">
      <dgm:prSet presAssocID="{3F6D268B-4AE2-4774-8DC9-862C39EDA49E}" presName="rootComposite" presStyleCnt="0"/>
      <dgm:spPr/>
    </dgm:pt>
    <dgm:pt modelId="{54B898CC-9715-4230-BE0F-3C93C7384A28}" type="pres">
      <dgm:prSet presAssocID="{3F6D268B-4AE2-4774-8DC9-862C39EDA49E}" presName="rootText" presStyleLbl="node2" presStyleIdx="1" presStyleCnt="2">
        <dgm:presLayoutVars>
          <dgm:chPref val="3"/>
        </dgm:presLayoutVars>
      </dgm:prSet>
      <dgm:spPr/>
    </dgm:pt>
    <dgm:pt modelId="{75578A0A-EF42-4700-84D0-7CE0C69AABC6}" type="pres">
      <dgm:prSet presAssocID="{3F6D268B-4AE2-4774-8DC9-862C39EDA49E}" presName="rootConnector" presStyleLbl="node2" presStyleIdx="1" presStyleCnt="2"/>
      <dgm:spPr/>
    </dgm:pt>
    <dgm:pt modelId="{EC42B21E-1642-49E9-8770-71E039AFBF8B}" type="pres">
      <dgm:prSet presAssocID="{3F6D268B-4AE2-4774-8DC9-862C39EDA49E}" presName="hierChild4" presStyleCnt="0"/>
      <dgm:spPr/>
    </dgm:pt>
    <dgm:pt modelId="{B58C5495-22FD-4263-B348-79A4BFACD949}" type="pres">
      <dgm:prSet presAssocID="{3F6D268B-4AE2-4774-8DC9-862C39EDA49E}" presName="hierChild5" presStyleCnt="0"/>
      <dgm:spPr/>
    </dgm:pt>
    <dgm:pt modelId="{84E3EE6F-06F2-4FC0-9E93-4B29F148E887}" type="pres">
      <dgm:prSet presAssocID="{1C4CC91D-1376-4725-B229-80B870F4814A}" presName="hierChild3" presStyleCnt="0"/>
      <dgm:spPr/>
    </dgm:pt>
  </dgm:ptLst>
  <dgm:cxnLst>
    <dgm:cxn modelId="{EC4B5C13-9205-4545-A7F1-A5A81F7803CF}" type="presOf" srcId="{55BF2D2E-8191-499D-82D7-D758ABBC09EB}" destId="{0F8F5D83-5AAF-4FCC-8D78-B88B6A71DA43}" srcOrd="0" destOrd="0" presId="urn:microsoft.com/office/officeart/2009/3/layout/HorizontalOrganizationChart"/>
    <dgm:cxn modelId="{1F50CB1F-C50E-4B66-8E7F-C8CA23B8F76C}" srcId="{A3464EC4-59B5-468F-9022-D18FEF26087A}" destId="{1C4CC91D-1376-4725-B229-80B870F4814A}" srcOrd="0" destOrd="0" parTransId="{E2015704-9820-4537-8779-3742032C42A6}" sibTransId="{9E1DB629-2887-4DD8-A680-2F462A7EE7CD}"/>
    <dgm:cxn modelId="{8313F027-7910-4A6F-9CA2-8C16C07A8D56}" type="presOf" srcId="{438B0795-A369-4E6D-A53C-1DD5FD1B2377}" destId="{11AB4276-3118-440D-B290-08D1DB1D934A}" srcOrd="0" destOrd="0" presId="urn:microsoft.com/office/officeart/2009/3/layout/HorizontalOrganizationChart"/>
    <dgm:cxn modelId="{B87BA070-A66C-4C8E-B4A0-C3EE8478FFC4}" type="presOf" srcId="{D67937B7-9F92-48B9-AE02-8D8D63554D82}" destId="{10CC3001-1E19-4745-8ED5-BC5D060E119B}" srcOrd="0" destOrd="0" presId="urn:microsoft.com/office/officeart/2009/3/layout/HorizontalOrganizationChart"/>
    <dgm:cxn modelId="{15B8BD70-241C-4087-AB6E-7E445E989916}" type="presOf" srcId="{3F6D268B-4AE2-4774-8DC9-862C39EDA49E}" destId="{75578A0A-EF42-4700-84D0-7CE0C69AABC6}" srcOrd="1" destOrd="0" presId="urn:microsoft.com/office/officeart/2009/3/layout/HorizontalOrganizationChart"/>
    <dgm:cxn modelId="{73221556-C1FF-4A1B-BA99-A04951C9B269}" type="presOf" srcId="{1C4CC91D-1376-4725-B229-80B870F4814A}" destId="{F4E1BE12-B1A0-4D71-BD22-30614C8B6F9F}" srcOrd="0" destOrd="0" presId="urn:microsoft.com/office/officeart/2009/3/layout/HorizontalOrganizationChart"/>
    <dgm:cxn modelId="{A3CADA7C-714A-4A81-A240-76F7B5D593A5}" type="presOf" srcId="{3F6D268B-4AE2-4774-8DC9-862C39EDA49E}" destId="{54B898CC-9715-4230-BE0F-3C93C7384A28}" srcOrd="0" destOrd="0" presId="urn:microsoft.com/office/officeart/2009/3/layout/HorizontalOrganizationChart"/>
    <dgm:cxn modelId="{1086C4A9-CFDA-47DB-9C21-41B44FB5D8E2}" type="presOf" srcId="{D67937B7-9F92-48B9-AE02-8D8D63554D82}" destId="{70DE88D8-43FE-434B-8AA9-BCAFEA2B097E}" srcOrd="1" destOrd="0" presId="urn:microsoft.com/office/officeart/2009/3/layout/HorizontalOrganizationChart"/>
    <dgm:cxn modelId="{0BCC7EB9-20B8-4A95-83A6-AF08ABC8762B}" type="presOf" srcId="{1C4CC91D-1376-4725-B229-80B870F4814A}" destId="{AB5D757A-55BD-446A-B222-8E7AE9DDB6E4}" srcOrd="1" destOrd="0" presId="urn:microsoft.com/office/officeart/2009/3/layout/HorizontalOrganizationChart"/>
    <dgm:cxn modelId="{3095D8BB-D10D-47E9-8B17-C6131F79376C}" srcId="{1C4CC91D-1376-4725-B229-80B870F4814A}" destId="{3F6D268B-4AE2-4774-8DC9-862C39EDA49E}" srcOrd="1" destOrd="0" parTransId="{55BF2D2E-8191-499D-82D7-D758ABBC09EB}" sibTransId="{CB381BDA-3DB7-433F-B88A-918FD7529B7A}"/>
    <dgm:cxn modelId="{E1DA2DE0-FACE-40B2-8BCE-8C200F43A60D}" srcId="{1C4CC91D-1376-4725-B229-80B870F4814A}" destId="{D67937B7-9F92-48B9-AE02-8D8D63554D82}" srcOrd="0" destOrd="0" parTransId="{438B0795-A369-4E6D-A53C-1DD5FD1B2377}" sibTransId="{E4F2F029-762A-4462-ACC7-DA7E2AFB1393}"/>
    <dgm:cxn modelId="{A60697E0-78A2-46E8-9BFF-63E75397D543}" type="presOf" srcId="{A3464EC4-59B5-468F-9022-D18FEF26087A}" destId="{C4F042AE-48E1-4018-97A6-15EF830C2184}" srcOrd="0" destOrd="0" presId="urn:microsoft.com/office/officeart/2009/3/layout/HorizontalOrganizationChart"/>
    <dgm:cxn modelId="{D4C6C4D1-F114-4FE0-AAC4-80A6E29E40FD}" type="presParOf" srcId="{C4F042AE-48E1-4018-97A6-15EF830C2184}" destId="{1D3BA6E4-B5A0-481D-BC32-21BC377B183C}" srcOrd="0" destOrd="0" presId="urn:microsoft.com/office/officeart/2009/3/layout/HorizontalOrganizationChart"/>
    <dgm:cxn modelId="{AF044C67-7D86-4392-95F2-BECE4AAF8481}" type="presParOf" srcId="{1D3BA6E4-B5A0-481D-BC32-21BC377B183C}" destId="{9985E0DA-43AD-4AA6-AD9B-6767191AFE76}" srcOrd="0" destOrd="0" presId="urn:microsoft.com/office/officeart/2009/3/layout/HorizontalOrganizationChart"/>
    <dgm:cxn modelId="{AE669764-4130-4ABD-BED5-84B072C1A2A1}" type="presParOf" srcId="{9985E0DA-43AD-4AA6-AD9B-6767191AFE76}" destId="{F4E1BE12-B1A0-4D71-BD22-30614C8B6F9F}" srcOrd="0" destOrd="0" presId="urn:microsoft.com/office/officeart/2009/3/layout/HorizontalOrganizationChart"/>
    <dgm:cxn modelId="{E2DAB1E7-2139-4C02-AEDF-1F83E2CDB5C9}" type="presParOf" srcId="{9985E0DA-43AD-4AA6-AD9B-6767191AFE76}" destId="{AB5D757A-55BD-446A-B222-8E7AE9DDB6E4}" srcOrd="1" destOrd="0" presId="urn:microsoft.com/office/officeart/2009/3/layout/HorizontalOrganizationChart"/>
    <dgm:cxn modelId="{33173F0E-0893-429E-AFDC-A4A77DC4D983}" type="presParOf" srcId="{1D3BA6E4-B5A0-481D-BC32-21BC377B183C}" destId="{6BF6CC41-3B5B-48FE-BB36-5E7D18704F5F}" srcOrd="1" destOrd="0" presId="urn:microsoft.com/office/officeart/2009/3/layout/HorizontalOrganizationChart"/>
    <dgm:cxn modelId="{C4BCC25E-EF7F-4E7B-9663-4C3337F8BD51}" type="presParOf" srcId="{6BF6CC41-3B5B-48FE-BB36-5E7D18704F5F}" destId="{11AB4276-3118-440D-B290-08D1DB1D934A}" srcOrd="0" destOrd="0" presId="urn:microsoft.com/office/officeart/2009/3/layout/HorizontalOrganizationChart"/>
    <dgm:cxn modelId="{1CC8F9E4-3E15-494B-9867-DF371DD35A8E}" type="presParOf" srcId="{6BF6CC41-3B5B-48FE-BB36-5E7D18704F5F}" destId="{A0CA4192-B714-4A36-9F4C-D499CADE9822}" srcOrd="1" destOrd="0" presId="urn:microsoft.com/office/officeart/2009/3/layout/HorizontalOrganizationChart"/>
    <dgm:cxn modelId="{73411826-C592-4958-846A-A76EF6171CE9}" type="presParOf" srcId="{A0CA4192-B714-4A36-9F4C-D499CADE9822}" destId="{F0DBCDB2-E5D0-4149-8187-F657654E9D4E}" srcOrd="0" destOrd="0" presId="urn:microsoft.com/office/officeart/2009/3/layout/HorizontalOrganizationChart"/>
    <dgm:cxn modelId="{1596C6B5-D933-4977-8F41-BEE66CADBE48}" type="presParOf" srcId="{F0DBCDB2-E5D0-4149-8187-F657654E9D4E}" destId="{10CC3001-1E19-4745-8ED5-BC5D060E119B}" srcOrd="0" destOrd="0" presId="urn:microsoft.com/office/officeart/2009/3/layout/HorizontalOrganizationChart"/>
    <dgm:cxn modelId="{2DA3B740-B340-4BF7-8B82-F8D30C20E47F}" type="presParOf" srcId="{F0DBCDB2-E5D0-4149-8187-F657654E9D4E}" destId="{70DE88D8-43FE-434B-8AA9-BCAFEA2B097E}" srcOrd="1" destOrd="0" presId="urn:microsoft.com/office/officeart/2009/3/layout/HorizontalOrganizationChart"/>
    <dgm:cxn modelId="{2E719931-FAE2-4F83-906C-62A2B85B93DD}" type="presParOf" srcId="{A0CA4192-B714-4A36-9F4C-D499CADE9822}" destId="{7E25BD87-6A65-488F-A028-E15787794D26}" srcOrd="1" destOrd="0" presId="urn:microsoft.com/office/officeart/2009/3/layout/HorizontalOrganizationChart"/>
    <dgm:cxn modelId="{2C73FD93-010A-46F8-9A92-FCC1B580C736}" type="presParOf" srcId="{A0CA4192-B714-4A36-9F4C-D499CADE9822}" destId="{7BA0D34A-5DC4-41C3-A546-4E909C835E62}" srcOrd="2" destOrd="0" presId="urn:microsoft.com/office/officeart/2009/3/layout/HorizontalOrganizationChart"/>
    <dgm:cxn modelId="{E4803BC4-DC19-44BD-87E8-21F8F06C65D3}" type="presParOf" srcId="{6BF6CC41-3B5B-48FE-BB36-5E7D18704F5F}" destId="{0F8F5D83-5AAF-4FCC-8D78-B88B6A71DA43}" srcOrd="2" destOrd="0" presId="urn:microsoft.com/office/officeart/2009/3/layout/HorizontalOrganizationChart"/>
    <dgm:cxn modelId="{582390AA-2282-4315-A8F9-BD6D5BCB688B}" type="presParOf" srcId="{6BF6CC41-3B5B-48FE-BB36-5E7D18704F5F}" destId="{BD39BE1F-C56C-4031-9F85-D71CED34BA6E}" srcOrd="3" destOrd="0" presId="urn:microsoft.com/office/officeart/2009/3/layout/HorizontalOrganizationChart"/>
    <dgm:cxn modelId="{D9FED1E3-DC04-431B-BF99-5751B575AF05}" type="presParOf" srcId="{BD39BE1F-C56C-4031-9F85-D71CED34BA6E}" destId="{D2B3EF8B-E7D1-4931-969A-E0C9D00319E8}" srcOrd="0" destOrd="0" presId="urn:microsoft.com/office/officeart/2009/3/layout/HorizontalOrganizationChart"/>
    <dgm:cxn modelId="{5145B63C-F5A4-4F98-8D0B-8F58FD26FB6E}" type="presParOf" srcId="{D2B3EF8B-E7D1-4931-969A-E0C9D00319E8}" destId="{54B898CC-9715-4230-BE0F-3C93C7384A28}" srcOrd="0" destOrd="0" presId="urn:microsoft.com/office/officeart/2009/3/layout/HorizontalOrganizationChart"/>
    <dgm:cxn modelId="{B741C62E-D955-4052-957D-A43C98AC89CD}" type="presParOf" srcId="{D2B3EF8B-E7D1-4931-969A-E0C9D00319E8}" destId="{75578A0A-EF42-4700-84D0-7CE0C69AABC6}" srcOrd="1" destOrd="0" presId="urn:microsoft.com/office/officeart/2009/3/layout/HorizontalOrganizationChart"/>
    <dgm:cxn modelId="{01FABC49-B77A-41F5-92B0-27BE91A2D6CD}" type="presParOf" srcId="{BD39BE1F-C56C-4031-9F85-D71CED34BA6E}" destId="{EC42B21E-1642-49E9-8770-71E039AFBF8B}" srcOrd="1" destOrd="0" presId="urn:microsoft.com/office/officeart/2009/3/layout/HorizontalOrganizationChart"/>
    <dgm:cxn modelId="{A28139A4-899F-425B-8C08-69B0BF0227CB}" type="presParOf" srcId="{BD39BE1F-C56C-4031-9F85-D71CED34BA6E}" destId="{B58C5495-22FD-4263-B348-79A4BFACD949}" srcOrd="2" destOrd="0" presId="urn:microsoft.com/office/officeart/2009/3/layout/HorizontalOrganizationChart"/>
    <dgm:cxn modelId="{8200ADB6-C7B3-4D2C-8A8D-2AB2FBD1E871}" type="presParOf" srcId="{1D3BA6E4-B5A0-481D-BC32-21BC377B183C}" destId="{84E3EE6F-06F2-4FC0-9E93-4B29F148E887}"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E53E8F-5066-4D4C-9B9E-324F676077E7}">
      <dsp:nvSpPr>
        <dsp:cNvPr id="0" name=""/>
        <dsp:cNvSpPr/>
      </dsp:nvSpPr>
      <dsp:spPr>
        <a:xfrm>
          <a:off x="3438488" y="1253316"/>
          <a:ext cx="1253086" cy="2434413"/>
        </a:xfrm>
        <a:custGeom>
          <a:avLst/>
          <a:gdLst/>
          <a:ahLst/>
          <a:cxnLst/>
          <a:rect l="0" t="0" r="0" b="0"/>
          <a:pathLst>
            <a:path>
              <a:moveTo>
                <a:pt x="1253086" y="0"/>
              </a:moveTo>
              <a:lnTo>
                <a:pt x="1253086" y="2434413"/>
              </a:lnTo>
              <a:lnTo>
                <a:pt x="0" y="2434413"/>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DC9D16-0B06-4858-A6DD-5E93BF245D18}">
      <dsp:nvSpPr>
        <dsp:cNvPr id="0" name=""/>
        <dsp:cNvSpPr/>
      </dsp:nvSpPr>
      <dsp:spPr>
        <a:xfrm>
          <a:off x="4691575" y="1253316"/>
          <a:ext cx="1842146" cy="333654"/>
        </a:xfrm>
        <a:custGeom>
          <a:avLst/>
          <a:gdLst/>
          <a:ahLst/>
          <a:cxnLst/>
          <a:rect l="0" t="0" r="0" b="0"/>
          <a:pathLst>
            <a:path>
              <a:moveTo>
                <a:pt x="0" y="0"/>
              </a:moveTo>
              <a:lnTo>
                <a:pt x="0" y="333654"/>
              </a:lnTo>
              <a:lnTo>
                <a:pt x="1842146" y="333654"/>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0CB942-8E8A-4D8F-BF1F-954B0C323955}">
      <dsp:nvSpPr>
        <dsp:cNvPr id="0" name=""/>
        <dsp:cNvSpPr/>
      </dsp:nvSpPr>
      <dsp:spPr>
        <a:xfrm>
          <a:off x="2861179" y="1253316"/>
          <a:ext cx="1830395" cy="661846"/>
        </a:xfrm>
        <a:custGeom>
          <a:avLst/>
          <a:gdLst/>
          <a:ahLst/>
          <a:cxnLst/>
          <a:rect l="0" t="0" r="0" b="0"/>
          <a:pathLst>
            <a:path>
              <a:moveTo>
                <a:pt x="1830395" y="0"/>
              </a:moveTo>
              <a:lnTo>
                <a:pt x="1830395" y="661846"/>
              </a:lnTo>
              <a:lnTo>
                <a:pt x="0" y="66184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F4E459-FDA3-4600-ACA1-FC8BB1C2ED02}">
      <dsp:nvSpPr>
        <dsp:cNvPr id="0" name=""/>
        <dsp:cNvSpPr/>
      </dsp:nvSpPr>
      <dsp:spPr>
        <a:xfrm>
          <a:off x="4691575" y="1253316"/>
          <a:ext cx="2860285" cy="1537218"/>
        </a:xfrm>
        <a:custGeom>
          <a:avLst/>
          <a:gdLst/>
          <a:ahLst/>
          <a:cxnLst/>
          <a:rect l="0" t="0" r="0" b="0"/>
          <a:pathLst>
            <a:path>
              <a:moveTo>
                <a:pt x="0" y="0"/>
              </a:moveTo>
              <a:lnTo>
                <a:pt x="0" y="1274133"/>
              </a:lnTo>
              <a:lnTo>
                <a:pt x="2860285" y="1274133"/>
              </a:lnTo>
              <a:lnTo>
                <a:pt x="2860285" y="153721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68DEB1-13DB-45DD-B6FA-15F2C63A3A7B}">
      <dsp:nvSpPr>
        <dsp:cNvPr id="0" name=""/>
        <dsp:cNvSpPr/>
      </dsp:nvSpPr>
      <dsp:spPr>
        <a:xfrm>
          <a:off x="4691575" y="1253316"/>
          <a:ext cx="2130813" cy="3638716"/>
        </a:xfrm>
        <a:custGeom>
          <a:avLst/>
          <a:gdLst/>
          <a:ahLst/>
          <a:cxnLst/>
          <a:rect l="0" t="0" r="0" b="0"/>
          <a:pathLst>
            <a:path>
              <a:moveTo>
                <a:pt x="0" y="0"/>
              </a:moveTo>
              <a:lnTo>
                <a:pt x="0" y="3375631"/>
              </a:lnTo>
              <a:lnTo>
                <a:pt x="2130813" y="3375631"/>
              </a:lnTo>
              <a:lnTo>
                <a:pt x="2130813" y="363871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46CC28-9C65-4F5E-9F57-704BE795772A}">
      <dsp:nvSpPr>
        <dsp:cNvPr id="0" name=""/>
        <dsp:cNvSpPr/>
      </dsp:nvSpPr>
      <dsp:spPr>
        <a:xfrm>
          <a:off x="3175704" y="1253316"/>
          <a:ext cx="1515870" cy="3644128"/>
        </a:xfrm>
        <a:custGeom>
          <a:avLst/>
          <a:gdLst/>
          <a:ahLst/>
          <a:cxnLst/>
          <a:rect l="0" t="0" r="0" b="0"/>
          <a:pathLst>
            <a:path>
              <a:moveTo>
                <a:pt x="1515870" y="0"/>
              </a:moveTo>
              <a:lnTo>
                <a:pt x="1515870" y="3381043"/>
              </a:lnTo>
              <a:lnTo>
                <a:pt x="0" y="3381043"/>
              </a:lnTo>
              <a:lnTo>
                <a:pt x="0" y="364412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566647-6AC9-4C6A-9340-ADFA8B043013}">
      <dsp:nvSpPr>
        <dsp:cNvPr id="0" name=""/>
        <dsp:cNvSpPr/>
      </dsp:nvSpPr>
      <dsp:spPr>
        <a:xfrm>
          <a:off x="3089775" y="530"/>
          <a:ext cx="3203598" cy="125278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pl-PL" sz="3000" kern="1200" dirty="0"/>
            <a:t>ŚRODKI REAKCJI KARNEJ</a:t>
          </a:r>
        </a:p>
      </dsp:txBody>
      <dsp:txXfrm>
        <a:off x="3089775" y="530"/>
        <a:ext cx="3203598" cy="1252785"/>
      </dsp:txXfrm>
    </dsp:sp>
    <dsp:sp modelId="{4F47056A-F0EA-47B0-919E-A870543A9561}">
      <dsp:nvSpPr>
        <dsp:cNvPr id="0" name=""/>
        <dsp:cNvSpPr/>
      </dsp:nvSpPr>
      <dsp:spPr>
        <a:xfrm>
          <a:off x="1922918" y="4897444"/>
          <a:ext cx="2505571" cy="1252785"/>
        </a:xfrm>
        <a:prstGeom prst="rect">
          <a:avLst/>
        </a:prstGeom>
        <a:solidFill>
          <a:srgbClr val="F6A21D">
            <a:alpha val="80000"/>
          </a:srgb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pl-PL" sz="3000" kern="1200" dirty="0"/>
            <a:t>kary</a:t>
          </a:r>
        </a:p>
      </dsp:txBody>
      <dsp:txXfrm>
        <a:off x="1922918" y="4897444"/>
        <a:ext cx="2505571" cy="1252785"/>
      </dsp:txXfrm>
    </dsp:sp>
    <dsp:sp modelId="{36FCFA2C-CF5C-489A-BAB6-E46F840151C8}">
      <dsp:nvSpPr>
        <dsp:cNvPr id="0" name=""/>
        <dsp:cNvSpPr/>
      </dsp:nvSpPr>
      <dsp:spPr>
        <a:xfrm>
          <a:off x="5569602" y="4892032"/>
          <a:ext cx="2505571" cy="1252785"/>
        </a:xfrm>
        <a:prstGeom prst="rect">
          <a:avLst/>
        </a:prstGeom>
        <a:solidFill>
          <a:srgbClr val="F6A21D">
            <a:alpha val="50196"/>
          </a:srgb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pl-PL" sz="3000" kern="1200" dirty="0"/>
            <a:t>środki karne</a:t>
          </a:r>
        </a:p>
      </dsp:txBody>
      <dsp:txXfrm>
        <a:off x="5569602" y="4892032"/>
        <a:ext cx="2505571" cy="1252785"/>
      </dsp:txXfrm>
    </dsp:sp>
    <dsp:sp modelId="{07627770-E1D1-440F-855F-0663C58ED0F5}">
      <dsp:nvSpPr>
        <dsp:cNvPr id="0" name=""/>
        <dsp:cNvSpPr/>
      </dsp:nvSpPr>
      <dsp:spPr>
        <a:xfrm>
          <a:off x="6299074" y="2790534"/>
          <a:ext cx="2505571" cy="1252785"/>
        </a:xfrm>
        <a:prstGeom prst="rect">
          <a:avLst/>
        </a:prstGeom>
        <a:solidFill>
          <a:srgbClr val="F6A21D">
            <a:alpha val="50196"/>
          </a:srgb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pl-PL" sz="3000" kern="1200" dirty="0"/>
            <a:t>środki probacyjne</a:t>
          </a:r>
        </a:p>
      </dsp:txBody>
      <dsp:txXfrm>
        <a:off x="6299074" y="2790534"/>
        <a:ext cx="2505571" cy="1252785"/>
      </dsp:txXfrm>
    </dsp:sp>
    <dsp:sp modelId="{685BF25B-8EF1-4CF2-8F9E-78ABC2620DB9}">
      <dsp:nvSpPr>
        <dsp:cNvPr id="0" name=""/>
        <dsp:cNvSpPr/>
      </dsp:nvSpPr>
      <dsp:spPr>
        <a:xfrm>
          <a:off x="355608" y="1288770"/>
          <a:ext cx="2505571" cy="1252785"/>
        </a:xfrm>
        <a:prstGeom prst="rect">
          <a:avLst/>
        </a:prstGeom>
        <a:solidFill>
          <a:srgbClr val="F6A21D">
            <a:alpha val="50196"/>
          </a:srgb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pl-PL" sz="3000" kern="1200" dirty="0"/>
            <a:t>przepadek</a:t>
          </a:r>
        </a:p>
      </dsp:txBody>
      <dsp:txXfrm>
        <a:off x="355608" y="1288770"/>
        <a:ext cx="2505571" cy="1252785"/>
      </dsp:txXfrm>
    </dsp:sp>
    <dsp:sp modelId="{87081078-8284-489A-9E75-250665C5CCE2}">
      <dsp:nvSpPr>
        <dsp:cNvPr id="0" name=""/>
        <dsp:cNvSpPr/>
      </dsp:nvSpPr>
      <dsp:spPr>
        <a:xfrm>
          <a:off x="6533721" y="960577"/>
          <a:ext cx="2505571" cy="1252785"/>
        </a:xfrm>
        <a:prstGeom prst="rect">
          <a:avLst/>
        </a:prstGeom>
        <a:solidFill>
          <a:srgbClr val="F6A21D">
            <a:alpha val="50196"/>
          </a:srgb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pl-PL" sz="3000" kern="1200" dirty="0"/>
            <a:t>środki zabezpieczające</a:t>
          </a:r>
        </a:p>
      </dsp:txBody>
      <dsp:txXfrm>
        <a:off x="6533721" y="960577"/>
        <a:ext cx="2505571" cy="1252785"/>
      </dsp:txXfrm>
    </dsp:sp>
    <dsp:sp modelId="{01A965DC-6BE7-4ACB-B4DF-6B468A90B790}">
      <dsp:nvSpPr>
        <dsp:cNvPr id="0" name=""/>
        <dsp:cNvSpPr/>
      </dsp:nvSpPr>
      <dsp:spPr>
        <a:xfrm>
          <a:off x="932917" y="3061336"/>
          <a:ext cx="2505571" cy="1252785"/>
        </a:xfrm>
        <a:prstGeom prst="rect">
          <a:avLst/>
        </a:prstGeom>
        <a:solidFill>
          <a:srgbClr val="F6A21D">
            <a:alpha val="50196"/>
          </a:srgb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pl-PL" sz="3000" kern="1200" dirty="0"/>
            <a:t>środki kompensacyjne</a:t>
          </a:r>
        </a:p>
      </dsp:txBody>
      <dsp:txXfrm>
        <a:off x="932917" y="3061336"/>
        <a:ext cx="2505571" cy="12527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380166-A07D-4A30-A739-32B4C0B0CF0B}">
      <dsp:nvSpPr>
        <dsp:cNvPr id="0" name=""/>
        <dsp:cNvSpPr/>
      </dsp:nvSpPr>
      <dsp:spPr>
        <a:xfrm>
          <a:off x="0" y="1707015"/>
          <a:ext cx="10424158" cy="2004635"/>
        </a:xfrm>
        <a:prstGeom prst="roundRect">
          <a:avLst>
            <a:gd name="adj" fmla="val 10000"/>
          </a:avLst>
        </a:prstGeom>
        <a:solidFill>
          <a:srgbClr val="F6A21D">
            <a:alpha val="80000"/>
          </a:srgb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just" defTabSz="1422400">
            <a:lnSpc>
              <a:spcPct val="90000"/>
            </a:lnSpc>
            <a:spcBef>
              <a:spcPct val="0"/>
            </a:spcBef>
            <a:spcAft>
              <a:spcPct val="35000"/>
            </a:spcAft>
            <a:buNone/>
          </a:pPr>
          <a:r>
            <a:rPr lang="pl-PL" sz="3200" kern="1200" dirty="0"/>
            <a:t>art. 3 k.k. Kary oraz inne środki przewidziane w tym kodeksie stosuje się z uwzględnieniem </a:t>
          </a:r>
          <a:r>
            <a:rPr lang="pl-PL" sz="3200" u="sng" kern="1200" dirty="0"/>
            <a:t>zasad humanitaryzmu</a:t>
          </a:r>
          <a:r>
            <a:rPr lang="pl-PL" sz="3200" kern="1200" dirty="0"/>
            <a:t>, w szczególności z poszanowaniem godności człowieka.</a:t>
          </a:r>
        </a:p>
      </dsp:txBody>
      <dsp:txXfrm>
        <a:off x="58714" y="1765729"/>
        <a:ext cx="10306730" cy="18872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A6B2F4-4FB5-456E-8191-69B11720887E}">
      <dsp:nvSpPr>
        <dsp:cNvPr id="0" name=""/>
        <dsp:cNvSpPr/>
      </dsp:nvSpPr>
      <dsp:spPr>
        <a:xfrm>
          <a:off x="5171" y="1310614"/>
          <a:ext cx="3010564" cy="1204225"/>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33338" rIns="33338" bIns="33338" numCol="1" spcCol="1270" anchor="ctr" anchorCtr="0">
          <a:noAutofit/>
        </a:bodyPr>
        <a:lstStyle/>
        <a:p>
          <a:pPr marL="0" lvl="0" indent="0" algn="ctr" defTabSz="1111250">
            <a:lnSpc>
              <a:spcPct val="90000"/>
            </a:lnSpc>
            <a:spcBef>
              <a:spcPct val="0"/>
            </a:spcBef>
            <a:spcAft>
              <a:spcPct val="35000"/>
            </a:spcAft>
            <a:buNone/>
          </a:pPr>
          <a:r>
            <a:rPr lang="pl-PL" sz="2500" kern="1200" dirty="0"/>
            <a:t>rodzaj kary</a:t>
          </a:r>
        </a:p>
      </dsp:txBody>
      <dsp:txXfrm>
        <a:off x="607284" y="1310614"/>
        <a:ext cx="1806339" cy="1204225"/>
      </dsp:txXfrm>
    </dsp:sp>
    <dsp:sp modelId="{87481741-A519-448C-AB2F-C3CD3EF970EF}">
      <dsp:nvSpPr>
        <dsp:cNvPr id="0" name=""/>
        <dsp:cNvSpPr/>
      </dsp:nvSpPr>
      <dsp:spPr>
        <a:xfrm>
          <a:off x="2714679" y="1310614"/>
          <a:ext cx="3010564" cy="1204225"/>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33338" rIns="33338" bIns="33338" numCol="1" spcCol="1270" anchor="ctr" anchorCtr="0">
          <a:noAutofit/>
        </a:bodyPr>
        <a:lstStyle/>
        <a:p>
          <a:pPr marL="0" lvl="0" indent="0" algn="ctr" defTabSz="1111250">
            <a:lnSpc>
              <a:spcPct val="90000"/>
            </a:lnSpc>
            <a:spcBef>
              <a:spcPct val="0"/>
            </a:spcBef>
            <a:spcAft>
              <a:spcPct val="35000"/>
            </a:spcAft>
            <a:buNone/>
          </a:pPr>
          <a:r>
            <a:rPr lang="pl-PL" sz="2500" kern="1200" dirty="0"/>
            <a:t>zagrożenie ustawowe</a:t>
          </a:r>
        </a:p>
      </dsp:txBody>
      <dsp:txXfrm>
        <a:off x="3316792" y="1310614"/>
        <a:ext cx="1806339" cy="1204225"/>
      </dsp:txXfrm>
    </dsp:sp>
    <dsp:sp modelId="{35235ED0-53F8-4D25-B30E-B1739A9DA481}">
      <dsp:nvSpPr>
        <dsp:cNvPr id="0" name=""/>
        <dsp:cNvSpPr/>
      </dsp:nvSpPr>
      <dsp:spPr>
        <a:xfrm>
          <a:off x="5424187" y="1310614"/>
          <a:ext cx="3010564" cy="1204225"/>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33338" rIns="33338" bIns="33338" numCol="1" spcCol="1270" anchor="ctr" anchorCtr="0">
          <a:noAutofit/>
        </a:bodyPr>
        <a:lstStyle/>
        <a:p>
          <a:pPr marL="0" lvl="0" indent="0" algn="ctr" defTabSz="1111250">
            <a:lnSpc>
              <a:spcPct val="90000"/>
            </a:lnSpc>
            <a:spcBef>
              <a:spcPct val="0"/>
            </a:spcBef>
            <a:spcAft>
              <a:spcPct val="35000"/>
            </a:spcAft>
            <a:buNone/>
          </a:pPr>
          <a:r>
            <a:rPr lang="pl-PL" sz="2500" kern="1200" dirty="0"/>
            <a:t>kara orzeczona</a:t>
          </a:r>
        </a:p>
      </dsp:txBody>
      <dsp:txXfrm>
        <a:off x="6026300" y="1310614"/>
        <a:ext cx="1806339" cy="1204225"/>
      </dsp:txXfrm>
    </dsp:sp>
    <dsp:sp modelId="{F7FE1E28-CB8E-40AF-A5DB-9583A0EC80F8}">
      <dsp:nvSpPr>
        <dsp:cNvPr id="0" name=""/>
        <dsp:cNvSpPr/>
      </dsp:nvSpPr>
      <dsp:spPr>
        <a:xfrm>
          <a:off x="8133695" y="1310614"/>
          <a:ext cx="3010564" cy="1204225"/>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33338" rIns="33338" bIns="33338" numCol="1" spcCol="1270" anchor="ctr" anchorCtr="0">
          <a:noAutofit/>
        </a:bodyPr>
        <a:lstStyle/>
        <a:p>
          <a:pPr marL="0" lvl="0" indent="0" algn="ctr" defTabSz="1111250">
            <a:lnSpc>
              <a:spcPct val="90000"/>
            </a:lnSpc>
            <a:spcBef>
              <a:spcPct val="0"/>
            </a:spcBef>
            <a:spcAft>
              <a:spcPct val="35000"/>
            </a:spcAft>
            <a:buNone/>
          </a:pPr>
          <a:r>
            <a:rPr lang="pl-PL" sz="2500" kern="1200" dirty="0"/>
            <a:t>kara wykonywana</a:t>
          </a:r>
        </a:p>
      </dsp:txBody>
      <dsp:txXfrm>
        <a:off x="8735808" y="1310614"/>
        <a:ext cx="1806339" cy="120422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E795BD-69AA-47E5-B52A-5FC413B80526}">
      <dsp:nvSpPr>
        <dsp:cNvPr id="0" name=""/>
        <dsp:cNvSpPr/>
      </dsp:nvSpPr>
      <dsp:spPr>
        <a:xfrm>
          <a:off x="0" y="661185"/>
          <a:ext cx="9903655" cy="5535628"/>
        </a:xfrm>
        <a:prstGeom prst="leftRightRibb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1D2697-3B1B-4DC5-9AC3-5E4E426EF783}">
      <dsp:nvSpPr>
        <dsp:cNvPr id="0" name=""/>
        <dsp:cNvSpPr/>
      </dsp:nvSpPr>
      <dsp:spPr>
        <a:xfrm>
          <a:off x="991463" y="1874233"/>
          <a:ext cx="3268206" cy="1941116"/>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9568" rIns="0" bIns="106680" numCol="1" spcCol="1270" anchor="ctr" anchorCtr="0">
          <a:noAutofit/>
        </a:bodyPr>
        <a:lstStyle/>
        <a:p>
          <a:pPr marL="0" lvl="0" algn="ctr" defTabSz="1244600">
            <a:lnSpc>
              <a:spcPct val="90000"/>
            </a:lnSpc>
            <a:spcBef>
              <a:spcPct val="0"/>
            </a:spcBef>
            <a:spcAft>
              <a:spcPct val="35000"/>
            </a:spcAft>
            <a:buNone/>
          </a:pPr>
          <a:r>
            <a:rPr lang="pl-PL" sz="2800" b="1" kern="1200" dirty="0"/>
            <a:t>kary nieizolacyjne</a:t>
          </a:r>
        </a:p>
        <a:p>
          <a:pPr marL="365125" lvl="0" indent="0" algn="l" defTabSz="1244600">
            <a:lnSpc>
              <a:spcPct val="90000"/>
            </a:lnSpc>
            <a:spcBef>
              <a:spcPct val="0"/>
            </a:spcBef>
            <a:spcAft>
              <a:spcPct val="35000"/>
            </a:spcAft>
            <a:buNone/>
          </a:pPr>
          <a:r>
            <a:rPr lang="pl-PL" sz="2400" kern="1200" dirty="0"/>
            <a:t>- grzywna</a:t>
          </a:r>
        </a:p>
        <a:p>
          <a:pPr marL="365125" lvl="0" indent="0" algn="l" defTabSz="1244600">
            <a:lnSpc>
              <a:spcPct val="90000"/>
            </a:lnSpc>
            <a:spcBef>
              <a:spcPct val="0"/>
            </a:spcBef>
            <a:spcAft>
              <a:spcPct val="35000"/>
            </a:spcAft>
            <a:buNone/>
          </a:pPr>
          <a:r>
            <a:rPr lang="pl-PL" sz="2400" kern="1200" dirty="0"/>
            <a:t>- ograniczenie wolności</a:t>
          </a:r>
        </a:p>
      </dsp:txBody>
      <dsp:txXfrm>
        <a:off x="991463" y="1874233"/>
        <a:ext cx="3268206" cy="1941116"/>
      </dsp:txXfrm>
    </dsp:sp>
    <dsp:sp modelId="{23B440B1-9D78-49E9-8581-6F116B1C52F5}">
      <dsp:nvSpPr>
        <dsp:cNvPr id="0" name=""/>
        <dsp:cNvSpPr/>
      </dsp:nvSpPr>
      <dsp:spPr>
        <a:xfrm>
          <a:off x="4493338" y="2670654"/>
          <a:ext cx="4850163" cy="1941116"/>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9568" rIns="0" bIns="106680" numCol="1" spcCol="1270" anchor="ctr" anchorCtr="0">
          <a:noAutofit/>
        </a:bodyPr>
        <a:lstStyle/>
        <a:p>
          <a:pPr marL="0" lvl="0" algn="ctr" defTabSz="1244600">
            <a:lnSpc>
              <a:spcPct val="90000"/>
            </a:lnSpc>
            <a:spcBef>
              <a:spcPct val="0"/>
            </a:spcBef>
            <a:spcAft>
              <a:spcPct val="35000"/>
            </a:spcAft>
            <a:buNone/>
          </a:pPr>
          <a:r>
            <a:rPr lang="pl-PL" sz="2800" b="1" kern="1200" dirty="0"/>
            <a:t>kary izolacyjne</a:t>
          </a:r>
        </a:p>
        <a:p>
          <a:pPr marL="365125" lvl="0" indent="0" algn="l" defTabSz="1244600">
            <a:lnSpc>
              <a:spcPct val="90000"/>
            </a:lnSpc>
            <a:spcBef>
              <a:spcPct val="0"/>
            </a:spcBef>
            <a:spcAft>
              <a:spcPct val="35000"/>
            </a:spcAft>
            <a:buNone/>
          </a:pPr>
          <a:r>
            <a:rPr lang="pl-PL" sz="2400" kern="1200" dirty="0"/>
            <a:t>- pozbawienie wolności</a:t>
          </a:r>
        </a:p>
        <a:p>
          <a:pPr marL="365125" lvl="0" indent="0" algn="l" defTabSz="1244600">
            <a:lnSpc>
              <a:spcPct val="90000"/>
            </a:lnSpc>
            <a:spcBef>
              <a:spcPct val="0"/>
            </a:spcBef>
            <a:spcAft>
              <a:spcPct val="35000"/>
            </a:spcAft>
            <a:buNone/>
          </a:pPr>
          <a:r>
            <a:rPr lang="pl-PL" sz="2400" kern="1200" dirty="0"/>
            <a:t>- dożywotnie pozbawienie wolności</a:t>
          </a:r>
        </a:p>
      </dsp:txBody>
      <dsp:txXfrm>
        <a:off x="4493338" y="2670654"/>
        <a:ext cx="4850163" cy="194111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8F5D83-5AAF-4FCC-8D78-B88B6A71DA43}">
      <dsp:nvSpPr>
        <dsp:cNvPr id="0" name=""/>
        <dsp:cNvSpPr/>
      </dsp:nvSpPr>
      <dsp:spPr>
        <a:xfrm>
          <a:off x="3514424" y="1505243"/>
          <a:ext cx="702129" cy="754789"/>
        </a:xfrm>
        <a:custGeom>
          <a:avLst/>
          <a:gdLst/>
          <a:ahLst/>
          <a:cxnLst/>
          <a:rect l="0" t="0" r="0" b="0"/>
          <a:pathLst>
            <a:path>
              <a:moveTo>
                <a:pt x="0" y="0"/>
              </a:moveTo>
              <a:lnTo>
                <a:pt x="351064" y="0"/>
              </a:lnTo>
              <a:lnTo>
                <a:pt x="351064" y="754789"/>
              </a:lnTo>
              <a:lnTo>
                <a:pt x="702129" y="75478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AB4276-3118-440D-B290-08D1DB1D934A}">
      <dsp:nvSpPr>
        <dsp:cNvPr id="0" name=""/>
        <dsp:cNvSpPr/>
      </dsp:nvSpPr>
      <dsp:spPr>
        <a:xfrm>
          <a:off x="3514424" y="750453"/>
          <a:ext cx="702129" cy="754789"/>
        </a:xfrm>
        <a:custGeom>
          <a:avLst/>
          <a:gdLst/>
          <a:ahLst/>
          <a:cxnLst/>
          <a:rect l="0" t="0" r="0" b="0"/>
          <a:pathLst>
            <a:path>
              <a:moveTo>
                <a:pt x="0" y="754789"/>
              </a:moveTo>
              <a:lnTo>
                <a:pt x="351064" y="754789"/>
              </a:lnTo>
              <a:lnTo>
                <a:pt x="351064" y="0"/>
              </a:lnTo>
              <a:lnTo>
                <a:pt x="702129"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E1BE12-B1A0-4D71-BD22-30614C8B6F9F}">
      <dsp:nvSpPr>
        <dsp:cNvPr id="0" name=""/>
        <dsp:cNvSpPr/>
      </dsp:nvSpPr>
      <dsp:spPr>
        <a:xfrm>
          <a:off x="3774" y="969868"/>
          <a:ext cx="3510649" cy="107074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pl-PL" sz="3200" kern="1200" dirty="0"/>
            <a:t>System wymiaru kary grzywny</a:t>
          </a:r>
        </a:p>
      </dsp:txBody>
      <dsp:txXfrm>
        <a:off x="3774" y="969868"/>
        <a:ext cx="3510649" cy="1070748"/>
      </dsp:txXfrm>
    </dsp:sp>
    <dsp:sp modelId="{10CC3001-1E19-4745-8ED5-BC5D060E119B}">
      <dsp:nvSpPr>
        <dsp:cNvPr id="0" name=""/>
        <dsp:cNvSpPr/>
      </dsp:nvSpPr>
      <dsp:spPr>
        <a:xfrm>
          <a:off x="4216553" y="215079"/>
          <a:ext cx="3510649" cy="107074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pl-PL" sz="3000" kern="1200" dirty="0"/>
            <a:t>kwotowy</a:t>
          </a:r>
        </a:p>
      </dsp:txBody>
      <dsp:txXfrm>
        <a:off x="4216553" y="215079"/>
        <a:ext cx="3510649" cy="1070748"/>
      </dsp:txXfrm>
    </dsp:sp>
    <dsp:sp modelId="{54B898CC-9715-4230-BE0F-3C93C7384A28}">
      <dsp:nvSpPr>
        <dsp:cNvPr id="0" name=""/>
        <dsp:cNvSpPr/>
      </dsp:nvSpPr>
      <dsp:spPr>
        <a:xfrm>
          <a:off x="4216553" y="1724658"/>
          <a:ext cx="3510649" cy="107074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pl-PL" sz="3000" kern="1200" dirty="0"/>
            <a:t>stawek dziennych</a:t>
          </a:r>
        </a:p>
      </dsp:txBody>
      <dsp:txXfrm>
        <a:off x="4216553" y="1724658"/>
        <a:ext cx="3510649" cy="107074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5.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l-PL"/>
              <a:t>Kliknij, aby edytować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4/9/2024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4/9/2024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4/9/2024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4/9/2024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l-PL"/>
              <a:t>Kliknij, aby edytować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1160EA64-D806-43AC-9DF2-F8C432F32B4C}" type="datetimeFigureOut">
              <a:rPr lang="en-US" dirty="0"/>
              <a:t>4/9/2024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4/9/2024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583436" y="3143250"/>
            <a:ext cx="4270248" cy="2596776"/>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4F7D4976-E339-4826-83B7-FBD03F55ECF8}" type="datetimeFigureOut">
              <a:rPr lang="en-US" dirty="0"/>
              <a:t>4/9/2024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pl-PL"/>
              <a:t>Kliknij, aby edytować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4/9/2024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4/9/2024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l-PL"/>
              <a:t>Kliknij, aby edytować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9" name="Date Placeholder 8"/>
          <p:cNvSpPr>
            <a:spLocks noGrp="1"/>
          </p:cNvSpPr>
          <p:nvPr>
            <p:ph type="dt" sz="half" idx="10"/>
          </p:nvPr>
        </p:nvSpPr>
        <p:spPr/>
        <p:txBody>
          <a:bodyPr/>
          <a:lstStyle/>
          <a:p>
            <a:fld id="{D1BE4249-C0D0-4B06-8692-E8BB871AF643}" type="datetimeFigureOut">
              <a:rPr lang="en-US" dirty="0"/>
              <a:t>4/9/2024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4/9/2024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4/9/2024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77D964-61D4-430E-B0FC-4F1D6FC6426F}"/>
              </a:ext>
            </a:extLst>
          </p:cNvPr>
          <p:cNvSpPr>
            <a:spLocks noGrp="1"/>
          </p:cNvSpPr>
          <p:nvPr>
            <p:ph type="ctrTitle"/>
          </p:nvPr>
        </p:nvSpPr>
        <p:spPr>
          <a:xfrm>
            <a:off x="1125920" y="1970690"/>
            <a:ext cx="9940160" cy="2096813"/>
          </a:xfrm>
        </p:spPr>
        <p:txBody>
          <a:bodyPr>
            <a:normAutofit/>
          </a:bodyPr>
          <a:lstStyle/>
          <a:p>
            <a:r>
              <a:rPr lang="pl-PL" dirty="0"/>
              <a:t>Pojęcie i cele kary kryminalnej.</a:t>
            </a:r>
            <a:br>
              <a:rPr lang="pl-PL" dirty="0"/>
            </a:br>
            <a:r>
              <a:rPr lang="pl-PL" dirty="0"/>
              <a:t>Katalog kar i środków karnych</a:t>
            </a:r>
          </a:p>
        </p:txBody>
      </p:sp>
      <p:sp>
        <p:nvSpPr>
          <p:cNvPr id="3" name="Podtytuł 2">
            <a:extLst>
              <a:ext uri="{FF2B5EF4-FFF2-40B4-BE49-F238E27FC236}">
                <a16:creationId xmlns:a16="http://schemas.microsoft.com/office/drawing/2014/main" id="{D0E8AFBA-0108-4BCF-89B6-EAC05C1C0D8A}"/>
              </a:ext>
            </a:extLst>
          </p:cNvPr>
          <p:cNvSpPr>
            <a:spLocks noGrp="1"/>
          </p:cNvSpPr>
          <p:nvPr>
            <p:ph type="subTitle" idx="1"/>
          </p:nvPr>
        </p:nvSpPr>
        <p:spPr/>
        <p:txBody>
          <a:bodyPr>
            <a:normAutofit/>
          </a:bodyPr>
          <a:lstStyle/>
          <a:p>
            <a:r>
              <a:rPr lang="pl-PL" sz="2400" dirty="0"/>
              <a:t>dr Alicja Limburska</a:t>
            </a:r>
          </a:p>
        </p:txBody>
      </p:sp>
    </p:spTree>
    <p:extLst>
      <p:ext uri="{BB962C8B-B14F-4D97-AF65-F5344CB8AC3E}">
        <p14:creationId xmlns:p14="http://schemas.microsoft.com/office/powerpoint/2010/main" val="1056124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79A7F04A-4851-4771-9005-8D1FC2BA3894}"/>
              </a:ext>
            </a:extLst>
          </p:cNvPr>
          <p:cNvSpPr/>
          <p:nvPr/>
        </p:nvSpPr>
        <p:spPr>
          <a:xfrm>
            <a:off x="792480" y="2072859"/>
            <a:ext cx="10607040" cy="3041602"/>
          </a:xfrm>
          <a:prstGeom prst="rect">
            <a:avLst/>
          </a:prstGeom>
        </p:spPr>
        <p:txBody>
          <a:bodyPr wrap="square">
            <a:spAutoFit/>
          </a:bodyPr>
          <a:lstStyle/>
          <a:p>
            <a:pPr marL="457200" lvl="0" indent="-457200" algn="just">
              <a:lnSpc>
                <a:spcPct val="107000"/>
              </a:lnSpc>
              <a:spcAft>
                <a:spcPts val="0"/>
              </a:spcAft>
              <a:buFont typeface="+mj-lt"/>
              <a:buAutoNum type="alphaLcPeriod" startAt="2"/>
            </a:pPr>
            <a:r>
              <a:rPr lang="pl-PL" sz="2000" b="1" dirty="0">
                <a:latin typeface="Calibri" panose="020F0502020204030204" pitchFamily="34" charset="0"/>
                <a:ea typeface="Calibri" panose="020F0502020204030204" pitchFamily="34" charset="0"/>
                <a:cs typeface="Times New Roman" panose="02020603050405020304" pitchFamily="18" charset="0"/>
              </a:rPr>
              <a:t>Funkcja gwarancyjna</a:t>
            </a:r>
            <a:r>
              <a:rPr lang="pl-PL" sz="2000" dirty="0">
                <a:latin typeface="Calibri" panose="020F0502020204030204" pitchFamily="34" charset="0"/>
                <a:ea typeface="Calibri" panose="020F0502020204030204" pitchFamily="34" charset="0"/>
                <a:cs typeface="Times New Roman" panose="02020603050405020304" pitchFamily="18" charset="0"/>
              </a:rPr>
              <a:t> – ochrona interesów potencjalnego przestępcy (</a:t>
            </a:r>
            <a:r>
              <a:rPr lang="pl-PL" sz="2000" i="1" dirty="0">
                <a:latin typeface="Calibri" panose="020F0502020204030204" pitchFamily="34" charset="0"/>
                <a:ea typeface="Calibri" panose="020F0502020204030204" pitchFamily="34" charset="0"/>
                <a:cs typeface="Times New Roman" panose="02020603050405020304" pitchFamily="18" charset="0"/>
              </a:rPr>
              <a:t>ergo</a:t>
            </a:r>
            <a:r>
              <a:rPr lang="pl-PL" sz="2000" dirty="0">
                <a:latin typeface="Calibri" panose="020F0502020204030204" pitchFamily="34" charset="0"/>
                <a:ea typeface="Calibri" panose="020F0502020204030204" pitchFamily="34" charset="0"/>
                <a:cs typeface="Times New Roman" panose="02020603050405020304" pitchFamily="18" charset="0"/>
              </a:rPr>
              <a:t> wszystkich obywateli); polega ona na ochronie jednostki przed nadużyciami ze strony organów państwowych poprzez przyjęcie, że osoba może być pociągnięta do odpowiedzialności karnej tylko za takie działanie lub zaniechanie, które zostało w ustawie wyraźnie uznane za czyn zabroniony</a:t>
            </a:r>
          </a:p>
          <a:p>
            <a:pPr marL="457200" lvl="0" indent="-457200" algn="just">
              <a:lnSpc>
                <a:spcPct val="107000"/>
              </a:lnSpc>
              <a:spcAft>
                <a:spcPts val="0"/>
              </a:spcAft>
              <a:buFont typeface="+mj-lt"/>
              <a:buAutoNum type="alphaLcPeriod" startAt="2"/>
            </a:pPr>
            <a:endParaRPr lang="pl-PL" sz="2000"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07000"/>
              </a:lnSpc>
              <a:spcAft>
                <a:spcPts val="0"/>
              </a:spcAft>
              <a:buFont typeface="+mj-lt"/>
              <a:buAutoNum type="alphaLcPeriod" startAt="2"/>
            </a:pPr>
            <a:r>
              <a:rPr lang="pl-PL" sz="2000" b="1" dirty="0">
                <a:latin typeface="Calibri" panose="020F0502020204030204" pitchFamily="34" charset="0"/>
                <a:ea typeface="Calibri" panose="020F0502020204030204" pitchFamily="34" charset="0"/>
                <a:cs typeface="Times New Roman" panose="02020603050405020304" pitchFamily="18" charset="0"/>
              </a:rPr>
              <a:t>Funkcja kompensacyjna</a:t>
            </a:r>
            <a:r>
              <a:rPr lang="pl-PL" sz="2000" dirty="0">
                <a:latin typeface="Calibri" panose="020F0502020204030204" pitchFamily="34" charset="0"/>
                <a:ea typeface="Calibri" panose="020F0502020204030204" pitchFamily="34" charset="0"/>
                <a:cs typeface="Times New Roman" panose="02020603050405020304" pitchFamily="18" charset="0"/>
              </a:rPr>
              <a:t> – ochrona poszkodowanego; naprawienie szkody wyrządzonej poszkodowanemu przez przestępcę (obowiązek naprawienia szkody lub nawiązka orzekana na rzecz pokrzywdzonego)</a:t>
            </a:r>
          </a:p>
        </p:txBody>
      </p:sp>
    </p:spTree>
    <p:extLst>
      <p:ext uri="{BB962C8B-B14F-4D97-AF65-F5344CB8AC3E}">
        <p14:creationId xmlns:p14="http://schemas.microsoft.com/office/powerpoint/2010/main" val="478038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ECA1F1-F949-476D-B000-09C858AFCFAF}"/>
              </a:ext>
            </a:extLst>
          </p:cNvPr>
          <p:cNvSpPr>
            <a:spLocks noGrp="1"/>
          </p:cNvSpPr>
          <p:nvPr>
            <p:ph type="title"/>
          </p:nvPr>
        </p:nvSpPr>
        <p:spPr>
          <a:xfrm>
            <a:off x="2231136" y="683339"/>
            <a:ext cx="7729728" cy="765634"/>
          </a:xfrm>
        </p:spPr>
        <p:txBody>
          <a:bodyPr/>
          <a:lstStyle/>
          <a:p>
            <a:r>
              <a:rPr lang="pl-PL" dirty="0"/>
              <a:t>Cele kary kryminalnej</a:t>
            </a:r>
          </a:p>
        </p:txBody>
      </p:sp>
      <p:sp>
        <p:nvSpPr>
          <p:cNvPr id="4" name="pole tekstowe 3">
            <a:extLst>
              <a:ext uri="{FF2B5EF4-FFF2-40B4-BE49-F238E27FC236}">
                <a16:creationId xmlns:a16="http://schemas.microsoft.com/office/drawing/2014/main" id="{88E6FFAF-2FC2-4BA7-8C83-635152CD6EA1}"/>
              </a:ext>
            </a:extLst>
          </p:cNvPr>
          <p:cNvSpPr txBox="1"/>
          <p:nvPr/>
        </p:nvSpPr>
        <p:spPr>
          <a:xfrm>
            <a:off x="609600" y="1959367"/>
            <a:ext cx="10972800" cy="2939266"/>
          </a:xfrm>
          <a:prstGeom prst="rect">
            <a:avLst/>
          </a:prstGeom>
          <a:noFill/>
        </p:spPr>
        <p:txBody>
          <a:bodyPr wrap="square" rtlCol="0">
            <a:spAutoFit/>
          </a:bodyPr>
          <a:lstStyle/>
          <a:p>
            <a:pPr algn="just"/>
            <a:r>
              <a:rPr lang="pl-PL" sz="2000" dirty="0"/>
              <a:t>Cele kary – stany rzeczy, które zamierza się osiągnąć poprzez stosowanie kary</a:t>
            </a:r>
          </a:p>
          <a:p>
            <a:endParaRPr lang="pl-PL" sz="2000" dirty="0"/>
          </a:p>
          <a:p>
            <a:pPr marL="342900" indent="-342900" algn="just">
              <a:spcAft>
                <a:spcPts val="600"/>
              </a:spcAft>
              <a:buAutoNum type="arabicParenR"/>
            </a:pPr>
            <a:r>
              <a:rPr lang="pl-PL" sz="2000" b="1" dirty="0"/>
              <a:t>Cel sprawiedliwościowy </a:t>
            </a:r>
            <a:r>
              <a:rPr lang="pl-PL" sz="2000" dirty="0"/>
              <a:t>– kara ma być sprawiedliwym odwetem za popełnienie przestępstwa, ma wyrównać zło, które zostało wyrządzone społeczeństwu poprzez popełnienie przestępstwa, ma stanowić zadośćuczynienie społecznemu poczuciu sprawiedliwości </a:t>
            </a:r>
            <a:r>
              <a:rPr lang="pl-PL" sz="2000" dirty="0">
                <a:sym typeface="Wingdings" panose="05000000000000000000" pitchFamily="2" charset="2"/>
              </a:rPr>
              <a:t> </a:t>
            </a:r>
            <a:r>
              <a:rPr lang="pl-PL" sz="2000" dirty="0"/>
              <a:t>kara sprawiedliwa przede wszystkim musi być współmierna do wagi czynu (jego społecznej szkodliwości) oraz stopnia winy sprawcy</a:t>
            </a:r>
          </a:p>
          <a:p>
            <a:pPr marL="342900" indent="-342900" algn="just">
              <a:spcAft>
                <a:spcPts val="600"/>
              </a:spcAft>
              <a:buAutoNum type="arabicParenR"/>
            </a:pPr>
            <a:r>
              <a:rPr lang="pl-PL" sz="2000" b="1" dirty="0"/>
              <a:t>Cel </a:t>
            </a:r>
            <a:r>
              <a:rPr lang="pl-PL" sz="2000" b="1" dirty="0" err="1"/>
              <a:t>szczególnoprewencyjny</a:t>
            </a:r>
            <a:r>
              <a:rPr lang="pl-PL" sz="2000" b="1" dirty="0"/>
              <a:t> </a:t>
            </a:r>
            <a:r>
              <a:rPr lang="pl-PL" sz="2000" dirty="0"/>
              <a:t>– kara ma oddziaływać resocjalizacyjnie i wychowawczo na ukaranego, ma przeciwdziałać jego powrotowi do przestępstwa</a:t>
            </a:r>
          </a:p>
        </p:txBody>
      </p:sp>
    </p:spTree>
    <p:extLst>
      <p:ext uri="{BB962C8B-B14F-4D97-AF65-F5344CB8AC3E}">
        <p14:creationId xmlns:p14="http://schemas.microsoft.com/office/powerpoint/2010/main" val="3145650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a:extLst>
              <a:ext uri="{FF2B5EF4-FFF2-40B4-BE49-F238E27FC236}">
                <a16:creationId xmlns:a16="http://schemas.microsoft.com/office/drawing/2014/main" id="{6ACB8AA1-25EA-419E-89B9-6F4F5202FBA6}"/>
              </a:ext>
            </a:extLst>
          </p:cNvPr>
          <p:cNvSpPr/>
          <p:nvPr/>
        </p:nvSpPr>
        <p:spPr>
          <a:xfrm>
            <a:off x="838200" y="1382286"/>
            <a:ext cx="10515600" cy="4093428"/>
          </a:xfrm>
          <a:prstGeom prst="rect">
            <a:avLst/>
          </a:prstGeom>
        </p:spPr>
        <p:txBody>
          <a:bodyPr wrap="square">
            <a:spAutoFit/>
          </a:bodyPr>
          <a:lstStyle/>
          <a:p>
            <a:pPr marL="342900" indent="-342900" algn="just">
              <a:spcAft>
                <a:spcPts val="600"/>
              </a:spcAft>
              <a:buFont typeface="+mj-lt"/>
              <a:buAutoNum type="arabicParenR" startAt="3"/>
            </a:pPr>
            <a:r>
              <a:rPr lang="pl-PL" sz="2000" b="1" dirty="0"/>
              <a:t>Cel </a:t>
            </a:r>
            <a:r>
              <a:rPr lang="pl-PL" sz="2000" b="1" dirty="0" err="1"/>
              <a:t>ogólnoprewencyjny</a:t>
            </a:r>
            <a:r>
              <a:rPr lang="pl-PL" sz="2000" b="1" dirty="0"/>
              <a:t> </a:t>
            </a:r>
            <a:r>
              <a:rPr lang="pl-PL" sz="2000" dirty="0"/>
              <a:t>– kara przewidziana za dane przestępstwo w ustawie, a także wymierzona konkretnemu sprawcy ma oddziaływać na potencjalnych sprawców zapobiegając popełnianiu przez nich przestępstw</a:t>
            </a:r>
          </a:p>
          <a:p>
            <a:pPr marL="342900" indent="-342900" algn="just">
              <a:spcAft>
                <a:spcPts val="600"/>
              </a:spcAft>
              <a:buFont typeface="+mj-lt"/>
              <a:buAutoNum type="arabicParenR" startAt="3"/>
            </a:pPr>
            <a:endParaRPr lang="pl-PL" sz="2000" dirty="0"/>
          </a:p>
          <a:p>
            <a:pPr algn="just">
              <a:spcAft>
                <a:spcPts val="600"/>
              </a:spcAft>
            </a:pPr>
            <a:r>
              <a:rPr lang="pl-PL" sz="2000" dirty="0"/>
              <a:t>Teoretycznie prewencja ogólna może przybierać postać prewencji pozytywnej (sprowadzającej się do kształtowania świadomości prawnej społeczeństwa przez wymierzanie sprawiedliwości sprawcom przestępstw) albo negatywnej (polegającej na odstraszaniu potencjalnych sprawców w szczególności przez wymierzanie surowych kar). Obecnie kodeks karny w kontekście celów kary mówi wyłącznie o prewencji ogólnej pozytywnej!</a:t>
            </a:r>
          </a:p>
          <a:p>
            <a:pPr algn="just">
              <a:spcAft>
                <a:spcPts val="600"/>
              </a:spcAft>
            </a:pPr>
            <a:endParaRPr lang="pl-PL" sz="2000" dirty="0"/>
          </a:p>
          <a:p>
            <a:pPr marL="342900" indent="-342900" algn="just">
              <a:spcAft>
                <a:spcPts val="600"/>
              </a:spcAft>
              <a:buAutoNum type="arabicParenR" startAt="3"/>
            </a:pPr>
            <a:r>
              <a:rPr lang="pl-PL" sz="2000" b="1" dirty="0"/>
              <a:t>Cel kompensacyjny</a:t>
            </a:r>
            <a:r>
              <a:rPr lang="pl-PL" sz="2000" dirty="0"/>
              <a:t> – kary (a w szczególności orzeczone środki karne) mają prowadzić do naprawienia szkody wyrządzonej przestępstwem i zadośćuczynienie pokrzywdzonemu</a:t>
            </a:r>
          </a:p>
        </p:txBody>
      </p:sp>
    </p:spTree>
    <p:extLst>
      <p:ext uri="{BB962C8B-B14F-4D97-AF65-F5344CB8AC3E}">
        <p14:creationId xmlns:p14="http://schemas.microsoft.com/office/powerpoint/2010/main" val="10609149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37D5BF-6B79-4BF7-B5A4-42B4A3949FE8}"/>
              </a:ext>
            </a:extLst>
          </p:cNvPr>
          <p:cNvSpPr>
            <a:spLocks noGrp="1"/>
          </p:cNvSpPr>
          <p:nvPr>
            <p:ph type="title"/>
          </p:nvPr>
        </p:nvSpPr>
        <p:spPr>
          <a:xfrm>
            <a:off x="2231136" y="669271"/>
            <a:ext cx="7729728" cy="807837"/>
          </a:xfrm>
        </p:spPr>
        <p:txBody>
          <a:bodyPr/>
          <a:lstStyle/>
          <a:p>
            <a:r>
              <a:rPr lang="pl-PL" dirty="0"/>
              <a:t>Katalog kar</a:t>
            </a:r>
          </a:p>
        </p:txBody>
      </p:sp>
      <p:sp>
        <p:nvSpPr>
          <p:cNvPr id="3" name="pole tekstowe 2">
            <a:extLst>
              <a:ext uri="{FF2B5EF4-FFF2-40B4-BE49-F238E27FC236}">
                <a16:creationId xmlns:a16="http://schemas.microsoft.com/office/drawing/2014/main" id="{4B5A0E5B-092E-4EF6-86A9-4556753EDCAF}"/>
              </a:ext>
            </a:extLst>
          </p:cNvPr>
          <p:cNvSpPr txBox="1"/>
          <p:nvPr/>
        </p:nvSpPr>
        <p:spPr>
          <a:xfrm>
            <a:off x="956604" y="1856935"/>
            <a:ext cx="10578904" cy="1631216"/>
          </a:xfrm>
          <a:prstGeom prst="rect">
            <a:avLst/>
          </a:prstGeom>
          <a:noFill/>
        </p:spPr>
        <p:txBody>
          <a:bodyPr wrap="square" rtlCol="0">
            <a:spAutoFit/>
          </a:bodyPr>
          <a:lstStyle/>
          <a:p>
            <a:r>
              <a:rPr lang="pl-PL" sz="2000" dirty="0"/>
              <a:t>Art. 32 k.k.:   Karami są:</a:t>
            </a:r>
          </a:p>
          <a:p>
            <a:pPr marL="1970088" indent="-338138">
              <a:buFont typeface="+mj-lt"/>
              <a:buAutoNum type="arabicParenR"/>
            </a:pPr>
            <a:r>
              <a:rPr lang="pl-PL" sz="2000" dirty="0"/>
              <a:t>grzywna</a:t>
            </a:r>
          </a:p>
          <a:p>
            <a:pPr marL="1970088" indent="-338138">
              <a:buFont typeface="+mj-lt"/>
              <a:buAutoNum type="arabicParenR"/>
            </a:pPr>
            <a:r>
              <a:rPr lang="pl-PL" sz="2000" dirty="0"/>
              <a:t>ograniczenie wolności</a:t>
            </a:r>
          </a:p>
          <a:p>
            <a:pPr marL="1970088" indent="-338138">
              <a:buFont typeface="+mj-lt"/>
              <a:buAutoNum type="arabicParenR"/>
            </a:pPr>
            <a:r>
              <a:rPr lang="pl-PL" sz="2000" dirty="0"/>
              <a:t>pozbawienie wolności</a:t>
            </a:r>
          </a:p>
          <a:p>
            <a:pPr marL="1970088" indent="-338138">
              <a:buFont typeface="+mj-lt"/>
              <a:buAutoNum type="arabicParenR"/>
            </a:pPr>
            <a:r>
              <a:rPr lang="pl-PL" sz="2000" dirty="0"/>
              <a:t>dożywotnie pozbawienie wolności</a:t>
            </a:r>
          </a:p>
        </p:txBody>
      </p:sp>
      <p:sp>
        <p:nvSpPr>
          <p:cNvPr id="5" name="pole tekstowe 4">
            <a:extLst>
              <a:ext uri="{FF2B5EF4-FFF2-40B4-BE49-F238E27FC236}">
                <a16:creationId xmlns:a16="http://schemas.microsoft.com/office/drawing/2014/main" id="{BD31C53E-A15A-4F97-A6DD-5F3617F96112}"/>
              </a:ext>
            </a:extLst>
          </p:cNvPr>
          <p:cNvSpPr txBox="1"/>
          <p:nvPr/>
        </p:nvSpPr>
        <p:spPr>
          <a:xfrm>
            <a:off x="956604" y="4087950"/>
            <a:ext cx="10424159" cy="2015936"/>
          </a:xfrm>
          <a:prstGeom prst="rect">
            <a:avLst/>
          </a:prstGeom>
          <a:noFill/>
        </p:spPr>
        <p:txBody>
          <a:bodyPr wrap="square" rtlCol="0">
            <a:spAutoFit/>
          </a:bodyPr>
          <a:lstStyle/>
          <a:p>
            <a:pPr>
              <a:spcAft>
                <a:spcPts val="600"/>
              </a:spcAft>
            </a:pPr>
            <a:r>
              <a:rPr lang="pl-PL" sz="2000" dirty="0"/>
              <a:t>Powyższy </a:t>
            </a:r>
            <a:r>
              <a:rPr lang="pl-PL" sz="2000" b="1" dirty="0"/>
              <a:t>katalog jest zamknięty </a:t>
            </a:r>
            <a:r>
              <a:rPr lang="pl-PL" sz="2000" dirty="0"/>
              <a:t>– nie jest możliwe wymierzenie sprawcy innego rodzaju kary.</a:t>
            </a:r>
          </a:p>
          <a:p>
            <a:pPr algn="just">
              <a:spcAft>
                <a:spcPts val="600"/>
              </a:spcAft>
            </a:pPr>
            <a:r>
              <a:rPr lang="pl-PL" sz="2000" b="1" dirty="0"/>
              <a:t>Kolejność</a:t>
            </a:r>
            <a:r>
              <a:rPr lang="pl-PL" sz="2000" dirty="0"/>
              <a:t>, w której ustawodawca uszeregował kary w przywołanym przepisie </a:t>
            </a:r>
            <a:r>
              <a:rPr lang="pl-PL" sz="2000" b="1" dirty="0"/>
              <a:t>nie jest przypadkowa</a:t>
            </a:r>
            <a:r>
              <a:rPr lang="pl-PL" sz="2000" dirty="0"/>
              <a:t>: wymieniono je w kolejności od najmniej do najbardziej dolegliwej. Taka redakcja przepisu stanowi wyraz preferowania przez ustawodawcę karę nieizolacyjnych przed izolacyjnymi. Co więcej, dokonując wyboru kary sąd orzekający winien rozważać je kolejno poczynając od najłagodniejszej czyli grzywny.</a:t>
            </a:r>
          </a:p>
        </p:txBody>
      </p:sp>
    </p:spTree>
    <p:extLst>
      <p:ext uri="{BB962C8B-B14F-4D97-AF65-F5344CB8AC3E}">
        <p14:creationId xmlns:p14="http://schemas.microsoft.com/office/powerpoint/2010/main" val="2776119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8C411584-CB2A-4CC0-9E9B-A2CED9E2FAA5}"/>
              </a:ext>
            </a:extLst>
          </p:cNvPr>
          <p:cNvGraphicFramePr/>
          <p:nvPr>
            <p:extLst>
              <p:ext uri="{D42A27DB-BD31-4B8C-83A1-F6EECF244321}">
                <p14:modId xmlns:p14="http://schemas.microsoft.com/office/powerpoint/2010/main" val="3298192549"/>
              </p:ext>
            </p:extLst>
          </p:nvPr>
        </p:nvGraphicFramePr>
        <p:xfrm>
          <a:off x="1144172" y="0"/>
          <a:ext cx="9903655"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5136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F4EF1A-614B-4DA5-94A8-A92E56AE65BA}"/>
              </a:ext>
            </a:extLst>
          </p:cNvPr>
          <p:cNvSpPr>
            <a:spLocks noGrp="1"/>
          </p:cNvSpPr>
          <p:nvPr>
            <p:ph type="title"/>
          </p:nvPr>
        </p:nvSpPr>
        <p:spPr>
          <a:xfrm>
            <a:off x="2231136" y="316280"/>
            <a:ext cx="7729728" cy="878176"/>
          </a:xfrm>
        </p:spPr>
        <p:txBody>
          <a:bodyPr/>
          <a:lstStyle/>
          <a:p>
            <a:r>
              <a:rPr lang="pl-PL" dirty="0"/>
              <a:t>grzywna</a:t>
            </a:r>
          </a:p>
        </p:txBody>
      </p:sp>
      <p:sp>
        <p:nvSpPr>
          <p:cNvPr id="10" name="pole tekstowe 9">
            <a:extLst>
              <a:ext uri="{FF2B5EF4-FFF2-40B4-BE49-F238E27FC236}">
                <a16:creationId xmlns:a16="http://schemas.microsoft.com/office/drawing/2014/main" id="{869CC4C1-8368-B399-BBF9-E0149D8053B0}"/>
              </a:ext>
            </a:extLst>
          </p:cNvPr>
          <p:cNvSpPr txBox="1"/>
          <p:nvPr/>
        </p:nvSpPr>
        <p:spPr>
          <a:xfrm>
            <a:off x="433275" y="1422370"/>
            <a:ext cx="11273171" cy="5119350"/>
          </a:xfrm>
          <a:prstGeom prst="rect">
            <a:avLst/>
          </a:prstGeom>
          <a:noFill/>
        </p:spPr>
        <p:txBody>
          <a:bodyPr wrap="square">
            <a:spAutoFit/>
          </a:bodyPr>
          <a:lstStyle/>
          <a:p>
            <a:pPr algn="just">
              <a:spcAft>
                <a:spcPts val="800"/>
              </a:spcAft>
            </a:pPr>
            <a:r>
              <a:rPr lang="pl-PL" sz="2000" dirty="0">
                <a:effectLst/>
                <a:latin typeface="+mj-lt"/>
                <a:ea typeface="Times New Roman" panose="02020603050405020304" pitchFamily="18" charset="0"/>
                <a:cs typeface="Times New Roman" panose="02020603050405020304" pitchFamily="18" charset="0"/>
              </a:rPr>
              <a:t>Art.  33. §  1. Grzywnę wymierza się </a:t>
            </a:r>
            <a:r>
              <a:rPr lang="pl-PL" sz="2000" u="sng" dirty="0">
                <a:effectLst/>
                <a:latin typeface="+mj-lt"/>
                <a:ea typeface="Times New Roman" panose="02020603050405020304" pitchFamily="18" charset="0"/>
                <a:cs typeface="Times New Roman" panose="02020603050405020304" pitchFamily="18" charset="0"/>
              </a:rPr>
              <a:t>w stawkach dziennych</a:t>
            </a:r>
            <a:r>
              <a:rPr lang="pl-PL" sz="2000" dirty="0">
                <a:effectLst/>
                <a:latin typeface="+mj-lt"/>
                <a:ea typeface="Times New Roman" panose="02020603050405020304" pitchFamily="18" charset="0"/>
                <a:cs typeface="Times New Roman" panose="02020603050405020304" pitchFamily="18" charset="0"/>
              </a:rPr>
              <a:t>, określając liczbę stawek oraz wysokość jednej stawki; jeżeli ustawa nie stanowi inaczej, </a:t>
            </a:r>
            <a:r>
              <a:rPr lang="pl-PL" sz="2000" u="sng" dirty="0">
                <a:effectLst/>
                <a:latin typeface="+mj-lt"/>
                <a:ea typeface="Times New Roman" panose="02020603050405020304" pitchFamily="18" charset="0"/>
                <a:cs typeface="Times New Roman" panose="02020603050405020304" pitchFamily="18" charset="0"/>
              </a:rPr>
              <a:t>najniższa liczba stawek wynosi 10, zaś najwyższa 540</a:t>
            </a:r>
            <a:r>
              <a:rPr lang="pl-PL" sz="2000" dirty="0">
                <a:effectLst/>
                <a:latin typeface="+mj-lt"/>
                <a:ea typeface="Times New Roman" panose="02020603050405020304" pitchFamily="18" charset="0"/>
                <a:cs typeface="Times New Roman" panose="02020603050405020304" pitchFamily="18" charset="0"/>
              </a:rPr>
              <a:t>.</a:t>
            </a:r>
            <a:endParaRPr lang="pl-PL" sz="2000" dirty="0">
              <a:effectLst/>
              <a:latin typeface="+mj-lt"/>
              <a:ea typeface="Calibri" panose="020F0502020204030204" pitchFamily="34" charset="0"/>
              <a:cs typeface="Arial" panose="020B0604020202020204" pitchFamily="34" charset="0"/>
            </a:endParaRPr>
          </a:p>
          <a:p>
            <a:pPr algn="just">
              <a:spcAft>
                <a:spcPts val="800"/>
              </a:spcAft>
            </a:pPr>
            <a:r>
              <a:rPr lang="pl-PL" sz="2000" dirty="0">
                <a:effectLst/>
                <a:latin typeface="+mj-lt"/>
                <a:ea typeface="Times New Roman" panose="02020603050405020304" pitchFamily="18" charset="0"/>
                <a:cs typeface="Times New Roman" panose="02020603050405020304" pitchFamily="18" charset="0"/>
              </a:rPr>
              <a:t>§  1a.  Jeżeli ustawa nie stanowi inaczej, a przestępstwo jest zagrożone zarówno grzywną, jak i karą pozbawienia wolności, grzywnę wymierza się w wysokości nie niższej od:</a:t>
            </a:r>
            <a:endParaRPr lang="pl-PL" sz="2000" dirty="0">
              <a:effectLst/>
              <a:latin typeface="+mj-lt"/>
              <a:ea typeface="Calibri" panose="020F0502020204030204" pitchFamily="34" charset="0"/>
              <a:cs typeface="Arial" panose="020B0604020202020204" pitchFamily="34" charset="0"/>
            </a:endParaRPr>
          </a:p>
          <a:p>
            <a:pPr marL="627063" algn="just">
              <a:spcAft>
                <a:spcPts val="800"/>
              </a:spcAft>
            </a:pPr>
            <a:r>
              <a:rPr lang="pl-PL" sz="2000" dirty="0">
                <a:effectLst/>
                <a:latin typeface="+mj-lt"/>
                <a:ea typeface="Times New Roman" panose="02020603050405020304" pitchFamily="18" charset="0"/>
                <a:cs typeface="Times New Roman" panose="02020603050405020304" pitchFamily="18" charset="0"/>
              </a:rPr>
              <a:t>1) 50 stawek - w przypadku czynu zagrożonego karą pozbawienia wolności nieprzekraczającą roku;</a:t>
            </a:r>
            <a:endParaRPr lang="pl-PL" sz="2000" dirty="0">
              <a:effectLst/>
              <a:latin typeface="+mj-lt"/>
              <a:ea typeface="Calibri" panose="020F0502020204030204" pitchFamily="34" charset="0"/>
              <a:cs typeface="Arial" panose="020B0604020202020204" pitchFamily="34" charset="0"/>
            </a:endParaRPr>
          </a:p>
          <a:p>
            <a:pPr marL="627063" algn="just">
              <a:spcAft>
                <a:spcPts val="800"/>
              </a:spcAft>
            </a:pPr>
            <a:r>
              <a:rPr lang="pl-PL" sz="2000" dirty="0">
                <a:effectLst/>
                <a:latin typeface="+mj-lt"/>
                <a:ea typeface="Times New Roman" panose="02020603050405020304" pitchFamily="18" charset="0"/>
                <a:cs typeface="Times New Roman" panose="02020603050405020304" pitchFamily="18" charset="0"/>
              </a:rPr>
              <a:t>2) 100 stawek - w przypadku czynu zagrożonego karą pozbawienia wolności nieprzekraczającą 2 lat;</a:t>
            </a:r>
            <a:endParaRPr lang="pl-PL" sz="2000" dirty="0">
              <a:effectLst/>
              <a:latin typeface="+mj-lt"/>
              <a:ea typeface="Calibri" panose="020F0502020204030204" pitchFamily="34" charset="0"/>
              <a:cs typeface="Arial" panose="020B0604020202020204" pitchFamily="34" charset="0"/>
            </a:endParaRPr>
          </a:p>
          <a:p>
            <a:pPr marL="627063" algn="just">
              <a:spcAft>
                <a:spcPts val="800"/>
              </a:spcAft>
            </a:pPr>
            <a:r>
              <a:rPr lang="pl-PL" sz="2000" dirty="0">
                <a:effectLst/>
                <a:latin typeface="+mj-lt"/>
                <a:ea typeface="Times New Roman" panose="02020603050405020304" pitchFamily="18" charset="0"/>
                <a:cs typeface="Times New Roman" panose="02020603050405020304" pitchFamily="18" charset="0"/>
              </a:rPr>
              <a:t>3) 150 stawek - w przypadku czynu zagrożonego karą pozbawienia wolności przekraczającą 2 lata.</a:t>
            </a:r>
            <a:endParaRPr lang="pl-PL" sz="2000" dirty="0">
              <a:effectLst/>
              <a:latin typeface="+mj-lt"/>
              <a:ea typeface="Calibri" panose="020F0502020204030204" pitchFamily="34" charset="0"/>
              <a:cs typeface="Arial" panose="020B0604020202020204" pitchFamily="34" charset="0"/>
            </a:endParaRPr>
          </a:p>
          <a:p>
            <a:pPr algn="just">
              <a:spcAft>
                <a:spcPts val="800"/>
              </a:spcAft>
            </a:pPr>
            <a:r>
              <a:rPr lang="pl-PL" sz="2000" dirty="0">
                <a:effectLst/>
                <a:latin typeface="+mj-lt"/>
                <a:ea typeface="Times New Roman" panose="02020603050405020304" pitchFamily="18" charset="0"/>
                <a:cs typeface="Times New Roman" panose="02020603050405020304" pitchFamily="18" charset="0"/>
              </a:rPr>
              <a:t>§  2. Sąd może wymierzyć grzywnę także obok kary pozbawienia wolności wymienionej w art. 32 pkt 3, jeżeli sprawca dopuścił się czynu w celu osiągnięcia korzyści majątkowej lub gdy korzyść majątkową osiągnął.</a:t>
            </a:r>
            <a:endParaRPr lang="pl-PL" sz="2000" dirty="0">
              <a:effectLst/>
              <a:latin typeface="+mj-lt"/>
              <a:ea typeface="Calibri" panose="020F0502020204030204" pitchFamily="34" charset="0"/>
              <a:cs typeface="Arial" panose="020B0604020202020204" pitchFamily="34" charset="0"/>
            </a:endParaRPr>
          </a:p>
          <a:p>
            <a:pPr algn="just">
              <a:spcAft>
                <a:spcPts val="800"/>
              </a:spcAft>
            </a:pPr>
            <a:r>
              <a:rPr lang="pl-PL" sz="2000" dirty="0">
                <a:effectLst/>
                <a:latin typeface="+mj-lt"/>
                <a:ea typeface="Times New Roman" panose="02020603050405020304" pitchFamily="18" charset="0"/>
                <a:cs typeface="Times New Roman" panose="02020603050405020304" pitchFamily="18" charset="0"/>
              </a:rPr>
              <a:t>§  2a. Przepis § 1a stosuje się również do grzywny wymierzanej obok kary pozbawienia wolności.</a:t>
            </a:r>
            <a:endParaRPr lang="pl-PL" sz="2000" dirty="0">
              <a:effectLst/>
              <a:latin typeface="+mj-lt"/>
              <a:ea typeface="Calibri" panose="020F0502020204030204" pitchFamily="34" charset="0"/>
              <a:cs typeface="Arial" panose="020B0604020202020204" pitchFamily="34" charset="0"/>
            </a:endParaRPr>
          </a:p>
          <a:p>
            <a:pPr algn="just">
              <a:spcAft>
                <a:spcPts val="800"/>
              </a:spcAft>
            </a:pPr>
            <a:r>
              <a:rPr lang="pl-PL" sz="2000" dirty="0">
                <a:effectLst/>
                <a:latin typeface="+mj-lt"/>
                <a:ea typeface="Times New Roman" panose="02020603050405020304" pitchFamily="18" charset="0"/>
                <a:cs typeface="Times New Roman" panose="02020603050405020304" pitchFamily="18" charset="0"/>
              </a:rPr>
              <a:t>§  3. Ustalając stawkę dzienną, sąd bierze pod uwagę dochody sprawcy, jego warunki osobiste, rodzinne, stosunki majątkowe i możliwości zarobkowe; </a:t>
            </a:r>
            <a:r>
              <a:rPr lang="pl-PL" sz="2000" u="sng" dirty="0">
                <a:effectLst/>
                <a:latin typeface="+mj-lt"/>
                <a:ea typeface="Times New Roman" panose="02020603050405020304" pitchFamily="18" charset="0"/>
                <a:cs typeface="Times New Roman" panose="02020603050405020304" pitchFamily="18" charset="0"/>
              </a:rPr>
              <a:t>stawka dzienna nie może być niższa od 10 złotych, ani też przekraczać 2000 złotych</a:t>
            </a:r>
            <a:r>
              <a:rPr lang="pl-PL" sz="2000" dirty="0">
                <a:effectLst/>
                <a:latin typeface="+mj-lt"/>
                <a:ea typeface="Times New Roman" panose="02020603050405020304" pitchFamily="18" charset="0"/>
                <a:cs typeface="Times New Roman" panose="02020603050405020304" pitchFamily="18" charset="0"/>
              </a:rPr>
              <a:t>.</a:t>
            </a:r>
            <a:endParaRPr lang="pl-PL" sz="2000" dirty="0">
              <a:effectLst/>
              <a:latin typeface="+mj-l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19677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713466B4-C337-4DDF-A799-C834822CAFA7}"/>
              </a:ext>
            </a:extLst>
          </p:cNvPr>
          <p:cNvSpPr txBox="1"/>
          <p:nvPr/>
        </p:nvSpPr>
        <p:spPr>
          <a:xfrm>
            <a:off x="936087" y="1179907"/>
            <a:ext cx="10319825" cy="4247317"/>
          </a:xfrm>
          <a:prstGeom prst="rect">
            <a:avLst/>
          </a:prstGeom>
          <a:noFill/>
        </p:spPr>
        <p:txBody>
          <a:bodyPr wrap="square" rtlCol="0">
            <a:spAutoFit/>
          </a:bodyPr>
          <a:lstStyle/>
          <a:p>
            <a:pPr algn="ctr">
              <a:spcAft>
                <a:spcPts val="600"/>
              </a:spcAft>
            </a:pPr>
            <a:r>
              <a:rPr lang="pl-PL" sz="2000" dirty="0"/>
              <a:t>GRZYWNA SAMOISTNA</a:t>
            </a:r>
          </a:p>
          <a:p>
            <a:pPr algn="ctr">
              <a:spcAft>
                <a:spcPts val="600"/>
              </a:spcAft>
            </a:pPr>
            <a:endParaRPr lang="pl-PL" sz="2000" dirty="0"/>
          </a:p>
          <a:p>
            <a:pPr algn="just">
              <a:spcAft>
                <a:spcPts val="600"/>
              </a:spcAft>
            </a:pPr>
            <a:r>
              <a:rPr lang="pl-PL" sz="2000" dirty="0"/>
              <a:t>Grzywna występuje jako kara w przypadku wszystkich przestępstw o niższym stopniu szkodliwości społecznej.</a:t>
            </a:r>
          </a:p>
          <a:p>
            <a:pPr algn="just">
              <a:spcAft>
                <a:spcPts val="600"/>
              </a:spcAft>
            </a:pPr>
            <a:r>
              <a:rPr lang="pl-PL" sz="2000" dirty="0"/>
              <a:t>Orzekana jest jako samodzielna kara, jeśli przewidziana jest przez ustawowe zagrożenie właściwe dla danego typu czynu – w sankcji może ona występować samodzielnie albo alternatywnie obok innych rodzajów kary. </a:t>
            </a:r>
          </a:p>
          <a:p>
            <a:pPr algn="just">
              <a:spcAft>
                <a:spcPts val="600"/>
              </a:spcAft>
            </a:pPr>
            <a:r>
              <a:rPr lang="pl-PL" sz="2000" u="sng" dirty="0"/>
              <a:t>Uwaga</a:t>
            </a:r>
            <a:r>
              <a:rPr lang="pl-PL" sz="2000" dirty="0"/>
              <a:t> – </a:t>
            </a:r>
            <a:r>
              <a:rPr lang="pl-PL" sz="2000" dirty="0">
                <a:effectLst/>
                <a:latin typeface="+mj-lt"/>
                <a:ea typeface="Times New Roman" panose="02020603050405020304" pitchFamily="18" charset="0"/>
                <a:cs typeface="Times New Roman" panose="02020603050405020304" pitchFamily="18" charset="0"/>
              </a:rPr>
              <a:t>jeśli przestępstwo jest zagrożone zarówno grzywną, jak i karą pozbawienia wolności, dolna granica grzywny jest podwyższona w sposób opisany w art. 33 § 1a k.k.</a:t>
            </a:r>
            <a:endParaRPr lang="pl-PL" sz="2000" dirty="0"/>
          </a:p>
          <a:p>
            <a:pPr algn="just">
              <a:spcAft>
                <a:spcPts val="600"/>
              </a:spcAft>
            </a:pPr>
            <a:r>
              <a:rPr lang="pl-PL" sz="2000" dirty="0"/>
              <a:t>Możliwe jest także orzeczenie grzywny w niektórych przypadkach nadzwyczajnego złagodzenia kary.</a:t>
            </a:r>
          </a:p>
          <a:p>
            <a:pPr algn="just">
              <a:spcAft>
                <a:spcPts val="600"/>
              </a:spcAft>
            </a:pPr>
            <a:endParaRPr lang="pl-PL" sz="2000" dirty="0"/>
          </a:p>
        </p:txBody>
      </p:sp>
    </p:spTree>
    <p:extLst>
      <p:ext uri="{BB962C8B-B14F-4D97-AF65-F5344CB8AC3E}">
        <p14:creationId xmlns:p14="http://schemas.microsoft.com/office/powerpoint/2010/main" val="9508399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6645A7D2-105B-481A-B399-9B761B918A17}"/>
              </a:ext>
            </a:extLst>
          </p:cNvPr>
          <p:cNvSpPr/>
          <p:nvPr/>
        </p:nvSpPr>
        <p:spPr>
          <a:xfrm>
            <a:off x="994117" y="1086790"/>
            <a:ext cx="10203766" cy="5632311"/>
          </a:xfrm>
          <a:prstGeom prst="rect">
            <a:avLst/>
          </a:prstGeom>
        </p:spPr>
        <p:txBody>
          <a:bodyPr wrap="square">
            <a:spAutoFit/>
          </a:bodyPr>
          <a:lstStyle/>
          <a:p>
            <a:pPr algn="ctr"/>
            <a:r>
              <a:rPr lang="pl-PL" sz="2000" dirty="0"/>
              <a:t>GRZYWNA KUMULATYWNA</a:t>
            </a:r>
          </a:p>
          <a:p>
            <a:endParaRPr lang="pl-PL" sz="2000" dirty="0"/>
          </a:p>
          <a:p>
            <a:pPr algn="just"/>
            <a:r>
              <a:rPr lang="pl-PL" sz="2000" dirty="0"/>
              <a:t>Grzywna, która może zostać orzeczona obok kary pozbawienia wolności. m.in. na podstawie art. 33 § 2 k.k. tj. kiedy sprawca dopuścił się czynu w celu osiągnięcia korzyści majątkowej lub gdy ją osiągnął.</a:t>
            </a:r>
          </a:p>
          <a:p>
            <a:pPr algn="just"/>
            <a:r>
              <a:rPr lang="pl-PL" sz="2000" dirty="0"/>
              <a:t>Jej celem jest uczynienie finansowo nieopłacalnym popełnienie przestępstw gospodarczych i nakierowanych na osiąganie korzyści majątkowych.</a:t>
            </a:r>
          </a:p>
          <a:p>
            <a:endParaRPr lang="pl-PL" sz="2000" dirty="0">
              <a:latin typeface="Arial" panose="020B0604020202020204" pitchFamily="34" charset="0"/>
            </a:endParaRPr>
          </a:p>
          <a:p>
            <a:pPr algn="just"/>
            <a:r>
              <a:rPr lang="pl-PL" sz="2000" dirty="0"/>
              <a:t>Również zawieszając wykonanie kary, sąd może orzec grzywnę, jeżeli jej wymierzenie obok kary pozbawienia wolności na innej podstawie nie jest możliwe. W razie zarządzenia wykonania kary pozbawienia wolności grzywna ta nie podlega wykonaniu.</a:t>
            </a:r>
          </a:p>
          <a:p>
            <a:endParaRPr lang="pl-PL" sz="2000" dirty="0"/>
          </a:p>
          <a:p>
            <a:pPr algn="just"/>
            <a:r>
              <a:rPr lang="pl-PL" sz="2000" dirty="0"/>
              <a:t>W przypadku grzywny kumulatywnej należy pamiętać, że to łączna dolegliwość dwóch orzekanych kar nie może przekraczać stopnia winy i realizować cele kary.</a:t>
            </a:r>
          </a:p>
          <a:p>
            <a:pPr algn="just"/>
            <a:endParaRPr lang="pl-PL" sz="2000" dirty="0"/>
          </a:p>
          <a:p>
            <a:pPr algn="just"/>
            <a:r>
              <a:rPr lang="pl-PL" sz="2000" u="sng" dirty="0"/>
              <a:t>Uwaga</a:t>
            </a:r>
            <a:r>
              <a:rPr lang="pl-PL" sz="2000" dirty="0"/>
              <a:t> – </a:t>
            </a:r>
            <a:r>
              <a:rPr lang="pl-PL" sz="2000" dirty="0">
                <a:effectLst/>
                <a:latin typeface="+mj-lt"/>
                <a:ea typeface="Times New Roman" panose="02020603050405020304" pitchFamily="18" charset="0"/>
                <a:cs typeface="Times New Roman" panose="02020603050405020304" pitchFamily="18" charset="0"/>
              </a:rPr>
              <a:t>dolna granica grzywny kumulatywnej jest podwyższona w sposób określony w art. 33 § 1a k.k.</a:t>
            </a:r>
            <a:endParaRPr lang="pl-PL" sz="2000" dirty="0"/>
          </a:p>
          <a:p>
            <a:pPr algn="just"/>
            <a:endParaRPr lang="pl-PL" sz="2000" dirty="0"/>
          </a:p>
        </p:txBody>
      </p:sp>
    </p:spTree>
    <p:extLst>
      <p:ext uri="{BB962C8B-B14F-4D97-AF65-F5344CB8AC3E}">
        <p14:creationId xmlns:p14="http://schemas.microsoft.com/office/powerpoint/2010/main" val="35522344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1950CBB0-5964-4184-922A-B3320FA76D4F}"/>
              </a:ext>
            </a:extLst>
          </p:cNvPr>
          <p:cNvGraphicFramePr/>
          <p:nvPr>
            <p:extLst>
              <p:ext uri="{D42A27DB-BD31-4B8C-83A1-F6EECF244321}">
                <p14:modId xmlns:p14="http://schemas.microsoft.com/office/powerpoint/2010/main" val="4280941327"/>
              </p:ext>
            </p:extLst>
          </p:nvPr>
        </p:nvGraphicFramePr>
        <p:xfrm>
          <a:off x="2230511" y="3279459"/>
          <a:ext cx="7730978" cy="30104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pole tekstowe 3">
            <a:extLst>
              <a:ext uri="{FF2B5EF4-FFF2-40B4-BE49-F238E27FC236}">
                <a16:creationId xmlns:a16="http://schemas.microsoft.com/office/drawing/2014/main" id="{814CF59A-531C-4F4A-9C20-6C435CDD6C83}"/>
              </a:ext>
            </a:extLst>
          </p:cNvPr>
          <p:cNvSpPr txBox="1"/>
          <p:nvPr/>
        </p:nvSpPr>
        <p:spPr>
          <a:xfrm>
            <a:off x="928469" y="801858"/>
            <a:ext cx="10691446" cy="2477601"/>
          </a:xfrm>
          <a:prstGeom prst="rect">
            <a:avLst/>
          </a:prstGeom>
          <a:noFill/>
        </p:spPr>
        <p:txBody>
          <a:bodyPr wrap="square" rtlCol="0">
            <a:spAutoFit/>
          </a:bodyPr>
          <a:lstStyle/>
          <a:p>
            <a:pPr>
              <a:spcAft>
                <a:spcPts val="600"/>
              </a:spcAft>
            </a:pPr>
            <a:r>
              <a:rPr lang="pl-PL" sz="2000" dirty="0"/>
              <a:t>Grzywna może być wymierzana kwotowo albo w tzw. stawkach dziennych.</a:t>
            </a:r>
          </a:p>
          <a:p>
            <a:pPr>
              <a:spcAft>
                <a:spcPts val="600"/>
              </a:spcAft>
            </a:pPr>
            <a:r>
              <a:rPr lang="pl-PL" sz="2000" dirty="0"/>
              <a:t>Grzywna kwotowa to np. grzywna w wysokości 3000 zł.</a:t>
            </a:r>
          </a:p>
          <a:p>
            <a:pPr algn="just">
              <a:spcAft>
                <a:spcPts val="600"/>
              </a:spcAft>
            </a:pPr>
            <a:r>
              <a:rPr lang="pl-PL" sz="2000" dirty="0"/>
              <a:t>Grzywna orzekana w stawkach dziennych to np. grzywna w liczbie 250 stawek dziennych o wysokości 100 zł każda stawka.</a:t>
            </a:r>
          </a:p>
          <a:p>
            <a:pPr algn="just">
              <a:spcAft>
                <a:spcPts val="600"/>
              </a:spcAft>
            </a:pPr>
            <a:r>
              <a:rPr lang="pl-PL" sz="2000" dirty="0"/>
              <a:t>Obecnie zasadą przyjętą przez kodeks karny jest określanie grzywny za pomocą stawek dziennych, jednak w niektórych ustawach szczególnych wciąż spotkać można sankcje zawierające grzywnę kwotową.</a:t>
            </a:r>
          </a:p>
        </p:txBody>
      </p:sp>
    </p:spTree>
    <p:extLst>
      <p:ext uri="{BB962C8B-B14F-4D97-AF65-F5344CB8AC3E}">
        <p14:creationId xmlns:p14="http://schemas.microsoft.com/office/powerpoint/2010/main" val="1303121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51377366-90BD-4ABB-B35A-ECD148CAD96D}"/>
              </a:ext>
            </a:extLst>
          </p:cNvPr>
          <p:cNvSpPr txBox="1"/>
          <p:nvPr/>
        </p:nvSpPr>
        <p:spPr>
          <a:xfrm>
            <a:off x="889949" y="1069145"/>
            <a:ext cx="10412102" cy="4401205"/>
          </a:xfrm>
          <a:prstGeom prst="rect">
            <a:avLst/>
          </a:prstGeom>
          <a:noFill/>
        </p:spPr>
        <p:txBody>
          <a:bodyPr wrap="square" rtlCol="0">
            <a:spAutoFit/>
          </a:bodyPr>
          <a:lstStyle/>
          <a:p>
            <a:r>
              <a:rPr lang="pl-PL" sz="2000" dirty="0"/>
              <a:t>W systemie stawek dziennych wysokości grzywny określana jest </a:t>
            </a:r>
            <a:r>
              <a:rPr lang="pl-PL" sz="2000" b="1" dirty="0"/>
              <a:t>dwuetapowo</a:t>
            </a:r>
            <a:r>
              <a:rPr lang="pl-PL" sz="2000" dirty="0"/>
              <a:t>.</a:t>
            </a:r>
          </a:p>
          <a:p>
            <a:endParaRPr lang="pl-PL" sz="2000" dirty="0"/>
          </a:p>
          <a:p>
            <a:pPr marL="342900" indent="-342900">
              <a:buAutoNum type="arabicParenR"/>
            </a:pPr>
            <a:r>
              <a:rPr lang="pl-PL" sz="2000" b="1" dirty="0"/>
              <a:t>Określenie liczby stawek dziennych</a:t>
            </a:r>
          </a:p>
          <a:p>
            <a:pPr marL="800100" lvl="1" indent="-342900" algn="just">
              <a:buFont typeface="Gill Sans MT" panose="020B0502020104020203" pitchFamily="34" charset="-18"/>
              <a:buChar char="–"/>
            </a:pPr>
            <a:r>
              <a:rPr lang="pl-PL" sz="2000" dirty="0"/>
              <a:t>ustalając liczbę stawek sąd bierze pod uwagę ciężar przestępstwa i stopień zawinienia zgodnie z dyrektywami wymiaru kary</a:t>
            </a:r>
          </a:p>
          <a:p>
            <a:pPr marL="800100" lvl="1" indent="-342900" algn="just">
              <a:buFont typeface="Gill Sans MT" panose="020B0502020104020203" pitchFamily="34" charset="-18"/>
              <a:buChar char="–"/>
            </a:pPr>
            <a:r>
              <a:rPr lang="pl-PL" sz="2000" dirty="0"/>
              <a:t>co do zasady od 10 do 540 stawek dziennych, nadzwyczajnie obostrzona do 810 stawek</a:t>
            </a:r>
          </a:p>
          <a:p>
            <a:pPr marL="800100" lvl="1" indent="-342900" algn="just">
              <a:buFont typeface="Gill Sans MT" panose="020B0502020104020203" pitchFamily="34" charset="-18"/>
              <a:buChar char="–"/>
            </a:pPr>
            <a:r>
              <a:rPr lang="pl-PL" sz="2000" dirty="0"/>
              <a:t>w szczególności w przypadku przestępstw przeciwko mieniu i gospodarczych zdarzają się również przypadki jeszcze wyższej górnej granicy liczby stawek (nawet rzędu kilku tysięcy stawek – zob. art. 86 § 2b, 309 k.k.)</a:t>
            </a:r>
          </a:p>
          <a:p>
            <a:pPr lvl="1"/>
            <a:endParaRPr lang="pl-PL" sz="2000" dirty="0"/>
          </a:p>
          <a:p>
            <a:pPr marL="342900" indent="-342900">
              <a:buAutoNum type="arabicParenR"/>
            </a:pPr>
            <a:r>
              <a:rPr lang="pl-PL" sz="2000" b="1" dirty="0"/>
              <a:t>Określenie wysokości stawki dziennej</a:t>
            </a:r>
          </a:p>
          <a:p>
            <a:pPr marL="800100" lvl="1" indent="-342900" algn="just">
              <a:buFont typeface="Gill Sans MT" panose="020B0502020104020203" pitchFamily="34" charset="-18"/>
              <a:buChar char="–"/>
            </a:pPr>
            <a:r>
              <a:rPr lang="pl-PL" sz="2000" dirty="0"/>
              <a:t>ustalając tę wartość sąd bierze pod uwagę dochody sprawcy, jego warunki osobiste, rodzinne, stosunki majątkowe i możliwości zarobkowe (33 par. 3)</a:t>
            </a:r>
          </a:p>
          <a:p>
            <a:pPr marL="800100" lvl="1" indent="-342900" algn="just">
              <a:buFont typeface="Gill Sans MT" panose="020B0502020104020203" pitchFamily="34" charset="-18"/>
              <a:buChar char="–"/>
            </a:pPr>
            <a:r>
              <a:rPr lang="pl-PL" sz="2000" dirty="0"/>
              <a:t>wysokość stawki od 10 zł do 2000 zł</a:t>
            </a:r>
          </a:p>
        </p:txBody>
      </p:sp>
      <p:sp>
        <p:nvSpPr>
          <p:cNvPr id="3" name="pole tekstowe 2">
            <a:extLst>
              <a:ext uri="{FF2B5EF4-FFF2-40B4-BE49-F238E27FC236}">
                <a16:creationId xmlns:a16="http://schemas.microsoft.com/office/drawing/2014/main" id="{9F349834-8522-484F-8AB9-E159C7ECA0A4}"/>
              </a:ext>
            </a:extLst>
          </p:cNvPr>
          <p:cNvSpPr txBox="1"/>
          <p:nvPr/>
        </p:nvSpPr>
        <p:spPr>
          <a:xfrm>
            <a:off x="3311487" y="5558022"/>
            <a:ext cx="5569025" cy="461665"/>
          </a:xfrm>
          <a:prstGeom prst="rect">
            <a:avLst/>
          </a:prstGeom>
          <a:noFill/>
        </p:spPr>
        <p:txBody>
          <a:bodyPr wrap="none" rtlCol="0">
            <a:spAutoFit/>
          </a:bodyPr>
          <a:lstStyle/>
          <a:p>
            <a:r>
              <a:rPr lang="pl-PL" sz="2400" dirty="0"/>
              <a:t>grzywna = liczba stawek x wysokość stawki</a:t>
            </a:r>
          </a:p>
        </p:txBody>
      </p:sp>
    </p:spTree>
    <p:extLst>
      <p:ext uri="{BB962C8B-B14F-4D97-AF65-F5344CB8AC3E}">
        <p14:creationId xmlns:p14="http://schemas.microsoft.com/office/powerpoint/2010/main" val="3475398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1561DD09-57BC-4E84-A17B-C13268302ED0}"/>
              </a:ext>
            </a:extLst>
          </p:cNvPr>
          <p:cNvSpPr txBox="1"/>
          <p:nvPr/>
        </p:nvSpPr>
        <p:spPr>
          <a:xfrm>
            <a:off x="866140" y="2214880"/>
            <a:ext cx="10459720" cy="2031325"/>
          </a:xfrm>
          <a:prstGeom prst="rect">
            <a:avLst/>
          </a:prstGeom>
          <a:noFill/>
        </p:spPr>
        <p:txBody>
          <a:bodyPr wrap="square" rtlCol="0">
            <a:spAutoFit/>
          </a:bodyPr>
          <a:lstStyle/>
          <a:p>
            <a:pPr algn="just"/>
            <a:r>
              <a:rPr lang="pl-PL" dirty="0"/>
              <a:t>„(…) nikt zajmujący się prawem karnym – czy to od strony teoretycznej czy też praktycznej – nie jest w stanie uchronić się przez pytaniem: jaki jest sens tej dziwnej zabawy, która polega przecież na sprawianiu człowiekowi dolegliwości, a więc wyrządzaniu cierpienia? W czym tkwi istota kary? I jakie są jej cele i zadania na gruncie określonego systemu prawnego? (…) Pytania te stają się nieuchronnie przed każdym, kto kieruje swą uwagę ku funkcjonowaniu prawa karnego i jego społecznym wynikom”</a:t>
            </a:r>
          </a:p>
          <a:p>
            <a:endParaRPr lang="pl-PL" dirty="0"/>
          </a:p>
          <a:p>
            <a:r>
              <a:rPr lang="pl-PL" dirty="0"/>
              <a:t>M. Cieślak, </a:t>
            </a:r>
            <a:r>
              <a:rPr lang="pl-PL" i="1" dirty="0"/>
              <a:t>O węzłowych pojęciach związanych z sensem kary</a:t>
            </a:r>
            <a:r>
              <a:rPr lang="pl-PL" dirty="0"/>
              <a:t>, „Nowe Prawo” 1969, nr 2, s. 196.</a:t>
            </a:r>
          </a:p>
        </p:txBody>
      </p:sp>
    </p:spTree>
    <p:extLst>
      <p:ext uri="{BB962C8B-B14F-4D97-AF65-F5344CB8AC3E}">
        <p14:creationId xmlns:p14="http://schemas.microsoft.com/office/powerpoint/2010/main" val="14518935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E2DAD6-4543-4D68-9B97-0A2EC2BE2E51}"/>
              </a:ext>
            </a:extLst>
          </p:cNvPr>
          <p:cNvSpPr>
            <a:spLocks noGrp="1"/>
          </p:cNvSpPr>
          <p:nvPr>
            <p:ph type="title"/>
          </p:nvPr>
        </p:nvSpPr>
        <p:spPr>
          <a:xfrm>
            <a:off x="2231136" y="300567"/>
            <a:ext cx="7729728" cy="779702"/>
          </a:xfrm>
        </p:spPr>
        <p:txBody>
          <a:bodyPr/>
          <a:lstStyle/>
          <a:p>
            <a:r>
              <a:rPr lang="pl-PL" dirty="0"/>
              <a:t>Ograniczenie wolności</a:t>
            </a:r>
          </a:p>
        </p:txBody>
      </p:sp>
      <p:sp>
        <p:nvSpPr>
          <p:cNvPr id="3" name="Prostokąt 2">
            <a:extLst>
              <a:ext uri="{FF2B5EF4-FFF2-40B4-BE49-F238E27FC236}">
                <a16:creationId xmlns:a16="http://schemas.microsoft.com/office/drawing/2014/main" id="{F58A9B63-2E55-4DE1-958F-37DB6601E362}"/>
              </a:ext>
            </a:extLst>
          </p:cNvPr>
          <p:cNvSpPr/>
          <p:nvPr/>
        </p:nvSpPr>
        <p:spPr>
          <a:xfrm>
            <a:off x="287079" y="1463041"/>
            <a:ext cx="11568223" cy="5427127"/>
          </a:xfrm>
          <a:prstGeom prst="rect">
            <a:avLst/>
          </a:prstGeom>
        </p:spPr>
        <p:txBody>
          <a:bodyPr wrap="square">
            <a:spAutoFit/>
          </a:bodyPr>
          <a:lstStyle/>
          <a:p>
            <a:r>
              <a:rPr lang="pl-PL" sz="2000" b="1" dirty="0"/>
              <a:t>Kara ograniczenia </a:t>
            </a:r>
            <a:r>
              <a:rPr lang="pl-PL" sz="2000" dirty="0"/>
              <a:t>wolności to kara polegająca na:</a:t>
            </a:r>
          </a:p>
          <a:p>
            <a:pPr marL="285750" indent="-285750">
              <a:buFont typeface="Gill Sans MT" panose="020B0502020104020203" pitchFamily="34" charset="-18"/>
              <a:buChar char="–"/>
            </a:pPr>
            <a:r>
              <a:rPr lang="pl-PL" sz="2000" dirty="0"/>
              <a:t>nałożeniu na skazanego obowiązku wykonywania nieodpłatnej, kontrolowanej pracy na cele społeczne</a:t>
            </a:r>
          </a:p>
          <a:p>
            <a:pPr marL="285750" indent="-285750">
              <a:buFont typeface="Gill Sans MT" panose="020B0502020104020203" pitchFamily="34" charset="-18"/>
              <a:buChar char="–"/>
            </a:pPr>
            <a:r>
              <a:rPr lang="pl-PL" sz="2000" dirty="0"/>
              <a:t>potrąceniu od 10% do 25% wynagrodzenia za pracę w stosunku miesięcznym na cel społeczny wskazany przez sąd</a:t>
            </a:r>
          </a:p>
          <a:p>
            <a:endParaRPr lang="pl-PL" sz="2000" dirty="0"/>
          </a:p>
          <a:p>
            <a:r>
              <a:rPr lang="pl-PL" sz="2000" dirty="0"/>
              <a:t>Wskazane powyżej dwie formy można orzec łącznie albo osobno.</a:t>
            </a:r>
          </a:p>
          <a:p>
            <a:endParaRPr lang="pl-PL" sz="2000" dirty="0"/>
          </a:p>
          <a:p>
            <a:r>
              <a:rPr lang="pl-PL" sz="2000" dirty="0"/>
              <a:t>Jeżeli ustawa nie stanowi inaczej, kara ograniczenia wolności trwa najkrócej </a:t>
            </a:r>
            <a:r>
              <a:rPr lang="pl-PL" sz="2000" b="1" dirty="0"/>
              <a:t>miesiąc</a:t>
            </a:r>
            <a:r>
              <a:rPr lang="pl-PL" sz="2000" dirty="0"/>
              <a:t>, najdłużej </a:t>
            </a:r>
            <a:r>
              <a:rPr lang="pl-PL" sz="2000" b="1" dirty="0"/>
              <a:t>2 lata</a:t>
            </a:r>
            <a:r>
              <a:rPr lang="pl-PL" sz="2000" dirty="0"/>
              <a:t>; wymierza się ją w miesiącach i latach.</a:t>
            </a:r>
          </a:p>
          <a:p>
            <a:endParaRPr lang="pl-PL" sz="2000" dirty="0">
              <a:latin typeface="+mj-lt"/>
            </a:endParaRPr>
          </a:p>
          <a:p>
            <a:pPr algn="just">
              <a:spcAft>
                <a:spcPts val="800"/>
              </a:spcAft>
            </a:pPr>
            <a:r>
              <a:rPr lang="pl-PL" sz="2000" dirty="0">
                <a:effectLst/>
                <a:latin typeface="+mj-lt"/>
                <a:ea typeface="Times New Roman" panose="02020603050405020304" pitchFamily="18" charset="0"/>
                <a:cs typeface="Times New Roman" panose="02020603050405020304" pitchFamily="18" charset="0"/>
              </a:rPr>
              <a:t>Jeżeli ustawa nie stanowi inaczej, a przestępstwo jest zagrożone zarówno karą ograniczenia wolności, jak i karą pozbawienia wolności, karę ograniczenia wolności wymierza się w wysokości nie niższej od:</a:t>
            </a:r>
            <a:endParaRPr lang="pl-PL" sz="2000" dirty="0">
              <a:effectLst/>
              <a:latin typeface="+mj-lt"/>
              <a:ea typeface="Calibri" panose="020F0502020204030204" pitchFamily="34" charset="0"/>
              <a:cs typeface="Arial" panose="020B0604020202020204" pitchFamily="34" charset="0"/>
            </a:endParaRPr>
          </a:p>
          <a:p>
            <a:pPr marL="446088" algn="just">
              <a:spcAft>
                <a:spcPts val="800"/>
              </a:spcAft>
            </a:pPr>
            <a:r>
              <a:rPr lang="pl-PL" sz="2000" dirty="0">
                <a:effectLst/>
                <a:latin typeface="+mj-lt"/>
                <a:ea typeface="Times New Roman" panose="02020603050405020304" pitchFamily="18" charset="0"/>
                <a:cs typeface="Times New Roman" panose="02020603050405020304" pitchFamily="18" charset="0"/>
              </a:rPr>
              <a:t>1) 2 miesięcy - w przypadku czynu zagrożonego karą pozbawienia wolności nieprzekraczającą roku;</a:t>
            </a:r>
            <a:endParaRPr lang="pl-PL" sz="2000" dirty="0">
              <a:effectLst/>
              <a:latin typeface="+mj-lt"/>
              <a:ea typeface="Calibri" panose="020F0502020204030204" pitchFamily="34" charset="0"/>
              <a:cs typeface="Arial" panose="020B0604020202020204" pitchFamily="34" charset="0"/>
            </a:endParaRPr>
          </a:p>
          <a:p>
            <a:pPr marL="446088" algn="just">
              <a:spcAft>
                <a:spcPts val="800"/>
              </a:spcAft>
            </a:pPr>
            <a:r>
              <a:rPr lang="pl-PL" sz="2000" dirty="0">
                <a:effectLst/>
                <a:latin typeface="+mj-lt"/>
                <a:ea typeface="Times New Roman" panose="02020603050405020304" pitchFamily="18" charset="0"/>
                <a:cs typeface="Times New Roman" panose="02020603050405020304" pitchFamily="18" charset="0"/>
              </a:rPr>
              <a:t>2) 3 miesięcy - w przypadku czynu zagrożonego karą pozbawienia wolności nieprzekraczającą 2 lat;</a:t>
            </a:r>
            <a:endParaRPr lang="pl-PL" sz="2000" dirty="0">
              <a:effectLst/>
              <a:latin typeface="+mj-lt"/>
              <a:ea typeface="Calibri" panose="020F0502020204030204" pitchFamily="34" charset="0"/>
              <a:cs typeface="Arial" panose="020B0604020202020204" pitchFamily="34" charset="0"/>
            </a:endParaRPr>
          </a:p>
          <a:p>
            <a:pPr marL="446088" algn="just">
              <a:spcAft>
                <a:spcPts val="800"/>
              </a:spcAft>
            </a:pPr>
            <a:r>
              <a:rPr lang="pl-PL" sz="2000" dirty="0">
                <a:effectLst/>
                <a:latin typeface="+mj-lt"/>
                <a:ea typeface="Times New Roman" panose="02020603050405020304" pitchFamily="18" charset="0"/>
                <a:cs typeface="Times New Roman" panose="02020603050405020304" pitchFamily="18" charset="0"/>
              </a:rPr>
              <a:t>3) 4 miesięcy - w przypadku czynu zagrożonego karą pozbawienia wolności przekraczającą 2 lata.</a:t>
            </a:r>
            <a:endParaRPr lang="pl-PL" sz="2000" dirty="0">
              <a:effectLst/>
              <a:latin typeface="+mj-lt"/>
              <a:ea typeface="Calibri" panose="020F0502020204030204" pitchFamily="34" charset="0"/>
              <a:cs typeface="Arial" panose="020B0604020202020204" pitchFamily="34" charset="0"/>
            </a:endParaRPr>
          </a:p>
          <a:p>
            <a:endParaRPr lang="pl-PL" sz="2000" dirty="0"/>
          </a:p>
        </p:txBody>
      </p:sp>
    </p:spTree>
    <p:extLst>
      <p:ext uri="{BB962C8B-B14F-4D97-AF65-F5344CB8AC3E}">
        <p14:creationId xmlns:p14="http://schemas.microsoft.com/office/powerpoint/2010/main" val="22285610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03A0CA5A-EBC6-4F44-A9E6-1C1795705ADB}"/>
              </a:ext>
            </a:extLst>
          </p:cNvPr>
          <p:cNvSpPr txBox="1"/>
          <p:nvPr/>
        </p:nvSpPr>
        <p:spPr>
          <a:xfrm>
            <a:off x="1116037" y="1111347"/>
            <a:ext cx="9959926" cy="5093702"/>
          </a:xfrm>
          <a:prstGeom prst="rect">
            <a:avLst/>
          </a:prstGeom>
          <a:noFill/>
        </p:spPr>
        <p:txBody>
          <a:bodyPr wrap="square" rtlCol="0">
            <a:spAutoFit/>
          </a:bodyPr>
          <a:lstStyle/>
          <a:p>
            <a:r>
              <a:rPr lang="pl-PL" sz="2000" b="1" dirty="0"/>
              <a:t>Zasady szczegółowe</a:t>
            </a:r>
            <a:r>
              <a:rPr lang="pl-PL" sz="2000" dirty="0"/>
              <a:t>:</a:t>
            </a:r>
          </a:p>
          <a:p>
            <a:pPr algn="just"/>
            <a:endParaRPr lang="pl-PL" sz="2000" dirty="0"/>
          </a:p>
          <a:p>
            <a:pPr marL="342900" indent="-342900" algn="just">
              <a:spcAft>
                <a:spcPts val="600"/>
              </a:spcAft>
              <a:buFont typeface="Arial" panose="020B0604020202020204" pitchFamily="34" charset="0"/>
              <a:buChar char="•"/>
            </a:pPr>
            <a:r>
              <a:rPr lang="pl-PL" sz="2000" dirty="0"/>
              <a:t>w czasie odbywania kary ograniczenia wolności skazany nie może bez zgody sądu zmieniać miejsca stałego pobytu oraz ma obowiązek udzielania wyjaśnień dotyczących przebiegu odbywania kary</a:t>
            </a:r>
          </a:p>
          <a:p>
            <a:pPr marL="342900" indent="-342900" algn="just">
              <a:spcAft>
                <a:spcPts val="600"/>
              </a:spcAft>
              <a:buFont typeface="Arial" panose="020B0604020202020204" pitchFamily="34" charset="0"/>
              <a:buChar char="•"/>
            </a:pPr>
            <a:r>
              <a:rPr lang="pl-PL" sz="2000" dirty="0"/>
              <a:t>nieodpłatna, kontrolowana praca na cele społeczne jest wykonywana w wymiarze od 20 do 40 godzin w stosunku miesięcznym</a:t>
            </a:r>
          </a:p>
          <a:p>
            <a:pPr marL="342900" indent="-342900" algn="just">
              <a:spcAft>
                <a:spcPts val="600"/>
              </a:spcAft>
              <a:buFont typeface="Arial" panose="020B0604020202020204" pitchFamily="34" charset="0"/>
              <a:buChar char="•"/>
            </a:pPr>
            <a:r>
              <a:rPr lang="pl-PL" sz="2000" dirty="0"/>
              <a:t>potrącenie wynagrodzenia za pracę może być orzeczone tylko wobec osoby zatrudnionej; w okresie, na jaki zostało orzeczone potrącenie, skazany nie może rozwiązać bez zgody sądu stosunku pracy</a:t>
            </a:r>
          </a:p>
          <a:p>
            <a:pPr marL="342900" indent="-342900" algn="just">
              <a:spcAft>
                <a:spcPts val="600"/>
              </a:spcAft>
              <a:buFont typeface="Arial" panose="020B0604020202020204" pitchFamily="34" charset="0"/>
              <a:buChar char="•"/>
            </a:pPr>
            <a:r>
              <a:rPr lang="pl-PL" sz="2000" u="sng" dirty="0"/>
              <a:t>Uwaga</a:t>
            </a:r>
            <a:r>
              <a:rPr lang="pl-PL" sz="2000" dirty="0"/>
              <a:t> – </a:t>
            </a:r>
            <a:r>
              <a:rPr lang="pl-PL" sz="2000" dirty="0">
                <a:effectLst/>
                <a:latin typeface="+mj-lt"/>
                <a:ea typeface="Times New Roman" panose="02020603050405020304" pitchFamily="18" charset="0"/>
                <a:cs typeface="Times New Roman" panose="02020603050405020304" pitchFamily="18" charset="0"/>
              </a:rPr>
              <a:t>jeśli przestępstwo jest zagrożone zarówno karą ograniczenia wolności, jak i karą pozbawienia wolności, dolna granica ograniczenia wolności jest podwyższona w sposób opisany w art. 34 § 1aa k.k.</a:t>
            </a:r>
            <a:endParaRPr lang="pl-PL" sz="2000" dirty="0"/>
          </a:p>
          <a:p>
            <a:pPr algn="just">
              <a:spcAft>
                <a:spcPts val="600"/>
              </a:spcAft>
            </a:pPr>
            <a:endParaRPr lang="pl-PL" sz="2000" dirty="0"/>
          </a:p>
          <a:p>
            <a:endParaRPr lang="pl-PL" sz="2000" dirty="0"/>
          </a:p>
        </p:txBody>
      </p:sp>
    </p:spTree>
    <p:extLst>
      <p:ext uri="{BB962C8B-B14F-4D97-AF65-F5344CB8AC3E}">
        <p14:creationId xmlns:p14="http://schemas.microsoft.com/office/powerpoint/2010/main" val="31654596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E85504-6D48-41C5-B5ED-7F0C8EB1E1A0}"/>
              </a:ext>
            </a:extLst>
          </p:cNvPr>
          <p:cNvSpPr>
            <a:spLocks noGrp="1"/>
          </p:cNvSpPr>
          <p:nvPr>
            <p:ph type="title"/>
          </p:nvPr>
        </p:nvSpPr>
        <p:spPr>
          <a:xfrm>
            <a:off x="2231135" y="964692"/>
            <a:ext cx="7729728" cy="765634"/>
          </a:xfrm>
        </p:spPr>
        <p:txBody>
          <a:bodyPr/>
          <a:lstStyle/>
          <a:p>
            <a:r>
              <a:rPr lang="pl-PL" dirty="0"/>
              <a:t>Kara pozbawienia wolności</a:t>
            </a:r>
          </a:p>
        </p:txBody>
      </p:sp>
      <p:sp>
        <p:nvSpPr>
          <p:cNvPr id="3" name="pole tekstowe 2">
            <a:extLst>
              <a:ext uri="{FF2B5EF4-FFF2-40B4-BE49-F238E27FC236}">
                <a16:creationId xmlns:a16="http://schemas.microsoft.com/office/drawing/2014/main" id="{79E03164-E3C8-43A7-B216-F68BEAEE68F4}"/>
              </a:ext>
            </a:extLst>
          </p:cNvPr>
          <p:cNvSpPr txBox="1"/>
          <p:nvPr/>
        </p:nvSpPr>
        <p:spPr>
          <a:xfrm>
            <a:off x="801857" y="2415433"/>
            <a:ext cx="10588283" cy="2862322"/>
          </a:xfrm>
          <a:prstGeom prst="rect">
            <a:avLst/>
          </a:prstGeom>
          <a:noFill/>
        </p:spPr>
        <p:txBody>
          <a:bodyPr wrap="square" rtlCol="0">
            <a:spAutoFit/>
          </a:bodyPr>
          <a:lstStyle/>
          <a:p>
            <a:pPr algn="just"/>
            <a:r>
              <a:rPr lang="pl-PL" sz="2000" dirty="0"/>
              <a:t>Tzw. terminowa kara pozbawienia wolności polega na czasowym pozbawieniu skazanego wolności poprzez umieszczenie go w zakładzie karnym.</a:t>
            </a:r>
          </a:p>
          <a:p>
            <a:pPr algn="just"/>
            <a:endParaRPr lang="pl-PL" sz="2000" dirty="0"/>
          </a:p>
          <a:p>
            <a:pPr algn="just"/>
            <a:r>
              <a:rPr lang="pl-PL" sz="2000" dirty="0"/>
              <a:t>Kara ta trwa </a:t>
            </a:r>
            <a:r>
              <a:rPr lang="pl-PL" sz="2000" u="sng" dirty="0"/>
              <a:t>najkrócej miesiąc, najdłużej 30 lat</a:t>
            </a:r>
            <a:r>
              <a:rPr lang="pl-PL" sz="2000" dirty="0"/>
              <a:t>; wymierza się ją w miesiącach i latach. Przy nadzwyczajnym obostrzeniu kary górna granica również wynosi 30 lat.</a:t>
            </a:r>
          </a:p>
          <a:p>
            <a:pPr algn="just"/>
            <a:endParaRPr lang="pl-PL" sz="2000" dirty="0"/>
          </a:p>
          <a:p>
            <a:pPr algn="just"/>
            <a:r>
              <a:rPr lang="pl-PL" sz="2000" dirty="0"/>
              <a:t>Jest to kara występująca w znakomitej większości sankcji określonych w kodeksie karnym typów przestępstw. W części sankcji występuje alternatywnie obok kary grzywny bądź ograniczenia wolności. W większości przypadków stanowi jedyną przewidzianą za czyn karę.</a:t>
            </a:r>
          </a:p>
        </p:txBody>
      </p:sp>
    </p:spTree>
    <p:extLst>
      <p:ext uri="{BB962C8B-B14F-4D97-AF65-F5344CB8AC3E}">
        <p14:creationId xmlns:p14="http://schemas.microsoft.com/office/powerpoint/2010/main" val="33269507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zaokrąglone rogi 2">
            <a:extLst>
              <a:ext uri="{FF2B5EF4-FFF2-40B4-BE49-F238E27FC236}">
                <a16:creationId xmlns:a16="http://schemas.microsoft.com/office/drawing/2014/main" id="{C1892A73-D8CA-4E24-89C0-4CD4959D786A}"/>
              </a:ext>
            </a:extLst>
          </p:cNvPr>
          <p:cNvSpPr/>
          <p:nvPr/>
        </p:nvSpPr>
        <p:spPr>
          <a:xfrm>
            <a:off x="595531" y="3471068"/>
            <a:ext cx="11000936" cy="2200328"/>
          </a:xfrm>
          <a:prstGeom prst="roundRect">
            <a:avLst/>
          </a:prstGeom>
          <a:solidFill>
            <a:srgbClr val="F6A21D">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Prostokąt 1">
            <a:extLst>
              <a:ext uri="{FF2B5EF4-FFF2-40B4-BE49-F238E27FC236}">
                <a16:creationId xmlns:a16="http://schemas.microsoft.com/office/drawing/2014/main" id="{184C87D3-2B3C-4802-8097-9CEFAF66DD5C}"/>
              </a:ext>
            </a:extLst>
          </p:cNvPr>
          <p:cNvSpPr/>
          <p:nvPr/>
        </p:nvSpPr>
        <p:spPr>
          <a:xfrm>
            <a:off x="776067" y="1154952"/>
            <a:ext cx="10639865" cy="4401205"/>
          </a:xfrm>
          <a:prstGeom prst="rect">
            <a:avLst/>
          </a:prstGeom>
        </p:spPr>
        <p:txBody>
          <a:bodyPr wrap="square">
            <a:spAutoFit/>
          </a:bodyPr>
          <a:lstStyle/>
          <a:p>
            <a:r>
              <a:rPr lang="pl-PL" sz="2000" dirty="0"/>
              <a:t>Tzw. SEKWENCJA KAR (koniunkcja kar)</a:t>
            </a:r>
          </a:p>
          <a:p>
            <a:endParaRPr lang="pl-PL" sz="2000" dirty="0"/>
          </a:p>
          <a:p>
            <a:pPr algn="just"/>
            <a:r>
              <a:rPr lang="pl-PL" sz="2000" dirty="0"/>
              <a:t>Nie jest to osobny rodzaj kary a wyłącznie specyficzna instytucja wprowadzona przez ustawodawcę do art. 37b kodeksu karnego, pozwalająca w wybranych przypadkach na orzeczenie wobec sprawcy jednocześnie kary ograniczenia wolności oraz krótkoterminowej kary pozbawienia wolności.</a:t>
            </a:r>
          </a:p>
          <a:p>
            <a:endParaRPr lang="pl-PL" sz="2000" dirty="0"/>
          </a:p>
          <a:p>
            <a:pPr algn="just"/>
            <a:endParaRPr lang="pl-PL" sz="2000" dirty="0"/>
          </a:p>
          <a:p>
            <a:pPr algn="just"/>
            <a:endParaRPr lang="pl-PL" sz="2000" dirty="0"/>
          </a:p>
          <a:p>
            <a:pPr algn="just"/>
            <a:r>
              <a:rPr lang="pl-PL" sz="2000" dirty="0"/>
              <a:t>Art. 37b k.k. W sprawie o występek zagrożony karą pozbawienia wolności, niezależnie od dolnej granicy ustawowego zagrożenia przewidzianego w ustawie za dany czyn, sąd może orzec jednocześnie karę pozbawienia wolności w wymiarze nieprzekraczającym 3 miesięcy, a jeżeli górna granica ustawowego zagrożenia wynosi przynajmniej 10 lat - 6 miesięcy, oraz karę ograniczenia wolności do lat 2. Przepisów art. 69-75 nie stosuje się. W pierwszej kolejności wykonuje się wówczas karę pozbawienia wolności, chyba że ustawa stanowi inaczej.</a:t>
            </a:r>
          </a:p>
        </p:txBody>
      </p:sp>
    </p:spTree>
    <p:extLst>
      <p:ext uri="{BB962C8B-B14F-4D97-AF65-F5344CB8AC3E}">
        <p14:creationId xmlns:p14="http://schemas.microsoft.com/office/powerpoint/2010/main" val="26157578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5A258D-9997-4277-95B4-85840C17AED8}"/>
              </a:ext>
            </a:extLst>
          </p:cNvPr>
          <p:cNvSpPr>
            <a:spLocks noGrp="1"/>
          </p:cNvSpPr>
          <p:nvPr>
            <p:ph type="title"/>
          </p:nvPr>
        </p:nvSpPr>
        <p:spPr>
          <a:xfrm>
            <a:off x="995992" y="809782"/>
            <a:ext cx="10200015" cy="864108"/>
          </a:xfrm>
        </p:spPr>
        <p:txBody>
          <a:bodyPr/>
          <a:lstStyle/>
          <a:p>
            <a:r>
              <a:rPr lang="pl-PL" dirty="0"/>
              <a:t>Kara dożywotniego pozbawienia wolności</a:t>
            </a:r>
          </a:p>
        </p:txBody>
      </p:sp>
      <p:sp>
        <p:nvSpPr>
          <p:cNvPr id="3" name="pole tekstowe 2">
            <a:extLst>
              <a:ext uri="{FF2B5EF4-FFF2-40B4-BE49-F238E27FC236}">
                <a16:creationId xmlns:a16="http://schemas.microsoft.com/office/drawing/2014/main" id="{074AF226-644E-4DE6-AC00-F2216E4F02CC}"/>
              </a:ext>
            </a:extLst>
          </p:cNvPr>
          <p:cNvSpPr txBox="1"/>
          <p:nvPr/>
        </p:nvSpPr>
        <p:spPr>
          <a:xfrm>
            <a:off x="743243" y="2138289"/>
            <a:ext cx="10705514" cy="2554545"/>
          </a:xfrm>
          <a:prstGeom prst="rect">
            <a:avLst/>
          </a:prstGeom>
          <a:noFill/>
        </p:spPr>
        <p:txBody>
          <a:bodyPr wrap="square" rtlCol="0">
            <a:spAutoFit/>
          </a:bodyPr>
          <a:lstStyle/>
          <a:p>
            <a:pPr algn="just"/>
            <a:r>
              <a:rPr lang="pl-PL" sz="2000" dirty="0"/>
              <a:t>Kara ta polega na dożywotnim osadzeniu skazanego w zakładzie karnym. Jest to najsurowsza z kar przewidzianych w polskim prawie karnym.</a:t>
            </a:r>
          </a:p>
          <a:p>
            <a:pPr algn="just"/>
            <a:endParaRPr lang="pl-PL" sz="2000" dirty="0"/>
          </a:p>
          <a:p>
            <a:pPr algn="just"/>
            <a:r>
              <a:rPr lang="pl-PL" sz="2000" dirty="0"/>
              <a:t>Ma ona charakter eliminacyjny i powinna być orzekana wyłącznie za najcięższe zbrodnie w stosunku do sprawców wyjątkowo niebezpiecznych dla porządku prawnego.</a:t>
            </a:r>
          </a:p>
          <a:p>
            <a:pPr algn="just"/>
            <a:endParaRPr lang="pl-PL" sz="2000" dirty="0"/>
          </a:p>
          <a:p>
            <a:pPr algn="just"/>
            <a:r>
              <a:rPr lang="pl-PL" sz="2000" dirty="0"/>
              <a:t>Kara dożywotniego pozbawienia wolności </a:t>
            </a:r>
            <a:r>
              <a:rPr lang="pl-PL" sz="2000" b="1" dirty="0"/>
              <a:t>nie może być orzeczona </a:t>
            </a:r>
            <a:r>
              <a:rPr lang="pl-PL" sz="2000" dirty="0"/>
              <a:t>wobec sprawcy, który w czasie popełnienia przestępstwa nie ukończył 18 roku życia.</a:t>
            </a:r>
          </a:p>
        </p:txBody>
      </p:sp>
    </p:spTree>
    <p:extLst>
      <p:ext uri="{BB962C8B-B14F-4D97-AF65-F5344CB8AC3E}">
        <p14:creationId xmlns:p14="http://schemas.microsoft.com/office/powerpoint/2010/main" val="15720279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14C64FA-8360-4B1F-BDA9-7F93736BED69}"/>
              </a:ext>
            </a:extLst>
          </p:cNvPr>
          <p:cNvSpPr>
            <a:spLocks noGrp="1"/>
          </p:cNvSpPr>
          <p:nvPr>
            <p:ph type="title"/>
          </p:nvPr>
        </p:nvSpPr>
        <p:spPr>
          <a:xfrm>
            <a:off x="1451344" y="607950"/>
            <a:ext cx="9289312" cy="1071993"/>
          </a:xfrm>
        </p:spPr>
        <p:txBody>
          <a:bodyPr>
            <a:normAutofit fontScale="90000"/>
          </a:bodyPr>
          <a:lstStyle/>
          <a:p>
            <a:r>
              <a:rPr lang="pl-PL" dirty="0"/>
              <a:t>Klasyfikacja przestępstw ze względu</a:t>
            </a:r>
            <a:br>
              <a:rPr lang="pl-PL" dirty="0"/>
            </a:br>
            <a:r>
              <a:rPr lang="pl-PL" dirty="0"/>
              <a:t>na zagrożenie ustawowe</a:t>
            </a:r>
          </a:p>
        </p:txBody>
      </p:sp>
      <p:sp>
        <p:nvSpPr>
          <p:cNvPr id="3" name="Prostokąt 2">
            <a:extLst>
              <a:ext uri="{FF2B5EF4-FFF2-40B4-BE49-F238E27FC236}">
                <a16:creationId xmlns:a16="http://schemas.microsoft.com/office/drawing/2014/main" id="{B38DFF25-46CF-4496-8CFC-9A82E9D10824}"/>
              </a:ext>
            </a:extLst>
          </p:cNvPr>
          <p:cNvSpPr/>
          <p:nvPr/>
        </p:nvSpPr>
        <p:spPr>
          <a:xfrm>
            <a:off x="609600" y="2151727"/>
            <a:ext cx="10972800" cy="2554545"/>
          </a:xfrm>
          <a:prstGeom prst="rect">
            <a:avLst/>
          </a:prstGeom>
        </p:spPr>
        <p:txBody>
          <a:bodyPr wrap="square">
            <a:spAutoFit/>
          </a:bodyPr>
          <a:lstStyle/>
          <a:p>
            <a:pPr algn="just"/>
            <a:r>
              <a:rPr lang="pl-PL" sz="2000" dirty="0"/>
              <a:t>Warto w tym miejscu zauważy, że od tego jaką karą zagrożone jest dane przestępstwo zależy, czy mamy do czynienia ze zbrodnią czy z występkiem.</a:t>
            </a:r>
          </a:p>
          <a:p>
            <a:pPr algn="just"/>
            <a:endParaRPr lang="pl-PL" sz="2000" dirty="0"/>
          </a:p>
          <a:p>
            <a:pPr marL="342900" indent="-342900" algn="just">
              <a:buFont typeface="Arial" panose="020B0604020202020204" pitchFamily="34" charset="0"/>
              <a:buChar char="•"/>
            </a:pPr>
            <a:r>
              <a:rPr lang="pl-PL" sz="2000" b="1" dirty="0"/>
              <a:t>zbrodnią</a:t>
            </a:r>
            <a:r>
              <a:rPr lang="pl-PL" sz="2000" dirty="0"/>
              <a:t> jest czyn zabroniony zagrożony karą pozbawienia wolności na czas nie krótszy od lat 3 albo karą surowszą</a:t>
            </a:r>
          </a:p>
          <a:p>
            <a:pPr marL="342900" indent="-342900" algn="just">
              <a:buFont typeface="Arial" panose="020B0604020202020204" pitchFamily="34" charset="0"/>
              <a:buChar char="•"/>
            </a:pPr>
            <a:r>
              <a:rPr lang="pl-PL" sz="2000" b="1" dirty="0"/>
              <a:t>występkiem</a:t>
            </a:r>
            <a:r>
              <a:rPr lang="pl-PL" sz="2000" dirty="0"/>
              <a:t> jest czyn zabroniony zagrożony grzywną powyżej 30 stawek dziennych albo powyżej 5000 złotych, karą ograniczenia wolności przekraczającą miesiąc albo karą pozbawienia wolności przekraczającą miesiąc</a:t>
            </a:r>
          </a:p>
        </p:txBody>
      </p:sp>
    </p:spTree>
    <p:extLst>
      <p:ext uri="{BB962C8B-B14F-4D97-AF65-F5344CB8AC3E}">
        <p14:creationId xmlns:p14="http://schemas.microsoft.com/office/powerpoint/2010/main" val="2984524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913A24-6CD4-4CD7-996A-B88CE90E9596}"/>
              </a:ext>
            </a:extLst>
          </p:cNvPr>
          <p:cNvSpPr>
            <a:spLocks noGrp="1"/>
          </p:cNvSpPr>
          <p:nvPr>
            <p:ph type="title"/>
          </p:nvPr>
        </p:nvSpPr>
        <p:spPr>
          <a:xfrm>
            <a:off x="2231136" y="964692"/>
            <a:ext cx="7729728" cy="906311"/>
          </a:xfrm>
        </p:spPr>
        <p:txBody>
          <a:bodyPr/>
          <a:lstStyle/>
          <a:p>
            <a:r>
              <a:rPr lang="pl-PL" dirty="0"/>
              <a:t>Środki karne</a:t>
            </a:r>
          </a:p>
        </p:txBody>
      </p:sp>
      <p:sp>
        <p:nvSpPr>
          <p:cNvPr id="3" name="pole tekstowe 2">
            <a:extLst>
              <a:ext uri="{FF2B5EF4-FFF2-40B4-BE49-F238E27FC236}">
                <a16:creationId xmlns:a16="http://schemas.microsoft.com/office/drawing/2014/main" id="{27CC7B70-F481-4EBA-90C3-03D1B54BF1A1}"/>
              </a:ext>
            </a:extLst>
          </p:cNvPr>
          <p:cNvSpPr txBox="1"/>
          <p:nvPr/>
        </p:nvSpPr>
        <p:spPr>
          <a:xfrm>
            <a:off x="743243" y="2489982"/>
            <a:ext cx="10705514" cy="3170099"/>
          </a:xfrm>
          <a:prstGeom prst="rect">
            <a:avLst/>
          </a:prstGeom>
          <a:noFill/>
        </p:spPr>
        <p:txBody>
          <a:bodyPr wrap="square" rtlCol="0">
            <a:spAutoFit/>
          </a:bodyPr>
          <a:lstStyle/>
          <a:p>
            <a:pPr algn="just"/>
            <a:r>
              <a:rPr lang="pl-PL" sz="2000" dirty="0"/>
              <a:t>Środki karne są to środki reakcji karnej odrębne od kar, które pozwalają na bardziej zindywidualizowane oddziaływanie na sprawcę w celu osiągnięcia celów kary. Cechują się one bardzo zróżnicowanym stopniem dolegliwości, która w konkretnych przypadkach może nawet przewyższać dolegliwość kary.</a:t>
            </a:r>
          </a:p>
          <a:p>
            <a:pPr algn="just"/>
            <a:endParaRPr lang="pl-PL" sz="2000" dirty="0"/>
          </a:p>
          <a:p>
            <a:pPr algn="just"/>
            <a:r>
              <a:rPr lang="pl-PL" sz="2000" dirty="0"/>
              <a:t>Mają one różne cele: przede wszystkim jednak represyjny oraz zabezpieczający przed ponownym popełnieniem przestępstwa (taki cel realizują przede wszystkim wszystkie nakazy i zakazy).</a:t>
            </a:r>
          </a:p>
          <a:p>
            <a:pPr algn="just"/>
            <a:endParaRPr lang="pl-PL" sz="2000" dirty="0"/>
          </a:p>
          <a:p>
            <a:pPr algn="just"/>
            <a:r>
              <a:rPr lang="pl-PL" sz="2000" dirty="0"/>
              <a:t>Kodeksowy katalog środków karnych ma charakter </a:t>
            </a:r>
            <a:r>
              <a:rPr lang="pl-PL" sz="2000" b="1" dirty="0"/>
              <a:t>zamknięty</a:t>
            </a:r>
            <a:r>
              <a:rPr lang="pl-PL" sz="2000" dirty="0"/>
              <a:t>. W ustawach szczegółowych znaleźć można jednak również inne, niewymienione w k.k. środki karne.</a:t>
            </a:r>
          </a:p>
        </p:txBody>
      </p:sp>
    </p:spTree>
    <p:extLst>
      <p:ext uri="{BB962C8B-B14F-4D97-AF65-F5344CB8AC3E}">
        <p14:creationId xmlns:p14="http://schemas.microsoft.com/office/powerpoint/2010/main" val="32464376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90C4A681-4B2A-4448-9DFC-24B32B6D8F0D}"/>
              </a:ext>
            </a:extLst>
          </p:cNvPr>
          <p:cNvSpPr txBox="1"/>
          <p:nvPr/>
        </p:nvSpPr>
        <p:spPr>
          <a:xfrm>
            <a:off x="942536" y="1026941"/>
            <a:ext cx="9798036" cy="3477875"/>
          </a:xfrm>
          <a:prstGeom prst="rect">
            <a:avLst/>
          </a:prstGeom>
          <a:noFill/>
        </p:spPr>
        <p:txBody>
          <a:bodyPr wrap="square" rtlCol="0">
            <a:spAutoFit/>
          </a:bodyPr>
          <a:lstStyle/>
          <a:p>
            <a:pPr algn="just"/>
            <a:r>
              <a:rPr lang="pl-PL" sz="2000" dirty="0"/>
              <a:t>Z reguły środki karne orzekane są w wyroku skazującym obok kary. Możliwe jest jednak orzeczenie ich w przypadku warunkowego umorzenia postępowania, a także umorzenie z uwagi na niepoczytalność sprawcy (są orzekane wówczas jako środek zabezpieczający). </a:t>
            </a:r>
          </a:p>
          <a:p>
            <a:pPr algn="just"/>
            <a:endParaRPr lang="pl-PL" sz="2000" dirty="0"/>
          </a:p>
          <a:p>
            <a:pPr algn="just"/>
            <a:r>
              <a:rPr lang="pl-PL" sz="2000" dirty="0"/>
              <a:t>Wyjątkowo środek karny może być orzeczony </a:t>
            </a:r>
            <a:r>
              <a:rPr lang="pl-PL" sz="2000" b="1" dirty="0"/>
              <a:t>samoistnie</a:t>
            </a:r>
            <a:r>
              <a:rPr lang="pl-PL" sz="2000" dirty="0"/>
              <a:t>:</a:t>
            </a:r>
          </a:p>
          <a:p>
            <a:pPr marL="342900" indent="-342900" algn="just">
              <a:buFont typeface="Arial" panose="020B0604020202020204" pitchFamily="34" charset="0"/>
              <a:buChar char="•"/>
            </a:pPr>
            <a:r>
              <a:rPr lang="pl-PL" sz="2000" dirty="0"/>
              <a:t>w niektórych przypadkach nadzwyczajnego złagodzenia kary (art. 60)</a:t>
            </a:r>
          </a:p>
          <a:p>
            <a:pPr marL="342900" indent="-342900" algn="just">
              <a:buFont typeface="Arial" panose="020B0604020202020204" pitchFamily="34" charset="0"/>
              <a:buChar char="•"/>
            </a:pPr>
            <a:r>
              <a:rPr lang="pl-PL" sz="2000" dirty="0"/>
              <a:t>jeżeli przestępstwo jest zagrożone karą pozbawienia wolności nieprzekraczającą 3 lat albo karą łagodniejszego rodzaju i społeczna szkodliwość czynu nie jest znaczna, sąd może odstąpić od wymierzenia kary, jeżeli orzeka jednocześnie środek karny, przepadek lub środek kompensacyjny, a cele kary zostaną w ten sposób spełnione (art. 59 k.k.)</a:t>
            </a:r>
          </a:p>
          <a:p>
            <a:pPr marL="342900" indent="-342900" algn="just">
              <a:buFont typeface="Arial" panose="020B0604020202020204" pitchFamily="34" charset="0"/>
              <a:buChar char="•"/>
            </a:pPr>
            <a:endParaRPr lang="pl-PL" sz="2000" dirty="0"/>
          </a:p>
        </p:txBody>
      </p:sp>
    </p:spTree>
    <p:extLst>
      <p:ext uri="{BB962C8B-B14F-4D97-AF65-F5344CB8AC3E}">
        <p14:creationId xmlns:p14="http://schemas.microsoft.com/office/powerpoint/2010/main" val="21005031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2F669755-16A4-4D18-9F4A-097EB8DD8904}"/>
              </a:ext>
            </a:extLst>
          </p:cNvPr>
          <p:cNvSpPr/>
          <p:nvPr/>
        </p:nvSpPr>
        <p:spPr>
          <a:xfrm>
            <a:off x="825304" y="266596"/>
            <a:ext cx="10541391" cy="6324808"/>
          </a:xfrm>
          <a:prstGeom prst="rect">
            <a:avLst/>
          </a:prstGeom>
        </p:spPr>
        <p:txBody>
          <a:bodyPr wrap="square">
            <a:spAutoFit/>
          </a:bodyPr>
          <a:lstStyle/>
          <a:p>
            <a:pPr algn="just">
              <a:spcAft>
                <a:spcPts val="600"/>
              </a:spcAft>
            </a:pPr>
            <a:r>
              <a:rPr lang="pl-PL" sz="2000" b="1" dirty="0"/>
              <a:t>Środkami karnymi </a:t>
            </a:r>
            <a:r>
              <a:rPr lang="pl-PL" sz="2000" dirty="0"/>
              <a:t>są:</a:t>
            </a:r>
          </a:p>
          <a:p>
            <a:pPr marL="450850" indent="-450850" algn="just">
              <a:buFont typeface="+mj-lt"/>
              <a:buAutoNum type="arabicPeriod"/>
            </a:pPr>
            <a:r>
              <a:rPr lang="pl-PL" sz="2000" dirty="0"/>
              <a:t>pozbawienie praw publicznych</a:t>
            </a:r>
          </a:p>
          <a:p>
            <a:pPr marL="450850" indent="-450850" algn="just">
              <a:buFont typeface="+mj-lt"/>
              <a:buAutoNum type="arabicPeriod"/>
            </a:pPr>
            <a:r>
              <a:rPr lang="pl-PL" sz="2000" dirty="0"/>
              <a:t>zakaz zajmowania określonego stanowiska, wykonywania określonego zawodu lub prowadzenia określonej działalności gospodarczej</a:t>
            </a:r>
          </a:p>
          <a:p>
            <a:pPr marL="450850" indent="-450850" algn="just">
              <a:buFont typeface="+mj-lt"/>
              <a:buAutoNum type="arabicPeriod"/>
            </a:pPr>
            <a:r>
              <a:rPr lang="pl-PL" sz="2000" dirty="0"/>
              <a:t>zakaz prowadzenia działalności związanej z wychowaniem, leczeniem, edukacją małoletnich lub z opieką nad nimi</a:t>
            </a:r>
          </a:p>
          <a:p>
            <a:pPr marL="450850" indent="-450850" algn="just">
              <a:buFont typeface="+mj-lt"/>
              <a:buAutoNum type="arabicPeriod"/>
            </a:pPr>
            <a:r>
              <a:rPr lang="pl-PL" sz="2000" dirty="0"/>
              <a:t>zakaz zajmowania stanowiska lub wykonywania zawodu lub pracy w organach i instytucjach państwowych i samorządu terytorialnego, a także w spółkach prawa handlowego, w których Skarb Państwa lub jednostka samorządu terytorialnego posiadają bezpośrednio lub pośrednio przez inne podmioty co najmniej 10% akcji lub udziałów</a:t>
            </a:r>
          </a:p>
          <a:p>
            <a:pPr marL="450850" indent="-450850" algn="just">
              <a:buFont typeface="+mj-lt"/>
              <a:buAutoNum type="arabicPeriod"/>
            </a:pPr>
            <a:r>
              <a:rPr lang="pl-PL" sz="2000" dirty="0"/>
              <a:t>zakaz przebywania w określonych środowiskach lub miejscach, kontaktowania się z określonymi osobami, zbliżania się do określonych osób lub opuszczania określonego miejsca pobytu bez zgody sądu</a:t>
            </a:r>
          </a:p>
          <a:p>
            <a:pPr marL="450850" indent="-450850" algn="just">
              <a:buFont typeface="+mj-lt"/>
              <a:buAutoNum type="arabicPeriod"/>
            </a:pPr>
            <a:r>
              <a:rPr lang="pl-PL" sz="2000" dirty="0"/>
              <a:t>zakaz wstępu na imprezę masową</a:t>
            </a:r>
          </a:p>
          <a:p>
            <a:pPr marL="450850" indent="-450850" algn="just">
              <a:buFont typeface="+mj-lt"/>
              <a:buAutoNum type="arabicPeriod"/>
            </a:pPr>
            <a:r>
              <a:rPr lang="pl-PL" sz="2000" dirty="0"/>
              <a:t>zakaz wstępu do ośrodków gier i uczestnictwa w grach hazardowych</a:t>
            </a:r>
          </a:p>
          <a:p>
            <a:pPr marL="450850" indent="-450850" algn="just">
              <a:buFont typeface="+mj-lt"/>
              <a:buAutoNum type="arabicPeriod"/>
            </a:pPr>
            <a:r>
              <a:rPr lang="pl-PL" sz="2000" dirty="0"/>
              <a:t>nakaz okresowego opuszczenia lokalu zajmowanego wspólnie z pokrzywdzonym</a:t>
            </a:r>
          </a:p>
          <a:p>
            <a:pPr marL="450850" indent="-450850" algn="just">
              <a:buFont typeface="+mj-lt"/>
              <a:buAutoNum type="arabicPeriod"/>
            </a:pPr>
            <a:r>
              <a:rPr lang="pl-PL" sz="2000" dirty="0"/>
              <a:t>zakaz prowadzenia pojazdów</a:t>
            </a:r>
          </a:p>
          <a:p>
            <a:pPr marL="450850" indent="-450850" algn="just">
              <a:buFont typeface="+mj-lt"/>
              <a:buAutoNum type="arabicPeriod"/>
            </a:pPr>
            <a:r>
              <a:rPr lang="pl-PL" sz="2000" dirty="0"/>
              <a:t>świadczenie pieniężne (</a:t>
            </a:r>
            <a:r>
              <a:rPr lang="pl-PL" sz="2000" dirty="0">
                <a:sym typeface="Wingdings" panose="05000000000000000000" pitchFamily="2" charset="2"/>
              </a:rPr>
              <a:t> </a:t>
            </a:r>
            <a:r>
              <a:rPr lang="pl-PL" sz="2000" dirty="0"/>
              <a:t>jedyny obecnie środek karny o charakterze majątkowym)</a:t>
            </a:r>
          </a:p>
          <a:p>
            <a:pPr marL="450850" indent="-450850" algn="just">
              <a:buFont typeface="+mj-lt"/>
              <a:buAutoNum type="arabicPeriod"/>
            </a:pPr>
            <a:r>
              <a:rPr lang="pl-PL" sz="2000" dirty="0"/>
              <a:t>podanie wyroku do publicznej wiadomości</a:t>
            </a:r>
          </a:p>
          <a:p>
            <a:pPr marL="450850" indent="-450850" algn="just">
              <a:buFont typeface="+mj-lt"/>
              <a:buAutoNum type="arabicPeriod"/>
            </a:pPr>
            <a:r>
              <a:rPr lang="pl-PL" sz="2000" dirty="0"/>
              <a:t>degradacja</a:t>
            </a:r>
          </a:p>
        </p:txBody>
      </p:sp>
    </p:spTree>
    <p:extLst>
      <p:ext uri="{BB962C8B-B14F-4D97-AF65-F5344CB8AC3E}">
        <p14:creationId xmlns:p14="http://schemas.microsoft.com/office/powerpoint/2010/main" val="3720917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A34CEFC5-894C-42DA-8827-1052B45F98DE}"/>
              </a:ext>
            </a:extLst>
          </p:cNvPr>
          <p:cNvGraphicFramePr/>
          <p:nvPr>
            <p:extLst>
              <p:ext uri="{D42A27DB-BD31-4B8C-83A1-F6EECF244321}">
                <p14:modId xmlns:p14="http://schemas.microsoft.com/office/powerpoint/2010/main" val="3978837137"/>
              </p:ext>
            </p:extLst>
          </p:nvPr>
        </p:nvGraphicFramePr>
        <p:xfrm>
          <a:off x="1404425" y="133643"/>
          <a:ext cx="9383150" cy="65907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4105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81C018D6-0658-43D6-84FC-2ECD32B042FD}"/>
              </a:ext>
            </a:extLst>
          </p:cNvPr>
          <p:cNvSpPr>
            <a:spLocks noGrp="1"/>
          </p:cNvSpPr>
          <p:nvPr>
            <p:ph type="title"/>
          </p:nvPr>
        </p:nvSpPr>
        <p:spPr>
          <a:xfrm>
            <a:off x="2231136" y="700977"/>
            <a:ext cx="7729728" cy="793770"/>
          </a:xfrm>
        </p:spPr>
        <p:txBody>
          <a:bodyPr/>
          <a:lstStyle/>
          <a:p>
            <a:r>
              <a:rPr lang="pl-PL" dirty="0"/>
              <a:t>Pojęcie kary kryminalnej</a:t>
            </a:r>
          </a:p>
        </p:txBody>
      </p:sp>
      <p:sp>
        <p:nvSpPr>
          <p:cNvPr id="5" name="pole tekstowe 4">
            <a:extLst>
              <a:ext uri="{FF2B5EF4-FFF2-40B4-BE49-F238E27FC236}">
                <a16:creationId xmlns:a16="http://schemas.microsoft.com/office/drawing/2014/main" id="{977B4422-38BC-4492-8AC2-8AF1E7D7F99B}"/>
              </a:ext>
            </a:extLst>
          </p:cNvPr>
          <p:cNvSpPr txBox="1"/>
          <p:nvPr/>
        </p:nvSpPr>
        <p:spPr>
          <a:xfrm>
            <a:off x="756138" y="2152357"/>
            <a:ext cx="10679724" cy="3139321"/>
          </a:xfrm>
          <a:prstGeom prst="rect">
            <a:avLst/>
          </a:prstGeom>
          <a:noFill/>
        </p:spPr>
        <p:txBody>
          <a:bodyPr wrap="square" rtlCol="0">
            <a:spAutoFit/>
          </a:bodyPr>
          <a:lstStyle/>
          <a:p>
            <a:pPr algn="just"/>
            <a:r>
              <a:rPr lang="pl-PL" sz="2000" dirty="0"/>
              <a:t>Pojęcie kary należy co prawda do języka potocznego, skupić należy się jednak  na jego prawnym rozumieniu. Również na gruncie różnych gałęzi prawa występuje to pojęcie. Rozumienie na gruncie prawa karnego jest jednak do pewnego stopnia swoiste.</a:t>
            </a:r>
          </a:p>
          <a:p>
            <a:pPr algn="just"/>
            <a:endParaRPr lang="pl-PL" dirty="0"/>
          </a:p>
          <a:p>
            <a:pPr algn="just"/>
            <a:r>
              <a:rPr lang="pl-PL" sz="2400" b="1" dirty="0"/>
              <a:t>Kara kryminalna </a:t>
            </a:r>
            <a:r>
              <a:rPr lang="pl-PL" sz="2400" dirty="0"/>
              <a:t>– osobista dolegliwość zadana sprawcy przestępstwa przez konstytucyjnie uprawniony organ państwa, będąca reakcją na popełnienie przestępstwa i wyrażająca potępienie dla przestępstwa, mająca na celu zadośćuczynienie społecznemu poczuciu sprawiedliwości i wypełnienie celów prewencyjnych</a:t>
            </a:r>
          </a:p>
        </p:txBody>
      </p:sp>
    </p:spTree>
    <p:extLst>
      <p:ext uri="{BB962C8B-B14F-4D97-AF65-F5344CB8AC3E}">
        <p14:creationId xmlns:p14="http://schemas.microsoft.com/office/powerpoint/2010/main" val="3263703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3048BAF-D6B8-47C7-8606-41EFC7B43C90}"/>
              </a:ext>
            </a:extLst>
          </p:cNvPr>
          <p:cNvSpPr>
            <a:spLocks noGrp="1"/>
          </p:cNvSpPr>
          <p:nvPr>
            <p:ph type="title"/>
          </p:nvPr>
        </p:nvSpPr>
        <p:spPr>
          <a:xfrm>
            <a:off x="1457882" y="655203"/>
            <a:ext cx="9276236" cy="878176"/>
          </a:xfrm>
        </p:spPr>
        <p:txBody>
          <a:bodyPr/>
          <a:lstStyle/>
          <a:p>
            <a:r>
              <a:rPr lang="pl-PL" dirty="0"/>
              <a:t>Szczegółowe cechy kary kryminalnej</a:t>
            </a:r>
          </a:p>
        </p:txBody>
      </p:sp>
      <p:sp>
        <p:nvSpPr>
          <p:cNvPr id="3" name="pole tekstowe 2">
            <a:extLst>
              <a:ext uri="{FF2B5EF4-FFF2-40B4-BE49-F238E27FC236}">
                <a16:creationId xmlns:a16="http://schemas.microsoft.com/office/drawing/2014/main" id="{55DED174-3EEE-450F-B5D3-99D0F544685E}"/>
              </a:ext>
            </a:extLst>
          </p:cNvPr>
          <p:cNvSpPr txBox="1"/>
          <p:nvPr/>
        </p:nvSpPr>
        <p:spPr>
          <a:xfrm>
            <a:off x="988757" y="1983545"/>
            <a:ext cx="10214485" cy="4062651"/>
          </a:xfrm>
          <a:prstGeom prst="rect">
            <a:avLst/>
          </a:prstGeom>
          <a:noFill/>
        </p:spPr>
        <p:txBody>
          <a:bodyPr wrap="square" rtlCol="0">
            <a:spAutoFit/>
          </a:bodyPr>
          <a:lstStyle/>
          <a:p>
            <a:pPr marL="285750" indent="-285750">
              <a:spcAft>
                <a:spcPts val="600"/>
              </a:spcAft>
              <a:buFont typeface="Gill Sans MT" panose="020B0502020104020203" pitchFamily="34" charset="-18"/>
              <a:buChar char="–"/>
            </a:pPr>
            <a:r>
              <a:rPr lang="pl-PL" sz="2000" dirty="0"/>
              <a:t>stanowi reakcję na popełnienie przestępstwa</a:t>
            </a:r>
          </a:p>
          <a:p>
            <a:pPr marL="285750" indent="-285750">
              <a:spcAft>
                <a:spcPts val="600"/>
              </a:spcAft>
              <a:buFont typeface="Gill Sans MT" panose="020B0502020104020203" pitchFamily="34" charset="-18"/>
              <a:buChar char="–"/>
            </a:pPr>
            <a:r>
              <a:rPr lang="pl-PL" sz="2000" dirty="0"/>
              <a:t>kara nie stanowi zemsty na sprawcy przestępstwa</a:t>
            </a:r>
          </a:p>
          <a:p>
            <a:pPr marL="285750" indent="-285750">
              <a:spcAft>
                <a:spcPts val="600"/>
              </a:spcAft>
              <a:buFont typeface="Gill Sans MT" panose="020B0502020104020203" pitchFamily="34" charset="-18"/>
              <a:buChar char="–"/>
            </a:pPr>
            <a:r>
              <a:rPr lang="pl-PL" sz="2000" dirty="0"/>
              <a:t>warunkiem </a:t>
            </a:r>
            <a:r>
              <a:rPr lang="pl-PL" sz="2000" i="1" dirty="0"/>
              <a:t>sine qua non </a:t>
            </a:r>
            <a:r>
              <a:rPr lang="pl-PL" sz="2000" dirty="0"/>
              <a:t>wymierzenia kary jest zawsze popełnienie przez sprawcę przestępstwa i ponoszenie przez sprawcę winy za nie (zasada </a:t>
            </a:r>
            <a:r>
              <a:rPr lang="pl-PL" sz="2000" i="1" dirty="0" err="1"/>
              <a:t>nulla</a:t>
            </a:r>
            <a:r>
              <a:rPr lang="pl-PL" sz="2000" i="1" dirty="0"/>
              <a:t> poena sine culpa</a:t>
            </a:r>
            <a:r>
              <a:rPr lang="pl-PL" sz="2000" dirty="0"/>
              <a:t>)</a:t>
            </a:r>
          </a:p>
          <a:p>
            <a:pPr marL="285750" indent="-285750">
              <a:spcAft>
                <a:spcPts val="600"/>
              </a:spcAft>
              <a:buFont typeface="Gill Sans MT" panose="020B0502020104020203" pitchFamily="34" charset="-18"/>
              <a:buChar char="–"/>
            </a:pPr>
            <a:r>
              <a:rPr lang="pl-PL" sz="2000" dirty="0"/>
              <a:t>kara musi być przewidziana w ustawie (zasada </a:t>
            </a:r>
            <a:r>
              <a:rPr lang="pl-PL" sz="2000" i="1" dirty="0" err="1"/>
              <a:t>nulla</a:t>
            </a:r>
            <a:r>
              <a:rPr lang="pl-PL" sz="2000" i="1" dirty="0"/>
              <a:t> poena sine lege</a:t>
            </a:r>
            <a:r>
              <a:rPr lang="pl-PL" sz="2000" dirty="0"/>
              <a:t>)</a:t>
            </a:r>
          </a:p>
          <a:p>
            <a:pPr marL="285750" indent="-285750">
              <a:spcAft>
                <a:spcPts val="600"/>
              </a:spcAft>
              <a:buFont typeface="Gill Sans MT" panose="020B0502020104020203" pitchFamily="34" charset="-18"/>
              <a:buChar char="–"/>
            </a:pPr>
            <a:r>
              <a:rPr lang="pl-PL" sz="2000" dirty="0"/>
              <a:t>stanowi dolegliwość zadawaną w sposób świadomy i dla osiągnięcia określonych celów</a:t>
            </a:r>
          </a:p>
          <a:p>
            <a:pPr marL="285750" indent="-285750">
              <a:spcAft>
                <a:spcPts val="600"/>
              </a:spcAft>
              <a:buFont typeface="Gill Sans MT" panose="020B0502020104020203" pitchFamily="34" charset="-18"/>
              <a:buChar char="–"/>
            </a:pPr>
            <a:r>
              <a:rPr lang="pl-PL" sz="2000" dirty="0"/>
              <a:t>jej dolegliwość polega ingerencji w sferę podstawowych praw i wolności osoby karanej</a:t>
            </a:r>
          </a:p>
          <a:p>
            <a:pPr marL="285750" indent="-285750">
              <a:spcAft>
                <a:spcPts val="600"/>
              </a:spcAft>
              <a:buFont typeface="Gill Sans MT" panose="020B0502020104020203" pitchFamily="34" charset="-18"/>
              <a:buChar char="–"/>
            </a:pPr>
            <a:r>
              <a:rPr lang="pl-PL" sz="2000" dirty="0"/>
              <a:t>dolegliwość musi dotykać sprawcę osobiście</a:t>
            </a:r>
          </a:p>
          <a:p>
            <a:pPr marL="285750" indent="-285750">
              <a:spcAft>
                <a:spcPts val="600"/>
              </a:spcAft>
              <a:buFont typeface="Gill Sans MT" panose="020B0502020104020203" pitchFamily="34" charset="-18"/>
              <a:buChar char="–"/>
            </a:pPr>
            <a:r>
              <a:rPr lang="pl-PL" sz="2000" dirty="0"/>
              <a:t>rozmiar tej dolegliwości zależy w szczególności od stopnia winy sprawcy i społecznej szkodliwości czynu </a:t>
            </a:r>
            <a:r>
              <a:rPr lang="pl-PL" sz="2000" dirty="0">
                <a:sym typeface="Wingdings" panose="05000000000000000000" pitchFamily="2" charset="2"/>
              </a:rPr>
              <a:t> kara musi być proporcjonalna do wyrządzonego przez sprawcę zła</a:t>
            </a:r>
            <a:endParaRPr lang="pl-PL" sz="2000" dirty="0"/>
          </a:p>
          <a:p>
            <a:pPr marL="285750" indent="-285750">
              <a:spcAft>
                <a:spcPts val="600"/>
              </a:spcAft>
              <a:buFont typeface="Gill Sans MT" panose="020B0502020104020203" pitchFamily="34" charset="-18"/>
              <a:buChar char="–"/>
            </a:pPr>
            <a:r>
              <a:rPr lang="pl-PL" sz="2000" dirty="0"/>
              <a:t>kara może być wymierzana tylko przez upoważnione do tego organy państwowe (sądy)</a:t>
            </a:r>
          </a:p>
        </p:txBody>
      </p:sp>
    </p:spTree>
    <p:extLst>
      <p:ext uri="{BB962C8B-B14F-4D97-AF65-F5344CB8AC3E}">
        <p14:creationId xmlns:p14="http://schemas.microsoft.com/office/powerpoint/2010/main" val="1900586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4778FA3C-662F-44B7-8FCB-E40D652F8ACE}"/>
              </a:ext>
            </a:extLst>
          </p:cNvPr>
          <p:cNvGraphicFramePr/>
          <p:nvPr>
            <p:extLst>
              <p:ext uri="{D42A27DB-BD31-4B8C-83A1-F6EECF244321}">
                <p14:modId xmlns:p14="http://schemas.microsoft.com/office/powerpoint/2010/main" val="1585459800"/>
              </p:ext>
            </p:extLst>
          </p:nvPr>
        </p:nvGraphicFramePr>
        <p:xfrm>
          <a:off x="914400" y="719666"/>
          <a:ext cx="10424159"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61316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BA3844CE-EFC2-47B3-9B94-B3F39FE26753}"/>
              </a:ext>
            </a:extLst>
          </p:cNvPr>
          <p:cNvSpPr txBox="1"/>
          <p:nvPr/>
        </p:nvSpPr>
        <p:spPr>
          <a:xfrm>
            <a:off x="1130104" y="970669"/>
            <a:ext cx="9931791" cy="2939266"/>
          </a:xfrm>
          <a:prstGeom prst="rect">
            <a:avLst/>
          </a:prstGeom>
          <a:noFill/>
        </p:spPr>
        <p:txBody>
          <a:bodyPr wrap="square" rtlCol="0">
            <a:spAutoFit/>
          </a:bodyPr>
          <a:lstStyle/>
          <a:p>
            <a:pPr algn="just">
              <a:spcAft>
                <a:spcPts val="600"/>
              </a:spcAft>
            </a:pPr>
            <a:r>
              <a:rPr lang="pl-PL" sz="2000" dirty="0"/>
              <a:t>Na gruncie prawa karnego kara występuje w co najmniej czterech wyszczególnionych poniżej postaciach czy też aspektach.</a:t>
            </a:r>
          </a:p>
          <a:p>
            <a:pPr algn="just"/>
            <a:r>
              <a:rPr lang="pl-PL" sz="2000" dirty="0"/>
              <a:t>Kodeks karny zawiera zamknięty katalog zawierający pięć rodzajów kar i przewiduje ogólne zasady ich stosowania. Każdy typ przestępstwa zagrożony jest karą bądź karami w określonych granicach. Granice te uzależnione są od społecznej szkodliwości tej kategorii czynów oraz wagi naruszanego przez sprawcę dobra prawnego. W wyroku skazującym sąd wymierza sprawcy stosowną karę mieszczącą się w granicach zagrożenia ustawowego i odpowiadającą winie sprawcy i społecznej szkodliwości konkretnego czynu. Następnie orzeczona kara jest wykonywana wobec skazanego.</a:t>
            </a:r>
          </a:p>
        </p:txBody>
      </p:sp>
      <p:graphicFrame>
        <p:nvGraphicFramePr>
          <p:cNvPr id="4" name="Diagram 3">
            <a:extLst>
              <a:ext uri="{FF2B5EF4-FFF2-40B4-BE49-F238E27FC236}">
                <a16:creationId xmlns:a16="http://schemas.microsoft.com/office/drawing/2014/main" id="{37067BAF-6CED-42EE-AA78-61A94B47B19E}"/>
              </a:ext>
            </a:extLst>
          </p:cNvPr>
          <p:cNvGraphicFramePr/>
          <p:nvPr>
            <p:extLst>
              <p:ext uri="{D42A27DB-BD31-4B8C-83A1-F6EECF244321}">
                <p14:modId xmlns:p14="http://schemas.microsoft.com/office/powerpoint/2010/main" val="2737238367"/>
              </p:ext>
            </p:extLst>
          </p:nvPr>
        </p:nvGraphicFramePr>
        <p:xfrm>
          <a:off x="521284" y="3032545"/>
          <a:ext cx="11149432" cy="38254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9138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40619B-4B3A-4673-A941-9D679665BCDF}"/>
              </a:ext>
            </a:extLst>
          </p:cNvPr>
          <p:cNvSpPr>
            <a:spLocks noGrp="1"/>
          </p:cNvSpPr>
          <p:nvPr>
            <p:ph type="title"/>
          </p:nvPr>
        </p:nvSpPr>
        <p:spPr>
          <a:xfrm>
            <a:off x="2231136" y="852150"/>
            <a:ext cx="7729728" cy="835973"/>
          </a:xfrm>
        </p:spPr>
        <p:txBody>
          <a:bodyPr/>
          <a:lstStyle/>
          <a:p>
            <a:r>
              <a:rPr lang="pl-PL" dirty="0"/>
              <a:t>Racjonalizacja kary</a:t>
            </a:r>
          </a:p>
        </p:txBody>
      </p:sp>
      <p:sp>
        <p:nvSpPr>
          <p:cNvPr id="3" name="pole tekstowe 2">
            <a:extLst>
              <a:ext uri="{FF2B5EF4-FFF2-40B4-BE49-F238E27FC236}">
                <a16:creationId xmlns:a16="http://schemas.microsoft.com/office/drawing/2014/main" id="{3EF65DF7-730F-440D-8155-2E5D679A6946}"/>
              </a:ext>
            </a:extLst>
          </p:cNvPr>
          <p:cNvSpPr txBox="1"/>
          <p:nvPr/>
        </p:nvSpPr>
        <p:spPr>
          <a:xfrm>
            <a:off x="1024597" y="2382559"/>
            <a:ext cx="10142806" cy="2092881"/>
          </a:xfrm>
          <a:prstGeom prst="rect">
            <a:avLst/>
          </a:prstGeom>
          <a:noFill/>
        </p:spPr>
        <p:txBody>
          <a:bodyPr wrap="square" rtlCol="0">
            <a:spAutoFit/>
          </a:bodyPr>
          <a:lstStyle/>
          <a:p>
            <a:pPr marL="342900" indent="-342900" algn="just">
              <a:spcAft>
                <a:spcPts val="600"/>
              </a:spcAft>
              <a:buAutoNum type="arabicParenR"/>
            </a:pPr>
            <a:r>
              <a:rPr lang="pl-PL" sz="2000" dirty="0"/>
              <a:t>koncepcja odpłaty – kara jest sprawiedliwą odpłatą za zło wyrządzone społeczeństwu przez sprawcę</a:t>
            </a:r>
          </a:p>
          <a:p>
            <a:pPr marL="342900" indent="-342900" algn="just">
              <a:spcAft>
                <a:spcPts val="600"/>
              </a:spcAft>
              <a:buAutoNum type="arabicParenR"/>
            </a:pPr>
            <a:r>
              <a:rPr lang="pl-PL" sz="2000" dirty="0"/>
              <a:t>koncepcja prewencji – kara ma zapobiec powrotowi sprawcy do przestępstwa oraz popełnianiu przestępstw przez innych członków społeczeństwa </a:t>
            </a:r>
          </a:p>
          <a:p>
            <a:pPr marL="342900" indent="-342900" algn="just">
              <a:spcAft>
                <a:spcPts val="600"/>
              </a:spcAft>
              <a:buAutoNum type="arabicParenR"/>
            </a:pPr>
            <a:r>
              <a:rPr lang="pl-PL" sz="2000" dirty="0"/>
              <a:t>koncepcja mieszana – kara jest odpłatą za przestępstwo, która ma zapobiegać ponownemu popełnieniu przestępstw</a:t>
            </a:r>
          </a:p>
        </p:txBody>
      </p:sp>
    </p:spTree>
    <p:extLst>
      <p:ext uri="{BB962C8B-B14F-4D97-AF65-F5344CB8AC3E}">
        <p14:creationId xmlns:p14="http://schemas.microsoft.com/office/powerpoint/2010/main" val="3341094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520D442-F869-4416-945B-C71E366E3C2A}"/>
              </a:ext>
            </a:extLst>
          </p:cNvPr>
          <p:cNvSpPr>
            <a:spLocks noGrp="1"/>
          </p:cNvSpPr>
          <p:nvPr>
            <p:ph type="title"/>
          </p:nvPr>
        </p:nvSpPr>
        <p:spPr>
          <a:xfrm>
            <a:off x="2231136" y="818154"/>
            <a:ext cx="7729728" cy="945388"/>
          </a:xfrm>
        </p:spPr>
        <p:txBody>
          <a:bodyPr/>
          <a:lstStyle/>
          <a:p>
            <a:r>
              <a:rPr lang="pl-PL" dirty="0"/>
              <a:t>Funkcje kary kryminalnej</a:t>
            </a:r>
          </a:p>
        </p:txBody>
      </p:sp>
      <p:sp>
        <p:nvSpPr>
          <p:cNvPr id="3" name="Prostokąt 2">
            <a:extLst>
              <a:ext uri="{FF2B5EF4-FFF2-40B4-BE49-F238E27FC236}">
                <a16:creationId xmlns:a16="http://schemas.microsoft.com/office/drawing/2014/main" id="{E486C8D3-D920-4928-A7FF-28BA0433DE3B}"/>
              </a:ext>
            </a:extLst>
          </p:cNvPr>
          <p:cNvSpPr/>
          <p:nvPr/>
        </p:nvSpPr>
        <p:spPr>
          <a:xfrm>
            <a:off x="756920" y="2422958"/>
            <a:ext cx="10678160" cy="3144194"/>
          </a:xfrm>
          <a:prstGeom prst="rect">
            <a:avLst/>
          </a:prstGeom>
        </p:spPr>
        <p:txBody>
          <a:bodyPr wrap="square">
            <a:spAutoFit/>
          </a:bodyPr>
          <a:lstStyle/>
          <a:p>
            <a:pPr marL="342900" lvl="0" indent="-342900" algn="just">
              <a:lnSpc>
                <a:spcPct val="107000"/>
              </a:lnSpc>
              <a:spcAft>
                <a:spcPts val="0"/>
              </a:spcAft>
              <a:buFont typeface="+mj-lt"/>
              <a:buAutoNum type="alphaLcPeriod"/>
            </a:pPr>
            <a:r>
              <a:rPr lang="pl-PL" sz="2000" b="1" dirty="0">
                <a:latin typeface="Calibri" panose="020F0502020204030204" pitchFamily="34" charset="0"/>
                <a:ea typeface="Calibri" panose="020F0502020204030204" pitchFamily="34" charset="0"/>
                <a:cs typeface="Times New Roman" panose="02020603050405020304" pitchFamily="18" charset="0"/>
              </a:rPr>
              <a:t>Funkcja ochronna</a:t>
            </a:r>
            <a:r>
              <a:rPr lang="pl-PL" sz="2000" dirty="0">
                <a:latin typeface="Calibri" panose="020F0502020204030204" pitchFamily="34" charset="0"/>
                <a:ea typeface="Calibri" panose="020F0502020204030204" pitchFamily="34" charset="0"/>
                <a:cs typeface="Times New Roman" panose="02020603050405020304" pitchFamily="18" charset="0"/>
              </a:rPr>
              <a:t> – ochrona interesów społeczeństwa oraz dóbr o społecznej wartości przed atakami prowadzącymi do ich naruszenia lub narażenia na niebezpieczeństwo</a:t>
            </a:r>
          </a:p>
          <a:p>
            <a:pPr marL="457200" algn="just">
              <a:lnSpc>
                <a:spcPct val="107000"/>
              </a:lnSpc>
              <a:spcAft>
                <a:spcPts val="0"/>
              </a:spcAft>
            </a:pPr>
            <a:r>
              <a:rPr lang="pl-PL" sz="2000" dirty="0">
                <a:latin typeface="Calibri" panose="020F0502020204030204" pitchFamily="34" charset="0"/>
                <a:ea typeface="Calibri" panose="020F0502020204030204" pitchFamily="34" charset="0"/>
                <a:cs typeface="Times New Roman" panose="02020603050405020304" pitchFamily="18" charset="0"/>
              </a:rPr>
              <a:t> </a:t>
            </a:r>
          </a:p>
          <a:p>
            <a:pPr marL="449580" algn="just">
              <a:lnSpc>
                <a:spcPct val="107000"/>
              </a:lnSpc>
              <a:spcAft>
                <a:spcPts val="800"/>
              </a:spcAft>
            </a:pPr>
            <a:r>
              <a:rPr lang="pl-PL" sz="2000" dirty="0">
                <a:latin typeface="Calibri" panose="020F0502020204030204" pitchFamily="34" charset="0"/>
                <a:ea typeface="Calibri" panose="020F0502020204030204" pitchFamily="34" charset="0"/>
                <a:cs typeface="Times New Roman" panose="02020603050405020304" pitchFamily="18" charset="0"/>
              </a:rPr>
              <a:t>Płaszczyzny realizacji tej funkcji:</a:t>
            </a:r>
          </a:p>
          <a:p>
            <a:pPr marL="342900" lvl="0" indent="-342900" algn="just">
              <a:lnSpc>
                <a:spcPct val="107000"/>
              </a:lnSpc>
              <a:spcAft>
                <a:spcPts val="0"/>
              </a:spcAft>
              <a:buFont typeface="Symbol" panose="05050102010706020507" pitchFamily="18" charset="2"/>
              <a:buChar char=""/>
            </a:pPr>
            <a:r>
              <a:rPr lang="pl-PL" sz="2000" u="sng" dirty="0">
                <a:latin typeface="Calibri" panose="020F0502020204030204" pitchFamily="34" charset="0"/>
                <a:ea typeface="Calibri" panose="020F0502020204030204" pitchFamily="34" charset="0"/>
                <a:cs typeface="Times New Roman" panose="02020603050405020304" pitchFamily="18" charset="0"/>
              </a:rPr>
              <a:t>represja</a:t>
            </a:r>
            <a:r>
              <a:rPr lang="pl-PL" sz="2000" dirty="0">
                <a:latin typeface="Calibri" panose="020F0502020204030204" pitchFamily="34" charset="0"/>
                <a:ea typeface="Calibri" panose="020F0502020204030204" pitchFamily="34" charset="0"/>
                <a:cs typeface="Times New Roman" panose="02020603050405020304" pitchFamily="18" charset="0"/>
              </a:rPr>
              <a:t> – akt sprawiedliwości wyrównawczej, odpowiedź na fakt popełnienia przestępstwa</a:t>
            </a:r>
          </a:p>
          <a:p>
            <a:pPr marL="342900" lvl="0" indent="-342900" algn="just">
              <a:lnSpc>
                <a:spcPct val="107000"/>
              </a:lnSpc>
              <a:spcAft>
                <a:spcPts val="0"/>
              </a:spcAft>
              <a:buFont typeface="Symbol" panose="05050102010706020507" pitchFamily="18" charset="2"/>
              <a:buChar char=""/>
            </a:pPr>
            <a:r>
              <a:rPr lang="pl-PL" sz="2000" u="sng" dirty="0">
                <a:latin typeface="Calibri" panose="020F0502020204030204" pitchFamily="34" charset="0"/>
                <a:ea typeface="Calibri" panose="020F0502020204030204" pitchFamily="34" charset="0"/>
                <a:cs typeface="Times New Roman" panose="02020603050405020304" pitchFamily="18" charset="0"/>
              </a:rPr>
              <a:t>prewencja</a:t>
            </a:r>
            <a:r>
              <a:rPr lang="pl-PL" sz="2000" dirty="0">
                <a:latin typeface="Calibri" panose="020F0502020204030204" pitchFamily="34" charset="0"/>
                <a:ea typeface="Calibri" panose="020F0502020204030204" pitchFamily="34" charset="0"/>
                <a:cs typeface="Times New Roman" panose="02020603050405020304" pitchFamily="18" charset="0"/>
              </a:rPr>
              <a:t> (indywidualna i generalna) – powstrzymanie od popełniana przestępstw przez ukształtowanie w obywatelach odpowiedniej postawy</a:t>
            </a:r>
          </a:p>
          <a:p>
            <a:pPr marL="342900" lvl="0" indent="-342900" algn="just">
              <a:lnSpc>
                <a:spcPct val="107000"/>
              </a:lnSpc>
              <a:spcAft>
                <a:spcPts val="0"/>
              </a:spcAft>
              <a:buFont typeface="Symbol" panose="05050102010706020507" pitchFamily="18" charset="2"/>
              <a:buChar char=""/>
            </a:pPr>
            <a:r>
              <a:rPr lang="pl-PL" sz="2000" u="sng" dirty="0">
                <a:latin typeface="Calibri" panose="020F0502020204030204" pitchFamily="34" charset="0"/>
                <a:ea typeface="Calibri" panose="020F0502020204030204" pitchFamily="34" charset="0"/>
                <a:cs typeface="Times New Roman" panose="02020603050405020304" pitchFamily="18" charset="0"/>
              </a:rPr>
              <a:t>zabezpieczenie</a:t>
            </a:r>
            <a:r>
              <a:rPr lang="pl-PL" sz="2000" dirty="0">
                <a:latin typeface="Calibri" panose="020F0502020204030204" pitchFamily="34" charset="0"/>
                <a:ea typeface="Calibri" panose="020F0502020204030204" pitchFamily="34" charset="0"/>
                <a:cs typeface="Times New Roman" panose="02020603050405020304" pitchFamily="18" charset="0"/>
              </a:rPr>
              <a:t> społeczeństwa przed działaniami przestępców – dzięki stosowaniu długoterminowych kar pozbawienia wolności, odizolowanie szczególnie niebezpiecznych jednostek</a:t>
            </a:r>
          </a:p>
        </p:txBody>
      </p:sp>
    </p:spTree>
    <p:extLst>
      <p:ext uri="{BB962C8B-B14F-4D97-AF65-F5344CB8AC3E}">
        <p14:creationId xmlns:p14="http://schemas.microsoft.com/office/powerpoint/2010/main" val="2940420571"/>
      </p:ext>
    </p:extLst>
  </p:cSld>
  <p:clrMapOvr>
    <a:masterClrMapping/>
  </p:clrMapOvr>
</p:sld>
</file>

<file path=ppt/theme/theme1.xml><?xml version="1.0" encoding="utf-8"?>
<a:theme xmlns:a="http://schemas.openxmlformats.org/drawingml/2006/main" name="Paczka">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Paczka</Template>
  <TotalTime>484</TotalTime>
  <Words>2613</Words>
  <Application>Microsoft Office PowerPoint</Application>
  <PresentationFormat>Panoramiczny</PresentationFormat>
  <Paragraphs>181</Paragraphs>
  <Slides>28</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28</vt:i4>
      </vt:variant>
    </vt:vector>
  </HeadingPairs>
  <TitlesOfParts>
    <vt:vector size="34" baseType="lpstr">
      <vt:lpstr>Arial</vt:lpstr>
      <vt:lpstr>Calibri</vt:lpstr>
      <vt:lpstr>Gill Sans MT</vt:lpstr>
      <vt:lpstr>Symbol</vt:lpstr>
      <vt:lpstr>Wingdings</vt:lpstr>
      <vt:lpstr>Paczka</vt:lpstr>
      <vt:lpstr>Pojęcie i cele kary kryminalnej. Katalog kar i środków karnych</vt:lpstr>
      <vt:lpstr>Prezentacja programu PowerPoint</vt:lpstr>
      <vt:lpstr>Prezentacja programu PowerPoint</vt:lpstr>
      <vt:lpstr>Pojęcie kary kryminalnej</vt:lpstr>
      <vt:lpstr>Szczegółowe cechy kary kryminalnej</vt:lpstr>
      <vt:lpstr>Prezentacja programu PowerPoint</vt:lpstr>
      <vt:lpstr>Prezentacja programu PowerPoint</vt:lpstr>
      <vt:lpstr>Racjonalizacja kary</vt:lpstr>
      <vt:lpstr>Funkcje kary kryminalnej</vt:lpstr>
      <vt:lpstr>Prezentacja programu PowerPoint</vt:lpstr>
      <vt:lpstr>Cele kary kryminalnej</vt:lpstr>
      <vt:lpstr>Prezentacja programu PowerPoint</vt:lpstr>
      <vt:lpstr>Katalog kar</vt:lpstr>
      <vt:lpstr>Prezentacja programu PowerPoint</vt:lpstr>
      <vt:lpstr>grzywna</vt:lpstr>
      <vt:lpstr>Prezentacja programu PowerPoint</vt:lpstr>
      <vt:lpstr>Prezentacja programu PowerPoint</vt:lpstr>
      <vt:lpstr>Prezentacja programu PowerPoint</vt:lpstr>
      <vt:lpstr>Prezentacja programu PowerPoint</vt:lpstr>
      <vt:lpstr>Ograniczenie wolności</vt:lpstr>
      <vt:lpstr>Prezentacja programu PowerPoint</vt:lpstr>
      <vt:lpstr>Kara pozbawienia wolności</vt:lpstr>
      <vt:lpstr>Prezentacja programu PowerPoint</vt:lpstr>
      <vt:lpstr>Kara dożywotniego pozbawienia wolności</vt:lpstr>
      <vt:lpstr>Klasyfikacja przestępstw ze względu na zagrożenie ustawowe</vt:lpstr>
      <vt:lpstr>Środki karne</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Pojęcie i cele kary kryminalnej. Katalog kar i środków karnych</dc:title>
  <dc:creator>Alicja Limburska</dc:creator>
  <cp:lastModifiedBy>Alicja Limburska</cp:lastModifiedBy>
  <cp:revision>46</cp:revision>
  <dcterms:created xsi:type="dcterms:W3CDTF">2020-03-23T16:27:31Z</dcterms:created>
  <dcterms:modified xsi:type="dcterms:W3CDTF">2024-04-09T19:33:26Z</dcterms:modified>
</cp:coreProperties>
</file>