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2" r:id="rId4"/>
    <p:sldId id="275" r:id="rId5"/>
    <p:sldId id="261" r:id="rId6"/>
    <p:sldId id="276" r:id="rId7"/>
    <p:sldId id="263" r:id="rId8"/>
    <p:sldId id="266" r:id="rId9"/>
    <p:sldId id="264" r:id="rId10"/>
    <p:sldId id="265" r:id="rId11"/>
    <p:sldId id="262" r:id="rId12"/>
    <p:sldId id="258" r:id="rId13"/>
    <p:sldId id="260" r:id="rId14"/>
    <p:sldId id="274" r:id="rId15"/>
    <p:sldId id="267" r:id="rId16"/>
    <p:sldId id="268" r:id="rId17"/>
    <p:sldId id="269" r:id="rId18"/>
    <p:sldId id="270" r:id="rId19"/>
    <p:sldId id="271" r:id="rId20"/>
    <p:sldId id="273" r:id="rId21"/>
    <p:sldId id="259" r:id="rId22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87F8B-4E5B-147F-91E5-9210E6A7B928}" v="170" dt="2023-01-02T14:37:10.580"/>
    <p1510:client id="{16C02934-7B04-8009-346C-0C458C733108}" v="2274" dt="2023-01-03T08:08:55.852"/>
    <p1510:client id="{85A6835C-DD66-398E-B6B5-BC011228CC19}" v="218" dt="2023-01-03T09:16:51.620"/>
    <p1510:client id="{CA57C5C3-5B15-46DA-8714-E15903C2E5BB}" v="52" dt="2023-01-02T13:51:26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16" y="4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34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29919690-6B5D-4C21-8494-374FC57BFD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FD82533-9FF4-4E9A-8FF8-95C9C698C2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7666D-2DA0-45AC-A449-EA18F36049C8}" type="datetime1">
              <a:rPr lang="pl-PL" smtClean="0"/>
              <a:t>9.11.2024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1FF64F9-6736-4B35-90EE-3670D6AD4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1122916-1854-4EB8-A4CA-B133002658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A9A20-C512-4B3D-B179-B69AE464B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1538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AF645-9E17-4ADB-B34D-E867BD35BFCA}" type="datetime1">
              <a:rPr lang="pl-PL" smtClean="0"/>
              <a:pPr/>
              <a:t>9.11.2024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19476-7C41-4434-882E-4AD17A9FD4BB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91761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270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784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014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4353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014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1342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22490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2639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0528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24116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939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544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3706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9839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3762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72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5895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3095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613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Obraz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rostokąt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AC0EA8-CE0E-4E5A-A0F8-D299246FCC14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zny 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Obraz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C00C8E-9F6A-44D8-AD04-259D8002A51C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Obraz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34F460-9B3C-4637-BFF6-02F6DC2D7BB3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Obraz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Prostokąt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12" name="Tekst — symbol zastępczy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A188A9-5F6B-4F71-A08A-7B3A9E3EF2F5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  <p:sp>
        <p:nvSpPr>
          <p:cNvPr id="16" name="Pole tekstowe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l-PL" sz="72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pl-PL" sz="72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Obraz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Prostokąt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Prostokąt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706B49-F482-414A-A464-FE7A3F6C431D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Obraz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Prostokąt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Prostokąt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ytuł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7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8" name="Tekst — symbol zastępczy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9" name="Tekst — symbol zastępczy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10" name="Tekst — symbol zastępczy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11" name="Tekst — symbol zastępczy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12" name="Tekst — symbol zastępczy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8E1AE3-0506-402E-80DB-AD23339F23EE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z obraz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Obraz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Prostokąt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Prostokąt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ytuł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19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20" name="Obraz — symbol zastępczy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1" name="Tekst — symbol zastępczy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22" name="Tekst — symbol zastępczy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23" name="Obraz — symbol zastępczy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4" name="Tekst — symbol zastępczy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25" name="Tekst — symbol zastępczy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26" name="Obraz — symbol zastępczy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7" name="Tekst — symbol zastępczy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0C24BD-240D-4571-A9AE-71FB8C8FF73D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Obraz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rostokąt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C0A3FD-FB1F-482E-B8EF-EDD487144DCD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Prostokąt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55A7CF1B-DA07-4364-9EDA-44D3FD2946DA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Obraz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Prostokąt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Prostokąt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098F62-AD25-4C47-83DD-1DCF3F5B68E8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Obraz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rostokąt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75290C-D454-450B-8623-492D0C16D1CA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az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D19E33-57BF-44B7-BFF9-C42BFA896180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Obraz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Prostokąt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rostokąt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78FB02-D772-4455-A32D-56E8C5D1B3A9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Obraz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Prostokąt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E7385E-1EF8-4915-BB72-E0B7F6D5238C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09FD36-A18D-4D90-A24E-5475B2CB8FC8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az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34B16A-98CA-450A-A7EE-66D914AFE15E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az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DA5CEA-7F29-44B6-9B91-EB2A869A8D75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0EA98EE-0193-48ED-B18F-A7BC8D00DCB4}" type="datetime1">
              <a:rPr lang="pl-PL" noProof="0" smtClean="0"/>
              <a:t>9.11.2024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.gov.pl/wskazniki-makroekonomiczne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worldbank.org/indicator/NY.GDP.MKTP.CD?locations=P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/>
              <a:t>Ekonomia dla prawników</a:t>
            </a:r>
            <a:br>
              <a:rPr lang="pl-PL" dirty="0"/>
            </a:br>
            <a:br>
              <a:rPr lang="pl-PL" dirty="0"/>
            </a:br>
            <a:r>
              <a:rPr lang="pl-PL" dirty="0">
                <a:ea typeface="+mj-lt"/>
                <a:cs typeface="+mj-lt"/>
              </a:rPr>
              <a:t>Podstawowe kategorie i czynniki wzrostu gospodarczego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Dr Daniel </a:t>
            </a:r>
            <a:r>
              <a:rPr lang="pl-PL" dirty="0" err="1"/>
              <a:t>Butyter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PKB (Metoda sumowania wydatków)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Ta metoda polega na sumowaniu wydatków na dobra finalne wytworzone przez przedsiębiorstwa krajowe:</a:t>
            </a:r>
            <a:endParaRPr lang="pl-PL"/>
          </a:p>
          <a:p>
            <a:pPr marL="0" indent="0">
              <a:buNone/>
            </a:pPr>
            <a:endParaRPr lang="pl-PL" sz="1800" dirty="0"/>
          </a:p>
          <a:p>
            <a:pPr marL="342900" indent="-342900">
              <a:buAutoNum type="arabicPeriod"/>
            </a:pPr>
            <a:r>
              <a:rPr lang="pl-PL" sz="1800" dirty="0"/>
              <a:t>wydatki na dobra konsumpcyjne (C)</a:t>
            </a:r>
          </a:p>
          <a:p>
            <a:pPr marL="342900" indent="-342900">
              <a:buAutoNum type="arabicPeriod"/>
            </a:pPr>
            <a:r>
              <a:rPr lang="pl-PL" sz="1800" dirty="0"/>
              <a:t>wydatki na krajowe dobra inwestycyjne (I)</a:t>
            </a:r>
          </a:p>
          <a:p>
            <a:pPr marL="342900" indent="-342900">
              <a:buAutoNum type="arabicPeriod"/>
            </a:pPr>
            <a:r>
              <a:rPr lang="pl-PL" sz="1800" dirty="0"/>
              <a:t>wydatki rządowe na finalne produkty i usługi (G)</a:t>
            </a:r>
          </a:p>
          <a:p>
            <a:pPr marL="342900" indent="-342900">
              <a:buAutoNum type="arabicPeriod"/>
            </a:pPr>
            <a:r>
              <a:rPr lang="pl-PL" sz="1800" dirty="0"/>
              <a:t>Wydatki zagraniczne na krajowe dobra eksportowane (X)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59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PKB – podstawowy miernik wzrostu gospodarczego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800" dirty="0"/>
              <a:t>Produkt krajowy brutto jest pewną miarą wielkości produkcji wytworzonej w gospodarce w określonym przedziale czasowym (zazwyczaj w okresie 1 roku).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  <a:hlinkClick r:id="rId3"/>
              </a:rPr>
              <a:t>https://stat.gov.pl/wskazniki-makroekonomiczne/</a:t>
            </a:r>
            <a:r>
              <a:rPr lang="pl-PL" sz="1800" dirty="0">
                <a:ea typeface="+mn-lt"/>
                <a:cs typeface="+mn-lt"/>
              </a:rPr>
              <a:t> </a:t>
            </a:r>
            <a:endParaRPr lang="pl-PL"/>
          </a:p>
          <a:p>
            <a:endParaRPr lang="pl-PL" sz="1800"/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  <a:hlinkClick r:id="rId4"/>
              </a:rPr>
              <a:t>https://data.worldbank.org/indicator/NY.GDP.MKTP.CD?locations=PL</a:t>
            </a:r>
            <a:r>
              <a:rPr lang="pl-PL" sz="1800" dirty="0">
                <a:ea typeface="+mn-lt"/>
                <a:cs typeface="+mn-lt"/>
              </a:rPr>
              <a:t> </a:t>
            </a:r>
            <a:endParaRPr lang="pl-PL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51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PKB Polski (opracowanie na podstawie GUS)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892073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endParaRPr lang="pl-PL" sz="1800"/>
          </a:p>
          <a:p>
            <a:endParaRPr lang="pl-PL" sz="1800"/>
          </a:p>
          <a:p>
            <a:endParaRPr lang="pl-PL" sz="180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C723EC08-1EB4-98D6-597C-2A4CDBDF9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516338"/>
              </p:ext>
            </p:extLst>
          </p:nvPr>
        </p:nvGraphicFramePr>
        <p:xfrm>
          <a:off x="0" y="2007913"/>
          <a:ext cx="12137436" cy="2734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286">
                  <a:extLst>
                    <a:ext uri="{9D8B030D-6E8A-4147-A177-3AD203B41FA5}">
                      <a16:colId xmlns:a16="http://schemas.microsoft.com/office/drawing/2014/main" val="36485182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738987967"/>
                    </a:ext>
                  </a:extLst>
                </a:gridCol>
                <a:gridCol w="859971">
                  <a:extLst>
                    <a:ext uri="{9D8B030D-6E8A-4147-A177-3AD203B41FA5}">
                      <a16:colId xmlns:a16="http://schemas.microsoft.com/office/drawing/2014/main" val="3998472583"/>
                    </a:ext>
                  </a:extLst>
                </a:gridCol>
                <a:gridCol w="827315">
                  <a:extLst>
                    <a:ext uri="{9D8B030D-6E8A-4147-A177-3AD203B41FA5}">
                      <a16:colId xmlns:a16="http://schemas.microsoft.com/office/drawing/2014/main" val="241937899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81416108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897704369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68857193"/>
                    </a:ext>
                  </a:extLst>
                </a:gridCol>
                <a:gridCol w="859971">
                  <a:extLst>
                    <a:ext uri="{9D8B030D-6E8A-4147-A177-3AD203B41FA5}">
                      <a16:colId xmlns:a16="http://schemas.microsoft.com/office/drawing/2014/main" val="139233322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420570531"/>
                    </a:ext>
                  </a:extLst>
                </a:gridCol>
                <a:gridCol w="1001486">
                  <a:extLst>
                    <a:ext uri="{9D8B030D-6E8A-4147-A177-3AD203B41FA5}">
                      <a16:colId xmlns:a16="http://schemas.microsoft.com/office/drawing/2014/main" val="3610845816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3616343394"/>
                    </a:ext>
                  </a:extLst>
                </a:gridCol>
                <a:gridCol w="772886">
                  <a:extLst>
                    <a:ext uri="{9D8B030D-6E8A-4147-A177-3AD203B41FA5}">
                      <a16:colId xmlns:a16="http://schemas.microsoft.com/office/drawing/2014/main" val="1052527700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23995307"/>
                    </a:ext>
                  </a:extLst>
                </a:gridCol>
                <a:gridCol w="870722">
                  <a:extLst>
                    <a:ext uri="{9D8B030D-6E8A-4147-A177-3AD203B41FA5}">
                      <a16:colId xmlns:a16="http://schemas.microsoft.com/office/drawing/2014/main" val="3738056987"/>
                    </a:ext>
                  </a:extLst>
                </a:gridCol>
              </a:tblGrid>
              <a:tr h="932756">
                <a:tc>
                  <a:txBody>
                    <a:bodyPr/>
                    <a:lstStyle/>
                    <a:p>
                      <a:r>
                        <a:rPr lang="pl-PL" dirty="0"/>
                        <a:t>dane w mln. PLN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110049"/>
                  </a:ext>
                </a:extLst>
              </a:tr>
              <a:tr h="250854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pl-PL" sz="1000" dirty="0">
                          <a:effectLst/>
                        </a:rPr>
                        <a:t>Dochód narodowy (ceny bieżące)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1 496 791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1 551 426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1 573 646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1 635 483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1 731 513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1 778 261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1 898 758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2 036 989</a:t>
                      </a:r>
                      <a:endParaRPr lang="pl-PL" sz="2000" dirty="0">
                        <a:latin typeface="Arial"/>
                      </a:endParaRPr>
                    </a:p>
                    <a:p>
                      <a:pPr lvl="0" algn="ctr">
                        <a:buNone/>
                      </a:pPr>
                      <a:endParaRPr lang="pl-PL" sz="2000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2 192 953</a:t>
                      </a:r>
                      <a:endParaRPr lang="pl-PL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pl-PL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2 276 216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pl-PL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2 545 149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pl-PL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2 979 054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pl-PL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3 272 093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05934805"/>
                  </a:ext>
                </a:extLst>
              </a:tr>
              <a:tr h="796189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pl-PL" sz="1000" b="1" i="0" u="none" strike="noStrike" noProof="0" dirty="0">
                          <a:effectLst/>
                          <a:latin typeface="Trebuchet MS"/>
                        </a:rPr>
                        <a:t>PKB (ceny bieżące)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1 553 641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1 612 739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1 630 126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1 700 552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1 798 471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1 853 205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1 982 794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2 126 506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2000" dirty="0">
                          <a:effectLst/>
                          <a:latin typeface="Arial"/>
                        </a:rPr>
                        <a:t>2 288 492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pl-PL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2 362 909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pl-PL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2 661 518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pl-PL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3 100 850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pl-PL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3 401 610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45344198"/>
                  </a:ext>
                </a:extLst>
              </a:tr>
            </a:tbl>
          </a:graphicData>
        </a:graphic>
      </p:graphicFrame>
      <p:sp>
        <p:nvSpPr>
          <p:cNvPr id="7" name="Tytuł 1">
            <a:extLst>
              <a:ext uri="{FF2B5EF4-FFF2-40B4-BE49-F238E27FC236}">
                <a16:creationId xmlns:a16="http://schemas.microsoft.com/office/drawing/2014/main" id="{23DB8C1A-D2CC-90E3-4C06-1C64690E1B3C}"/>
              </a:ext>
            </a:extLst>
          </p:cNvPr>
          <p:cNvSpPr txBox="1">
            <a:spLocks/>
          </p:cNvSpPr>
          <p:nvPr/>
        </p:nvSpPr>
        <p:spPr>
          <a:xfrm>
            <a:off x="752510" y="6039101"/>
            <a:ext cx="9694072" cy="886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opracowanie na podstawie danych GUS</a:t>
            </a:r>
          </a:p>
        </p:txBody>
      </p:sp>
    </p:spTree>
    <p:extLst>
      <p:ext uri="{BB962C8B-B14F-4D97-AF65-F5344CB8AC3E}">
        <p14:creationId xmlns:p14="http://schemas.microsoft.com/office/powerpoint/2010/main" val="1277808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PKB Polski, Ukrainy i Czech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892073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endParaRPr lang="pl-PL" sz="1800"/>
          </a:p>
          <a:p>
            <a:endParaRPr lang="pl-PL" sz="1800"/>
          </a:p>
          <a:p>
            <a:endParaRPr lang="pl-PL" sz="180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3DB8C1A-D2CC-90E3-4C06-1C64690E1B3C}"/>
              </a:ext>
            </a:extLst>
          </p:cNvPr>
          <p:cNvSpPr txBox="1">
            <a:spLocks/>
          </p:cNvSpPr>
          <p:nvPr/>
        </p:nvSpPr>
        <p:spPr>
          <a:xfrm>
            <a:off x="752510" y="6039101"/>
            <a:ext cx="9694072" cy="886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6" name="Obraz 5" descr="Obraz zawierający zrzut ekranu, tekst, Wykres, diagram&#10;&#10;Opis wygenerowany automatycznie">
            <a:extLst>
              <a:ext uri="{FF2B5EF4-FFF2-40B4-BE49-F238E27FC236}">
                <a16:creationId xmlns:a16="http://schemas.microsoft.com/office/drawing/2014/main" id="{314F0905-7421-C271-625D-54DDBF28DC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5729" y="1661213"/>
            <a:ext cx="6363043" cy="49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62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PKB Polski, Ukrainy i Czech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892073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endParaRPr lang="pl-PL" sz="1800"/>
          </a:p>
          <a:p>
            <a:endParaRPr lang="pl-PL" sz="1800"/>
          </a:p>
          <a:p>
            <a:endParaRPr lang="pl-PL" sz="180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3DB8C1A-D2CC-90E3-4C06-1C64690E1B3C}"/>
              </a:ext>
            </a:extLst>
          </p:cNvPr>
          <p:cNvSpPr txBox="1">
            <a:spLocks/>
          </p:cNvSpPr>
          <p:nvPr/>
        </p:nvSpPr>
        <p:spPr>
          <a:xfrm>
            <a:off x="752510" y="6039101"/>
            <a:ext cx="9694072" cy="886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5" name="Obraz 4" descr="Obraz zawierający tekst, zrzut ekranu, Czcionka, linia&#10;&#10;Opis wygenerowany automatycznie">
            <a:extLst>
              <a:ext uri="{FF2B5EF4-FFF2-40B4-BE49-F238E27FC236}">
                <a16:creationId xmlns:a16="http://schemas.microsoft.com/office/drawing/2014/main" id="{DA471F53-2F66-030A-21D9-3F2C0FCAE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753" y="2079524"/>
            <a:ext cx="9892429" cy="461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448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Wady PKB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AutoNum type="arabicPeriod"/>
            </a:pPr>
            <a:r>
              <a:rPr lang="pl-PL" sz="1800" dirty="0"/>
              <a:t>Nie uwzględnia nierówności dochodowych mieszkańców.</a:t>
            </a:r>
          </a:p>
          <a:p>
            <a:pPr marL="342900" indent="-342900">
              <a:buAutoNum type="arabicPeriod"/>
            </a:pPr>
            <a:r>
              <a:rPr lang="pl-PL" sz="1800" dirty="0"/>
              <a:t>Nierejestrowana produkcja (szara strefa) - przykład pomocy domowej.</a:t>
            </a:r>
            <a:endParaRPr lang="pl-PL" dirty="0"/>
          </a:p>
          <a:p>
            <a:pPr marL="342900" indent="-342900">
              <a:buAutoNum type="arabicPeriod"/>
            </a:pPr>
            <a:r>
              <a:rPr lang="pl-PL" sz="1800" dirty="0"/>
              <a:t>Wypoczynek.</a:t>
            </a:r>
          </a:p>
          <a:p>
            <a:pPr marL="342900" indent="-342900">
              <a:buAutoNum type="arabicPeriod"/>
            </a:pPr>
            <a:r>
              <a:rPr lang="pl-PL" sz="1800" dirty="0"/>
              <a:t>Efekty zewnętrzne.</a:t>
            </a:r>
          </a:p>
          <a:p>
            <a:pPr marL="342900" indent="-342900">
              <a:buAutoNum type="arabicPeriod"/>
            </a:pPr>
            <a:r>
              <a:rPr lang="pl-PL" sz="1800" dirty="0"/>
              <a:t>Nie odzwierciedla jakości usług.</a:t>
            </a:r>
          </a:p>
          <a:p>
            <a:pPr marL="342900" indent="-342900">
              <a:buAutoNum type="arabicPeriod"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25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Alternatywa dla PKB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pl-PL" sz="1800" dirty="0">
                <a:ea typeface="+mn-lt"/>
                <a:cs typeface="+mn-lt"/>
              </a:rPr>
              <a:t>Miara dobrobytu ekonomicznego – PNB + szacunkowe wielkości wyrażające równowartość czasu wolnego + produkcja nierejestrowana + infrastruktura publiczna + prywatne dobra trwałe - szacunkowe wartości związane z zanieczyszczeniem środowiska oraz wydatki na obronę narodową i dojazdy do pracy.</a:t>
            </a: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HDI</a:t>
            </a:r>
          </a:p>
          <a:p>
            <a:pPr>
              <a:buFont typeface="Arial"/>
              <a:buChar char="•"/>
            </a:pPr>
            <a:r>
              <a:rPr lang="pl-PL" sz="1800" dirty="0">
                <a:ea typeface="+mn-lt"/>
                <a:cs typeface="+mn-lt"/>
              </a:rPr>
              <a:t>oczekiwana długość życia;</a:t>
            </a:r>
            <a:endParaRPr lang="pl-PL" dirty="0"/>
          </a:p>
          <a:p>
            <a:pPr>
              <a:buFont typeface="Arial"/>
              <a:buChar char="•"/>
            </a:pPr>
            <a:r>
              <a:rPr lang="pl-PL" sz="1800" b="1" dirty="0">
                <a:ea typeface="+mn-lt"/>
                <a:cs typeface="+mn-lt"/>
              </a:rPr>
              <a:t>średnia liczba lat edukacji</a:t>
            </a:r>
            <a:r>
              <a:rPr lang="pl-PL" sz="1800" dirty="0">
                <a:ea typeface="+mn-lt"/>
                <a:cs typeface="+mn-lt"/>
              </a:rPr>
              <a:t> otrzymanej przez mieszkańców w wieku 25 lat i starszych;</a:t>
            </a:r>
            <a:endParaRPr lang="pl-PL" dirty="0"/>
          </a:p>
          <a:p>
            <a:pPr>
              <a:buFont typeface="Arial"/>
              <a:buChar char="•"/>
            </a:pPr>
            <a:r>
              <a:rPr lang="pl-PL" sz="1800" dirty="0">
                <a:ea typeface="+mn-lt"/>
                <a:cs typeface="+mn-lt"/>
              </a:rPr>
              <a:t>oczekiwana liczba lat edukacji dla dzieci rozpoczynających proces kształcenia;</a:t>
            </a:r>
            <a:endParaRPr lang="pl-PL" dirty="0"/>
          </a:p>
          <a:p>
            <a:pPr>
              <a:buFont typeface="Arial"/>
              <a:buChar char="•"/>
            </a:pPr>
            <a:r>
              <a:rPr lang="pl-PL" sz="1800" dirty="0">
                <a:ea typeface="+mn-lt"/>
                <a:cs typeface="+mn-lt"/>
              </a:rPr>
              <a:t>dochód narodowy per capita w USD (liczony według parytetu siły nabywczej danej waluty).</a:t>
            </a:r>
            <a:endParaRPr lang="pl-PL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342900" indent="-342900">
              <a:buAutoNum type="arabicPeriod"/>
            </a:pPr>
            <a:endParaRPr lang="pl-PL" sz="180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370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Podażowe i popytowe determinanty dochodu narodowego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Ujęcie podażowe (pełne wykorzystanie czynników produkcji) - produkcja w gospodarce zależy od zdolności wytwórczych gospodarki, a więc możliwości kreowania podaży dóbr.</a:t>
            </a:r>
            <a:endParaRPr lang="pl-PL" dirty="0"/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Rozmiar zdolności wytwórczych gospodarki wyznacza poziom dochodu narodowego. </a:t>
            </a: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342900" indent="-342900">
              <a:buAutoNum type="arabicPeriod"/>
            </a:pPr>
            <a:endParaRPr lang="pl-PL" sz="1800" dirty="0">
              <a:ea typeface="+mn-lt"/>
              <a:cs typeface="+mn-lt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45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Podażowe i popytowe determinanty dochodu narodowego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Ujęcie popytowe (niepełne wykorzystanie czynników produkcji) - produkcja w gospodarce wyznacza się nie przez rozmiar zdolności wytwórczych, lecz przez stopień wykorzystania czynników produkcyjnych.</a:t>
            </a: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Stopień wykorzystania zdolności wytwórczych gospodarki zależy od popytu na dobra.</a:t>
            </a: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Produkcja (dochód narodowy) faktycznie wytwarzana w gospodarce zależy od łącznego (globalnego) popytu na dobra. </a:t>
            </a: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342900" indent="-342900">
              <a:buAutoNum type="arabicPeriod"/>
            </a:pPr>
            <a:endParaRPr lang="pl-PL" sz="1800" dirty="0">
              <a:ea typeface="+mn-lt"/>
              <a:cs typeface="+mn-lt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529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Determinanty dochodu narodowego w okresie krótkim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Produkcja potencjalna a produkcja faktyczna.</a:t>
            </a: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Konsumpcja</a:t>
            </a: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Inwestowanie </a:t>
            </a: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Wydatki państwowe</a:t>
            </a: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Eksport netto</a:t>
            </a: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5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Pojęcie wzrostu gospodarczego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3489341" cy="359931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1800" dirty="0"/>
              <a:t>Wzrost gospodarczy jest to proces wzrostu produkcji w gospodarce jako całości.</a:t>
            </a:r>
          </a:p>
          <a:p>
            <a:endParaRPr lang="pl-PL" sz="1800" dirty="0"/>
          </a:p>
          <a:p>
            <a:r>
              <a:rPr lang="pl-PL" sz="1800" dirty="0"/>
              <a:t>Miernik wzrostu gospodarczego to stopa wzrostu produkcji (tempo wzrostu produkcji)</a:t>
            </a:r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  <p:pic>
        <p:nvPicPr>
          <p:cNvPr id="7" name="Obraz 7" descr="Obraz zawierający tekst&#10;&#10;Opis wygenerowany automatycznie">
            <a:extLst>
              <a:ext uri="{FF2B5EF4-FFF2-40B4-BE49-F238E27FC236}">
                <a16:creationId xmlns:a16="http://schemas.microsoft.com/office/drawing/2014/main" id="{0621FE8B-24F9-39F1-95F0-551B647D14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444893"/>
            <a:ext cx="8321615" cy="117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441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Determinanty dochodu narodowego w okresie długim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1800" dirty="0"/>
              <a:t>W długim okresie czynnikami determinującymi poziom i wzrost dochodu narodowego są </a:t>
            </a: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pl-PL" sz="1800" dirty="0"/>
              <a:t>nakłady kapitału</a:t>
            </a:r>
            <a:endParaRPr lang="pl-PL" dirty="0"/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pl-PL" sz="1800" dirty="0">
                <a:ea typeface="+mn-lt"/>
                <a:cs typeface="+mn-lt"/>
              </a:rPr>
              <a:t>nakłady pracy</a:t>
            </a: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pl-PL" sz="1800" dirty="0">
                <a:ea typeface="+mn-lt"/>
                <a:cs typeface="+mn-lt"/>
              </a:rPr>
              <a:t>postęp technologiczny</a:t>
            </a: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sz="1800" dirty="0">
                <a:ea typeface="+mn-lt"/>
                <a:cs typeface="+mn-lt"/>
              </a:rPr>
              <a:t>Model wzrostu Solowa</a:t>
            </a:r>
            <a:r>
              <a:rPr lang="uk-UA" sz="1800" dirty="0">
                <a:ea typeface="+mn-lt"/>
                <a:cs typeface="+mn-lt"/>
              </a:rPr>
              <a:t> </a:t>
            </a:r>
            <a:r>
              <a:rPr lang="pl-PL" sz="1800">
                <a:ea typeface="+mn-lt"/>
                <a:cs typeface="+mn-lt"/>
              </a:rPr>
              <a:t>Y=F (Z, K, A)</a:t>
            </a:r>
            <a:endParaRPr lang="pl-PL" sz="18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1800" dirty="0">
              <a:ea typeface="+mn-lt"/>
              <a:cs typeface="+mn-lt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89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592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>
                <a:ea typeface="+mj-lt"/>
                <a:cs typeface="+mj-lt"/>
              </a:rPr>
              <a:t>PKB – podstawowy miernik wzrostu gospodarczego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536408" cy="359931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PKB - wartość końcowych dóbr i usług wyprodukowanych w kraju w określonym czasie. 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PKB nominalne a realne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PNB - Produkt Narodowy Brutto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PKN – Produkt Krajowy Netto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PKB per capita = PKB/ilość ludności</a:t>
            </a:r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  <a:p>
            <a:endParaRPr lang="pl-PL" sz="180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8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C4CD16-6BEA-5BA7-6D6B-F7A9AF403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pl-PL" dirty="0"/>
              <a:t>Model ruchu okrężnego w gospodarce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CDB12-63D1-1B4E-F1A1-8DE01C839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FA9E3C1-16B9-EA97-9471-F627F998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3489341" cy="3599316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1800" dirty="0" err="1"/>
              <a:t>Gospodarka</a:t>
            </a:r>
            <a:r>
              <a:rPr lang="en-US" sz="1800" dirty="0"/>
              <a:t> </a:t>
            </a:r>
            <a:r>
              <a:rPr lang="en-US" sz="1800" dirty="0" err="1"/>
              <a:t>zamknięta</a:t>
            </a:r>
            <a:endParaRPr lang="en-US" sz="1800" dirty="0"/>
          </a:p>
          <a:p>
            <a:pPr marL="342900" indent="-342900">
              <a:buAutoNum type="arabicPeriod"/>
            </a:pPr>
            <a:r>
              <a:rPr lang="en-US" sz="1800" dirty="0" err="1"/>
              <a:t>Gospodarstwa</a:t>
            </a:r>
            <a:r>
              <a:rPr lang="en-US" sz="1800" dirty="0"/>
              <a:t> </a:t>
            </a:r>
            <a:r>
              <a:rPr lang="en-US" sz="1800" dirty="0" err="1"/>
              <a:t>domowe</a:t>
            </a:r>
            <a:r>
              <a:rPr lang="en-US" sz="1800" dirty="0"/>
              <a:t> </a:t>
            </a:r>
            <a:r>
              <a:rPr lang="en-US" sz="1800" dirty="0" err="1"/>
              <a:t>przyznaczają</a:t>
            </a:r>
            <a:r>
              <a:rPr lang="en-US" sz="1800" dirty="0"/>
              <a:t> </a:t>
            </a:r>
            <a:r>
              <a:rPr lang="en-US" sz="1800" dirty="0" err="1"/>
              <a:t>swoje</a:t>
            </a:r>
            <a:r>
              <a:rPr lang="en-US" sz="1800" dirty="0"/>
              <a:t> </a:t>
            </a:r>
            <a:r>
              <a:rPr lang="en-US" sz="1800" dirty="0" err="1"/>
              <a:t>dochody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bieżące</a:t>
            </a:r>
            <a:r>
              <a:rPr lang="en-US" sz="1800" dirty="0"/>
              <a:t> </a:t>
            </a:r>
            <a:r>
              <a:rPr lang="en-US" sz="1800" dirty="0" err="1"/>
              <a:t>wydatki</a:t>
            </a:r>
            <a:endParaRPr lang="en-US" sz="1800" dirty="0"/>
          </a:p>
          <a:p>
            <a:pPr marL="342900" indent="-342900">
              <a:buAutoNum type="arabicPeriod"/>
            </a:pPr>
            <a:r>
              <a:rPr lang="en-US" sz="1800" dirty="0" err="1"/>
              <a:t>Przedsiębiorstwa</a:t>
            </a:r>
            <a:r>
              <a:rPr lang="en-US" sz="1800" dirty="0"/>
              <a:t> </a:t>
            </a:r>
            <a:r>
              <a:rPr lang="en-US" sz="1800" dirty="0" err="1"/>
              <a:t>przeznaczają</a:t>
            </a:r>
            <a:r>
              <a:rPr lang="en-US" sz="1800" dirty="0"/>
              <a:t> </a:t>
            </a:r>
            <a:r>
              <a:rPr lang="en-US" sz="1800" dirty="0" err="1"/>
              <a:t>swoje</a:t>
            </a:r>
            <a:r>
              <a:rPr lang="en-US" sz="1800" dirty="0"/>
              <a:t> </a:t>
            </a:r>
            <a:r>
              <a:rPr lang="en-US" sz="1800" dirty="0" err="1"/>
              <a:t>dochody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zakupy</a:t>
            </a:r>
            <a:r>
              <a:rPr lang="en-US" sz="1800" dirty="0"/>
              <a:t> </a:t>
            </a:r>
            <a:r>
              <a:rPr lang="en-US" sz="1800" dirty="0" err="1"/>
              <a:t>czynników</a:t>
            </a:r>
            <a:r>
              <a:rPr lang="en-US" sz="1800" dirty="0"/>
              <a:t> </a:t>
            </a:r>
            <a:r>
              <a:rPr lang="en-US" sz="1800" dirty="0" err="1"/>
              <a:t>produkcji</a:t>
            </a:r>
            <a:endParaRPr lang="en-US" sz="1800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C1FFAA4-46F4-772A-AD4E-CA8B8A7210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E669475F-46EA-0041-09DA-BF8144A03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87066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 Element</a:t>
            </a:r>
            <a:endParaRPr lang="en-US" dirty="0"/>
          </a:p>
        </p:txBody>
      </p:sp>
      <p:pic>
        <p:nvPicPr>
          <p:cNvPr id="5" name="Symbol zastępczy zawartości 4" descr="Obraz zawierający tekst, diagram, linia, Czcionka&#10;&#10;Opis wygenerowany automatycznie">
            <a:extLst>
              <a:ext uri="{FF2B5EF4-FFF2-40B4-BE49-F238E27FC236}">
                <a16:creationId xmlns:a16="http://schemas.microsoft.com/office/drawing/2014/main" id="{CD028AB7-CFBC-1A05-7339-9A3317AAD1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4295" y="2726261"/>
            <a:ext cx="5639886" cy="2819941"/>
          </a:xfrm>
          <a:noFill/>
        </p:spPr>
      </p:pic>
    </p:spTree>
    <p:extLst>
      <p:ext uri="{BB962C8B-B14F-4D97-AF65-F5344CB8AC3E}">
        <p14:creationId xmlns:p14="http://schemas.microsoft.com/office/powerpoint/2010/main" val="349504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PKB – podstawowy miernik wzrostu gospodarczego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800" dirty="0"/>
              <a:t>3 metody obliczenia PKB: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1. Metoda sumowania produktów (tylko produkty finalne)</a:t>
            </a:r>
          </a:p>
          <a:p>
            <a:pPr marL="0" indent="0">
              <a:buNone/>
            </a:pPr>
            <a:r>
              <a:rPr lang="pl-PL" sz="1800" dirty="0"/>
              <a:t>2. Metoda sumowania dochodów </a:t>
            </a:r>
            <a:endParaRPr lang="pl-PL" dirty="0"/>
          </a:p>
          <a:p>
            <a:pPr marL="0" indent="0">
              <a:buNone/>
            </a:pPr>
            <a:r>
              <a:rPr lang="pl-PL" sz="1800" dirty="0"/>
              <a:t>3.Metoda sumowania wydatków</a:t>
            </a:r>
          </a:p>
          <a:p>
            <a:pPr marL="342900" indent="-342900">
              <a:buAutoNum type="arabicPeriod"/>
            </a:pPr>
            <a:endParaRPr lang="pl-PL" sz="180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732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D8BAE0C4-1F52-F92F-E1DF-D4369E554E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23814"/>
              </p:ext>
            </p:extLst>
          </p:nvPr>
        </p:nvGraphicFramePr>
        <p:xfrm>
          <a:off x="-1" y="2030819"/>
          <a:ext cx="12089220" cy="4827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305">
                  <a:extLst>
                    <a:ext uri="{9D8B030D-6E8A-4147-A177-3AD203B41FA5}">
                      <a16:colId xmlns:a16="http://schemas.microsoft.com/office/drawing/2014/main" val="3049353080"/>
                    </a:ext>
                  </a:extLst>
                </a:gridCol>
                <a:gridCol w="3022305">
                  <a:extLst>
                    <a:ext uri="{9D8B030D-6E8A-4147-A177-3AD203B41FA5}">
                      <a16:colId xmlns:a16="http://schemas.microsoft.com/office/drawing/2014/main" val="1967558256"/>
                    </a:ext>
                  </a:extLst>
                </a:gridCol>
                <a:gridCol w="3022305">
                  <a:extLst>
                    <a:ext uri="{9D8B030D-6E8A-4147-A177-3AD203B41FA5}">
                      <a16:colId xmlns:a16="http://schemas.microsoft.com/office/drawing/2014/main" val="602700975"/>
                    </a:ext>
                  </a:extLst>
                </a:gridCol>
                <a:gridCol w="3022305">
                  <a:extLst>
                    <a:ext uri="{9D8B030D-6E8A-4147-A177-3AD203B41FA5}">
                      <a16:colId xmlns:a16="http://schemas.microsoft.com/office/drawing/2014/main" val="3471173666"/>
                    </a:ext>
                  </a:extLst>
                </a:gridCol>
              </a:tblGrid>
              <a:tr h="215134"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 CE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 CE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 CE"/>
                        </a:rPr>
                        <a:t>2023</a:t>
                      </a:r>
                      <a:r>
                        <a:rPr lang="pl-PL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 CE"/>
                        </a:rPr>
                        <a:t>a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0286499"/>
                  </a:ext>
                </a:extLst>
              </a:tr>
              <a:tr h="21513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 krajowy brutto (ceny bieżące)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2 661 518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3 100 850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3 401 610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5689120"/>
                  </a:ext>
                </a:extLst>
              </a:tr>
              <a:tr h="270939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E"/>
                        </a:rPr>
                        <a:t>Wartość dodana brutto ogółem (ceny bieżące)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2 320 410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2 766 246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3 072 271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4968525"/>
                  </a:ext>
                </a:extLst>
              </a:tr>
              <a:tr h="21513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rolnictwo, leśnictwo, łowiectwo i rybactwo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59 765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87 012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93 459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808535"/>
                  </a:ext>
                </a:extLst>
              </a:tr>
              <a:tr h="21513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przemysł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595 828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723 768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805 413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7129228"/>
                  </a:ext>
                </a:extLst>
              </a:tr>
              <a:tr h="21513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budownictwo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162 332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181 106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217 009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643910"/>
                  </a:ext>
                </a:extLst>
              </a:tr>
              <a:tr h="270939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handel; naprawa pojazdów samochodowych</a:t>
                      </a:r>
                      <a:r>
                        <a:rPr lang="pl-PL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∆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369 961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428 506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438 639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9015073"/>
                  </a:ext>
                </a:extLst>
              </a:tr>
              <a:tr h="21513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 i gospodarka magazynowa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144 422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180 265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207 037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383011"/>
                  </a:ext>
                </a:extLst>
              </a:tr>
              <a:tr h="21513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zakwaterowanie i gastronomia</a:t>
                      </a:r>
                      <a:r>
                        <a:rPr lang="pl-PL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 CE"/>
                        </a:rPr>
                        <a:t>∆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30 809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44 370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52 824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5829955"/>
                  </a:ext>
                </a:extLst>
              </a:tr>
              <a:tr h="21513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informacja i komunikacja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114 748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138 648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146 679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9769047"/>
                  </a:ext>
                </a:extLst>
              </a:tr>
              <a:tr h="21779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działalność finansowa i ubezpieczeniowa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88 256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144 705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156 915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2550053"/>
                  </a:ext>
                </a:extLst>
              </a:tr>
              <a:tr h="21513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obsługa rynku nieruchomości</a:t>
                      </a:r>
                      <a:r>
                        <a:rPr lang="pl-PL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 CE"/>
                        </a:rPr>
                        <a:t>∆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146 235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164 891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175 744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524891"/>
                  </a:ext>
                </a:extLst>
              </a:tr>
              <a:tr h="270939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działalność profesjonalna, naukowa i techniczna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131 011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144 731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161 174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5333771"/>
                  </a:ext>
                </a:extLst>
              </a:tr>
              <a:tr h="21779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administrowanie i działalność wspierająca</a:t>
                      </a:r>
                      <a:r>
                        <a:rPr lang="pl-PL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 CE"/>
                        </a:rPr>
                        <a:t>∆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72 534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78 855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93 429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3633164"/>
                  </a:ext>
                </a:extLst>
              </a:tr>
              <a:tr h="323928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administracja publiczna i obrona narodowa; obowiązkowe zabezpieczenia społeczne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127 556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144 495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167 225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9269553"/>
                  </a:ext>
                </a:extLst>
              </a:tr>
              <a:tr h="21513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edukacja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109 998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120 117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135 064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2088812"/>
                  </a:ext>
                </a:extLst>
              </a:tr>
              <a:tr h="21513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opieka zdrowotna i pomoc społeczna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128 251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138 026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167 543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1452855"/>
                  </a:ext>
                </a:extLst>
              </a:tr>
              <a:tr h="270939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działalność związana z kulturą, rozrywką i rekreacją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17 765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20 680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24 752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1431967"/>
                  </a:ext>
                </a:extLst>
              </a:tr>
              <a:tr h="21513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pozostała działalność usługowa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20 673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25 750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29 029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3382867"/>
                  </a:ext>
                </a:extLst>
              </a:tr>
              <a:tr h="40230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gospodarstwa domowe zatrudniające pracowników oraz wytwarzające produkty na własne potrzeby</a:t>
                      </a:r>
                      <a:r>
                        <a:rPr lang="pl-PL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 CE"/>
                        </a:rPr>
                        <a:t>∆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CE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7598216"/>
                  </a:ext>
                </a:extLst>
              </a:tr>
            </a:tbl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6518BB5B-BABB-5768-F76A-5D9F7F128869}"/>
              </a:ext>
            </a:extLst>
          </p:cNvPr>
          <p:cNvSpPr txBox="1"/>
          <p:nvPr/>
        </p:nvSpPr>
        <p:spPr>
          <a:xfrm>
            <a:off x="1275906" y="979599"/>
            <a:ext cx="61030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Struktura PKB Polski 2021-2023 (mln PLN)</a:t>
            </a:r>
          </a:p>
        </p:txBody>
      </p:sp>
    </p:spTree>
    <p:extLst>
      <p:ext uri="{BB962C8B-B14F-4D97-AF65-F5344CB8AC3E}">
        <p14:creationId xmlns:p14="http://schemas.microsoft.com/office/powerpoint/2010/main" val="3003877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PKB (</a:t>
            </a:r>
            <a:r>
              <a:rPr lang="pl-PL" dirty="0">
                <a:ea typeface="+mj-lt"/>
                <a:cs typeface="+mj-lt"/>
              </a:rPr>
              <a:t>Metoda sumowania produktów</a:t>
            </a:r>
            <a:r>
              <a:rPr lang="pl-PL" dirty="0"/>
              <a:t>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800" dirty="0"/>
              <a:t>polega na sumowaniu wartości produktów i usług wytworzonych w danej gospodarce w ciągu roku (trzeba uważać na to, aby nie dodawać wielokrotnie tych samych elementów)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Przykład (chleb - mąka - zboże) (10-5-2 zł.)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Dwa sposoby uniknięcia  wielokrotnego liczenia tych samych elementów (sumowanie wartości dóbr finalnych oraz sumowanie wartości dodanej)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Dobro finalne – produkty i usługi nabywane przez ostatecznego użytkownika.</a:t>
            </a:r>
          </a:p>
          <a:p>
            <a:pPr marL="0" indent="0">
              <a:buNone/>
            </a:pPr>
            <a:r>
              <a:rPr lang="pl-PL" sz="1800" dirty="0"/>
              <a:t>Dobro pośrednie - dobra wykorzystywane dla produkcji kolejnych dóbr.</a:t>
            </a:r>
          </a:p>
          <a:p>
            <a:pPr marL="342900" indent="-342900">
              <a:buAutoNum type="arabicPeriod"/>
            </a:pPr>
            <a:endParaRPr lang="pl-PL" sz="180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56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PKB (</a:t>
            </a:r>
            <a:r>
              <a:rPr lang="pl-PL" dirty="0">
                <a:ea typeface="+mj-lt"/>
                <a:cs typeface="+mj-lt"/>
              </a:rPr>
              <a:t>Metoda sumowania produktów</a:t>
            </a:r>
            <a:r>
              <a:rPr lang="pl-PL" dirty="0"/>
              <a:t>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Wartość dodana – przyrost wartości dobra, który jest rezultatem danego procesu produkcji (wartość dobra pomniejszona o sumę kosztów). </a:t>
            </a:r>
            <a:endParaRPr lang="pl-PL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96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rtlCol="0">
            <a:normAutofit/>
          </a:bodyPr>
          <a:lstStyle/>
          <a:p>
            <a:r>
              <a:rPr lang="pl-PL" dirty="0"/>
              <a:t>PKB (metoda sumowania dochodów)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661328-A87F-C284-39D2-2C1ED147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680322" y="2336873"/>
            <a:ext cx="10696829" cy="35993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Dochody z czynników produkcji to płace (siła robocza), renty (ziemia), procenty (kapitał) i zyski (biznes).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Uwzględniamy tylko te dochody, które powstają w związku z wytwarzaniem produktów i usług.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Płatności transferowe (emerytury, renty, zasiłki, stypendia i inne płatności) nie włączamy do rachunku.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342900" indent="-342900">
              <a:buAutoNum type="arabicPeriod"/>
            </a:pPr>
            <a:endParaRPr lang="pl-PL" sz="1800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E894855-14B5-3330-5E0A-2CF126FE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/>
              <a:pPr>
                <a:spcAft>
                  <a:spcPts val="600"/>
                </a:spcAft>
              </a:pPr>
              <a:t>9.11.2024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19524"/>
      </p:ext>
    </p:extLst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TM00001032</Template>
  <TotalTime>201</TotalTime>
  <Words>1114</Words>
  <Application>Microsoft Macintosh PowerPoint</Application>
  <PresentationFormat>Panoramiczny</PresentationFormat>
  <Paragraphs>317</Paragraphs>
  <Slides>21</Slides>
  <Notes>19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6" baseType="lpstr">
      <vt:lpstr>Arial</vt:lpstr>
      <vt:lpstr>Arial CE</vt:lpstr>
      <vt:lpstr>Calibri</vt:lpstr>
      <vt:lpstr>Trebuchet MS</vt:lpstr>
      <vt:lpstr>TM04033917[[fn=Berlin]]_novariants</vt:lpstr>
      <vt:lpstr>Ekonomia dla prawników  Podstawowe kategorie i czynniki wzrostu gospodarczego</vt:lpstr>
      <vt:lpstr>Pojęcie wzrostu gospodarczego</vt:lpstr>
      <vt:lpstr>PKB – podstawowy miernik wzrostu gospodarczego</vt:lpstr>
      <vt:lpstr>Model ruchu okrężnego w gospodarce </vt:lpstr>
      <vt:lpstr>PKB – podstawowy miernik wzrostu gospodarczego</vt:lpstr>
      <vt:lpstr>Prezentacja programu PowerPoint</vt:lpstr>
      <vt:lpstr>PKB (Metoda sumowania produktów)</vt:lpstr>
      <vt:lpstr>PKB (Metoda sumowania produktów)</vt:lpstr>
      <vt:lpstr>PKB (metoda sumowania dochodów)</vt:lpstr>
      <vt:lpstr>PKB (Metoda sumowania wydatków)</vt:lpstr>
      <vt:lpstr>PKB – podstawowy miernik wzrostu gospodarczego</vt:lpstr>
      <vt:lpstr>PKB Polski (opracowanie na podstawie GUS)</vt:lpstr>
      <vt:lpstr>PKB Polski, Ukrainy i Czech</vt:lpstr>
      <vt:lpstr>PKB Polski, Ukrainy i Czech</vt:lpstr>
      <vt:lpstr>Wady PKB</vt:lpstr>
      <vt:lpstr>Alternatywa dla PKB</vt:lpstr>
      <vt:lpstr>Podażowe i popytowe determinanty dochodu narodowego</vt:lpstr>
      <vt:lpstr>Podażowe i popytowe determinanty dochodu narodowego</vt:lpstr>
      <vt:lpstr>Determinanty dochodu narodowego w okresie krótkim</vt:lpstr>
      <vt:lpstr>Determinanty dochodu narodowego w okresie długim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>Daniel Butyter</cp:lastModifiedBy>
  <cp:revision>391</cp:revision>
  <dcterms:created xsi:type="dcterms:W3CDTF">2023-01-02T13:46:58Z</dcterms:created>
  <dcterms:modified xsi:type="dcterms:W3CDTF">2024-11-09T09:50:33Z</dcterms:modified>
</cp:coreProperties>
</file>