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8" r:id="rId3"/>
    <p:sldId id="259" r:id="rId4"/>
    <p:sldId id="260" r:id="rId5"/>
    <p:sldId id="257" r:id="rId6"/>
    <p:sldId id="262" r:id="rId7"/>
    <p:sldId id="269" r:id="rId8"/>
    <p:sldId id="270" r:id="rId9"/>
    <p:sldId id="271" r:id="rId10"/>
    <p:sldId id="264" r:id="rId11"/>
    <p:sldId id="263" r:id="rId12"/>
    <p:sldId id="261" r:id="rId13"/>
    <p:sldId id="265" r:id="rId14"/>
    <p:sldId id="266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A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11/18/2023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11/18/2023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11/18/2023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FFDB2B-AB02-4A27-BBC6-99534DE5F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503" y="2217242"/>
            <a:ext cx="11116994" cy="1504441"/>
          </a:xfrm>
        </p:spPr>
        <p:txBody>
          <a:bodyPr>
            <a:normAutofit/>
          </a:bodyPr>
          <a:lstStyle/>
          <a:p>
            <a:r>
              <a:rPr lang="pl-PL" dirty="0"/>
              <a:t>Zasady i Dyrektywy wymiaru kary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6E81D86-1DC5-40A1-86DF-4A71D71A51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dr Alicja Limburska</a:t>
            </a:r>
          </a:p>
        </p:txBody>
      </p:sp>
    </p:spTree>
    <p:extLst>
      <p:ext uri="{BB962C8B-B14F-4D97-AF65-F5344CB8AC3E}">
        <p14:creationId xmlns:p14="http://schemas.microsoft.com/office/powerpoint/2010/main" val="3147196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7DA78192-0B98-4A04-828E-7FC1AC623E56}"/>
              </a:ext>
            </a:extLst>
          </p:cNvPr>
          <p:cNvSpPr txBox="1"/>
          <p:nvPr/>
        </p:nvSpPr>
        <p:spPr>
          <a:xfrm>
            <a:off x="975360" y="1382286"/>
            <a:ext cx="102412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DYREKTYWA PREWENCJI GENERALNEJ</a:t>
            </a:r>
          </a:p>
          <a:p>
            <a:endParaRPr lang="pl-PL" sz="2000" dirty="0"/>
          </a:p>
          <a:p>
            <a:pPr algn="just"/>
            <a:r>
              <a:rPr lang="pl-PL" sz="2000" i="1" dirty="0"/>
              <a:t>„Sąd wymierza karę (…) biorąc pod uwagę (…) cele kary w zakresie społecznego oddziaływania”</a:t>
            </a:r>
          </a:p>
          <a:p>
            <a:pPr algn="just"/>
            <a:endParaRPr lang="pl-PL" sz="2000" i="1" dirty="0"/>
          </a:p>
          <a:p>
            <a:pPr algn="just"/>
            <a:r>
              <a:rPr lang="pl-PL" sz="2000" dirty="0"/>
              <a:t>Kara wymierzana za przestępstwo powinna oddziaływać na społeczeństwo, zapobiegając popełnianiu czynów zabronionych przez jego członków.</a:t>
            </a:r>
          </a:p>
          <a:p>
            <a:pPr algn="just"/>
            <a:endParaRPr lang="pl-PL" sz="2000" i="1" dirty="0"/>
          </a:p>
          <a:p>
            <a:pPr algn="just"/>
            <a:r>
              <a:rPr lang="pl-PL" sz="2000" b="1" dirty="0"/>
              <a:t>Uwaga</a:t>
            </a:r>
            <a:r>
              <a:rPr lang="pl-PL" sz="2000" dirty="0"/>
              <a:t> – w demokratycznym państwie prawnym uzasadnieniem dla wymierzenia określonej kary nie może być prewencja generalna negatywna polegająca na odstraszaniu innych potencjalnych sprawców i prowadząca do wymierzania kar niewspółmiernie surowych. Takim </a:t>
            </a:r>
            <a:r>
              <a:rPr lang="pl-PL" sz="2000" u="sng" dirty="0"/>
              <a:t>uzasadnieniem powinna być wyłącznie prewencja generalna pozytywna</a:t>
            </a:r>
            <a:r>
              <a:rPr lang="pl-PL" sz="2000" dirty="0"/>
              <a:t>, która zmierzać ma do zwiększenia zaufania do instytucji państwa oraz do wykształcenia społecznego przekonania o nieuchronności kary, nieopłacalności przestępstw oraz obowiązywaniu określonych norm  i wartości. Kara ma wpływać na kształtowanie się postaw moralnych w społeczeństwie.</a:t>
            </a:r>
          </a:p>
        </p:txBody>
      </p:sp>
    </p:spTree>
    <p:extLst>
      <p:ext uri="{BB962C8B-B14F-4D97-AF65-F5344CB8AC3E}">
        <p14:creationId xmlns:p14="http://schemas.microsoft.com/office/powerpoint/2010/main" val="2131576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877DF17-81B8-4D8B-8AF2-9BDB5702D213}"/>
              </a:ext>
            </a:extLst>
          </p:cNvPr>
          <p:cNvSpPr txBox="1"/>
          <p:nvPr/>
        </p:nvSpPr>
        <p:spPr>
          <a:xfrm>
            <a:off x="809411" y="1843950"/>
            <a:ext cx="1057317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/>
              <a:t>DYREKTYWA PREWENCJI INDYWIDUALNEJ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i="1" dirty="0"/>
              <a:t>„Sąd wymierza karę (…) uwzględniając (…) cele zapobiegawcze, które ma ona osiągnąć w stosunku do skazanego”</a:t>
            </a:r>
          </a:p>
          <a:p>
            <a:pPr algn="just"/>
            <a:endParaRPr lang="pl-PL" sz="2000" i="1" dirty="0"/>
          </a:p>
          <a:p>
            <a:pPr algn="just"/>
            <a:r>
              <a:rPr lang="pl-PL" sz="2000" dirty="0"/>
              <a:t>Kara ma być ukierunkowana na zapobieżenie popełnieniu kolejnego przestępstwa przez sprawcę. Kara unaocznia w sposób symboliczny rozmiar wyrządzonej krzywdy oraz stanowi bezpośrednią ingerencję w sferę praw i wolności sprawcy. Kara powinna przy tym prowadzić do ukształtowania dojrzałej osobowości, tak by sprawca po odbyciu kary mógł normalnie funkcjonować w społeczeństwie – aspekt wychowawczy kary gra bowiem ważną rolę w realizacji celu zapobiegawczego.</a:t>
            </a:r>
          </a:p>
        </p:txBody>
      </p:sp>
    </p:spTree>
    <p:extLst>
      <p:ext uri="{BB962C8B-B14F-4D97-AF65-F5344CB8AC3E}">
        <p14:creationId xmlns:p14="http://schemas.microsoft.com/office/powerpoint/2010/main" val="2555487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FE35BDB-7B7B-4CBA-9186-D20D7659928C}"/>
              </a:ext>
            </a:extLst>
          </p:cNvPr>
          <p:cNvSpPr txBox="1"/>
          <p:nvPr/>
        </p:nvSpPr>
        <p:spPr>
          <a:xfrm>
            <a:off x="890954" y="766732"/>
            <a:ext cx="1041009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/>
              <a:t>DYREKTYWA/ZASADA STOPNIA WINY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„</a:t>
            </a:r>
            <a:r>
              <a:rPr lang="pl-PL" sz="2000" i="1" dirty="0"/>
              <a:t>Dolegliwość kary nie może przekraczać stopnia winy</a:t>
            </a:r>
            <a:r>
              <a:rPr lang="pl-PL" sz="2000" dirty="0"/>
              <a:t>.</a:t>
            </a:r>
            <a:r>
              <a:rPr lang="pl-PL" sz="2000" i="1" dirty="0"/>
              <a:t>”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Dyrektywa ta ma przede wszystkim </a:t>
            </a:r>
            <a:r>
              <a:rPr lang="pl-PL" sz="2000" b="1" dirty="0"/>
              <a:t>charakter limitujący</a:t>
            </a:r>
            <a:r>
              <a:rPr lang="pl-PL" sz="2000" dirty="0"/>
              <a:t>. Określa górną granicę kary w konkretnym przypadku – kara nie może przekroczyć stopnia winy sprawcy . Czasami w literaturze wskazuje się jednak, że sąd powinien każdorazowo dbać o to, by kara nie tylko nie przekraczała stopnia winy, ale również była do tego stopnia współmierna (a zatem adekwatna, proporcjonalna). 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Kryteria określania stopnia winy:</a:t>
            </a:r>
          </a:p>
          <a:p>
            <a:pPr marL="342900" indent="-342900" algn="just">
              <a:buFontTx/>
              <a:buChar char="-"/>
            </a:pPr>
            <a:r>
              <a:rPr lang="pl-PL" sz="2000" dirty="0"/>
              <a:t>na zmniejszony stopień winy wpływają wszystkie czynniki, które wskazują, że w czasie czynu wolność sprawcy w zakresie podejmowania decyzji i jej wykonania była ograniczona</a:t>
            </a:r>
          </a:p>
          <a:p>
            <a:pPr marL="342900" indent="-342900" algn="just">
              <a:buFontTx/>
              <a:buChar char="-"/>
            </a:pPr>
            <a:r>
              <a:rPr lang="pl-PL" sz="2000" dirty="0"/>
              <a:t>np. ograniczona poczytalność, zaskoczenie, nadmierna ilość bodźców, nagły impuls, silne wzburzenie uzasadnione okolicznościami</a:t>
            </a:r>
          </a:p>
          <a:p>
            <a:pPr marL="342900" indent="-342900" algn="just">
              <a:buFontTx/>
              <a:buChar char="-"/>
            </a:pPr>
            <a:r>
              <a:rPr lang="pl-PL" sz="2000" dirty="0"/>
              <a:t>winy nie umniejszają czynniki, które wynikały z wcześniejszych działań/zaniechań sprawcy (np. upojenie alkoholowe)</a:t>
            </a:r>
          </a:p>
          <a:p>
            <a:pPr algn="just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192149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597BE1-3775-4B58-B42E-4851C0444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675" y="556729"/>
            <a:ext cx="8530649" cy="1018853"/>
          </a:xfrm>
        </p:spPr>
        <p:txBody>
          <a:bodyPr>
            <a:normAutofit fontScale="90000"/>
          </a:bodyPr>
          <a:lstStyle/>
          <a:p>
            <a:r>
              <a:rPr lang="pl-PL" dirty="0"/>
              <a:t>Okoliczności wpływające na wymiar kary – art. 53 § 2-3 k.k.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D59C022-BE20-4BF2-A432-F3633FF3BF88}"/>
              </a:ext>
            </a:extLst>
          </p:cNvPr>
          <p:cNvSpPr/>
          <p:nvPr/>
        </p:nvSpPr>
        <p:spPr>
          <a:xfrm>
            <a:off x="839371" y="2025819"/>
            <a:ext cx="1051325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pl-PL" sz="2000" dirty="0"/>
              <a:t>Wymierzając karę, sąd uwzględnia w szczególności:</a:t>
            </a:r>
          </a:p>
          <a:p>
            <a:pPr marL="342900" indent="-342900" algn="just">
              <a:spcAft>
                <a:spcPts val="200"/>
              </a:spcAft>
              <a:buFont typeface="Gill Sans MT" panose="020B0502020104020203" pitchFamily="34" charset="-18"/>
              <a:buChar char="–"/>
            </a:pPr>
            <a:r>
              <a:rPr lang="pl-PL" sz="2000" dirty="0"/>
              <a:t>skatalogowane w k.k. okoliczności obciążające i łagodzące</a:t>
            </a:r>
          </a:p>
          <a:p>
            <a:pPr marL="342900" indent="-342900" algn="just">
              <a:spcAft>
                <a:spcPts val="200"/>
              </a:spcAft>
              <a:buFont typeface="Gill Sans MT" panose="020B0502020104020203" pitchFamily="34" charset="-18"/>
              <a:buChar char="–"/>
            </a:pPr>
            <a:r>
              <a:rPr lang="pl-PL" sz="2000" dirty="0"/>
              <a:t>motywację i sposób zachowania się sprawcy,</a:t>
            </a:r>
          </a:p>
          <a:p>
            <a:pPr marL="342900" indent="-342900" algn="just">
              <a:spcAft>
                <a:spcPts val="200"/>
              </a:spcAft>
              <a:buFont typeface="Gill Sans MT" panose="020B0502020104020203" pitchFamily="34" charset="-18"/>
              <a:buChar char="–"/>
            </a:pPr>
            <a:r>
              <a:rPr lang="pl-PL" sz="2000" dirty="0"/>
              <a:t>popełnienie przestępstwa wspólnie z nieletnim,</a:t>
            </a:r>
          </a:p>
          <a:p>
            <a:pPr marL="342900" indent="-342900" algn="just">
              <a:spcAft>
                <a:spcPts val="200"/>
              </a:spcAft>
              <a:buFont typeface="Gill Sans MT" panose="020B0502020104020203" pitchFamily="34" charset="-18"/>
              <a:buChar char="–"/>
            </a:pPr>
            <a:r>
              <a:rPr lang="pl-PL" sz="2000" dirty="0"/>
              <a:t>rodzaj i stopień naruszenia ciążących na sprawcy obowiązków,</a:t>
            </a:r>
          </a:p>
          <a:p>
            <a:pPr marL="342900" indent="-342900" algn="just">
              <a:spcAft>
                <a:spcPts val="200"/>
              </a:spcAft>
              <a:buFont typeface="Gill Sans MT" panose="020B0502020104020203" pitchFamily="34" charset="-18"/>
              <a:buChar char="–"/>
            </a:pPr>
            <a:r>
              <a:rPr lang="pl-PL" sz="2000" dirty="0"/>
              <a:t>rodzaj i rozmiar ujemnych następstw przestępstwa,</a:t>
            </a:r>
          </a:p>
          <a:p>
            <a:pPr marL="342900" indent="-342900" algn="just">
              <a:spcAft>
                <a:spcPts val="200"/>
              </a:spcAft>
              <a:buFont typeface="Gill Sans MT" panose="020B0502020104020203" pitchFamily="34" charset="-18"/>
              <a:buChar char="–"/>
            </a:pPr>
            <a:r>
              <a:rPr lang="pl-PL" sz="2000" dirty="0"/>
              <a:t>właściwości i warunki osobiste sprawcy,</a:t>
            </a:r>
          </a:p>
          <a:p>
            <a:pPr marL="342900" indent="-342900" algn="just">
              <a:spcAft>
                <a:spcPts val="200"/>
              </a:spcAft>
              <a:buFont typeface="Gill Sans MT" panose="020B0502020104020203" pitchFamily="34" charset="-18"/>
              <a:buChar char="–"/>
            </a:pPr>
            <a:r>
              <a:rPr lang="pl-PL" sz="2000" dirty="0"/>
              <a:t>sposób życia przed popełnieniem przestępstwa i zachowanie się po jego popełnieniu (np. staranie o naprawienie szkody lub zadośćuczynienie)</a:t>
            </a:r>
          </a:p>
          <a:p>
            <a:pPr marL="342900" indent="-342900" algn="just">
              <a:spcAft>
                <a:spcPts val="200"/>
              </a:spcAft>
              <a:buFont typeface="Gill Sans MT" panose="020B0502020104020203" pitchFamily="34" charset="-18"/>
              <a:buChar char="–"/>
            </a:pPr>
            <a:r>
              <a:rPr lang="pl-PL" sz="2000" dirty="0"/>
              <a:t>zachowanie się pokrzywdzonego.</a:t>
            </a:r>
          </a:p>
          <a:p>
            <a:pPr marL="342900" indent="-342900" algn="just">
              <a:spcAft>
                <a:spcPts val="200"/>
              </a:spcAft>
              <a:buFont typeface="Gill Sans MT" panose="020B0502020104020203" pitchFamily="34" charset="-18"/>
              <a:buChar char="–"/>
            </a:pPr>
            <a:r>
              <a:rPr lang="pl-PL" sz="2000" dirty="0"/>
              <a:t>pozytywne wyniki przeprowadzonej mediacji pomiędzy pokrzywdzonym a sprawcą albo zawartą miedzy nimi ugodę</a:t>
            </a:r>
          </a:p>
        </p:txBody>
      </p:sp>
    </p:spTree>
    <p:extLst>
      <p:ext uri="{BB962C8B-B14F-4D97-AF65-F5344CB8AC3E}">
        <p14:creationId xmlns:p14="http://schemas.microsoft.com/office/powerpoint/2010/main" val="1542524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B301EB-F6CE-4436-985E-C55B3A87C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506" y="336781"/>
            <a:ext cx="8600987" cy="867904"/>
          </a:xfrm>
        </p:spPr>
        <p:txBody>
          <a:bodyPr/>
          <a:lstStyle/>
          <a:p>
            <a:r>
              <a:rPr lang="pl-PL" dirty="0"/>
              <a:t>Szczególne dyrektywy wymiaru kary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DE608C7-36AC-46C3-8AA3-70E8D8B49718}"/>
              </a:ext>
            </a:extLst>
          </p:cNvPr>
          <p:cNvSpPr txBox="1"/>
          <p:nvPr/>
        </p:nvSpPr>
        <p:spPr>
          <a:xfrm>
            <a:off x="621210" y="1528465"/>
            <a:ext cx="10949578" cy="5529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800"/>
              </a:spcAft>
            </a:pPr>
            <a:r>
              <a:rPr lang="pl-PL" sz="2000" dirty="0"/>
              <a:t>1) w stosunku do nieletnich i młodocianych</a:t>
            </a:r>
          </a:p>
          <a:p>
            <a:pPr marL="900113" indent="-457200" algn="just">
              <a:buFont typeface="+mj-lt"/>
              <a:buAutoNum type="alphaLcParenR"/>
            </a:pPr>
            <a:r>
              <a:rPr lang="pl-PL" sz="2000" dirty="0"/>
              <a:t>wymierzając karę nieletniemu albo młodocianemu, sąd kieruje się przede wszystkim tym, aby sprawcę </a:t>
            </a:r>
            <a:r>
              <a:rPr lang="pl-PL" sz="2000" b="1" dirty="0"/>
              <a:t>wychować</a:t>
            </a:r>
          </a:p>
          <a:p>
            <a:pPr marL="900113" indent="-457200" algn="just">
              <a:buFont typeface="+mj-lt"/>
              <a:buAutoNum type="alphaLcParenR"/>
            </a:pPr>
            <a:r>
              <a:rPr lang="pl-PL" sz="2000" dirty="0"/>
              <a:t>wobec sprawcy, który w czasie popełnienia przestępstwa nie ukończył 18 lat, </a:t>
            </a:r>
            <a:r>
              <a:rPr lang="pl-PL" sz="2000" b="1" dirty="0"/>
              <a:t>nie orzeka się </a:t>
            </a:r>
            <a:r>
              <a:rPr lang="pl-PL" sz="2000" dirty="0"/>
              <a:t>kary dożywotniego pozbawienia wolności</a:t>
            </a:r>
          </a:p>
          <a:p>
            <a:pPr algn="just"/>
            <a:endParaRPr lang="pl-PL" sz="2000" dirty="0"/>
          </a:p>
          <a:p>
            <a:pPr algn="just">
              <a:spcAft>
                <a:spcPts val="800"/>
              </a:spcAft>
            </a:pPr>
            <a:r>
              <a:rPr lang="pl-PL" sz="2000" dirty="0"/>
              <a:t>2) pozbawienie wolności jako </a:t>
            </a:r>
            <a:r>
              <a:rPr lang="pl-PL" sz="2000" i="1" dirty="0"/>
              <a:t>ultima ratio </a:t>
            </a:r>
          </a:p>
          <a:p>
            <a:pPr marL="900113" indent="-457200" algn="just">
              <a:buFont typeface="+mj-lt"/>
              <a:buAutoNum type="alphaLcParenR"/>
            </a:pPr>
            <a:r>
              <a:rPr lang="pl-PL" sz="2000" dirty="0"/>
              <a:t>jeżeli ustawa przewiduje możliwość wyboru rodzaju kary, a przestępstwo jest zagrożone karą pozbawienia wolności nieprzekraczającą 5 lat, sąd orzeka karę pozbawienia wolności </a:t>
            </a:r>
            <a:r>
              <a:rPr lang="pl-PL" sz="2000" b="1" dirty="0"/>
              <a:t>tylko wtedy, gdy inna kara lub środek karny nie może spełnić celów kary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3) dot. kary ograniczenia wolności</a:t>
            </a:r>
          </a:p>
          <a:p>
            <a:pPr marL="900113" indent="-457200" algn="just">
              <a:buFont typeface="+mj-lt"/>
              <a:buAutoNum type="alphaLcParenR"/>
            </a:pPr>
            <a:r>
              <a:rPr lang="pl-PL" sz="2000" dirty="0"/>
              <a:t>kary ograniczenia wolności w postaci obowiązku nieodpłatnej pracy </a:t>
            </a:r>
            <a:r>
              <a:rPr lang="pl-PL" sz="2000" b="1" dirty="0"/>
              <a:t>nie orzeka się</a:t>
            </a:r>
            <a:r>
              <a:rPr lang="pl-PL" sz="2000" dirty="0"/>
              <a:t>, jeżeli stan zdrowia oskarżonego lub jego właściwości i warunki osobiste uzasadniają przekonanie, że oskarżony nie wykona tego obowiązku</a:t>
            </a:r>
          </a:p>
          <a:p>
            <a:pPr algn="just"/>
            <a:endParaRPr lang="pl-PL" sz="2000" dirty="0"/>
          </a:p>
          <a:p>
            <a:pPr algn="just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610937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11B09CB8-A636-480D-BDC9-D437E18DA3EE}"/>
              </a:ext>
            </a:extLst>
          </p:cNvPr>
          <p:cNvSpPr/>
          <p:nvPr/>
        </p:nvSpPr>
        <p:spPr>
          <a:xfrm>
            <a:off x="798285" y="1725247"/>
            <a:ext cx="10551886" cy="2038623"/>
          </a:xfrm>
          <a:prstGeom prst="roundRect">
            <a:avLst/>
          </a:prstGeom>
          <a:solidFill>
            <a:srgbClr val="F6A21D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E0AECD7C-478C-4B4C-B31B-78C4FEDAA679}"/>
              </a:ext>
            </a:extLst>
          </p:cNvPr>
          <p:cNvSpPr/>
          <p:nvPr/>
        </p:nvSpPr>
        <p:spPr>
          <a:xfrm>
            <a:off x="885370" y="1928951"/>
            <a:ext cx="1037771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dirty="0"/>
              <a:t>Opisane ogólne i szczególne dyrektywy wymiaru kary stosuje się odpowiednio do orzekania innych środków reakcji prawnokarnej, </a:t>
            </a:r>
            <a:r>
              <a:rPr lang="pl-PL" sz="2000" b="1" dirty="0"/>
              <a:t>z wyjątkiem obowiązku naprawienia wyrządzonej przestępstwem szkody lub zadośćuczynienia za doznaną krzywdę</a:t>
            </a:r>
            <a:r>
              <a:rPr lang="pl-PL" sz="2000" dirty="0"/>
              <a:t>!!</a:t>
            </a:r>
          </a:p>
          <a:p>
            <a:pPr algn="just"/>
            <a:r>
              <a:rPr lang="pl-PL" sz="2000" dirty="0"/>
              <a:t>W przypadku tego jednego środka kompensacyjnego nadrzędną dyrektywą jest zadośćuczynienie pokrzywdzonemu.</a:t>
            </a:r>
          </a:p>
        </p:txBody>
      </p:sp>
    </p:spTree>
    <p:extLst>
      <p:ext uri="{BB962C8B-B14F-4D97-AF65-F5344CB8AC3E}">
        <p14:creationId xmlns:p14="http://schemas.microsoft.com/office/powerpoint/2010/main" val="323796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4B0A641E-D145-4700-B171-2ECF4E01ABB8}"/>
              </a:ext>
            </a:extLst>
          </p:cNvPr>
          <p:cNvSpPr txBox="1"/>
          <p:nvPr/>
        </p:nvSpPr>
        <p:spPr>
          <a:xfrm>
            <a:off x="827314" y="1228397"/>
            <a:ext cx="105373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/>
              <a:t>W polskim systemie prawa karnego kary i środki są względnie oznaczone w tym sensie, że ustawa wskazuje jakim rodzajem kary i w jakich granicach zagrożony jest dany typ czynu zabronionego. Sąd ma tym samym pewną swobodę w zakresie ostatecznego wyboru rodzaju i rozmiaru kary orzekanej wobec konkretnego sprawcy. 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Swoboda sędziego w tym zakresie nigdy nie jest jednak dowolnością. Ustawodawca określa bowiem zespół zasad i dyrektyw, które sąd jest obowiązany przestrzegać w toku wymierzania kary.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Zasady to normy postępowania, które mają charakter jednoznacznych reguł określających sposób </a:t>
            </a:r>
            <a:r>
              <a:rPr lang="pl-PL" sz="2000" dirty="0" err="1"/>
              <a:t>powinnego</a:t>
            </a:r>
            <a:r>
              <a:rPr lang="pl-PL" sz="2000" dirty="0"/>
              <a:t> zachowania adresatów.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Dyrektywy to normy postępowania, które nie wskazują w sposób konkretny i jednoznaczny jak ma postąpić ich adresat, lecz określają cele, które należy realizować – określają one sądowi kierunek, w jakim powinien zmierzać.</a:t>
            </a:r>
          </a:p>
        </p:txBody>
      </p:sp>
    </p:spTree>
    <p:extLst>
      <p:ext uri="{BB962C8B-B14F-4D97-AF65-F5344CB8AC3E}">
        <p14:creationId xmlns:p14="http://schemas.microsoft.com/office/powerpoint/2010/main" val="197792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4E9AAB-DA6C-4948-BCF8-34EEF01EF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674407"/>
            <a:ext cx="7729728" cy="835079"/>
          </a:xfrm>
        </p:spPr>
        <p:txBody>
          <a:bodyPr/>
          <a:lstStyle/>
          <a:p>
            <a:r>
              <a:rPr lang="pl-PL" dirty="0"/>
              <a:t>Zasady wymiaru kary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0B044B18-5C76-4013-ACBE-289591BB5058}"/>
              </a:ext>
            </a:extLst>
          </p:cNvPr>
          <p:cNvSpPr txBox="1"/>
          <p:nvPr/>
        </p:nvSpPr>
        <p:spPr>
          <a:xfrm>
            <a:off x="769257" y="1974051"/>
            <a:ext cx="1065348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lphaUcParenR"/>
            </a:pPr>
            <a:r>
              <a:rPr lang="pl-PL" sz="2000" dirty="0"/>
              <a:t>Zasady konstytucyjne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l-PL" sz="2000" dirty="0"/>
              <a:t>zasada poszanowania godności człowieka (art. 30 Konstytucji)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l-PL" sz="2000" dirty="0"/>
              <a:t>zakaz stosowania tortur i okrutnego, poniżającego traktowania (art. 40 Konstytucji)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l-PL" sz="2000" dirty="0"/>
              <a:t>zasada równego traktowania przez władze publiczne (art. 32 ust. 1 Konstytucji)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pl-PL" sz="2000" dirty="0"/>
              <a:t>zasada proporcjonalności ograniczenia możliwości korzystania z konstytucyjnych praw i wolności (art. 31 ust. 3 Konstytucji)</a:t>
            </a:r>
          </a:p>
          <a:p>
            <a:pPr marL="800100" lvl="1" indent="-342900" algn="just">
              <a:buFont typeface="+mj-lt"/>
              <a:buAutoNum type="alphaLcParenR"/>
            </a:pPr>
            <a:endParaRPr lang="pl-PL" sz="2000" dirty="0"/>
          </a:p>
          <a:p>
            <a:pPr marL="0" lvl="1" algn="just"/>
            <a:r>
              <a:rPr lang="pl-PL" sz="2000" dirty="0"/>
              <a:t>B)  Zasady kodeksowe</a:t>
            </a:r>
          </a:p>
          <a:p>
            <a:pPr marL="812800" lvl="1" indent="-369888" algn="just">
              <a:buFont typeface="+mj-lt"/>
              <a:buAutoNum type="alphaLcParenR"/>
            </a:pPr>
            <a:r>
              <a:rPr lang="pl-PL" sz="2000" dirty="0"/>
              <a:t>zasada względnej swobody sądu (art. 53 k.k.)</a:t>
            </a:r>
          </a:p>
          <a:p>
            <a:pPr marL="812800" lvl="1" indent="-369888" algn="just">
              <a:buFont typeface="+mj-lt"/>
              <a:buAutoNum type="alphaLcParenR"/>
            </a:pPr>
            <a:r>
              <a:rPr lang="pl-PL" sz="2000" dirty="0"/>
              <a:t>zasada humanitaryzmu (art. 3 k.k.)</a:t>
            </a:r>
          </a:p>
          <a:p>
            <a:pPr marL="812800" lvl="1" indent="-369888" algn="just">
              <a:buFont typeface="+mj-lt"/>
              <a:buAutoNum type="alphaLcParenR"/>
            </a:pPr>
            <a:r>
              <a:rPr lang="pl-PL" sz="2000" dirty="0"/>
              <a:t>zasada indywidualizacji sankcji karnej (art. 55 k.k.)</a:t>
            </a:r>
          </a:p>
          <a:p>
            <a:pPr marL="812800" lvl="1" indent="-369888" algn="just">
              <a:buFont typeface="+mj-lt"/>
              <a:buAutoNum type="alphaLcParenR"/>
            </a:pPr>
            <a:r>
              <a:rPr lang="pl-PL" sz="2000" dirty="0"/>
              <a:t>zasada zaliczania rzeczywistego pozbawienia wolności w sprawie na poczet kary (art. 63 k.k.)</a:t>
            </a:r>
          </a:p>
          <a:p>
            <a:pPr marL="812800" lvl="1" indent="-369888" algn="just">
              <a:buFont typeface="+mj-lt"/>
              <a:buAutoNum type="alphaLcParenR"/>
            </a:pPr>
            <a:r>
              <a:rPr lang="pl-PL" sz="2000" dirty="0"/>
              <a:t>zasada oznaczoności kar i środków karnych (art. 53 k.k.)</a:t>
            </a:r>
          </a:p>
          <a:p>
            <a:pPr marL="800100" lvl="1" indent="-342900" algn="just">
              <a:buAutoNum type="alphaLcParenR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387402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F8B8B668-11DB-406C-A5F4-62FA1A42AA09}"/>
              </a:ext>
            </a:extLst>
          </p:cNvPr>
          <p:cNvSpPr txBox="1"/>
          <p:nvPr/>
        </p:nvSpPr>
        <p:spPr>
          <a:xfrm>
            <a:off x="630701" y="1228397"/>
            <a:ext cx="1093059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800"/>
              </a:spcAft>
            </a:pPr>
            <a:r>
              <a:rPr lang="pl-PL" sz="2000" dirty="0"/>
              <a:t>ZASADA WZGLĘDNEJ SWOBODY SĄDU</a:t>
            </a:r>
          </a:p>
          <a:p>
            <a:pPr algn="just"/>
            <a:r>
              <a:rPr lang="pl-PL" sz="2000" dirty="0"/>
              <a:t>Art. 53 k.k. stanowi, że „</a:t>
            </a:r>
            <a:r>
              <a:rPr lang="pl-PL" sz="2000" i="1" dirty="0"/>
              <a:t>sąd wymierza karę według własnego uznania (…)</a:t>
            </a:r>
            <a:r>
              <a:rPr lang="pl-PL" sz="2000" dirty="0"/>
              <a:t>” – sąd ma zatem pewną swobodę w wyborze kary. Jest to jednak swoboda ograniczona przepisami ustawy, a także zasadami prawidłowego rozumowania, wskazaniami wiedzy i doświadczenia życiowego. Sad zawsze musi nadto uzasadnić swoją decyzję.</a:t>
            </a:r>
          </a:p>
          <a:p>
            <a:pPr algn="just"/>
            <a:endParaRPr lang="pl-PL" sz="2000" dirty="0"/>
          </a:p>
          <a:p>
            <a:pPr algn="just">
              <a:spcAft>
                <a:spcPts val="800"/>
              </a:spcAft>
            </a:pPr>
            <a:r>
              <a:rPr lang="pl-PL" sz="2000" dirty="0"/>
              <a:t>ZASADA INDYWIDUALIZACJI SANKCJI</a:t>
            </a:r>
          </a:p>
          <a:p>
            <a:pPr algn="just"/>
            <a:r>
              <a:rPr lang="pl-PL" sz="2000" dirty="0"/>
              <a:t>Okoliczności wpływające na wymiar kary uwzględnia się tylko co do osoby, której dotyczą.</a:t>
            </a:r>
          </a:p>
          <a:p>
            <a:pPr algn="just"/>
            <a:endParaRPr lang="pl-PL" sz="2000" dirty="0"/>
          </a:p>
          <a:p>
            <a:pPr algn="just">
              <a:spcAft>
                <a:spcPts val="800"/>
              </a:spcAft>
            </a:pPr>
            <a:r>
              <a:rPr lang="pl-PL" sz="2000" dirty="0"/>
              <a:t>ZASADA OZNACZONOŚCI KAR I ŚRODKÓW KARNYCH</a:t>
            </a:r>
          </a:p>
          <a:p>
            <a:pPr algn="just">
              <a:spcAft>
                <a:spcPts val="800"/>
              </a:spcAft>
            </a:pPr>
            <a:r>
              <a:rPr lang="pl-PL" sz="2000" dirty="0"/>
              <a:t>Wymierzając karę, sąd jest zobligowany do precyzyjnego określenia jej rodzaju i rozmiaru. Kara musi być powiązana z konkretnym przestępstwem. Kara co do zasady nie podlega modyfikacji po uprawomocnieniu się wyroku.</a:t>
            </a:r>
          </a:p>
        </p:txBody>
      </p:sp>
    </p:spTree>
    <p:extLst>
      <p:ext uri="{BB962C8B-B14F-4D97-AF65-F5344CB8AC3E}">
        <p14:creationId xmlns:p14="http://schemas.microsoft.com/office/powerpoint/2010/main" val="2665501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3F57B59C-5A68-41CF-A012-3612FC52D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5" y="767744"/>
            <a:ext cx="7729728" cy="951194"/>
          </a:xfrm>
        </p:spPr>
        <p:txBody>
          <a:bodyPr/>
          <a:lstStyle/>
          <a:p>
            <a:r>
              <a:rPr lang="pl-PL" dirty="0"/>
              <a:t>Dyrektywy wymiaru kary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CAC70CC5-343E-4540-A8AD-F690884F3529}"/>
              </a:ext>
            </a:extLst>
          </p:cNvPr>
          <p:cNvSpPr txBox="1"/>
          <p:nvPr/>
        </p:nvSpPr>
        <p:spPr>
          <a:xfrm>
            <a:off x="602341" y="2179708"/>
            <a:ext cx="1098731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/>
              <a:t>Ustawodawca przewidział różne dyrektywy wymiaru kary, a wynik ich zastosowania może czasami być całkowicie odmienny. Ostateczny wybór rodzaju i rozmiaru kary powinien być </a:t>
            </a:r>
            <a:r>
              <a:rPr lang="pl-PL" sz="2000" b="1" dirty="0"/>
              <a:t>wypadkową</a:t>
            </a:r>
            <a:r>
              <a:rPr lang="pl-PL" sz="2000" dirty="0"/>
              <a:t> rezultatów osiągniętych przez sięgnięcie do każdej z dyrektyw. Ustawodawca nie ustanowił prymatu żadnej z dyrektyw.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Podstawową rolę w tym zakresie pełni art. 53 § 1 k.k.:</a:t>
            </a:r>
          </a:p>
          <a:p>
            <a:pPr algn="just"/>
            <a:r>
              <a:rPr lang="pl-PL" sz="2000" dirty="0"/>
              <a:t>„</a:t>
            </a:r>
            <a:r>
              <a:rPr lang="pl-PL" sz="2000" i="1" dirty="0"/>
              <a:t>Sąd wymierza karę według swojego uznania, w granicach przewidzianych w ustawie, uwzględniając stopień społecznej szkodliwości czynu, okoliczności obciążające i okoliczności łagodzące, cele kary w zakresie społecznego oddziaływania, a także cele zapobiegawcze, które ma ona osiągnąć w stosunku do skazanego. Dolegliwość kary nie może przekraczać stopnia winy</a:t>
            </a:r>
            <a:r>
              <a:rPr lang="pl-PL" sz="2000" dirty="0"/>
              <a:t>.”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Z tego przepisu zrekonstruować można dyrektywy: a) stopnia społecznej szkodliwości, b) okoliczności obciążających i łagodzących, c) prewencji ogólnej, d) prewencji szczególne, d) stopnia winy.</a:t>
            </a:r>
          </a:p>
        </p:txBody>
      </p:sp>
    </p:spTree>
    <p:extLst>
      <p:ext uri="{BB962C8B-B14F-4D97-AF65-F5344CB8AC3E}">
        <p14:creationId xmlns:p14="http://schemas.microsoft.com/office/powerpoint/2010/main" val="320209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8D104E3C-8209-4A5E-B0CD-AB8B43BEEC93}"/>
              </a:ext>
            </a:extLst>
          </p:cNvPr>
          <p:cNvSpPr txBox="1"/>
          <p:nvPr/>
        </p:nvSpPr>
        <p:spPr>
          <a:xfrm>
            <a:off x="792480" y="1536174"/>
            <a:ext cx="106070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DYREKTYWA SPOŁECZNEJ SZKODLIWOŚCI CZYNU</a:t>
            </a:r>
          </a:p>
          <a:p>
            <a:endParaRPr lang="pl-PL" sz="2000" dirty="0"/>
          </a:p>
          <a:p>
            <a:r>
              <a:rPr lang="pl-PL" sz="2000" i="1" dirty="0"/>
              <a:t>„Sąd wymierza karę (…) uwzględniając stopień społecznej szkodliwości czynu”</a:t>
            </a:r>
          </a:p>
          <a:p>
            <a:endParaRPr lang="pl-PL" sz="2000" i="1" dirty="0"/>
          </a:p>
          <a:p>
            <a:pPr algn="just"/>
            <a:r>
              <a:rPr lang="pl-PL" sz="2000" dirty="0"/>
              <a:t>Kara wymierzona przez sąd nie obliguje sądu do wymierzania kary w wysokości odpowiadającej ściśle stopniowi społecznej szkodliwości czynu – sąd ma jedynie uwzględnić ten stopnień, wziąć go pod uwagę. Ma to w szczególności przeciwdziałać wymierzaniu kary rażąco łagodnych.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Przy ocenie stopnia społecznej szkodliwości czynu sąd bierze pod uwagę rodzaj i charakter naruszonego lub zagrożonego dobra, rozmiary wyrządzonej lub grożącej szkody, sposób i okoliczności popełnienia czynu, wagę naruszonych przez sprawcę obowiązków, jak również postać zamiaru, motywację sprawcy, rodzaj naruszonych reguł ostrożności i stopień ich naruszenia (art. 115 § 2 k.k.).</a:t>
            </a:r>
          </a:p>
        </p:txBody>
      </p:sp>
    </p:spTree>
    <p:extLst>
      <p:ext uri="{BB962C8B-B14F-4D97-AF65-F5344CB8AC3E}">
        <p14:creationId xmlns:p14="http://schemas.microsoft.com/office/powerpoint/2010/main" val="4243005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A4D9D566-22F8-00DE-157B-B5C26ECDFC4E}"/>
              </a:ext>
            </a:extLst>
          </p:cNvPr>
          <p:cNvSpPr txBox="1"/>
          <p:nvPr/>
        </p:nvSpPr>
        <p:spPr>
          <a:xfrm>
            <a:off x="792480" y="962016"/>
            <a:ext cx="10607040" cy="5221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DYREKTYWA OKOLICZNOŚCI OBCIĄŻAJĄCYCH I ŁAGODZĄCYCH</a:t>
            </a:r>
          </a:p>
          <a:p>
            <a:endParaRPr lang="pl-PL" sz="2000" dirty="0"/>
          </a:p>
          <a:p>
            <a:r>
              <a:rPr lang="pl-PL" sz="2000" i="1" dirty="0"/>
              <a:t>„Sąd wymierza karę (…) uwzględniając (…) okoliczności obciążające i okoliczności łagodzące”</a:t>
            </a:r>
          </a:p>
          <a:p>
            <a:endParaRPr lang="pl-PL" sz="2000" i="1" dirty="0"/>
          </a:p>
          <a:p>
            <a:pPr algn="just"/>
            <a:r>
              <a:rPr lang="pl-PL" sz="2000" dirty="0"/>
              <a:t>Ustawa karna zawiera </a:t>
            </a:r>
            <a:r>
              <a:rPr lang="pl-PL" sz="2000" b="1" dirty="0"/>
              <a:t>katalog otwarty </a:t>
            </a:r>
            <a:r>
              <a:rPr lang="pl-PL" sz="2000" dirty="0"/>
              <a:t>okoliczności obciążających i łagodzących.</a:t>
            </a:r>
          </a:p>
          <a:p>
            <a:pPr algn="just"/>
            <a:endParaRPr lang="pl-PL" sz="2000" dirty="0">
              <a:latin typeface="+mj-lt"/>
            </a:endParaRPr>
          </a:p>
          <a:p>
            <a:pPr algn="l">
              <a:spcAft>
                <a:spcPts val="800"/>
              </a:spcAft>
            </a:pPr>
            <a:r>
              <a:rPr lang="pl-PL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Nie stanowi okoliczności obciążającej/łagodzącej okoliczność będąca znamieniem przestępstwa, które popełnił sprawca – chyba że wystąpiła ona ze szczególnie wysokim nasileniem.</a:t>
            </a:r>
          </a:p>
          <a:p>
            <a:pPr algn="l">
              <a:spcAft>
                <a:spcPts val="800"/>
              </a:spcAft>
            </a:pPr>
            <a:endParaRPr lang="pl-PL" sz="2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800"/>
              </a:spcAft>
            </a:pPr>
            <a:r>
              <a:rPr lang="pl-PL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Nie stanowi okoliczności obciążającej okoliczność niebędąca znamieniem przestępstwa, jeżeli stanowi podstawę zaostrzenia odpowiedzialności karnej zastosowanego wobec sprawcy.</a:t>
            </a:r>
          </a:p>
          <a:p>
            <a:pPr algn="l">
              <a:spcAft>
                <a:spcPts val="800"/>
              </a:spcAft>
            </a:pPr>
            <a:endParaRPr lang="pl-PL" sz="2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800"/>
              </a:spcAft>
            </a:pPr>
            <a:r>
              <a:rPr lang="pl-PL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Nie stanowi okoliczności łagodzącej okoliczność niebędąca znamieniem przestępstwa, jeżeli stanowi podstawę złagodzenia odpowiedzialności karnej zastosowanego wobec sprawcy.</a:t>
            </a:r>
            <a:endParaRPr lang="pl-PL" sz="2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687874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EE3075BB-4F53-715E-4A35-5CB157AFDB89}"/>
              </a:ext>
            </a:extLst>
          </p:cNvPr>
          <p:cNvSpPr txBox="1"/>
          <p:nvPr/>
        </p:nvSpPr>
        <p:spPr>
          <a:xfrm>
            <a:off x="659218" y="1074509"/>
            <a:ext cx="10632559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pl-PL" sz="2000" u="sng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Okoliczności obciążające stanowią w szczególności</a:t>
            </a:r>
            <a:r>
              <a:rPr lang="pl-PL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l-PL" sz="2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pl-PL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1) uprzednia karalność za przestępstwo umyślne lub podobne przestępstwo nieumyślne;</a:t>
            </a:r>
            <a:endParaRPr lang="pl-PL" sz="2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pl-PL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2) wykorzystanie bezradności, niepełnosprawności, choroby lub podeszłego wieku pokrzywdzonego;</a:t>
            </a:r>
            <a:endParaRPr lang="pl-PL" sz="2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pl-PL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3) sposób działania prowadzący do poniżenia lub udręczenia pokrzywdzonego;</a:t>
            </a:r>
            <a:endParaRPr lang="pl-PL" sz="2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pl-PL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4) popełnienie przestępstwa z premedytacją;</a:t>
            </a:r>
            <a:endParaRPr lang="pl-PL" sz="2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pl-PL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5) popełnienie przestępstwa w wyniku motywacji zasługującej na szczególne potępienie;</a:t>
            </a:r>
            <a:endParaRPr lang="pl-PL" sz="2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pl-PL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6) popełnienie przestępstwa motywowanego nienawiścią z powodu przynależności narodowej, etnicznej, rasowej, politycznej lub wyznaniowej ofiary albo z powodu jej bezwyznaniowości;</a:t>
            </a:r>
            <a:endParaRPr lang="pl-PL" sz="2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pl-PL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7) działanie ze szczególnym okrucieństwem;</a:t>
            </a:r>
            <a:endParaRPr lang="pl-PL" sz="2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pl-PL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8) popełnienie przestępstwa w stanie po spożyciu alkoholu lub środka odurzającego, jeżeli ten stan był czynnikiem prowadzącym do popełnienia przestępstwa lub istotnego zwiększenia jego skutków;</a:t>
            </a:r>
            <a:endParaRPr lang="pl-PL" sz="2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pl-PL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9) popełnienie przestępstwa we współdziałaniu z nieletnim lub z wykorzystaniem jego udziału.</a:t>
            </a:r>
            <a:endParaRPr lang="pl-PL" sz="2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458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2C33842B-4D2A-32C5-1C19-4E13458C6CA4}"/>
              </a:ext>
            </a:extLst>
          </p:cNvPr>
          <p:cNvSpPr txBox="1"/>
          <p:nvPr/>
        </p:nvSpPr>
        <p:spPr>
          <a:xfrm>
            <a:off x="753139" y="893868"/>
            <a:ext cx="10685721" cy="5221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pl-PL" sz="2000" u="sng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Okoliczności łagodzące stanowią w szczególności</a:t>
            </a:r>
            <a:r>
              <a:rPr lang="pl-PL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l-PL" sz="2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pl-PL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1) popełnienie przestępstwa w wyniku motywacji zasługującej na uwzględnienie;</a:t>
            </a:r>
            <a:endParaRPr lang="pl-PL" sz="2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pl-PL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2) popełnienie przestępstwa pod wpływem gniewu, strachu lub wzburzenia, usprawiedliwionych okolicznościami zdarzenia;</a:t>
            </a:r>
            <a:endParaRPr lang="pl-PL" sz="2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pl-PL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3) popełnienie przestępstwa w reakcji na nagłą sytuację, której prawidłowa ocena była istotnie utrudniona z uwagi na okoliczności osobiste, zakres wiedzy lub doświadczenia życiowego sprawcy;</a:t>
            </a:r>
            <a:endParaRPr lang="pl-PL" sz="2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pl-PL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4) podjęcie działań zmierzających do zapobieżenia szkodzie lub krzywdzie, wynikającej z przestępstwa, albo do ograniczenia jej rozmiaru;</a:t>
            </a:r>
            <a:endParaRPr lang="pl-PL" sz="2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pl-PL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5) pojednanie się z pokrzywdzonym;</a:t>
            </a:r>
            <a:endParaRPr lang="pl-PL" sz="2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pl-PL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6) naprawienie szkody wyrządzonej przestępstwem lub zadośćuczynienie za krzywdę wynikłą z przestępstwa;</a:t>
            </a:r>
            <a:endParaRPr lang="pl-PL" sz="2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pl-PL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7) popełnienie przestępstwa ze znacznym przyczynieniem się pokrzywdzonego;</a:t>
            </a:r>
            <a:endParaRPr lang="pl-PL" sz="2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pl-PL" sz="2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8) dobrowolne ujawnienie popełnionego przez siebie przestępstwa organowi powołanemu do ścigania przestępstw.</a:t>
            </a:r>
            <a:endParaRPr lang="pl-PL" sz="20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351422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Paczka</Template>
  <TotalTime>158</TotalTime>
  <Words>1638</Words>
  <Application>Microsoft Office PowerPoint</Application>
  <PresentationFormat>Panoramiczny</PresentationFormat>
  <Paragraphs>119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8" baseType="lpstr">
      <vt:lpstr>Arial</vt:lpstr>
      <vt:lpstr>Gill Sans MT</vt:lpstr>
      <vt:lpstr>Paczka</vt:lpstr>
      <vt:lpstr>Zasady i Dyrektywy wymiaru kary</vt:lpstr>
      <vt:lpstr>Prezentacja programu PowerPoint</vt:lpstr>
      <vt:lpstr>Zasady wymiaru kary</vt:lpstr>
      <vt:lpstr>Prezentacja programu PowerPoint</vt:lpstr>
      <vt:lpstr>Dyrektywy wymiaru kary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Okoliczności wpływające na wymiar kary – art. 53 § 2-3 k.k.</vt:lpstr>
      <vt:lpstr>Szczególne dyrektywy wymiaru kary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Dyrektywy wymiaru kary. Odpowiedzialność nieletnich za czyny zabronione pod groźba kary</dc:title>
  <dc:creator>Alicja Limburska</dc:creator>
  <cp:lastModifiedBy>Alicja Limburska</cp:lastModifiedBy>
  <cp:revision>19</cp:revision>
  <dcterms:created xsi:type="dcterms:W3CDTF">2020-03-24T21:15:06Z</dcterms:created>
  <dcterms:modified xsi:type="dcterms:W3CDTF">2023-11-18T14:52:09Z</dcterms:modified>
</cp:coreProperties>
</file>