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5" r:id="rId3"/>
    <p:sldId id="257" r:id="rId4"/>
    <p:sldId id="287" r:id="rId5"/>
    <p:sldId id="261" r:id="rId6"/>
    <p:sldId id="260" r:id="rId7"/>
    <p:sldId id="259" r:id="rId8"/>
    <p:sldId id="264" r:id="rId9"/>
    <p:sldId id="263" r:id="rId10"/>
    <p:sldId id="262" r:id="rId11"/>
    <p:sldId id="258" r:id="rId12"/>
    <p:sldId id="292" r:id="rId13"/>
    <p:sldId id="290" r:id="rId14"/>
    <p:sldId id="293" r:id="rId15"/>
    <p:sldId id="289" r:id="rId16"/>
    <p:sldId id="266" r:id="rId17"/>
    <p:sldId id="330" r:id="rId18"/>
    <p:sldId id="331" r:id="rId19"/>
    <p:sldId id="294" r:id="rId20"/>
    <p:sldId id="296" r:id="rId21"/>
    <p:sldId id="305" r:id="rId22"/>
    <p:sldId id="304" r:id="rId23"/>
    <p:sldId id="303" r:id="rId24"/>
    <p:sldId id="306" r:id="rId25"/>
    <p:sldId id="313" r:id="rId26"/>
    <p:sldId id="312" r:id="rId27"/>
    <p:sldId id="311" r:id="rId28"/>
    <p:sldId id="310" r:id="rId29"/>
    <p:sldId id="309" r:id="rId30"/>
    <p:sldId id="308" r:id="rId31"/>
    <p:sldId id="307" r:id="rId32"/>
    <p:sldId id="320" r:id="rId33"/>
    <p:sldId id="319" r:id="rId34"/>
    <p:sldId id="318" r:id="rId35"/>
    <p:sldId id="317" r:id="rId36"/>
    <p:sldId id="316" r:id="rId37"/>
    <p:sldId id="315" r:id="rId38"/>
    <p:sldId id="314" r:id="rId39"/>
    <p:sldId id="325" r:id="rId40"/>
    <p:sldId id="326" r:id="rId41"/>
    <p:sldId id="321" r:id="rId42"/>
    <p:sldId id="329" r:id="rId43"/>
    <p:sldId id="281" r:id="rId44"/>
    <p:sldId id="268" r:id="rId45"/>
    <p:sldId id="284" r:id="rId46"/>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snapToGrid="0">
      <p:cViewPr varScale="1">
        <p:scale>
          <a:sx n="93" d="100"/>
          <a:sy n="93" d="100"/>
        </p:scale>
        <p:origin x="27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B0DF13-ECB0-40E3-A5B4-BADFAB11C996}"/>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DE3062CF-2E92-448A-A10E-912310943AF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C42DC3DE-A9B2-4BE5-B104-559C551C6B14}"/>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5" name="Symbol zastępczy stopki 4">
            <a:extLst>
              <a:ext uri="{FF2B5EF4-FFF2-40B4-BE49-F238E27FC236}">
                <a16:creationId xmlns:a16="http://schemas.microsoft.com/office/drawing/2014/main" id="{9FA95221-5E73-4EE6-8BC4-BD3405DA517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56F1D99E-1B98-44ED-AFEC-2454EE53325A}"/>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1604459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FE7C452-05B7-4A33-8D4E-7EA2BBEB6AD3}"/>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BB4259DA-3D37-4097-AD8A-D16B24035445}"/>
              </a:ext>
            </a:extLst>
          </p:cNvPr>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F29352E-4447-4C4C-A564-F2A6DCBE1985}"/>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5" name="Symbol zastępczy stopki 4">
            <a:extLst>
              <a:ext uri="{FF2B5EF4-FFF2-40B4-BE49-F238E27FC236}">
                <a16:creationId xmlns:a16="http://schemas.microsoft.com/office/drawing/2014/main" id="{95FBE957-BBC5-4306-8B4F-000D98B7851E}"/>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1309FEBE-2C79-4228-8375-BBA377CFB053}"/>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3411944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BF43C56-2FB1-4FF6-B1DA-29EE93BD115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A32E66DA-FD99-4796-A55C-11399925DF20}"/>
              </a:ext>
            </a:extLst>
          </p:cNvPr>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C720FF7C-0373-49F7-9FC2-F32B40957187}"/>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5" name="Symbol zastępczy stopki 4">
            <a:extLst>
              <a:ext uri="{FF2B5EF4-FFF2-40B4-BE49-F238E27FC236}">
                <a16:creationId xmlns:a16="http://schemas.microsoft.com/office/drawing/2014/main" id="{2F6F9069-1632-4F8D-86B2-6685C44E763B}"/>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4A025CA-CCCC-4DA8-98FE-8E053961FAD2}"/>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4017901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37B76D0-FEB7-4233-BEFD-76B5940E715B}"/>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A5B37BCC-F9BC-47BF-8E63-F74F27E5D1D3}"/>
              </a:ext>
            </a:extLst>
          </p:cNvPr>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BE03F15E-437E-4A47-AAEF-638E81EFD74E}"/>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5" name="Symbol zastępczy stopki 4">
            <a:extLst>
              <a:ext uri="{FF2B5EF4-FFF2-40B4-BE49-F238E27FC236}">
                <a16:creationId xmlns:a16="http://schemas.microsoft.com/office/drawing/2014/main" id="{D79E511C-7FFE-41E5-B476-7A6A4DFC5C95}"/>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7AC95E3-E922-4B21-9C31-DC1904A113E1}"/>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2100122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9902DDA-DD9A-44C1-A85F-AFACF0AB5BC6}"/>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573F889C-15FC-4FAF-AB8E-8A7F1D4A97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a:extLst>
              <a:ext uri="{FF2B5EF4-FFF2-40B4-BE49-F238E27FC236}">
                <a16:creationId xmlns:a16="http://schemas.microsoft.com/office/drawing/2014/main" id="{3CCFACC4-F2B2-41B3-A01B-1D43632D65EE}"/>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5" name="Symbol zastępczy stopki 4">
            <a:extLst>
              <a:ext uri="{FF2B5EF4-FFF2-40B4-BE49-F238E27FC236}">
                <a16:creationId xmlns:a16="http://schemas.microsoft.com/office/drawing/2014/main" id="{7310D7B0-751E-44DB-9DF7-13627FE923A8}"/>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7FC1BD77-22DE-4B93-927E-2FE6F56AD328}"/>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622700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6A50631-64F8-4247-8001-B5C3A4FA056F}"/>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7AE25216-C0A0-4CBC-9FA4-3E462934CCD3}"/>
              </a:ext>
            </a:extLst>
          </p:cNvPr>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4C5BBBAD-0A29-4F17-A8A6-070DCDA29221}"/>
              </a:ext>
            </a:extLst>
          </p:cNvPr>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6B0E2F8C-1611-453D-93F9-F42F2281DAD6}"/>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6" name="Symbol zastępczy stopki 5">
            <a:extLst>
              <a:ext uri="{FF2B5EF4-FFF2-40B4-BE49-F238E27FC236}">
                <a16:creationId xmlns:a16="http://schemas.microsoft.com/office/drawing/2014/main" id="{422B5C13-6F42-4F5D-9B4E-F757AB0734C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1E1226F0-2518-489B-8C0A-71DD8C1993F4}"/>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1119212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BD4CF8A-7860-448C-8E92-757D851188D0}"/>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19A9A56-56E4-4C65-8E06-4DAE95A1AD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a:extLst>
              <a:ext uri="{FF2B5EF4-FFF2-40B4-BE49-F238E27FC236}">
                <a16:creationId xmlns:a16="http://schemas.microsoft.com/office/drawing/2014/main" id="{A14C469E-5C8D-4CE8-A135-2763E18C718B}"/>
              </a:ext>
            </a:extLst>
          </p:cNvPr>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F2B6E862-6741-405C-8FB4-9010E654F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a:extLst>
              <a:ext uri="{FF2B5EF4-FFF2-40B4-BE49-F238E27FC236}">
                <a16:creationId xmlns:a16="http://schemas.microsoft.com/office/drawing/2014/main" id="{4D6751E2-E5F3-48BD-8B1B-7EF7C582153E}"/>
              </a:ext>
            </a:extLst>
          </p:cNvPr>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0B85CDCC-6E0A-4BEC-BAF9-AE425C634908}"/>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8" name="Symbol zastępczy stopki 7">
            <a:extLst>
              <a:ext uri="{FF2B5EF4-FFF2-40B4-BE49-F238E27FC236}">
                <a16:creationId xmlns:a16="http://schemas.microsoft.com/office/drawing/2014/main" id="{8C5531B4-2CCC-4087-8381-E936F829404E}"/>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CB908866-3360-453E-B720-114900CCB94C}"/>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1854647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DC87806-EB68-461C-9BE2-B16E485C6611}"/>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D898976-7B43-4654-A1CB-4D945423DE1A}"/>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4" name="Symbol zastępczy stopki 3">
            <a:extLst>
              <a:ext uri="{FF2B5EF4-FFF2-40B4-BE49-F238E27FC236}">
                <a16:creationId xmlns:a16="http://schemas.microsoft.com/office/drawing/2014/main" id="{1BE700BE-4B03-4E28-9942-56D1912C7E7A}"/>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AAF75C7F-D849-471E-BE46-754C51175895}"/>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2129969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8699EFCB-AD06-410D-9C91-CEA4349A8FDC}"/>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3" name="Symbol zastępczy stopki 2">
            <a:extLst>
              <a:ext uri="{FF2B5EF4-FFF2-40B4-BE49-F238E27FC236}">
                <a16:creationId xmlns:a16="http://schemas.microsoft.com/office/drawing/2014/main" id="{D905D0A3-D3CA-4295-A129-45CE39DA74D8}"/>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1A529A78-7688-4393-98E3-6D7954B18A4F}"/>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26954742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85538C-9018-413F-BB5C-706385A6C272}"/>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948F7ADF-5ACB-47EA-98F8-BDDCD040B1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6CB83277-6473-4730-B541-37AEB1DDEE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65E2A0FE-EC24-477B-AB8D-39B873903D36}"/>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6" name="Symbol zastępczy stopki 5">
            <a:extLst>
              <a:ext uri="{FF2B5EF4-FFF2-40B4-BE49-F238E27FC236}">
                <a16:creationId xmlns:a16="http://schemas.microsoft.com/office/drawing/2014/main" id="{91AAC57F-B1B7-4A84-90BE-4D3333A9D79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4E16512-249A-452D-BC08-A2E953C05314}"/>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4004204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731FA77-B254-4E2C-B4F1-4AF5A4F1DBD5}"/>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811A33EA-D142-4603-AB9E-19958131AB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4933E734-0595-4EFE-BA4C-FB349F6D88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a:extLst>
              <a:ext uri="{FF2B5EF4-FFF2-40B4-BE49-F238E27FC236}">
                <a16:creationId xmlns:a16="http://schemas.microsoft.com/office/drawing/2014/main" id="{92724167-9F69-4C6A-A564-50A019CEE5DA}"/>
              </a:ext>
            </a:extLst>
          </p:cNvPr>
          <p:cNvSpPr>
            <a:spLocks noGrp="1"/>
          </p:cNvSpPr>
          <p:nvPr>
            <p:ph type="dt" sz="half" idx="10"/>
          </p:nvPr>
        </p:nvSpPr>
        <p:spPr/>
        <p:txBody>
          <a:bodyPr/>
          <a:lstStyle/>
          <a:p>
            <a:fld id="{1C5E2FB4-2F03-4DAD-83E9-A9694DBB5502}" type="datetimeFigureOut">
              <a:rPr lang="pl-PL" smtClean="0"/>
              <a:t>10.03.2023</a:t>
            </a:fld>
            <a:endParaRPr lang="pl-PL"/>
          </a:p>
        </p:txBody>
      </p:sp>
      <p:sp>
        <p:nvSpPr>
          <p:cNvPr id="6" name="Symbol zastępczy stopki 5">
            <a:extLst>
              <a:ext uri="{FF2B5EF4-FFF2-40B4-BE49-F238E27FC236}">
                <a16:creationId xmlns:a16="http://schemas.microsoft.com/office/drawing/2014/main" id="{68363AC1-1248-4A65-9DCF-EBFB3C2957A7}"/>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8862205E-476C-49A3-B7D4-5695552E2B0F}"/>
              </a:ext>
            </a:extLst>
          </p:cNvPr>
          <p:cNvSpPr>
            <a:spLocks noGrp="1"/>
          </p:cNvSpPr>
          <p:nvPr>
            <p:ph type="sldNum" sz="quarter" idx="12"/>
          </p:nvPr>
        </p:nvSpPr>
        <p:spPr/>
        <p:txBody>
          <a:bodyPr/>
          <a:lstStyle/>
          <a:p>
            <a:fld id="{EF81E5B7-C857-41B8-93BD-1AEE00409C36}" type="slidenum">
              <a:rPr lang="pl-PL" smtClean="0"/>
              <a:t>‹#›</a:t>
            </a:fld>
            <a:endParaRPr lang="pl-PL"/>
          </a:p>
        </p:txBody>
      </p:sp>
    </p:spTree>
    <p:extLst>
      <p:ext uri="{BB962C8B-B14F-4D97-AF65-F5344CB8AC3E}">
        <p14:creationId xmlns:p14="http://schemas.microsoft.com/office/powerpoint/2010/main" val="512310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64C99D85-9F83-4003-826A-658ACEFC74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F9522DA-5D3F-4D45-B91B-28D4B9BC12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0D3CA4A0-23B8-4F00-AE25-881BD3B731B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5E2FB4-2F03-4DAD-83E9-A9694DBB5502}" type="datetimeFigureOut">
              <a:rPr lang="pl-PL" smtClean="0"/>
              <a:t>10.03.2023</a:t>
            </a:fld>
            <a:endParaRPr lang="pl-PL"/>
          </a:p>
        </p:txBody>
      </p:sp>
      <p:sp>
        <p:nvSpPr>
          <p:cNvPr id="5" name="Symbol zastępczy stopki 4">
            <a:extLst>
              <a:ext uri="{FF2B5EF4-FFF2-40B4-BE49-F238E27FC236}">
                <a16:creationId xmlns:a16="http://schemas.microsoft.com/office/drawing/2014/main" id="{FA15E714-FA7A-4BFE-A326-4387F4D5461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5FC93361-ACE2-4A53-A394-9B8050D52DD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81E5B7-C857-41B8-93BD-1AEE00409C36}" type="slidenum">
              <a:rPr lang="pl-PL" smtClean="0"/>
              <a:t>‹#›</a:t>
            </a:fld>
            <a:endParaRPr lang="pl-PL"/>
          </a:p>
        </p:txBody>
      </p:sp>
    </p:spTree>
    <p:extLst>
      <p:ext uri="{BB962C8B-B14F-4D97-AF65-F5344CB8AC3E}">
        <p14:creationId xmlns:p14="http://schemas.microsoft.com/office/powerpoint/2010/main" val="15163115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4E5CDE-3E99-4278-B031-877957676FE4}"/>
              </a:ext>
            </a:extLst>
          </p:cNvPr>
          <p:cNvSpPr>
            <a:spLocks noGrp="1"/>
          </p:cNvSpPr>
          <p:nvPr>
            <p:ph type="ctrTitle"/>
          </p:nvPr>
        </p:nvSpPr>
        <p:spPr/>
        <p:txBody>
          <a:bodyPr>
            <a:normAutofit/>
          </a:bodyPr>
          <a:lstStyle/>
          <a:p>
            <a:r>
              <a:rPr lang="pl-PL" b="1" dirty="0"/>
              <a:t>Prawo administracyjne a prawo cywilne</a:t>
            </a:r>
            <a:endParaRPr lang="pl-PL" dirty="0"/>
          </a:p>
        </p:txBody>
      </p:sp>
      <p:sp>
        <p:nvSpPr>
          <p:cNvPr id="3" name="Podtytuł 2">
            <a:extLst>
              <a:ext uri="{FF2B5EF4-FFF2-40B4-BE49-F238E27FC236}">
                <a16:creationId xmlns:a16="http://schemas.microsoft.com/office/drawing/2014/main" id="{E3D8037E-2705-449D-AC65-3E8C731DD149}"/>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874104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825624"/>
            <a:ext cx="10515600" cy="4817771"/>
          </a:xfrm>
        </p:spPr>
        <p:txBody>
          <a:bodyPr>
            <a:normAutofit fontScale="62500" lnSpcReduction="20000"/>
          </a:bodyPr>
          <a:lstStyle/>
          <a:p>
            <a:pPr marL="0" indent="0">
              <a:buNone/>
            </a:pPr>
            <a:r>
              <a:rPr lang="pl-PL" b="1" dirty="0"/>
              <a:t>II poziom wpływu - Stanowienie prawa względem stosunków prawnych </a:t>
            </a:r>
            <a:r>
              <a:rPr lang="pl-PL" dirty="0"/>
              <a:t> </a:t>
            </a:r>
          </a:p>
          <a:p>
            <a:endParaRPr lang="pl-PL" dirty="0"/>
          </a:p>
          <a:p>
            <a:pPr marL="0" indent="0">
              <a:buNone/>
            </a:pPr>
            <a:r>
              <a:rPr lang="pl-PL" i="1" dirty="0"/>
              <a:t>Strony zawierające umowę mogą ułożyć stosunek prawny według swego uznania, byleby jego treść lub cel nie sprzeciwiały się właściwości (naturze) stosunku, </a:t>
            </a:r>
            <a:r>
              <a:rPr lang="pl-PL" b="1" i="1" dirty="0"/>
              <a:t>ustawie</a:t>
            </a:r>
            <a:r>
              <a:rPr lang="pl-PL" i="1" dirty="0"/>
              <a:t> ani zasadom współżycia społecznego. </a:t>
            </a:r>
            <a:r>
              <a:rPr lang="pl-PL" dirty="0"/>
              <a:t>(art. 353 (1) KC)</a:t>
            </a:r>
          </a:p>
          <a:p>
            <a:pPr marL="0" indent="0">
              <a:buNone/>
            </a:pPr>
            <a:r>
              <a:rPr lang="pl-PL" b="1" dirty="0"/>
              <a:t> </a:t>
            </a:r>
            <a:endParaRPr lang="pl-PL" dirty="0"/>
          </a:p>
          <a:p>
            <a:pPr marL="0" indent="0">
              <a:buNone/>
            </a:pPr>
            <a:r>
              <a:rPr lang="pl-PL" dirty="0"/>
              <a:t>Przykład</a:t>
            </a:r>
          </a:p>
          <a:p>
            <a:pPr marL="0" indent="0">
              <a:buNone/>
            </a:pPr>
            <a:r>
              <a:rPr lang="pl-PL" i="1" dirty="0"/>
              <a:t>Do obowiązków inwestora należy zorganizowanie procesu budowy, z uwzględnieniem zawartych w przepisach zasad bezpieczeństwa i ochrony zdrowia, a w szczególności zapewnienie:</a:t>
            </a:r>
            <a:endParaRPr lang="pl-PL" dirty="0"/>
          </a:p>
          <a:p>
            <a:pPr lvl="0"/>
            <a:r>
              <a:rPr lang="pl-PL" i="1" dirty="0"/>
              <a:t>opracowania projektu budowlanego i, stosownie do potrzeb, innych projektów,</a:t>
            </a:r>
            <a:endParaRPr lang="pl-PL" dirty="0"/>
          </a:p>
          <a:p>
            <a:pPr lvl="0"/>
            <a:r>
              <a:rPr lang="pl-PL" i="1" dirty="0"/>
              <a:t>objęcia kierownictwa budowy przez kierownika budowy,</a:t>
            </a:r>
            <a:endParaRPr lang="pl-PL" dirty="0"/>
          </a:p>
          <a:p>
            <a:pPr lvl="0"/>
            <a:r>
              <a:rPr lang="pl-PL" i="1" dirty="0"/>
              <a:t>opracowania planu bezpieczeństwa i ochrony zdrowia,</a:t>
            </a:r>
            <a:endParaRPr lang="pl-PL" dirty="0"/>
          </a:p>
          <a:p>
            <a:pPr lvl="0"/>
            <a:r>
              <a:rPr lang="pl-PL" i="1" dirty="0"/>
              <a:t>wykonania i odbioru robót budowlanych,</a:t>
            </a:r>
            <a:endParaRPr lang="pl-PL" dirty="0"/>
          </a:p>
          <a:p>
            <a:pPr lvl="0"/>
            <a:r>
              <a:rPr lang="pl-PL" i="1" dirty="0"/>
              <a:t>w przypadkach uzasadnionych wysokim stopniem skomplikowania robót budowlanych lub warunkami gruntowymi, nadzoru nad wykonywaniem robót budowlanych</a:t>
            </a:r>
            <a:endParaRPr lang="pl-PL" dirty="0"/>
          </a:p>
          <a:p>
            <a:pPr marL="0" indent="0">
              <a:buNone/>
            </a:pPr>
            <a:r>
              <a:rPr lang="pl-PL" dirty="0"/>
              <a:t>(art. 18 ust. 1 prawa budowlanego)</a:t>
            </a:r>
          </a:p>
          <a:p>
            <a:pPr marL="0" indent="0">
              <a:buNone/>
            </a:pPr>
            <a:endParaRPr lang="pl-PL" dirty="0"/>
          </a:p>
        </p:txBody>
      </p:sp>
    </p:spTree>
    <p:extLst>
      <p:ext uri="{BB962C8B-B14F-4D97-AF65-F5344CB8AC3E}">
        <p14:creationId xmlns:p14="http://schemas.microsoft.com/office/powerpoint/2010/main" val="30430752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690688"/>
            <a:ext cx="10515600" cy="4943377"/>
          </a:xfrm>
        </p:spPr>
        <p:txBody>
          <a:bodyPr>
            <a:normAutofit/>
          </a:bodyPr>
          <a:lstStyle/>
          <a:p>
            <a:pPr marL="0" indent="0">
              <a:buNone/>
            </a:pPr>
            <a:r>
              <a:rPr lang="pl-PL" b="1" dirty="0"/>
              <a:t>III poziom wpływu - Stosowanie prawa względem sytuacji prawnej  </a:t>
            </a:r>
            <a:endParaRPr lang="pl-PL" dirty="0"/>
          </a:p>
          <a:p>
            <a:pPr marL="0" indent="0">
              <a:buNone/>
            </a:pPr>
            <a:r>
              <a:rPr lang="pl-PL" dirty="0"/>
              <a:t> </a:t>
            </a:r>
          </a:p>
          <a:p>
            <a:pPr marL="0" indent="0">
              <a:buNone/>
            </a:pPr>
            <a:r>
              <a:rPr lang="pl-PL" dirty="0"/>
              <a:t>Treść prawa własności (triada uprawnień właściciela) </a:t>
            </a:r>
          </a:p>
          <a:p>
            <a:pPr marL="0" indent="0">
              <a:buNone/>
            </a:pPr>
            <a:r>
              <a:rPr lang="pl-PL" dirty="0"/>
              <a:t>1) prawo rozporządzania rzeczą, </a:t>
            </a:r>
          </a:p>
          <a:p>
            <a:pPr marL="0" indent="0">
              <a:buNone/>
            </a:pPr>
            <a:r>
              <a:rPr lang="pl-PL" dirty="0"/>
              <a:t>2) prawo korzystania z rzeczy, </a:t>
            </a:r>
          </a:p>
          <a:p>
            <a:pPr marL="0" indent="0">
              <a:buNone/>
            </a:pPr>
            <a:r>
              <a:rPr lang="pl-PL" dirty="0"/>
              <a:t>3) prawo posiadania rzeczy.</a:t>
            </a:r>
          </a:p>
          <a:p>
            <a:pPr marL="0" indent="0">
              <a:buNone/>
            </a:pPr>
            <a:r>
              <a:rPr lang="pl-PL" dirty="0"/>
              <a:t> </a:t>
            </a:r>
          </a:p>
        </p:txBody>
      </p:sp>
    </p:spTree>
    <p:extLst>
      <p:ext uri="{BB962C8B-B14F-4D97-AF65-F5344CB8AC3E}">
        <p14:creationId xmlns:p14="http://schemas.microsoft.com/office/powerpoint/2010/main" val="474523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690688"/>
            <a:ext cx="10515600" cy="4943377"/>
          </a:xfrm>
        </p:spPr>
        <p:txBody>
          <a:bodyPr>
            <a:normAutofit fontScale="77500" lnSpcReduction="20000"/>
          </a:bodyPr>
          <a:lstStyle/>
          <a:p>
            <a:pPr marL="0" indent="0">
              <a:buNone/>
            </a:pPr>
            <a:r>
              <a:rPr lang="pl-PL" b="1" dirty="0"/>
              <a:t>III poziom wpływu - Stosowanie prawa względem sytuacji prawnej  </a:t>
            </a:r>
            <a:endParaRPr lang="pl-PL" dirty="0"/>
          </a:p>
          <a:p>
            <a:pPr marL="0" indent="0">
              <a:buNone/>
            </a:pPr>
            <a:r>
              <a:rPr lang="pl-PL" dirty="0"/>
              <a:t> W granicach określonych przez ustawy i zasady współżycia społecznego właściciel może, z wyłączeniem innych osób, </a:t>
            </a:r>
            <a:r>
              <a:rPr lang="pl-PL" b="1" dirty="0"/>
              <a:t>(2)</a:t>
            </a:r>
            <a:r>
              <a:rPr lang="pl-PL" dirty="0"/>
              <a:t> korzystać z rzeczy zgodnie ze społeczno-gospodarczym przeznaczeniem swego prawa, w szczególności może pobierać pożytki i inne dochody z rzeczy. </a:t>
            </a:r>
            <a:r>
              <a:rPr lang="pl-PL" b="1" dirty="0"/>
              <a:t>(3)</a:t>
            </a:r>
            <a:r>
              <a:rPr lang="pl-PL" dirty="0"/>
              <a:t> W tych samych granicach może rozporządzać rzeczą.</a:t>
            </a:r>
          </a:p>
          <a:p>
            <a:pPr marL="0" indent="0">
              <a:buNone/>
            </a:pPr>
            <a:r>
              <a:rPr lang="pl-PL" dirty="0"/>
              <a:t>(art. 140 KC) </a:t>
            </a:r>
          </a:p>
          <a:p>
            <a:pPr marL="0" indent="0">
              <a:buNone/>
            </a:pPr>
            <a:r>
              <a:rPr lang="pl-PL" dirty="0"/>
              <a:t> </a:t>
            </a:r>
          </a:p>
          <a:p>
            <a:pPr marL="0" indent="0">
              <a:buNone/>
            </a:pPr>
            <a:r>
              <a:rPr lang="pl-PL" b="1" dirty="0"/>
              <a:t>(1)</a:t>
            </a:r>
            <a:r>
              <a:rPr lang="pl-PL" dirty="0"/>
              <a:t> Posiadaczem rzeczy jest zarówno ten, kto nią faktycznie włada jak właściciel (posiadacz samoistny), jak i ten, kto nią faktycznie włada jak użytkownik, zastawnik, najemca, dzierżawca lub mający inne prawo, z którym łączy się określone władztwo nad cudzą rzeczą (posiadacz zależny).</a:t>
            </a:r>
          </a:p>
          <a:p>
            <a:pPr marL="0" indent="0">
              <a:buNone/>
            </a:pPr>
            <a:r>
              <a:rPr lang="pl-PL" dirty="0"/>
              <a:t>(art. 336 KC) </a:t>
            </a:r>
          </a:p>
          <a:p>
            <a:pPr marL="0" indent="0">
              <a:buNone/>
            </a:pPr>
            <a:endParaRPr lang="pl-PL" dirty="0"/>
          </a:p>
          <a:p>
            <a:pPr marL="0" indent="0">
              <a:buNone/>
            </a:pPr>
            <a:r>
              <a:rPr lang="pl-PL" b="1" dirty="0"/>
              <a:t>(1)</a:t>
            </a:r>
            <a:r>
              <a:rPr lang="pl-PL" dirty="0"/>
              <a:t> Posiadacz samoistny nie traci posiadania przez to, że oddaje drugiemu rzecz w posiadanie zależne.</a:t>
            </a:r>
          </a:p>
          <a:p>
            <a:pPr marL="0" indent="0">
              <a:buNone/>
            </a:pPr>
            <a:r>
              <a:rPr lang="pl-PL" dirty="0"/>
              <a:t>(art. 337 KC) </a:t>
            </a:r>
          </a:p>
          <a:p>
            <a:pPr marL="0" indent="0">
              <a:buNone/>
            </a:pPr>
            <a:endParaRPr lang="pl-PL" dirty="0"/>
          </a:p>
        </p:txBody>
      </p:sp>
    </p:spTree>
    <p:extLst>
      <p:ext uri="{BB962C8B-B14F-4D97-AF65-F5344CB8AC3E}">
        <p14:creationId xmlns:p14="http://schemas.microsoft.com/office/powerpoint/2010/main" val="3267513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690688"/>
            <a:ext cx="10515600" cy="4943377"/>
          </a:xfrm>
        </p:spPr>
        <p:txBody>
          <a:bodyPr>
            <a:normAutofit fontScale="92500" lnSpcReduction="10000"/>
          </a:bodyPr>
          <a:lstStyle/>
          <a:p>
            <a:pPr marL="0" indent="0">
              <a:buNone/>
            </a:pPr>
            <a:r>
              <a:rPr lang="pl-PL" b="1" dirty="0"/>
              <a:t>III poziom wpływu - Stosowanie prawa względem sytuacji prawnej  </a:t>
            </a:r>
            <a:endParaRPr lang="pl-PL" dirty="0"/>
          </a:p>
          <a:p>
            <a:pPr marL="0" indent="0">
              <a:buNone/>
            </a:pPr>
            <a:endParaRPr lang="pl-PL" dirty="0"/>
          </a:p>
          <a:p>
            <a:pPr marL="0" indent="0" algn="ctr">
              <a:buNone/>
            </a:pPr>
            <a:r>
              <a:rPr lang="pl-PL" b="1" dirty="0"/>
              <a:t>Przykładowe ograniczenia uprawnień właściciela: </a:t>
            </a:r>
          </a:p>
          <a:p>
            <a:pPr marL="0" indent="0">
              <a:buNone/>
            </a:pPr>
            <a:r>
              <a:rPr lang="pl-PL" dirty="0"/>
              <a:t>Ad. 1 – Organ egzekucyjny dokonuje zabezpieczenia należności pieniężnej przez:</a:t>
            </a:r>
          </a:p>
          <a:p>
            <a:pPr marL="0" indent="0">
              <a:buNone/>
            </a:pPr>
            <a:r>
              <a:rPr lang="pl-PL" dirty="0"/>
              <a:t>4) ustanowienie zakazu zbywania i obciążania nieruchomości, która nie ma urządzonej księgi wieczystej albo której księga wieczysta zginęła lub uległa zniszczeniu;</a:t>
            </a:r>
          </a:p>
          <a:p>
            <a:pPr marL="0" indent="0">
              <a:buNone/>
            </a:pPr>
            <a:r>
              <a:rPr lang="pl-PL" dirty="0"/>
              <a:t>5) ustanowienie zakazu zbywania spółdzielczego prawa do lokalu mieszkalnego, spółdzielczego prawa do lokalu użytkowego lub prawa do domu jednorodzinnego w spółdzielni mieszkaniowej.</a:t>
            </a:r>
          </a:p>
          <a:p>
            <a:pPr marL="0" indent="0">
              <a:buNone/>
            </a:pPr>
            <a:r>
              <a:rPr lang="pl-PL" dirty="0"/>
              <a:t>(art. 164 § 1 pkt. 4-5 ustawy o postępowaniu egzekucyjnym w administracji) </a:t>
            </a:r>
          </a:p>
          <a:p>
            <a:pPr marL="0" indent="0">
              <a:buNone/>
            </a:pPr>
            <a:endParaRPr lang="pl-PL" dirty="0"/>
          </a:p>
        </p:txBody>
      </p:sp>
    </p:spTree>
    <p:extLst>
      <p:ext uri="{BB962C8B-B14F-4D97-AF65-F5344CB8AC3E}">
        <p14:creationId xmlns:p14="http://schemas.microsoft.com/office/powerpoint/2010/main" val="1178281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690688"/>
            <a:ext cx="10515600" cy="4943377"/>
          </a:xfrm>
        </p:spPr>
        <p:txBody>
          <a:bodyPr>
            <a:normAutofit fontScale="92500"/>
          </a:bodyPr>
          <a:lstStyle/>
          <a:p>
            <a:pPr marL="0" indent="0">
              <a:buNone/>
            </a:pPr>
            <a:r>
              <a:rPr lang="pl-PL" b="1" dirty="0"/>
              <a:t>III poziom wpływu - Stosowanie prawa względem sytuacji prawnej  </a:t>
            </a:r>
            <a:endParaRPr lang="pl-PL" dirty="0"/>
          </a:p>
          <a:p>
            <a:pPr marL="0" indent="0">
              <a:buNone/>
            </a:pPr>
            <a:endParaRPr lang="pl-PL" dirty="0"/>
          </a:p>
          <a:p>
            <a:pPr marL="0" indent="0" algn="ctr">
              <a:buNone/>
            </a:pPr>
            <a:r>
              <a:rPr lang="pl-PL" b="1" dirty="0"/>
              <a:t>Przykładowe ograniczenia uprawnień właściciela: </a:t>
            </a:r>
          </a:p>
          <a:p>
            <a:pPr marL="0" indent="0">
              <a:buNone/>
            </a:pPr>
            <a:r>
              <a:rPr lang="pl-PL" dirty="0"/>
              <a:t>Ad. 2 – decyzja powiatowego inspektora sanitarnego zakazujące prowadzenia działalności gastronomicznej w lokalu restauracyjnym </a:t>
            </a:r>
          </a:p>
          <a:p>
            <a:pPr marL="0" indent="0">
              <a:buNone/>
            </a:pPr>
            <a:r>
              <a:rPr lang="pl-PL" dirty="0"/>
              <a:t>Ad. 2 - decyzji powiatowego inspektora nadzoru budowlanego zakazująca użytkowania obiektu budowlanego ze względu na jego stan techniczny </a:t>
            </a:r>
          </a:p>
          <a:p>
            <a:pPr marL="0" indent="0">
              <a:buNone/>
            </a:pPr>
            <a:endParaRPr lang="pl-PL" dirty="0"/>
          </a:p>
          <a:p>
            <a:pPr marL="0" indent="0">
              <a:buNone/>
            </a:pPr>
            <a:r>
              <a:rPr lang="pl-PL" dirty="0"/>
              <a:t>Ad. 3 – decyzji starosty o czasowym zajęciu nieruchomości ze względu na wystąpienie siły wyższej lub nagłej potrzeby zapobieżenia powstaniu znacznej szkody</a:t>
            </a:r>
          </a:p>
          <a:p>
            <a:pPr marL="0" indent="0">
              <a:buNone/>
            </a:pPr>
            <a:endParaRPr lang="pl-PL" dirty="0"/>
          </a:p>
        </p:txBody>
      </p:sp>
    </p:spTree>
    <p:extLst>
      <p:ext uri="{BB962C8B-B14F-4D97-AF65-F5344CB8AC3E}">
        <p14:creationId xmlns:p14="http://schemas.microsoft.com/office/powerpoint/2010/main" val="3902047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690688"/>
            <a:ext cx="10515600" cy="5167312"/>
          </a:xfrm>
        </p:spPr>
        <p:txBody>
          <a:bodyPr>
            <a:normAutofit fontScale="62500" lnSpcReduction="20000"/>
          </a:bodyPr>
          <a:lstStyle/>
          <a:p>
            <a:pPr marL="0" indent="0">
              <a:buNone/>
            </a:pPr>
            <a:r>
              <a:rPr lang="pl-PL" b="1" dirty="0"/>
              <a:t>III poziom wpływu - Stosowanie prawa względem sytuacji prawnej  </a:t>
            </a:r>
            <a:endParaRPr lang="pl-PL" dirty="0"/>
          </a:p>
          <a:p>
            <a:pPr marL="0" indent="0">
              <a:buNone/>
            </a:pPr>
            <a:endParaRPr lang="pl-PL" b="1" dirty="0"/>
          </a:p>
          <a:p>
            <a:pPr marL="0" indent="0" algn="ctr">
              <a:buNone/>
            </a:pPr>
            <a:r>
              <a:rPr lang="pl-PL" b="1" dirty="0"/>
              <a:t>Ograniczenie prawa własności</a:t>
            </a:r>
            <a:endParaRPr lang="pl-PL" dirty="0"/>
          </a:p>
          <a:p>
            <a:pPr marL="0" indent="0">
              <a:buNone/>
            </a:pPr>
            <a:r>
              <a:rPr lang="pl-PL" dirty="0"/>
              <a:t>Ograniczenie możliwości realizacji prawa własności wynika także z interpretacji a </a:t>
            </a:r>
            <a:r>
              <a:rPr lang="pl-PL" dirty="0" err="1"/>
              <a:t>contario</a:t>
            </a:r>
            <a:r>
              <a:rPr lang="pl-PL" dirty="0"/>
              <a:t> przepisów KC stanowiących podstawę dla roszczeń właściciela: </a:t>
            </a:r>
          </a:p>
          <a:p>
            <a:endParaRPr lang="pl-PL" dirty="0"/>
          </a:p>
          <a:p>
            <a:pPr marL="0" indent="0" algn="ctr">
              <a:buNone/>
            </a:pPr>
            <a:r>
              <a:rPr lang="pl-PL" b="1" dirty="0"/>
              <a:t>Roszczenie windykacyjne</a:t>
            </a:r>
            <a:endParaRPr lang="pl-PL" dirty="0"/>
          </a:p>
          <a:p>
            <a:pPr marL="0" indent="0">
              <a:buNone/>
            </a:pPr>
            <a:r>
              <a:rPr lang="pl-PL" dirty="0"/>
              <a:t>Właściciel może żądać od osoby, która włada faktycznie jego rzeczą, ażeby rzecz została mu wydana, chyba że osobie tej przysługuje skuteczne względem właściciela uprawnienie do władania rzeczą.</a:t>
            </a:r>
          </a:p>
          <a:p>
            <a:pPr marL="0" indent="0">
              <a:buNone/>
            </a:pPr>
            <a:r>
              <a:rPr lang="pl-PL" dirty="0"/>
              <a:t>(art. 222 § 1 KC) – </a:t>
            </a:r>
            <a:r>
              <a:rPr lang="pl-PL" i="1" dirty="0"/>
              <a:t>a contrario</a:t>
            </a:r>
            <a:r>
              <a:rPr lang="pl-PL" dirty="0"/>
              <a:t> możliwe jest ograniczenie posiadania rzeczy (3), gdy jest przepisy ustawowe ustanawiają taką kompetencję dla organu </a:t>
            </a:r>
          </a:p>
          <a:p>
            <a:pPr marL="0" indent="0">
              <a:buNone/>
            </a:pPr>
            <a:r>
              <a:rPr lang="pl-PL" dirty="0"/>
              <a:t> </a:t>
            </a:r>
          </a:p>
          <a:p>
            <a:pPr marL="0" indent="0" algn="ctr">
              <a:buNone/>
            </a:pPr>
            <a:r>
              <a:rPr lang="pl-PL" b="1" dirty="0"/>
              <a:t>Roszczenie negatoryjne</a:t>
            </a:r>
            <a:endParaRPr lang="pl-PL" dirty="0"/>
          </a:p>
          <a:p>
            <a:pPr marL="0" indent="0">
              <a:buNone/>
            </a:pPr>
            <a:r>
              <a:rPr lang="pl-PL" dirty="0"/>
              <a:t>Przeciwko osobie, która narusza własność w inny sposób aniżeli przez pozbawienie właściciela faktycznego władztwa nad rzeczą, przysługuje właścicielowi roszczenie o przywrócenie stanu zgodnego z prawem i o zaniechanie naruszeń.</a:t>
            </a:r>
          </a:p>
          <a:p>
            <a:pPr marL="0" indent="0">
              <a:buNone/>
            </a:pPr>
            <a:r>
              <a:rPr lang="pl-PL" dirty="0"/>
              <a:t>(art. 222 § 2 KC) – </a:t>
            </a:r>
            <a:r>
              <a:rPr lang="pl-PL" i="1" dirty="0"/>
              <a:t>a contrario</a:t>
            </a:r>
            <a:r>
              <a:rPr lang="pl-PL" dirty="0"/>
              <a:t> możliwe jest ograniczenie korzystania z rzeczy (2), gdy jest przepisy ustawowe ustanawiają taką kompetencję dla organu</a:t>
            </a:r>
          </a:p>
          <a:p>
            <a:pPr marL="0" indent="0">
              <a:buNone/>
            </a:pPr>
            <a:endParaRPr lang="pl-PL" dirty="0"/>
          </a:p>
        </p:txBody>
      </p:sp>
    </p:spTree>
    <p:extLst>
      <p:ext uri="{BB962C8B-B14F-4D97-AF65-F5344CB8AC3E}">
        <p14:creationId xmlns:p14="http://schemas.microsoft.com/office/powerpoint/2010/main" val="767111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normAutofit fontScale="92500" lnSpcReduction="20000"/>
          </a:bodyPr>
          <a:lstStyle/>
          <a:p>
            <a:pPr marL="0" indent="0">
              <a:buNone/>
            </a:pPr>
            <a:r>
              <a:rPr lang="pl-PL" b="1" dirty="0"/>
              <a:t>IV poziom wpływu</a:t>
            </a:r>
          </a:p>
          <a:p>
            <a:pPr marL="0" indent="0">
              <a:buNone/>
            </a:pPr>
            <a:endParaRPr lang="pl-PL" b="1" dirty="0"/>
          </a:p>
          <a:p>
            <a:pPr marL="0" indent="0">
              <a:buNone/>
            </a:pPr>
            <a:r>
              <a:rPr lang="pl-PL" b="1" dirty="0"/>
              <a:t>Stosowanie prawa względem stosunków prawnych</a:t>
            </a:r>
            <a:endParaRPr lang="pl-PL" dirty="0"/>
          </a:p>
          <a:p>
            <a:pPr marL="0" indent="0">
              <a:buNone/>
            </a:pPr>
            <a:r>
              <a:rPr lang="pl-PL" dirty="0"/>
              <a:t> </a:t>
            </a:r>
          </a:p>
          <a:p>
            <a:pPr marL="0" indent="0">
              <a:buNone/>
            </a:pPr>
            <a:r>
              <a:rPr lang="pl-PL" dirty="0"/>
              <a:t>Przykład</a:t>
            </a:r>
          </a:p>
          <a:p>
            <a:pPr marL="0" indent="0">
              <a:buNone/>
            </a:pPr>
            <a:r>
              <a:rPr lang="pl-PL" i="1" dirty="0"/>
              <a:t>Organ administracji architektoniczno-budowlanej może w decyzji o pozwoleniu na budowę nałożyć na inwestora obowiązek ustanowienia inspektora nadzoru inwestorskiego, a także obowiązek zapewnienia nadzoru autorskiego, w przypadkach uzasadnionych wysokim stopniem skomplikowania obiektu lub robót budowlanych bądź przewidywanym wpływem na środowisko.</a:t>
            </a:r>
            <a:endParaRPr lang="pl-PL" dirty="0"/>
          </a:p>
          <a:p>
            <a:pPr marL="0" indent="0">
              <a:buNone/>
            </a:pPr>
            <a:r>
              <a:rPr lang="pl-PL" dirty="0"/>
              <a:t>(art. 19 ust. 1 prawa budowlanego) </a:t>
            </a:r>
          </a:p>
          <a:p>
            <a:pPr marL="0" indent="0">
              <a:buNone/>
            </a:pPr>
            <a:endParaRPr lang="pl-PL" dirty="0"/>
          </a:p>
        </p:txBody>
      </p:sp>
    </p:spTree>
    <p:extLst>
      <p:ext uri="{BB962C8B-B14F-4D97-AF65-F5344CB8AC3E}">
        <p14:creationId xmlns:p14="http://schemas.microsoft.com/office/powerpoint/2010/main" val="32458718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825625"/>
            <a:ext cx="10515600" cy="4814072"/>
          </a:xfrm>
        </p:spPr>
        <p:txBody>
          <a:bodyPr>
            <a:normAutofit fontScale="62500" lnSpcReduction="20000"/>
          </a:bodyPr>
          <a:lstStyle/>
          <a:p>
            <a:pPr marL="0" indent="0">
              <a:buNone/>
            </a:pPr>
            <a:r>
              <a:rPr lang="pl-PL" b="1" dirty="0"/>
              <a:t>IV poziom wpływu - Stosowanie prawa względem stosunków prawnych</a:t>
            </a:r>
            <a:endParaRPr lang="pl-PL" dirty="0"/>
          </a:p>
          <a:p>
            <a:pPr marL="0" indent="0">
              <a:spcAft>
                <a:spcPts val="0"/>
              </a:spcAft>
              <a:buNone/>
            </a:pPr>
            <a:r>
              <a:rPr lang="pl-PL" dirty="0"/>
              <a:t> </a:t>
            </a:r>
            <a:r>
              <a:rPr lang="pl-PL" dirty="0">
                <a:latin typeface="Cambria"/>
                <a:ea typeface="Calibri"/>
                <a:cs typeface="Times New Roman"/>
              </a:rPr>
              <a:t>Umowa o przydzielenie zdolności przepustowej</a:t>
            </a:r>
            <a:endParaRPr lang="pl-PL" sz="2400" dirty="0">
              <a:ea typeface="Calibri"/>
              <a:cs typeface="Times New Roman"/>
            </a:endParaRPr>
          </a:p>
          <a:p>
            <a:pPr marL="0" indent="0">
              <a:spcAft>
                <a:spcPts val="0"/>
              </a:spcAft>
              <a:buNone/>
            </a:pPr>
            <a:r>
              <a:rPr lang="pl-PL" dirty="0">
                <a:latin typeface="Cambria"/>
                <a:ea typeface="Calibri"/>
                <a:cs typeface="Times New Roman"/>
              </a:rPr>
              <a:t>1.  </a:t>
            </a:r>
            <a:r>
              <a:rPr lang="pl-PL" b="1" dirty="0">
                <a:latin typeface="Cambria"/>
                <a:ea typeface="Calibri"/>
                <a:cs typeface="Times New Roman"/>
              </a:rPr>
              <a:t>Aplikant nabywa prawo do składania wniosków o przydzielenie zdolności przepustowej po zawarciu z zarządcą umowy o przydzielenie zdolności przepustowej.</a:t>
            </a:r>
            <a:endParaRPr lang="pl-PL" sz="2400" dirty="0">
              <a:ea typeface="Calibri"/>
              <a:cs typeface="Times New Roman"/>
            </a:endParaRPr>
          </a:p>
          <a:p>
            <a:pPr marL="0" indent="0">
              <a:spcAft>
                <a:spcPts val="0"/>
              </a:spcAft>
              <a:buNone/>
            </a:pPr>
            <a:r>
              <a:rPr lang="pl-PL" dirty="0">
                <a:latin typeface="Cambria"/>
                <a:ea typeface="Calibri"/>
                <a:cs typeface="Times New Roman"/>
              </a:rPr>
              <a:t>2.  </a:t>
            </a:r>
            <a:r>
              <a:rPr lang="pl-PL" b="1" dirty="0">
                <a:latin typeface="Cambria"/>
                <a:ea typeface="Calibri"/>
                <a:cs typeface="Times New Roman"/>
              </a:rPr>
              <a:t>Umowa,</a:t>
            </a:r>
            <a:r>
              <a:rPr lang="pl-PL" dirty="0">
                <a:latin typeface="Cambria"/>
                <a:ea typeface="Calibri"/>
                <a:cs typeface="Times New Roman"/>
              </a:rPr>
              <a:t> o której mowa w ust. 1, </a:t>
            </a:r>
            <a:r>
              <a:rPr lang="pl-PL" b="1" dirty="0">
                <a:latin typeface="Cambria"/>
                <a:ea typeface="Calibri"/>
                <a:cs typeface="Times New Roman"/>
              </a:rPr>
              <a:t>określa w szczególności:</a:t>
            </a:r>
            <a:endParaRPr lang="pl-PL" sz="2400" dirty="0">
              <a:ea typeface="Calibri"/>
              <a:cs typeface="Times New Roman"/>
            </a:endParaRPr>
          </a:p>
          <a:p>
            <a:pPr marL="163195" indent="0">
              <a:spcAft>
                <a:spcPts val="0"/>
              </a:spcAft>
              <a:buNone/>
            </a:pPr>
            <a:r>
              <a:rPr lang="pl-PL" dirty="0">
                <a:latin typeface="Cambria"/>
                <a:ea typeface="Calibri"/>
                <a:cs typeface="Times New Roman"/>
              </a:rPr>
              <a:t>1) </a:t>
            </a:r>
            <a:r>
              <a:rPr lang="pl-PL" b="1" dirty="0">
                <a:latin typeface="Cambria"/>
                <a:ea typeface="Calibri"/>
                <a:cs typeface="Times New Roman"/>
              </a:rPr>
              <a:t>prawa i obowiązki zarządcy i aplikanta w odniesieniu do przydzielonej zdolności przepustowej;</a:t>
            </a:r>
            <a:endParaRPr lang="pl-PL" sz="2400" dirty="0">
              <a:ea typeface="Calibri"/>
              <a:cs typeface="Times New Roman"/>
            </a:endParaRPr>
          </a:p>
          <a:p>
            <a:pPr marL="163195" indent="0">
              <a:spcAft>
                <a:spcPts val="0"/>
              </a:spcAft>
              <a:buNone/>
            </a:pPr>
            <a:r>
              <a:rPr lang="pl-PL" dirty="0">
                <a:latin typeface="Cambria"/>
                <a:ea typeface="Calibri"/>
                <a:cs typeface="Times New Roman"/>
              </a:rPr>
              <a:t>2) </a:t>
            </a:r>
            <a:r>
              <a:rPr lang="pl-PL" b="1" dirty="0">
                <a:latin typeface="Cambria"/>
                <a:ea typeface="Calibri"/>
                <a:cs typeface="Times New Roman"/>
              </a:rPr>
              <a:t>sposób i terminy</a:t>
            </a:r>
            <a:r>
              <a:rPr lang="pl-PL" dirty="0">
                <a:latin typeface="Cambria"/>
                <a:ea typeface="Calibri"/>
                <a:cs typeface="Times New Roman"/>
              </a:rPr>
              <a:t> przekazywania zarządcy informacji o przewoźniku kolejowym uprawnionym do wykorzystania zdolności przepustowej, która zostanie przydzielona aplikantowi.</a:t>
            </a:r>
            <a:endParaRPr lang="pl-PL" sz="2400" dirty="0">
              <a:ea typeface="Calibri"/>
              <a:cs typeface="Times New Roman"/>
            </a:endParaRPr>
          </a:p>
          <a:p>
            <a:pPr marL="0" indent="0">
              <a:spcAft>
                <a:spcPts val="0"/>
              </a:spcAft>
              <a:buNone/>
            </a:pPr>
            <a:r>
              <a:rPr lang="pl-PL" dirty="0">
                <a:latin typeface="Cambria"/>
                <a:ea typeface="Calibri"/>
                <a:cs typeface="Times New Roman"/>
              </a:rPr>
              <a:t>3.  </a:t>
            </a:r>
            <a:r>
              <a:rPr lang="pl-PL" b="1" dirty="0">
                <a:latin typeface="Cambria"/>
                <a:ea typeface="Calibri"/>
                <a:cs typeface="Times New Roman"/>
              </a:rPr>
              <a:t>Zarządca może określić w umowie, o której mowa w ust. 1, wymagania dotyczące gwarancji finansowych na zabezpieczenie płatności</a:t>
            </a:r>
            <a:r>
              <a:rPr lang="pl-PL" dirty="0">
                <a:latin typeface="Cambria"/>
                <a:ea typeface="Calibri"/>
                <a:cs typeface="Times New Roman"/>
              </a:rPr>
              <a:t>. Wymagania te muszą być odpowiednie, przejrzyste i niedyskryminacyjne.</a:t>
            </a:r>
            <a:endParaRPr lang="pl-PL" sz="2400" dirty="0">
              <a:ea typeface="Calibri"/>
              <a:cs typeface="Times New Roman"/>
            </a:endParaRPr>
          </a:p>
          <a:p>
            <a:pPr marL="0" indent="0">
              <a:spcAft>
                <a:spcPts val="0"/>
              </a:spcAft>
              <a:buNone/>
            </a:pPr>
            <a:r>
              <a:rPr lang="pl-PL" dirty="0">
                <a:latin typeface="Cambria"/>
                <a:ea typeface="Calibri"/>
                <a:cs typeface="Times New Roman"/>
              </a:rPr>
              <a:t>4.  W </a:t>
            </a:r>
            <a:r>
              <a:rPr lang="pl-PL" b="1" dirty="0">
                <a:latin typeface="Cambria"/>
                <a:ea typeface="Calibri"/>
                <a:cs typeface="Times New Roman"/>
              </a:rPr>
              <a:t>zakresie kolejowych przewozów osób innych niż przewozy okazjonalne zarządca zawiera umowę o przydzielenie zdolności przepustowej w takim zakresie, w jakim aplikant zawarł umowę o świadczenie usług publicznych</a:t>
            </a:r>
            <a:r>
              <a:rPr lang="pl-PL" dirty="0">
                <a:latin typeface="Cambria"/>
                <a:ea typeface="Calibri"/>
                <a:cs typeface="Times New Roman"/>
              </a:rPr>
              <a:t>, przedstawił oświadczenie organizatora publicznego transportu kolejowego o </a:t>
            </a:r>
            <a:r>
              <a:rPr lang="pl-PL" b="1" dirty="0">
                <a:latin typeface="Cambria"/>
                <a:ea typeface="Calibri"/>
                <a:cs typeface="Times New Roman"/>
              </a:rPr>
              <a:t>zamiarze objęcia pociągów umową o świadczenie usług publicznych albo uzyskał decyzję o przyznaniu otwartego dostępu</a:t>
            </a:r>
            <a:r>
              <a:rPr lang="pl-PL" dirty="0">
                <a:latin typeface="Cambria"/>
                <a:ea typeface="Calibri"/>
                <a:cs typeface="Times New Roman"/>
              </a:rPr>
              <a:t>.</a:t>
            </a:r>
            <a:endParaRPr lang="pl-PL" sz="2400" dirty="0">
              <a:ea typeface="Calibri"/>
              <a:cs typeface="Times New Roman"/>
            </a:endParaRPr>
          </a:p>
          <a:p>
            <a:pPr marL="0" indent="0">
              <a:spcAft>
                <a:spcPts val="0"/>
              </a:spcAft>
              <a:buNone/>
            </a:pPr>
            <a:r>
              <a:rPr lang="pl-PL" dirty="0">
                <a:latin typeface="Cambria"/>
                <a:ea typeface="Calibri"/>
                <a:cs typeface="Times New Roman"/>
              </a:rPr>
              <a:t>(art. 29d </a:t>
            </a:r>
            <a:r>
              <a:rPr lang="pl-PL" dirty="0" err="1">
                <a:latin typeface="Cambria"/>
                <a:ea typeface="Calibri"/>
                <a:cs typeface="Times New Roman"/>
              </a:rPr>
              <a:t>utk</a:t>
            </a:r>
            <a:r>
              <a:rPr lang="pl-PL" dirty="0">
                <a:latin typeface="Cambria"/>
                <a:ea typeface="Calibri"/>
                <a:cs typeface="Times New Roman"/>
              </a:rPr>
              <a:t>)</a:t>
            </a:r>
            <a:endParaRPr lang="pl-PL" sz="2400" dirty="0">
              <a:ea typeface="Calibri"/>
              <a:cs typeface="Times New Roman"/>
            </a:endParaRPr>
          </a:p>
          <a:p>
            <a:pPr marL="0" indent="0">
              <a:buNone/>
            </a:pPr>
            <a:endParaRPr lang="pl-PL" dirty="0"/>
          </a:p>
          <a:p>
            <a:pPr marL="0" indent="0">
              <a:buNone/>
            </a:pPr>
            <a:endParaRPr lang="pl-PL" dirty="0"/>
          </a:p>
        </p:txBody>
      </p:sp>
    </p:spTree>
    <p:extLst>
      <p:ext uri="{BB962C8B-B14F-4D97-AF65-F5344CB8AC3E}">
        <p14:creationId xmlns:p14="http://schemas.microsoft.com/office/powerpoint/2010/main" val="733717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a:xfrm>
            <a:off x="838200" y="1825625"/>
            <a:ext cx="10515600" cy="4814072"/>
          </a:xfrm>
        </p:spPr>
        <p:txBody>
          <a:bodyPr>
            <a:normAutofit fontScale="77500" lnSpcReduction="20000"/>
          </a:bodyPr>
          <a:lstStyle/>
          <a:p>
            <a:pPr marL="0" indent="0">
              <a:buNone/>
            </a:pPr>
            <a:r>
              <a:rPr lang="pl-PL" b="1" dirty="0"/>
              <a:t>IV poziom wpływu - Stosowanie prawa względem stosunków prawnych</a:t>
            </a:r>
            <a:endParaRPr lang="pl-PL" dirty="0"/>
          </a:p>
          <a:p>
            <a:pPr marL="0" indent="0">
              <a:spcAft>
                <a:spcPts val="0"/>
              </a:spcAft>
              <a:buNone/>
            </a:pPr>
            <a:r>
              <a:rPr lang="pl-PL" dirty="0">
                <a:latin typeface="Cambria"/>
                <a:ea typeface="Calibri"/>
                <a:cs typeface="Times New Roman"/>
              </a:rPr>
              <a:t>1.  </a:t>
            </a:r>
            <a:r>
              <a:rPr lang="pl-PL" b="1" dirty="0">
                <a:latin typeface="Cambria"/>
                <a:ea typeface="Calibri"/>
                <a:cs typeface="Times New Roman"/>
              </a:rPr>
              <a:t>W przypadku gdy aplikant i zarządca nie dojdą do porozumienia w zakresie postanowień umowy o przydzielenie zdolności przepustowej</a:t>
            </a:r>
            <a:r>
              <a:rPr lang="pl-PL" dirty="0">
                <a:latin typeface="Cambria"/>
                <a:ea typeface="Calibri"/>
                <a:cs typeface="Times New Roman"/>
              </a:rPr>
              <a:t>, Prezes UTK, na wniosek aplikanta, wydaje </a:t>
            </a:r>
            <a:r>
              <a:rPr lang="pl-PL" b="1" dirty="0">
                <a:latin typeface="Cambria"/>
                <a:ea typeface="Calibri"/>
                <a:cs typeface="Times New Roman"/>
              </a:rPr>
              <a:t>decyzję w sprawie przydzielenia zdolności przepustowej, która zastępuje umowę o przydzielenie zdolności przepustowej</a:t>
            </a:r>
            <a:r>
              <a:rPr lang="pl-PL" dirty="0">
                <a:latin typeface="Cambria"/>
                <a:ea typeface="Calibri"/>
                <a:cs typeface="Times New Roman"/>
              </a:rPr>
              <a:t>.</a:t>
            </a:r>
            <a:endParaRPr lang="pl-PL" sz="2400" dirty="0">
              <a:ea typeface="Calibri"/>
              <a:cs typeface="Times New Roman"/>
            </a:endParaRPr>
          </a:p>
          <a:p>
            <a:pPr marL="0" indent="0">
              <a:spcAft>
                <a:spcPts val="0"/>
              </a:spcAft>
              <a:buNone/>
            </a:pPr>
            <a:r>
              <a:rPr lang="pl-PL" dirty="0">
                <a:latin typeface="Cambria"/>
                <a:ea typeface="Calibri"/>
                <a:cs typeface="Times New Roman"/>
              </a:rPr>
              <a:t>2.  Wniosek, o którym mowa w ust. 1, zawiera projekt umowy o przydzielenie zdolności przepustowej oraz aktualne stanowiska stron umowy, z zaznaczeniem tych części umowy, co do których strony nie doszły do porozumienia.</a:t>
            </a:r>
            <a:endParaRPr lang="pl-PL" sz="2400" dirty="0">
              <a:ea typeface="Calibri"/>
              <a:cs typeface="Times New Roman"/>
            </a:endParaRPr>
          </a:p>
          <a:p>
            <a:pPr marL="0" indent="0">
              <a:spcAft>
                <a:spcPts val="0"/>
              </a:spcAft>
              <a:buNone/>
            </a:pPr>
            <a:r>
              <a:rPr lang="pl-PL" dirty="0">
                <a:latin typeface="Cambria"/>
                <a:ea typeface="Calibri"/>
                <a:cs typeface="Times New Roman"/>
              </a:rPr>
              <a:t>3.  </a:t>
            </a:r>
            <a:r>
              <a:rPr lang="pl-PL" b="1" dirty="0">
                <a:latin typeface="Cambria"/>
                <a:ea typeface="Calibri"/>
                <a:cs typeface="Times New Roman"/>
              </a:rPr>
              <a:t>Prezes UTK wydaje decyzję w sprawie przydzielenia zdolności przepustowej, określając w niej warunki umowy ustalone przez strony oraz dokonując rozstrzygnięć w tych częściach, w których strony nie doszły do porozumienia.</a:t>
            </a:r>
            <a:endParaRPr lang="pl-PL" sz="2400" dirty="0">
              <a:ea typeface="Calibri"/>
              <a:cs typeface="Times New Roman"/>
            </a:endParaRPr>
          </a:p>
          <a:p>
            <a:pPr marL="0" indent="0">
              <a:spcAft>
                <a:spcPts val="0"/>
              </a:spcAft>
              <a:buNone/>
            </a:pPr>
            <a:r>
              <a:rPr lang="pl-PL" dirty="0">
                <a:latin typeface="Cambria"/>
                <a:ea typeface="Calibri"/>
                <a:cs typeface="Times New Roman"/>
              </a:rPr>
              <a:t>4.  Decyzji, o której mowa w ust. 3, </a:t>
            </a:r>
            <a:r>
              <a:rPr lang="pl-PL" b="1" dirty="0">
                <a:latin typeface="Cambria"/>
                <a:ea typeface="Calibri"/>
                <a:cs typeface="Times New Roman"/>
              </a:rPr>
              <a:t>nadaje się rygor natychmiastowej wykonalności</a:t>
            </a:r>
            <a:r>
              <a:rPr lang="pl-PL" dirty="0">
                <a:latin typeface="Cambria"/>
                <a:ea typeface="Calibri"/>
                <a:cs typeface="Times New Roman"/>
              </a:rPr>
              <a:t>.</a:t>
            </a:r>
            <a:endParaRPr lang="pl-PL" sz="2400" dirty="0">
              <a:ea typeface="Calibri"/>
              <a:cs typeface="Times New Roman"/>
            </a:endParaRPr>
          </a:p>
          <a:p>
            <a:pPr marL="0" indent="0">
              <a:spcAft>
                <a:spcPts val="0"/>
              </a:spcAft>
              <a:buNone/>
            </a:pPr>
            <a:r>
              <a:rPr lang="pl-PL" dirty="0">
                <a:latin typeface="Cambria"/>
                <a:ea typeface="Calibri"/>
                <a:cs typeface="Times New Roman"/>
              </a:rPr>
              <a:t>5.  Decyzja, o której mowa w ust. 3, </a:t>
            </a:r>
            <a:r>
              <a:rPr lang="pl-PL" b="1" dirty="0">
                <a:latin typeface="Cambria"/>
                <a:ea typeface="Calibri"/>
                <a:cs typeface="Times New Roman"/>
              </a:rPr>
              <a:t>wygasa w przypadku zawarcia umowy o przydzielenie zdolności przepustowej</a:t>
            </a:r>
            <a:r>
              <a:rPr lang="pl-PL" dirty="0">
                <a:latin typeface="Cambria"/>
                <a:ea typeface="Calibri"/>
                <a:cs typeface="Times New Roman"/>
              </a:rPr>
              <a:t>.</a:t>
            </a:r>
            <a:endParaRPr lang="pl-PL" sz="2400" dirty="0">
              <a:ea typeface="Calibri"/>
              <a:cs typeface="Times New Roman"/>
            </a:endParaRPr>
          </a:p>
          <a:p>
            <a:pPr marL="0" indent="0">
              <a:spcAft>
                <a:spcPts val="0"/>
              </a:spcAft>
              <a:buNone/>
            </a:pPr>
            <a:r>
              <a:rPr lang="pl-PL" dirty="0">
                <a:latin typeface="Cambria"/>
                <a:ea typeface="Calibri"/>
                <a:cs typeface="Times New Roman"/>
              </a:rPr>
              <a:t>(art. 29e </a:t>
            </a:r>
            <a:r>
              <a:rPr lang="pl-PL" dirty="0" err="1">
                <a:latin typeface="Cambria"/>
                <a:ea typeface="Calibri"/>
                <a:cs typeface="Times New Roman"/>
              </a:rPr>
              <a:t>utk</a:t>
            </a:r>
            <a:r>
              <a:rPr lang="pl-PL" dirty="0">
                <a:latin typeface="Cambria"/>
                <a:ea typeface="Calibri"/>
                <a:cs typeface="Times New Roman"/>
              </a:rPr>
              <a:t>) </a:t>
            </a:r>
            <a:endParaRPr lang="pl-PL" sz="2400" dirty="0">
              <a:ea typeface="Calibri"/>
              <a:cs typeface="Times New Roman"/>
            </a:endParaRPr>
          </a:p>
          <a:p>
            <a:pPr marL="0" indent="0">
              <a:buNone/>
            </a:pPr>
            <a:endParaRPr lang="pl-PL" dirty="0"/>
          </a:p>
          <a:p>
            <a:pPr marL="0" indent="0">
              <a:buNone/>
            </a:pPr>
            <a:endParaRPr lang="pl-PL" dirty="0"/>
          </a:p>
        </p:txBody>
      </p:sp>
    </p:spTree>
    <p:extLst>
      <p:ext uri="{BB962C8B-B14F-4D97-AF65-F5344CB8AC3E}">
        <p14:creationId xmlns:p14="http://schemas.microsoft.com/office/powerpoint/2010/main" val="11727178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1DD97B8-71FB-4948-AFCF-BDFB33740B85}"/>
              </a:ext>
            </a:extLst>
          </p:cNvPr>
          <p:cNvSpPr>
            <a:spLocks noGrp="1"/>
          </p:cNvSpPr>
          <p:nvPr>
            <p:ph type="title"/>
          </p:nvPr>
        </p:nvSpPr>
        <p:spPr/>
        <p:txBody>
          <a:bodyPr>
            <a:normAutofit/>
          </a:bodyPr>
          <a:lstStyle/>
          <a:p>
            <a:pPr algn="ctr"/>
            <a:r>
              <a:rPr lang="pl-PL" b="1" dirty="0"/>
              <a:t>Decyzje administracyjne, </a:t>
            </a:r>
            <a:br>
              <a:rPr lang="pl-PL" b="1" dirty="0"/>
            </a:br>
            <a:r>
              <a:rPr lang="pl-PL" b="1" dirty="0"/>
              <a:t>a skutki cywilnoprawne </a:t>
            </a:r>
            <a:endParaRPr lang="pl-PL" dirty="0"/>
          </a:p>
        </p:txBody>
      </p:sp>
      <p:sp>
        <p:nvSpPr>
          <p:cNvPr id="3" name="Symbol zastępczy zawartości 2">
            <a:extLst>
              <a:ext uri="{FF2B5EF4-FFF2-40B4-BE49-F238E27FC236}">
                <a16:creationId xmlns:a16="http://schemas.microsoft.com/office/drawing/2014/main" id="{88338F3C-ABD6-4E30-9A49-E0BDC3A30E1C}"/>
              </a:ext>
            </a:extLst>
          </p:cNvPr>
          <p:cNvSpPr>
            <a:spLocks noGrp="1"/>
          </p:cNvSpPr>
          <p:nvPr>
            <p:ph idx="1"/>
          </p:nvPr>
        </p:nvSpPr>
        <p:spPr/>
        <p:txBody>
          <a:bodyPr/>
          <a:lstStyle/>
          <a:p>
            <a:pPr marL="0" indent="0">
              <a:buNone/>
            </a:pPr>
            <a:r>
              <a:rPr lang="pl-PL" dirty="0"/>
              <a:t>Decyzje administracyjne mogą: </a:t>
            </a:r>
          </a:p>
          <a:p>
            <a:pPr marL="0" indent="0">
              <a:buNone/>
            </a:pPr>
            <a:r>
              <a:rPr lang="pl-PL" dirty="0"/>
              <a:t>- wywoływać bezpośrednie skutki cywilnoprawne – sama decyzja wywołuje skutki prawne – np. decyzja o wywłaszczeniu – skutkuje przeniesieniem prawa własności</a:t>
            </a:r>
          </a:p>
          <a:p>
            <a:pPr marL="0" indent="0">
              <a:buNone/>
            </a:pPr>
            <a:r>
              <a:rPr lang="pl-PL" dirty="0"/>
              <a:t>- wywoływać pośrednie skutki cywilnoprawne - decyzja jest warunkiem zawarcia umowy np. decyzja o przydziale lokalu warunkuje zawarcie umowy najmu.</a:t>
            </a:r>
          </a:p>
          <a:p>
            <a:pPr marL="0" indent="0">
              <a:buNone/>
            </a:pPr>
            <a:endParaRPr lang="pl-PL" dirty="0"/>
          </a:p>
        </p:txBody>
      </p:sp>
    </p:spTree>
    <p:extLst>
      <p:ext uri="{BB962C8B-B14F-4D97-AF65-F5344CB8AC3E}">
        <p14:creationId xmlns:p14="http://schemas.microsoft.com/office/powerpoint/2010/main" val="3063668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lstStyle/>
          <a:p>
            <a:pPr marL="0" indent="0">
              <a:buNone/>
            </a:pPr>
            <a:endParaRPr lang="pl-PL" dirty="0"/>
          </a:p>
          <a:p>
            <a:pPr marL="0" indent="0" algn="ctr">
              <a:buNone/>
            </a:pPr>
            <a:r>
              <a:rPr lang="pl-PL" sz="4400" b="1" dirty="0"/>
              <a:t>Płaszczyzny wpływu </a:t>
            </a:r>
          </a:p>
          <a:p>
            <a:pPr marL="0" indent="0" algn="ctr">
              <a:buNone/>
            </a:pPr>
            <a:r>
              <a:rPr lang="pl-PL" sz="4400" b="1" dirty="0"/>
              <a:t>prawa administrację </a:t>
            </a:r>
          </a:p>
          <a:p>
            <a:pPr marL="0" indent="0" algn="ctr">
              <a:buNone/>
            </a:pPr>
            <a:r>
              <a:rPr lang="pl-PL" sz="4400" b="1" dirty="0"/>
              <a:t>na sytuację / stosunki cywilnoprawne </a:t>
            </a:r>
          </a:p>
          <a:p>
            <a:pPr marL="0" indent="0">
              <a:buNone/>
            </a:pPr>
            <a:endParaRPr lang="pl-PL" dirty="0"/>
          </a:p>
        </p:txBody>
      </p:sp>
    </p:spTree>
    <p:extLst>
      <p:ext uri="{BB962C8B-B14F-4D97-AF65-F5344CB8AC3E}">
        <p14:creationId xmlns:p14="http://schemas.microsoft.com/office/powerpoint/2010/main" val="1918755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6C20E6-95EE-4857-A87D-70AF337E903B}"/>
              </a:ext>
            </a:extLst>
          </p:cNvPr>
          <p:cNvSpPr>
            <a:spLocks noGrp="1"/>
          </p:cNvSpPr>
          <p:nvPr>
            <p:ph type="ctrTitle"/>
          </p:nvPr>
        </p:nvSpPr>
        <p:spPr/>
        <p:txBody>
          <a:bodyPr>
            <a:normAutofit/>
          </a:bodyPr>
          <a:lstStyle/>
          <a:p>
            <a:r>
              <a:rPr lang="pl-PL" sz="4800" b="1" dirty="0"/>
              <a:t>Decyzje wywołujące bezpośrednie skutki cywilnoprawne</a:t>
            </a:r>
            <a:endParaRPr lang="pl-PL" sz="4800" dirty="0"/>
          </a:p>
        </p:txBody>
      </p:sp>
      <p:sp>
        <p:nvSpPr>
          <p:cNvPr id="3" name="Podtytuł 2">
            <a:extLst>
              <a:ext uri="{FF2B5EF4-FFF2-40B4-BE49-F238E27FC236}">
                <a16:creationId xmlns:a16="http://schemas.microsoft.com/office/drawing/2014/main" id="{4E0148C5-4E5B-42CB-994F-8995BF7EDC98}"/>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28530569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bezpośrednie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dirty="0"/>
              <a:t>Decyzja administracyjna wywołuje skutki cywilnoprawne. </a:t>
            </a:r>
          </a:p>
          <a:p>
            <a:pPr marL="0" indent="0">
              <a:buNone/>
            </a:pPr>
            <a:r>
              <a:rPr lang="pl-PL" dirty="0"/>
              <a:t>Organ wydanie decyzję administracyjną w toku postępowania administracyjnego. </a:t>
            </a:r>
          </a:p>
          <a:p>
            <a:pPr marL="0" indent="0">
              <a:buNone/>
            </a:pPr>
            <a:r>
              <a:rPr lang="pl-PL" dirty="0"/>
              <a:t>Decyzja administracyjna ma charakter władczy, jednostronny, konstytutywny, zewnętrzny. </a:t>
            </a:r>
          </a:p>
          <a:p>
            <a:pPr marL="0" indent="0">
              <a:buNone/>
            </a:pPr>
            <a:r>
              <a:rPr lang="pl-PL" dirty="0"/>
              <a:t>Skutki cywilnoprawne decyzji administracyjnej są określone w przepisach ustawowych. </a:t>
            </a:r>
          </a:p>
          <a:p>
            <a:pPr marL="0" indent="0">
              <a:buNone/>
            </a:pPr>
            <a:endParaRPr lang="pl-PL" dirty="0"/>
          </a:p>
        </p:txBody>
      </p:sp>
    </p:spTree>
    <p:extLst>
      <p:ext uri="{BB962C8B-B14F-4D97-AF65-F5344CB8AC3E}">
        <p14:creationId xmlns:p14="http://schemas.microsoft.com/office/powerpoint/2010/main" val="42276616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bezpośrednie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77500" lnSpcReduction="20000"/>
          </a:bodyPr>
          <a:lstStyle/>
          <a:p>
            <a:pPr marL="0" indent="0">
              <a:buNone/>
            </a:pPr>
            <a:r>
              <a:rPr lang="pl-PL" dirty="0"/>
              <a:t>Przykład</a:t>
            </a:r>
          </a:p>
          <a:p>
            <a:pPr marL="0" indent="0">
              <a:buNone/>
            </a:pPr>
            <a:r>
              <a:rPr lang="pl-PL" dirty="0"/>
              <a:t>Decyzja o wywłaszczeniu nieruchomości powinna zawierać określenie przedmiotu wywłaszczenia przez podanie oznaczenia nieruchomości według księgi wieczystej lub zbioru dokumentów oraz według katastru nieruchomości</a:t>
            </a:r>
          </a:p>
          <a:p>
            <a:pPr marL="0" indent="0">
              <a:buNone/>
            </a:pPr>
            <a:r>
              <a:rPr lang="pl-PL" dirty="0"/>
              <a:t>(art. 119 ust. 1 pkt. 2 </a:t>
            </a:r>
            <a:r>
              <a:rPr lang="pl-PL" dirty="0" err="1"/>
              <a:t>u.g.n</a:t>
            </a:r>
            <a:r>
              <a:rPr lang="pl-PL" dirty="0"/>
              <a:t>.). </a:t>
            </a:r>
          </a:p>
          <a:p>
            <a:pPr marL="0" indent="0">
              <a:buNone/>
            </a:pPr>
            <a:r>
              <a:rPr lang="pl-PL" dirty="0"/>
              <a:t>Przejście prawa własności na rzecz Skarbu Państwa lub na rzecz jednostki samorządu terytorialnego następuje z dniem, w którym decyzja o wywłaszczeniu nieruchomości stała się ostateczna.</a:t>
            </a:r>
          </a:p>
          <a:p>
            <a:pPr marL="0" indent="0">
              <a:buNone/>
            </a:pPr>
            <a:r>
              <a:rPr lang="pl-PL" dirty="0"/>
              <a:t>(art. 121 ust. 1 </a:t>
            </a:r>
            <a:r>
              <a:rPr lang="pl-PL" dirty="0" err="1"/>
              <a:t>u.g.n</a:t>
            </a:r>
            <a:r>
              <a:rPr lang="pl-PL" dirty="0"/>
              <a:t>.). </a:t>
            </a:r>
          </a:p>
          <a:p>
            <a:pPr marL="0" indent="0">
              <a:buNone/>
            </a:pPr>
            <a:r>
              <a:rPr lang="pl-PL" dirty="0"/>
              <a:t>Ostateczna decyzja o wywłaszczeniu nieruchomości stanowi podstawę do dokonania wpisu w księdze wieczystej. Wpisu dokonuje się na wniosek starosty, wykonującego zadanie z zakresu administracji rządowej, lub organu wykonawczego jednostki samorządu terytorialnego, jeżeli nieruchomość została wywłaszczona na rzecz tej jednostki.</a:t>
            </a:r>
          </a:p>
          <a:p>
            <a:pPr marL="0" indent="0">
              <a:buNone/>
            </a:pPr>
            <a:r>
              <a:rPr lang="pl-PL" dirty="0"/>
              <a:t>(art. 123 ust. 1 </a:t>
            </a:r>
            <a:r>
              <a:rPr lang="pl-PL" dirty="0" err="1"/>
              <a:t>u.s.g</a:t>
            </a:r>
            <a:r>
              <a:rPr lang="pl-PL" dirty="0"/>
              <a:t>.). </a:t>
            </a:r>
          </a:p>
          <a:p>
            <a:pPr marL="0" indent="0">
              <a:buNone/>
            </a:pPr>
            <a:endParaRPr lang="pl-PL" dirty="0"/>
          </a:p>
        </p:txBody>
      </p:sp>
    </p:spTree>
    <p:extLst>
      <p:ext uri="{BB962C8B-B14F-4D97-AF65-F5344CB8AC3E}">
        <p14:creationId xmlns:p14="http://schemas.microsoft.com/office/powerpoint/2010/main" val="19048244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bezpośrednie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b="1" dirty="0"/>
              <a:t>Skutki cywilnoprawne uchylenia / stwierdzenia nieważności decyzji administracyjnej określają przepisy szczególne. </a:t>
            </a:r>
            <a:endParaRPr lang="pl-PL" dirty="0"/>
          </a:p>
          <a:p>
            <a:pPr marL="0" indent="0">
              <a:buNone/>
            </a:pPr>
            <a:r>
              <a:rPr lang="pl-PL" dirty="0"/>
              <a:t>Przykład</a:t>
            </a:r>
          </a:p>
          <a:p>
            <a:pPr marL="0" indent="0">
              <a:buNone/>
            </a:pPr>
            <a:r>
              <a:rPr lang="pl-PL" dirty="0"/>
              <a:t>Jeżeli decyzja, na podstawie której wypłacono odszkodowanie, została następnie uchylona lub stwierdzono jej nieważność, osoba, której wypłacono odszkodowanie, lub jej spadkobierca są zobowiązani do zwrotu tego odszkodowania po jego waloryzacji na dzień zwrotu.</a:t>
            </a:r>
          </a:p>
          <a:p>
            <a:pPr marL="0" indent="0">
              <a:buNone/>
            </a:pPr>
            <a:r>
              <a:rPr lang="pl-PL" dirty="0"/>
              <a:t>(art. 132 ust. 3a </a:t>
            </a:r>
            <a:r>
              <a:rPr lang="pl-PL" dirty="0" err="1"/>
              <a:t>u.g.n</a:t>
            </a:r>
            <a:r>
              <a:rPr lang="pl-PL" dirty="0"/>
              <a:t>.) </a:t>
            </a:r>
          </a:p>
          <a:p>
            <a:pPr marL="0" indent="0">
              <a:buNone/>
            </a:pPr>
            <a:endParaRPr lang="pl-PL" dirty="0"/>
          </a:p>
        </p:txBody>
      </p:sp>
    </p:spTree>
    <p:extLst>
      <p:ext uri="{BB962C8B-B14F-4D97-AF65-F5344CB8AC3E}">
        <p14:creationId xmlns:p14="http://schemas.microsoft.com/office/powerpoint/2010/main" val="3971312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36C20E6-95EE-4857-A87D-70AF337E903B}"/>
              </a:ext>
            </a:extLst>
          </p:cNvPr>
          <p:cNvSpPr>
            <a:spLocks noGrp="1"/>
          </p:cNvSpPr>
          <p:nvPr>
            <p:ph type="ctrTitle"/>
          </p:nvPr>
        </p:nvSpPr>
        <p:spPr/>
        <p:txBody>
          <a:bodyPr>
            <a:normAutofit/>
          </a:bodyPr>
          <a:lstStyle/>
          <a:p>
            <a:r>
              <a:rPr lang="pl-PL" sz="4800" b="1" dirty="0"/>
              <a:t>Decyzje wywołujące pośrednie</a:t>
            </a:r>
            <a:br>
              <a:rPr lang="pl-PL" sz="4800" b="1" dirty="0"/>
            </a:br>
            <a:r>
              <a:rPr lang="pl-PL" sz="4800" b="1" dirty="0"/>
              <a:t> skutki cywilnoprawne</a:t>
            </a:r>
            <a:endParaRPr lang="pl-PL" sz="4800" dirty="0"/>
          </a:p>
        </p:txBody>
      </p:sp>
      <p:sp>
        <p:nvSpPr>
          <p:cNvPr id="3" name="Podtytuł 2">
            <a:extLst>
              <a:ext uri="{FF2B5EF4-FFF2-40B4-BE49-F238E27FC236}">
                <a16:creationId xmlns:a16="http://schemas.microsoft.com/office/drawing/2014/main" id="{4E0148C5-4E5B-42CB-994F-8995BF7EDC98}"/>
              </a:ext>
            </a:extLst>
          </p:cNvPr>
          <p:cNvSpPr>
            <a:spLocks noGrp="1"/>
          </p:cNvSpPr>
          <p:nvPr>
            <p:ph type="subTitle" idx="1"/>
          </p:nvPr>
        </p:nvSpPr>
        <p:spPr/>
        <p:txBody>
          <a:bodyPr/>
          <a:lstStyle/>
          <a:p>
            <a:endParaRPr lang="pl-PL" dirty="0"/>
          </a:p>
        </p:txBody>
      </p:sp>
    </p:spTree>
    <p:extLst>
      <p:ext uri="{BB962C8B-B14F-4D97-AF65-F5344CB8AC3E}">
        <p14:creationId xmlns:p14="http://schemas.microsoft.com/office/powerpoint/2010/main" val="31247308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dirty="0"/>
              <a:t>Decyzja </a:t>
            </a:r>
          </a:p>
          <a:p>
            <a:pPr marL="0" indent="0">
              <a:buNone/>
            </a:pPr>
            <a:r>
              <a:rPr lang="pl-PL" dirty="0"/>
              <a:t>Modele administracyjno-cywilno-prawnych ciągów zdarzeń prawnych </a:t>
            </a:r>
          </a:p>
          <a:p>
            <a:pPr marL="0" indent="0">
              <a:buNone/>
            </a:pPr>
            <a:r>
              <a:rPr lang="pl-PL" dirty="0"/>
              <a:t>- model dwupodmiotowy (te same podmioty są stronami w dwóch osobnych rodzajach stosunków: stosunku administracyjnoprawnym i stosunku cywilnoprawnym) </a:t>
            </a:r>
          </a:p>
          <a:p>
            <a:pPr marL="0" indent="0">
              <a:buNone/>
            </a:pPr>
            <a:r>
              <a:rPr lang="pl-PL" dirty="0"/>
              <a:t>- model wielopodmiotowy (odrębne podmioty są stronami stosunku administracyjnoprawnego oraz cywilnoprawnego </a:t>
            </a:r>
          </a:p>
          <a:p>
            <a:pPr marL="0" indent="0">
              <a:buNone/>
            </a:pPr>
            <a:endParaRPr lang="pl-PL" dirty="0"/>
          </a:p>
        </p:txBody>
      </p:sp>
    </p:spTree>
    <p:extLst>
      <p:ext uri="{BB962C8B-B14F-4D97-AF65-F5344CB8AC3E}">
        <p14:creationId xmlns:p14="http://schemas.microsoft.com/office/powerpoint/2010/main" val="39366682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b="1" dirty="0"/>
              <a:t>I model – DWUPODMIOTOWY</a:t>
            </a:r>
            <a:r>
              <a:rPr lang="pl-PL" dirty="0"/>
              <a:t> </a:t>
            </a:r>
          </a:p>
          <a:p>
            <a:pPr marL="0" indent="0">
              <a:buNone/>
            </a:pPr>
            <a:r>
              <a:rPr lang="pl-PL" b="1" dirty="0"/>
              <a:t>Przepis prawa</a:t>
            </a:r>
            <a:r>
              <a:rPr lang="pl-PL" dirty="0"/>
              <a:t> wskazuje, że warunkiem zawarcia umowy cywilnoprawnej jest wydanie decyzji administracyjnej. </a:t>
            </a:r>
          </a:p>
          <a:p>
            <a:pPr marL="0" indent="0">
              <a:buNone/>
            </a:pPr>
            <a:r>
              <a:rPr lang="pl-PL" dirty="0"/>
              <a:t>Model ten nazywany jest także jako dwuetapowy tryb nabycia prawa. </a:t>
            </a:r>
          </a:p>
          <a:p>
            <a:pPr marL="0" indent="0">
              <a:buNone/>
            </a:pPr>
            <a:r>
              <a:rPr lang="pl-PL" dirty="0"/>
              <a:t>I etap – administracyjnoprawny </a:t>
            </a:r>
          </a:p>
          <a:p>
            <a:pPr marL="0" indent="0">
              <a:buNone/>
            </a:pPr>
            <a:r>
              <a:rPr lang="pl-PL" dirty="0"/>
              <a:t>II etap – cywilnoprawny </a:t>
            </a:r>
          </a:p>
          <a:p>
            <a:pPr marL="0" indent="0">
              <a:buNone/>
            </a:pPr>
            <a:r>
              <a:rPr lang="pl-PL" dirty="0"/>
              <a:t>Model ten jest warunkowany przepisami prawa. </a:t>
            </a:r>
          </a:p>
          <a:p>
            <a:pPr marL="0" indent="0">
              <a:buNone/>
            </a:pPr>
            <a:endParaRPr lang="pl-PL" dirty="0"/>
          </a:p>
        </p:txBody>
      </p:sp>
    </p:spTree>
    <p:extLst>
      <p:ext uri="{BB962C8B-B14F-4D97-AF65-F5344CB8AC3E}">
        <p14:creationId xmlns:p14="http://schemas.microsoft.com/office/powerpoint/2010/main" val="34711509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lnSpcReduction="20000"/>
          </a:bodyPr>
          <a:lstStyle/>
          <a:p>
            <a:pPr marL="0" indent="0">
              <a:buNone/>
            </a:pPr>
            <a:r>
              <a:rPr lang="pl-PL" dirty="0"/>
              <a:t>Etap administracyjnoprawny </a:t>
            </a:r>
          </a:p>
          <a:p>
            <a:pPr marL="0" indent="0">
              <a:buNone/>
            </a:pPr>
            <a:r>
              <a:rPr lang="pl-PL" dirty="0"/>
              <a:t>Możliwe są dwie sytuacje dotyczące etapu administracyjnoprawnego: </a:t>
            </a:r>
          </a:p>
          <a:p>
            <a:pPr marL="0" indent="0">
              <a:buNone/>
            </a:pPr>
            <a:r>
              <a:rPr lang="pl-PL" dirty="0"/>
              <a:t>I – organ ma obowiązek wydać decyzję związaną. Przepis prawny, nakłada wówczas obowiązek wydać decyzję o określonej treści. Podmiot prywatny ma wówczas roszczenie względem organu o wydanie decyzji pozytywnej  </a:t>
            </a:r>
          </a:p>
          <a:p>
            <a:pPr marL="0" indent="0">
              <a:buNone/>
            </a:pPr>
            <a:r>
              <a:rPr lang="pl-PL" dirty="0"/>
              <a:t>II. organ może wydać decyzję pozytywną (decyzja uznaniowa). Przepis prawa, nakłada wówczas obowiązek wydania decyzji pozytywnej lub negatywnej. Podmiot prywatny nie ma wówczas roszczenia względem organu o wydanie decyzji pozytywnej. </a:t>
            </a:r>
          </a:p>
          <a:p>
            <a:pPr marL="0" indent="0">
              <a:buNone/>
            </a:pPr>
            <a:r>
              <a:rPr lang="pl-PL" dirty="0"/>
              <a:t>Podstawa prawna </a:t>
            </a:r>
          </a:p>
          <a:p>
            <a:pPr marL="0" indent="0">
              <a:buNone/>
            </a:pPr>
            <a:r>
              <a:rPr lang="pl-PL" dirty="0"/>
              <a:t>Realizacja tych roszczeń następuje na podstawie przepisów szczególnych prawa administracyjnego </a:t>
            </a:r>
          </a:p>
          <a:p>
            <a:pPr marL="0" indent="0">
              <a:buNone/>
            </a:pPr>
            <a:endParaRPr lang="pl-PL" dirty="0"/>
          </a:p>
        </p:txBody>
      </p:sp>
    </p:spTree>
    <p:extLst>
      <p:ext uri="{BB962C8B-B14F-4D97-AF65-F5344CB8AC3E}">
        <p14:creationId xmlns:p14="http://schemas.microsoft.com/office/powerpoint/2010/main" val="26179947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lnSpcReduction="20000"/>
          </a:bodyPr>
          <a:lstStyle/>
          <a:p>
            <a:pPr marL="0" indent="0">
              <a:buNone/>
            </a:pPr>
            <a:r>
              <a:rPr lang="pl-PL" dirty="0"/>
              <a:t>Etap cywilnoprawny </a:t>
            </a:r>
          </a:p>
          <a:p>
            <a:pPr marL="0" indent="0">
              <a:buNone/>
            </a:pPr>
            <a:r>
              <a:rPr lang="pl-PL" dirty="0"/>
              <a:t>Podmiot prywatnoprawny ma roszczenie względem organu o zawarcie umowy cywilnoprawnej. </a:t>
            </a:r>
          </a:p>
          <a:p>
            <a:pPr marL="0" indent="0">
              <a:buNone/>
            </a:pPr>
            <a:r>
              <a:rPr lang="pl-PL" dirty="0"/>
              <a:t>Realizacja tego roszczenia następuje na postawie przepisów prawa cywilnego. </a:t>
            </a:r>
          </a:p>
          <a:p>
            <a:pPr marL="0" indent="0">
              <a:buNone/>
            </a:pPr>
            <a:r>
              <a:rPr lang="pl-PL" dirty="0"/>
              <a:t>Podstawa prawna </a:t>
            </a:r>
          </a:p>
          <a:p>
            <a:pPr marL="0" indent="0">
              <a:buNone/>
            </a:pPr>
            <a:r>
              <a:rPr lang="pl-PL" b="1" dirty="0"/>
              <a:t>Prawomocne orzeczenie sądu stwierdzające obowiązek danej osoby do złożenia oznaczonego oświadczenia woli, zastępuje to oświadczenie.</a:t>
            </a:r>
            <a:endParaRPr lang="pl-PL" dirty="0"/>
          </a:p>
          <a:p>
            <a:pPr marL="0" indent="0">
              <a:buNone/>
            </a:pPr>
            <a:r>
              <a:rPr lang="pl-PL" dirty="0"/>
              <a:t>(art. 64 KC) </a:t>
            </a:r>
          </a:p>
          <a:p>
            <a:pPr marL="0" indent="0">
              <a:buNone/>
            </a:pPr>
            <a:r>
              <a:rPr lang="pl-PL" b="1" dirty="0"/>
              <a:t>Powód może żądać ustalenia przez sąd istnienia lub nieistnienia stosunku prawnego lub prawa, gdy ma w tym interes prawny.</a:t>
            </a:r>
            <a:endParaRPr lang="pl-PL" dirty="0"/>
          </a:p>
          <a:p>
            <a:pPr marL="0" indent="0">
              <a:buNone/>
            </a:pPr>
            <a:r>
              <a:rPr lang="pl-PL" dirty="0"/>
              <a:t>(art. 189 KPC) </a:t>
            </a:r>
          </a:p>
          <a:p>
            <a:pPr marL="0" indent="0">
              <a:buNone/>
            </a:pPr>
            <a:endParaRPr lang="pl-PL" dirty="0"/>
          </a:p>
        </p:txBody>
      </p:sp>
    </p:spTree>
    <p:extLst>
      <p:ext uri="{BB962C8B-B14F-4D97-AF65-F5344CB8AC3E}">
        <p14:creationId xmlns:p14="http://schemas.microsoft.com/office/powerpoint/2010/main" val="18110028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62500" lnSpcReduction="20000"/>
          </a:bodyPr>
          <a:lstStyle/>
          <a:p>
            <a:pPr marL="0" indent="0">
              <a:buNone/>
            </a:pPr>
            <a:r>
              <a:rPr lang="pl-PL" b="1" dirty="0"/>
              <a:t>Uchwała SN o separacji zdarzeń cywilnoprawnych i administracyjnoprawnych</a:t>
            </a:r>
            <a:endParaRPr lang="pl-PL" dirty="0"/>
          </a:p>
          <a:p>
            <a:pPr marL="0" indent="0">
              <a:buNone/>
            </a:pPr>
            <a:r>
              <a:rPr lang="pl-PL" dirty="0"/>
              <a:t>Regulacje powyższe są istotne dla przedstawionego zagadnienia o tyle, o ile wynika z nich, iż </a:t>
            </a:r>
            <a:r>
              <a:rPr lang="pl-PL" b="1" dirty="0"/>
              <a:t>dla nabycia prawa odrębnej własności lokali niezbędne było nie tylko zachowanie dwuetapowego trybu</a:t>
            </a:r>
            <a:r>
              <a:rPr lang="pl-PL" dirty="0"/>
              <a:t> (wydanie </a:t>
            </a:r>
            <a:r>
              <a:rPr lang="pl-PL" b="1" dirty="0"/>
              <a:t>decyzji administracyjnej i zawarcie umowy cywilno-prawnej </a:t>
            </a:r>
            <a:r>
              <a:rPr lang="pl-PL" dirty="0"/>
              <a:t>obejmującej zbycie prawa do lokalu, udziału w nieruchomości budynkowej i prawie do gruntu), </a:t>
            </a:r>
            <a:r>
              <a:rPr lang="pl-PL" b="1" dirty="0"/>
              <a:t>formy szczególnej umowy</a:t>
            </a:r>
            <a:r>
              <a:rPr lang="pl-PL" dirty="0"/>
              <a:t> (akt notarialny) ale i </a:t>
            </a:r>
            <a:r>
              <a:rPr lang="pl-PL" b="1" dirty="0"/>
              <a:t>dokonanie konstytutywnego wpisu w księdze wieczystej</a:t>
            </a:r>
            <a:r>
              <a:rPr lang="pl-PL" dirty="0"/>
              <a:t>. Ustawa wyraźnie określa, że przysługująca wieczystemu użytkownikowi własność budynków na użytkowanym gruncie jest prawem związanym z użytkowaniem wieczystym (art. 235 § 2 k.c.). </a:t>
            </a:r>
            <a:r>
              <a:rPr lang="pl-PL" b="1" dirty="0"/>
              <a:t>Każda z tych czynności organów administracji i sądów może być samodzielnie wzruszona we właściwym postępowaniu, ale ich samodzielny charakter i relacje wzajemne wykluczają skutki następcze względem pozostałych</a:t>
            </a:r>
            <a:r>
              <a:rPr lang="pl-PL" dirty="0"/>
              <a:t>. </a:t>
            </a:r>
          </a:p>
          <a:p>
            <a:pPr marL="0" indent="0">
              <a:buNone/>
            </a:pPr>
            <a:r>
              <a:rPr lang="pl-PL" dirty="0"/>
              <a:t>Judykatura obecnie zgodnie przyjmuje, że </a:t>
            </a:r>
            <a:r>
              <a:rPr lang="pl-PL" b="1" dirty="0"/>
              <a:t>uchylenie ostatecznej decyzji organu administracji stanowiącej podstawę zawarcia umowy sprzedaży nieruchomości samo przez się nie powoduje nieważności tej umowy, z tym że okoliczności, z powodu których uchylenie nastąpiło, mogą mieć znaczenie dla oceny w świetle prawa cywilnego ważności umowy sprzedaży lub dopuszczalności uchylenia się od skutków prawnych zawartego w niej oświadczenia woli</a:t>
            </a:r>
            <a:r>
              <a:rPr lang="pl-PL" dirty="0"/>
              <a:t> (por. uchwałę Pełnego Składu Izby Cywilnej Sądu Najwyższego z dnia 25 kwietnia 1964 r., III CO 12/64, OSNC 1964, nr 12, poz. 244, uchwałę składu siedmiu sędziów Sądu Najwyższego z dnia 28 maja 1992 r., III AZP 4/92, OSNC 1992, nr 12, poz. 211, uchwałę Sądu Najwyższego z dnia 2 kwietnia 1993 r., III CZP 34/94, OSNCP 1993, nr 10, poz. 177, uchwałę składu siedmiu sędziów Sądu Najwyższego z dnia 15 lutego 2011 r., III CZP 90/10, OSNC 2011, nr 7-8, poz. 76).</a:t>
            </a:r>
          </a:p>
          <a:p>
            <a:pPr marL="0" indent="0">
              <a:buNone/>
            </a:pPr>
            <a:r>
              <a:rPr lang="pl-PL" dirty="0"/>
              <a:t>Uchwała składu siedmiu sędziów SN z dnia 3 września 2015, III CZP 22/15 </a:t>
            </a:r>
          </a:p>
          <a:p>
            <a:pPr marL="0" indent="0">
              <a:buNone/>
            </a:pPr>
            <a:endParaRPr lang="pl-PL" dirty="0"/>
          </a:p>
        </p:txBody>
      </p:sp>
    </p:spTree>
    <p:extLst>
      <p:ext uri="{BB962C8B-B14F-4D97-AF65-F5344CB8AC3E}">
        <p14:creationId xmlns:p14="http://schemas.microsoft.com/office/powerpoint/2010/main" val="2520490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lstStyle/>
          <a:p>
            <a:pPr marL="0" indent="0">
              <a:buNone/>
            </a:pPr>
            <a:endParaRPr lang="pl-PL" dirty="0"/>
          </a:p>
          <a:p>
            <a:pPr marL="0" indent="0">
              <a:buNone/>
            </a:pPr>
            <a:r>
              <a:rPr lang="pl-PL" dirty="0"/>
              <a:t>Płaszczyzny wpływu prawa administrację na sytuację / stosunki cywilnoprawne </a:t>
            </a:r>
          </a:p>
          <a:p>
            <a:pPr marL="0" indent="0">
              <a:buNone/>
            </a:pPr>
            <a:r>
              <a:rPr lang="pl-PL" dirty="0"/>
              <a:t>A. Płaszczyzna wpływu na stosunki prawno-rzeczowe (prawo własności i ograniczone prawa rzeczowe  </a:t>
            </a:r>
          </a:p>
          <a:p>
            <a:pPr marL="0" indent="0">
              <a:buNone/>
            </a:pPr>
            <a:r>
              <a:rPr lang="pl-PL" dirty="0"/>
              <a:t>B. Płaszczyzna wpływu na stosunki zobowiązaniowe </a:t>
            </a:r>
          </a:p>
          <a:p>
            <a:pPr marL="0" indent="0">
              <a:buNone/>
            </a:pPr>
            <a:r>
              <a:rPr lang="pl-PL" dirty="0"/>
              <a:t>C Płaszczyzna wpływu na prowadzenie działalności </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2721840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77500" lnSpcReduction="20000"/>
          </a:bodyPr>
          <a:lstStyle/>
          <a:p>
            <a:pPr marL="0" indent="0">
              <a:buNone/>
            </a:pPr>
            <a:r>
              <a:rPr lang="pl-PL" b="1" dirty="0"/>
              <a:t>II model – WILOPODMIOTOWY </a:t>
            </a:r>
            <a:endParaRPr lang="pl-PL" dirty="0"/>
          </a:p>
          <a:p>
            <a:pPr marL="0" indent="0">
              <a:buNone/>
            </a:pPr>
            <a:r>
              <a:rPr lang="pl-PL" dirty="0"/>
              <a:t>Postanowienia umowne pomiędzy podmiotami prawa prywatnego zakładają warunek skuteczności czynności cywilnoprawnej w postaci wydania decyzji administracyjnej. </a:t>
            </a:r>
          </a:p>
          <a:p>
            <a:pPr marL="0" indent="0">
              <a:buNone/>
            </a:pPr>
            <a:r>
              <a:rPr lang="pl-PL" dirty="0"/>
              <a:t>Model ten opiera się na warunku w rozumieniu KC. </a:t>
            </a:r>
          </a:p>
          <a:p>
            <a:pPr marL="0" indent="0">
              <a:buNone/>
            </a:pPr>
            <a:r>
              <a:rPr lang="pl-PL" dirty="0"/>
              <a:t>Z zastrzeżeniem wyjątków w ustawie przewidzianych albo wynikających z właściwości czynności prawnej, </a:t>
            </a:r>
            <a:r>
              <a:rPr lang="pl-PL" b="1" dirty="0"/>
              <a:t>powstanie</a:t>
            </a:r>
            <a:r>
              <a:rPr lang="pl-PL" dirty="0"/>
              <a:t> lub </a:t>
            </a:r>
            <a:r>
              <a:rPr lang="pl-PL" b="1" dirty="0"/>
              <a:t>ustanie skutków czynności prawnej</a:t>
            </a:r>
            <a:r>
              <a:rPr lang="pl-PL" dirty="0"/>
              <a:t> można uzależnić od </a:t>
            </a:r>
            <a:r>
              <a:rPr lang="pl-PL" b="1" dirty="0"/>
              <a:t>zdarzenia przyszłego i niepewnego (warunek).</a:t>
            </a:r>
            <a:endParaRPr lang="pl-PL" dirty="0"/>
          </a:p>
          <a:p>
            <a:pPr marL="0" indent="0">
              <a:buNone/>
            </a:pPr>
            <a:r>
              <a:rPr lang="pl-PL" dirty="0"/>
              <a:t>(art. 89 KC) </a:t>
            </a:r>
          </a:p>
          <a:p>
            <a:pPr marL="0" indent="0">
              <a:buNone/>
            </a:pPr>
            <a:r>
              <a:rPr lang="pl-PL" b="1" dirty="0"/>
              <a:t>Ziszczenie się warunku nie ma mocy wstecznej, chyba że inaczej zastrzeżono</a:t>
            </a:r>
            <a:r>
              <a:rPr lang="pl-PL" dirty="0"/>
              <a:t>.</a:t>
            </a:r>
          </a:p>
          <a:p>
            <a:pPr marL="0" indent="0">
              <a:buNone/>
            </a:pPr>
            <a:r>
              <a:rPr lang="pl-PL" dirty="0"/>
              <a:t>(art. 90 KC) </a:t>
            </a:r>
          </a:p>
          <a:p>
            <a:pPr marL="0" indent="0">
              <a:buNone/>
            </a:pPr>
            <a:r>
              <a:rPr lang="pl-PL" b="1" dirty="0"/>
              <a:t>Warunkowo uprawniony może wykonywać wszelkie czynności</a:t>
            </a:r>
            <a:r>
              <a:rPr lang="pl-PL" dirty="0"/>
              <a:t>, które zmierzają do zachowania jego prawa.</a:t>
            </a:r>
          </a:p>
          <a:p>
            <a:pPr marL="0" indent="0">
              <a:buNone/>
            </a:pPr>
            <a:r>
              <a:rPr lang="pl-PL" dirty="0"/>
              <a:t>(art. 91 KC) </a:t>
            </a:r>
          </a:p>
          <a:p>
            <a:pPr marL="0" indent="0">
              <a:buNone/>
            </a:pPr>
            <a:endParaRPr lang="pl-PL" dirty="0"/>
          </a:p>
        </p:txBody>
      </p:sp>
    </p:spTree>
    <p:extLst>
      <p:ext uri="{BB962C8B-B14F-4D97-AF65-F5344CB8AC3E}">
        <p14:creationId xmlns:p14="http://schemas.microsoft.com/office/powerpoint/2010/main" val="3452583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a:bodyPr>
          <a:lstStyle/>
          <a:p>
            <a:pPr marL="0" indent="0">
              <a:buNone/>
            </a:pPr>
            <a:r>
              <a:rPr lang="pl-PL" dirty="0"/>
              <a:t>Warunkiem (zawieszającym / rozwiązującym) może być wydanie decyzji przez organ administracji publicznej </a:t>
            </a:r>
          </a:p>
          <a:p>
            <a:pPr marL="0" indent="0">
              <a:buNone/>
            </a:pPr>
            <a:r>
              <a:rPr lang="pl-PL" dirty="0"/>
              <a:t>Model obejmuje następujące etapy: </a:t>
            </a:r>
          </a:p>
          <a:p>
            <a:pPr marL="0" indent="0">
              <a:buNone/>
            </a:pPr>
            <a:r>
              <a:rPr lang="pl-PL" dirty="0"/>
              <a:t>I. etap – zawarcie umowy cywilnoprawnej, w której jedno z postanowień zawiera warunek w postaci wydania decyzji administracyjnej. </a:t>
            </a:r>
          </a:p>
          <a:p>
            <a:pPr marL="0" indent="0">
              <a:buNone/>
            </a:pPr>
            <a:r>
              <a:rPr lang="pl-PL" dirty="0"/>
              <a:t>Warunek może mieć charakter zawieszający lub rozwiązujący</a:t>
            </a:r>
          </a:p>
          <a:p>
            <a:pPr marL="0" indent="0">
              <a:buNone/>
            </a:pPr>
            <a:r>
              <a:rPr lang="pl-PL" dirty="0"/>
              <a:t>II etap – wydanie decyzji administracyjnej </a:t>
            </a:r>
          </a:p>
          <a:p>
            <a:pPr marL="0" indent="0">
              <a:buNone/>
            </a:pPr>
            <a:r>
              <a:rPr lang="pl-PL" dirty="0"/>
              <a:t>III etap – nastanie warunku wywołuje skutek prawny w postaci powstania prawa / obowiązku cywilnoprawnego (warunek zawieszający), ustania prawa / obowiązku cywilnoprawnego. </a:t>
            </a:r>
          </a:p>
          <a:p>
            <a:pPr marL="0" indent="0">
              <a:buNone/>
            </a:pPr>
            <a:endParaRPr lang="pl-PL" dirty="0"/>
          </a:p>
        </p:txBody>
      </p:sp>
    </p:spTree>
    <p:extLst>
      <p:ext uri="{BB962C8B-B14F-4D97-AF65-F5344CB8AC3E}">
        <p14:creationId xmlns:p14="http://schemas.microsoft.com/office/powerpoint/2010/main" val="11047619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a:bodyPr>
          <a:lstStyle/>
          <a:p>
            <a:pPr marL="0" indent="0">
              <a:buNone/>
            </a:pPr>
            <a:r>
              <a:rPr lang="pl-PL" b="1" dirty="0"/>
              <a:t>Model ten może mieć miejsce w przypadku stosunków zobowiązaniowych </a:t>
            </a:r>
            <a:endParaRPr lang="pl-PL" dirty="0"/>
          </a:p>
          <a:p>
            <a:pPr marL="0" indent="0">
              <a:buNone/>
            </a:pPr>
            <a:r>
              <a:rPr lang="pl-PL" dirty="0"/>
              <a:t>Podstawa prawna </a:t>
            </a:r>
            <a:r>
              <a:rPr lang="pl-PL" i="1" dirty="0"/>
              <a:t>(a </a:t>
            </a:r>
            <a:r>
              <a:rPr lang="pl-PL" i="1" dirty="0" err="1"/>
              <a:t>contario</a:t>
            </a:r>
            <a:r>
              <a:rPr lang="pl-PL" i="1" dirty="0"/>
              <a:t>) </a:t>
            </a:r>
            <a:endParaRPr lang="pl-PL" dirty="0"/>
          </a:p>
          <a:p>
            <a:pPr marL="0" indent="0">
              <a:buNone/>
            </a:pPr>
            <a:r>
              <a:rPr lang="pl-PL" b="1" dirty="0"/>
              <a:t>Własność nieruchomości nie może być przeniesiona pod warunkiem ani z zastrzeżeniem terminu.</a:t>
            </a:r>
            <a:endParaRPr lang="pl-PL" dirty="0"/>
          </a:p>
          <a:p>
            <a:pPr marL="0" indent="0">
              <a:buNone/>
            </a:pPr>
            <a:r>
              <a:rPr lang="pl-PL" dirty="0"/>
              <a:t>Jeżeli umowa zobowiązująca do przeniesienia własności nieruchomości została zawarta pod warunkiem lub z zastrzeżeniem terminu, do przeniesienia własności potrzebne jest dodatkowe porozumienie stron obejmujące ich bezwarunkową zgodę na niezwłoczne przejście własności.</a:t>
            </a:r>
          </a:p>
          <a:p>
            <a:pPr marL="0" indent="0">
              <a:buNone/>
            </a:pPr>
            <a:r>
              <a:rPr lang="pl-PL" dirty="0"/>
              <a:t>(art. 157 KC) </a:t>
            </a:r>
          </a:p>
          <a:p>
            <a:pPr marL="0" indent="0">
              <a:buNone/>
            </a:pPr>
            <a:endParaRPr lang="pl-PL" dirty="0"/>
          </a:p>
        </p:txBody>
      </p:sp>
    </p:spTree>
    <p:extLst>
      <p:ext uri="{BB962C8B-B14F-4D97-AF65-F5344CB8AC3E}">
        <p14:creationId xmlns:p14="http://schemas.microsoft.com/office/powerpoint/2010/main" val="33143074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dirty="0"/>
              <a:t>Niewydanie pozytywnej decyzji administracyjnej, jako niemożliwość pierwotna świadczenia </a:t>
            </a:r>
          </a:p>
          <a:p>
            <a:pPr marL="0" indent="0">
              <a:buNone/>
            </a:pPr>
            <a:r>
              <a:rPr lang="pl-PL" dirty="0"/>
              <a:t>Podstawa prawna </a:t>
            </a:r>
          </a:p>
          <a:p>
            <a:pPr marL="0" indent="0">
              <a:buNone/>
            </a:pPr>
            <a:r>
              <a:rPr lang="pl-PL" b="1" dirty="0"/>
              <a:t>Umowa o świadczenie niemożliwe jest nieważna.</a:t>
            </a:r>
            <a:endParaRPr lang="pl-PL" dirty="0"/>
          </a:p>
          <a:p>
            <a:pPr marL="0" indent="0">
              <a:buNone/>
            </a:pPr>
            <a:r>
              <a:rPr lang="pl-PL" b="1" dirty="0"/>
              <a:t>Strona, która w chwili zawarcia umowy wiedziała o niemożliwości świadczenia</a:t>
            </a:r>
            <a:r>
              <a:rPr lang="pl-PL" dirty="0"/>
              <a:t>, a drugiej strony z błędu nie wyprowadziła, </a:t>
            </a:r>
            <a:r>
              <a:rPr lang="pl-PL" b="1" dirty="0"/>
              <a:t>obowiązana jest do naprawienia szkody</a:t>
            </a:r>
            <a:r>
              <a:rPr lang="pl-PL" dirty="0"/>
              <a:t>, którą druga strona poniosła przez to, że zawarła umowę nie wiedząc o niemożliwości świadczenia.</a:t>
            </a:r>
          </a:p>
          <a:p>
            <a:pPr marL="0" indent="0">
              <a:buNone/>
            </a:pPr>
            <a:r>
              <a:rPr lang="pl-PL" dirty="0"/>
              <a:t>(art. 387 KC) </a:t>
            </a:r>
          </a:p>
          <a:p>
            <a:pPr marL="0" indent="0">
              <a:buNone/>
            </a:pPr>
            <a:endParaRPr lang="pl-PL" dirty="0"/>
          </a:p>
        </p:txBody>
      </p:sp>
    </p:spTree>
    <p:extLst>
      <p:ext uri="{BB962C8B-B14F-4D97-AF65-F5344CB8AC3E}">
        <p14:creationId xmlns:p14="http://schemas.microsoft.com/office/powerpoint/2010/main" val="11870292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85000" lnSpcReduction="20000"/>
          </a:bodyPr>
          <a:lstStyle/>
          <a:p>
            <a:pPr marL="0" indent="0">
              <a:buNone/>
            </a:pPr>
            <a:r>
              <a:rPr lang="pl-PL" dirty="0"/>
              <a:t>Niewydanie pozytywnej decyzji administracyjnej, jako niemożliwość następcza świadczenia</a:t>
            </a:r>
          </a:p>
          <a:p>
            <a:pPr marL="0" indent="0">
              <a:buNone/>
            </a:pPr>
            <a:r>
              <a:rPr lang="pl-PL" dirty="0"/>
              <a:t>Podstawa prawna </a:t>
            </a:r>
          </a:p>
          <a:p>
            <a:pPr marL="0" indent="0">
              <a:buNone/>
            </a:pPr>
            <a:r>
              <a:rPr lang="pl-PL" u="sng" dirty="0"/>
              <a:t>Brak odpowiedzialności dłużnika za niemożliwość następczą świadczenia: </a:t>
            </a:r>
            <a:endParaRPr lang="pl-PL" dirty="0"/>
          </a:p>
          <a:p>
            <a:pPr marL="0" indent="0">
              <a:buNone/>
            </a:pPr>
            <a:r>
              <a:rPr lang="pl-PL" b="1" dirty="0"/>
              <a:t>Jeżeli świadczenie stało się niemożliwe skutkiem okoliczności, za które dłużnik odpowiedzialności nie ponosi, zobowiązanie wygasa.</a:t>
            </a:r>
            <a:endParaRPr lang="pl-PL" dirty="0"/>
          </a:p>
          <a:p>
            <a:pPr marL="0" indent="0">
              <a:buNone/>
            </a:pPr>
            <a:r>
              <a:rPr lang="pl-PL" dirty="0"/>
              <a:t> (art. 475 § 1 KC) </a:t>
            </a:r>
          </a:p>
          <a:p>
            <a:pPr marL="0" indent="0">
              <a:buNone/>
            </a:pPr>
            <a:r>
              <a:rPr lang="pl-PL" u="sng" dirty="0"/>
              <a:t>Odpowiedzialność dłużnika za niemożliwość następczą świadczenia: </a:t>
            </a:r>
            <a:endParaRPr lang="pl-PL" dirty="0"/>
          </a:p>
          <a:p>
            <a:pPr marL="0" indent="0">
              <a:buNone/>
            </a:pPr>
            <a:r>
              <a:rPr lang="pl-PL" b="1" dirty="0"/>
              <a:t>Dłużnik obowiązany jest do naprawienia szkody wynikłej z niewykonania lub nienależytego wykonania zobowiązania, chyba że niewykonanie lub nienależyte wykonanie jest następstwem okoliczności, za które dłużnik odpowiedzialności nie ponosi.</a:t>
            </a:r>
            <a:endParaRPr lang="pl-PL" dirty="0"/>
          </a:p>
          <a:p>
            <a:pPr marL="0" indent="0">
              <a:buNone/>
            </a:pPr>
            <a:r>
              <a:rPr lang="pl-PL" dirty="0"/>
              <a:t>(art. 471 KC) </a:t>
            </a:r>
          </a:p>
          <a:p>
            <a:pPr marL="0" indent="0">
              <a:buNone/>
            </a:pPr>
            <a:endParaRPr lang="pl-PL" dirty="0"/>
          </a:p>
        </p:txBody>
      </p:sp>
    </p:spTree>
    <p:extLst>
      <p:ext uri="{BB962C8B-B14F-4D97-AF65-F5344CB8AC3E}">
        <p14:creationId xmlns:p14="http://schemas.microsoft.com/office/powerpoint/2010/main" val="25901877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b="1" dirty="0"/>
              <a:t>ORZECZENIE STWIERDZAJĄCE ISTNIENIE SKUTÓW CYWILNOPRAWNYCH UCHYLENIA DECZYJI ADMINISTRACYJNEJ </a:t>
            </a:r>
            <a:endParaRPr lang="pl-PL" dirty="0"/>
          </a:p>
          <a:p>
            <a:pPr marL="0" indent="0">
              <a:buNone/>
            </a:pPr>
            <a:r>
              <a:rPr lang="pl-PL" b="1" dirty="0"/>
              <a:t> </a:t>
            </a:r>
            <a:endParaRPr lang="pl-PL" dirty="0"/>
          </a:p>
          <a:p>
            <a:pPr marL="0" indent="0">
              <a:buNone/>
            </a:pPr>
            <a:r>
              <a:rPr lang="pl-PL" b="1" dirty="0"/>
              <a:t>Powód może żądać ustalenia przez sąd istnienia lub nieistnienia stosunku prawnego lub prawa, gdy ma w tym interes prawny.</a:t>
            </a:r>
            <a:endParaRPr lang="pl-PL" dirty="0"/>
          </a:p>
          <a:p>
            <a:pPr marL="0" indent="0">
              <a:buNone/>
            </a:pPr>
            <a:r>
              <a:rPr lang="pl-PL" dirty="0"/>
              <a:t>(art. 189 KPC) </a:t>
            </a:r>
          </a:p>
          <a:p>
            <a:pPr marL="0" indent="0">
              <a:buNone/>
            </a:pPr>
            <a:endParaRPr lang="pl-PL" dirty="0"/>
          </a:p>
        </p:txBody>
      </p:sp>
    </p:spTree>
    <p:extLst>
      <p:ext uri="{BB962C8B-B14F-4D97-AF65-F5344CB8AC3E}">
        <p14:creationId xmlns:p14="http://schemas.microsoft.com/office/powerpoint/2010/main" val="2559975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77500" lnSpcReduction="20000"/>
          </a:bodyPr>
          <a:lstStyle/>
          <a:p>
            <a:pPr marL="0" indent="0">
              <a:buNone/>
            </a:pPr>
            <a:r>
              <a:rPr lang="pl-PL" b="1" dirty="0"/>
              <a:t>SKUTKI UCHYLENIA DECYZJI ADMINISTRACYJNEJ </a:t>
            </a:r>
            <a:endParaRPr lang="pl-PL" dirty="0"/>
          </a:p>
          <a:p>
            <a:pPr marL="0" indent="0">
              <a:buNone/>
            </a:pPr>
            <a:r>
              <a:rPr lang="pl-PL" dirty="0"/>
              <a:t>Podstawa prawna </a:t>
            </a:r>
          </a:p>
          <a:p>
            <a:pPr marL="0" indent="0">
              <a:buNone/>
            </a:pPr>
            <a:r>
              <a:rPr lang="pl-PL" dirty="0"/>
              <a:t>Strony </a:t>
            </a:r>
            <a:r>
              <a:rPr lang="pl-PL" b="1" dirty="0"/>
              <a:t>zawierające umowę mogą ułożyć stosunek prawny według swego uznania</a:t>
            </a:r>
            <a:r>
              <a:rPr lang="pl-PL" dirty="0"/>
              <a:t>, byleby jego </a:t>
            </a:r>
            <a:r>
              <a:rPr lang="pl-PL" b="1" dirty="0"/>
              <a:t>treść lub cel nie sprzeciwiały się</a:t>
            </a:r>
            <a:r>
              <a:rPr lang="pl-PL" dirty="0"/>
              <a:t> właściwości (naturze) stosunku, </a:t>
            </a:r>
            <a:r>
              <a:rPr lang="pl-PL" b="1" dirty="0"/>
              <a:t>ustawie </a:t>
            </a:r>
            <a:r>
              <a:rPr lang="pl-PL" dirty="0"/>
              <a:t>ani zasadom współżycia społecznego.</a:t>
            </a:r>
          </a:p>
          <a:p>
            <a:pPr marL="0" indent="0">
              <a:buNone/>
            </a:pPr>
            <a:r>
              <a:rPr lang="pl-PL" b="1" dirty="0"/>
              <a:t>(art.  353(1) KC)</a:t>
            </a:r>
            <a:endParaRPr lang="pl-PL" dirty="0"/>
          </a:p>
          <a:p>
            <a:pPr marL="0" indent="0">
              <a:buNone/>
            </a:pPr>
            <a:r>
              <a:rPr lang="pl-PL" b="1" dirty="0"/>
              <a:t>Czynność prawna sprzeczna z ustawą albo mająca na celu obejście ustawy jest nieważna</a:t>
            </a:r>
            <a:r>
              <a:rPr lang="pl-PL" dirty="0"/>
              <a:t>, chyba że właściwy przepis przewiduje inny skutek, w szczególności ten, iż na miejsce nieważnych postanowień czynności prawnej wchodzą odpowiednie przepisy ustawy.</a:t>
            </a:r>
          </a:p>
          <a:p>
            <a:pPr marL="0" indent="0">
              <a:buNone/>
            </a:pPr>
            <a:r>
              <a:rPr lang="pl-PL" dirty="0"/>
              <a:t>Nieważna jest czynność prawna sprzeczna z zasadami współżycia społecznego.</a:t>
            </a:r>
          </a:p>
          <a:p>
            <a:pPr marL="0" indent="0">
              <a:buNone/>
            </a:pPr>
            <a:r>
              <a:rPr lang="pl-PL" dirty="0"/>
              <a:t>Jeżeli nieważnością jest dotknięta tylko część czynności prawnej, czynność pozostaje w mocy co do pozostałych części, chyba że z okoliczności wynika, iż bez postanowień dotkniętych nieważnością czynność nie zostałaby dokonana.</a:t>
            </a:r>
          </a:p>
          <a:p>
            <a:pPr marL="0" indent="0">
              <a:buNone/>
            </a:pPr>
            <a:r>
              <a:rPr lang="pl-PL" dirty="0"/>
              <a:t>(art. 58 KC) </a:t>
            </a:r>
          </a:p>
          <a:p>
            <a:pPr marL="0" indent="0">
              <a:buNone/>
            </a:pPr>
            <a:endParaRPr lang="pl-PL" dirty="0"/>
          </a:p>
        </p:txBody>
      </p:sp>
    </p:spTree>
    <p:extLst>
      <p:ext uri="{BB962C8B-B14F-4D97-AF65-F5344CB8AC3E}">
        <p14:creationId xmlns:p14="http://schemas.microsoft.com/office/powerpoint/2010/main" val="40370609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a:bodyPr>
          <a:lstStyle/>
          <a:p>
            <a:pPr marL="0" indent="0">
              <a:buNone/>
            </a:pPr>
            <a:r>
              <a:rPr lang="pl-PL" b="1" dirty="0"/>
              <a:t>SKUTKI UCHYLENIA DECYZJI ADMINISTRACYJNEJ</a:t>
            </a:r>
            <a:endParaRPr lang="pl-PL" dirty="0"/>
          </a:p>
          <a:p>
            <a:pPr marL="0" indent="0">
              <a:buNone/>
            </a:pPr>
            <a:r>
              <a:rPr lang="pl-PL" b="1" dirty="0"/>
              <a:t>Świadczenie nienależne</a:t>
            </a:r>
            <a:endParaRPr lang="pl-PL" dirty="0"/>
          </a:p>
          <a:p>
            <a:pPr marL="0" indent="0">
              <a:buNone/>
            </a:pPr>
            <a:r>
              <a:rPr lang="pl-PL" dirty="0"/>
              <a:t>Przepisy artykułów poprzedzających (dot. bezpodstawnego wzbogacenia) stosuje się w szczególności do świadczenia nienależnego.</a:t>
            </a:r>
          </a:p>
          <a:p>
            <a:pPr marL="0" indent="0">
              <a:buNone/>
            </a:pPr>
            <a:r>
              <a:rPr lang="pl-PL" b="1" dirty="0"/>
              <a:t>Świadczenie jest nienależne</a:t>
            </a:r>
            <a:r>
              <a:rPr lang="pl-PL" dirty="0"/>
              <a:t>, jeżeli ten, kto je spełnił, nie był w ogóle zobowiązany lub nie był zobowiązany względem osoby, której świadczył, albo jeżeli podstawa świadczenia odpadła lub zamierzony cel świadczenia nie został osiągnięty, albo </a:t>
            </a:r>
            <a:r>
              <a:rPr lang="pl-PL" b="1" dirty="0"/>
              <a:t>jeżeli czynność prawna zobowiązująca do świadczenia była nieważna</a:t>
            </a:r>
            <a:r>
              <a:rPr lang="pl-PL" dirty="0"/>
              <a:t> i nie stała się ważna po spełnieniu świadczenia.</a:t>
            </a:r>
          </a:p>
          <a:p>
            <a:pPr marL="0" indent="0">
              <a:buNone/>
            </a:pPr>
            <a:r>
              <a:rPr lang="pl-PL" dirty="0"/>
              <a:t>(art. 410 KC) </a:t>
            </a:r>
          </a:p>
          <a:p>
            <a:pPr marL="0" indent="0">
              <a:buNone/>
            </a:pPr>
            <a:endParaRPr lang="pl-PL" dirty="0"/>
          </a:p>
        </p:txBody>
      </p:sp>
    </p:spTree>
    <p:extLst>
      <p:ext uri="{BB962C8B-B14F-4D97-AF65-F5344CB8AC3E}">
        <p14:creationId xmlns:p14="http://schemas.microsoft.com/office/powerpoint/2010/main" val="72514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55000" lnSpcReduction="20000"/>
          </a:bodyPr>
          <a:lstStyle/>
          <a:p>
            <a:pPr marL="0" indent="0">
              <a:buNone/>
            </a:pPr>
            <a:r>
              <a:rPr lang="pl-PL" b="1" dirty="0"/>
              <a:t>SKUTKI UCHYLENIA DECYZJI ADMINISTRACYJNEJ</a:t>
            </a:r>
            <a:endParaRPr lang="pl-PL" dirty="0"/>
          </a:p>
          <a:p>
            <a:pPr marL="0" indent="0">
              <a:buNone/>
            </a:pPr>
            <a:r>
              <a:rPr lang="pl-PL" b="1" dirty="0"/>
              <a:t>Bezpodstawne wzbogacenie</a:t>
            </a:r>
            <a:endParaRPr lang="pl-PL" dirty="0"/>
          </a:p>
          <a:p>
            <a:pPr marL="0" indent="0">
              <a:buNone/>
            </a:pPr>
            <a:r>
              <a:rPr lang="pl-PL" dirty="0"/>
              <a:t>Kto bez podstawy prawnej uzyskał korzyść majątkową kosztem innej osoby, </a:t>
            </a:r>
            <a:r>
              <a:rPr lang="pl-PL" b="1" dirty="0"/>
              <a:t>obowiązany jest do wydania korzyści w naturze, a gdyby to nie było możliwe, do zwrotu jej wartości.</a:t>
            </a:r>
            <a:endParaRPr lang="pl-PL" dirty="0"/>
          </a:p>
          <a:p>
            <a:pPr marL="0" indent="0">
              <a:buNone/>
            </a:pPr>
            <a:r>
              <a:rPr lang="pl-PL" dirty="0"/>
              <a:t>(art. 405 KC)</a:t>
            </a:r>
          </a:p>
          <a:p>
            <a:pPr marL="0" indent="0">
              <a:buNone/>
            </a:pPr>
            <a:r>
              <a:rPr lang="pl-PL" dirty="0"/>
              <a:t>Zobowiązany do wydania korzyści może żądać zwrotu nakładów koniecznych o tyle, o ile nie znalazły pokrycia w użytku, który z nich osiągnął. Zwrotu innych nakładów może żądać o tyle, o ile zwiększają wartość korzyści w chwili jej wydania; może jednak zabrać te nakłady, przywracając stan poprzedni.</a:t>
            </a:r>
          </a:p>
          <a:p>
            <a:pPr marL="0" indent="0">
              <a:buNone/>
            </a:pPr>
            <a:r>
              <a:rPr lang="pl-PL" dirty="0"/>
              <a:t>Kto czyniąc nakłady wiedział, że korzyść mu się nie należy, ten może żądać zwrotu nakładów tylko o tyle, o ile zwiększają wartość korzyści w chwili jej wydania.</a:t>
            </a:r>
          </a:p>
          <a:p>
            <a:pPr marL="0" indent="0">
              <a:buNone/>
            </a:pPr>
            <a:r>
              <a:rPr lang="pl-PL" dirty="0"/>
              <a:t>Jeżeli żądający wydania korzyści jest zobowiązany do zwrotu nakładów, sąd może zamiast wydania korzyści w naturze nakazać zwrot jej wartości w pieniądzu z odliczeniem wartości nakładów, które żądający byłby obowiązany zwrócić.</a:t>
            </a:r>
          </a:p>
          <a:p>
            <a:pPr marL="0" indent="0">
              <a:buNone/>
            </a:pPr>
            <a:r>
              <a:rPr lang="pl-PL" dirty="0"/>
              <a:t>(art. 408 KC) </a:t>
            </a:r>
          </a:p>
          <a:p>
            <a:pPr marL="0" indent="0">
              <a:buNone/>
            </a:pPr>
            <a:r>
              <a:rPr lang="pl-PL" b="1" dirty="0"/>
              <a:t>Obowiązek wydania korzyści lub zwrotu jej wartości wygasa</a:t>
            </a:r>
            <a:r>
              <a:rPr lang="pl-PL" dirty="0"/>
              <a:t>, jeżeli ten, kto korzyść uzyskał, zużył ją lub utracił w taki sposób, </a:t>
            </a:r>
            <a:r>
              <a:rPr lang="pl-PL" b="1" dirty="0"/>
              <a:t>że nie jest już wzbogacony</a:t>
            </a:r>
            <a:r>
              <a:rPr lang="pl-PL" dirty="0"/>
              <a:t>, chyba że wyzbywając się korzyści lub zużywając ją powinien był liczyć się z obowiązkiem zwrotu.</a:t>
            </a:r>
          </a:p>
          <a:p>
            <a:pPr marL="0" indent="0">
              <a:buNone/>
            </a:pPr>
            <a:r>
              <a:rPr lang="pl-PL" dirty="0"/>
              <a:t>(art. 409 KC) </a:t>
            </a:r>
          </a:p>
          <a:p>
            <a:pPr marL="0" indent="0">
              <a:buNone/>
            </a:pPr>
            <a:endParaRPr lang="pl-PL" dirty="0"/>
          </a:p>
        </p:txBody>
      </p:sp>
    </p:spTree>
    <p:extLst>
      <p:ext uri="{BB962C8B-B14F-4D97-AF65-F5344CB8AC3E}">
        <p14:creationId xmlns:p14="http://schemas.microsoft.com/office/powerpoint/2010/main" val="33211077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Decyzje wywołujące pośrednie skutki cywilnoprawne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lnSpcReduction="20000"/>
          </a:bodyPr>
          <a:lstStyle/>
          <a:p>
            <a:pPr marL="0" indent="0">
              <a:buNone/>
            </a:pPr>
            <a:r>
              <a:rPr lang="pl-PL" b="1" dirty="0"/>
              <a:t>SKUTKI UCHYLENIA DECYZJI ADMINISTRACYJNEJ </a:t>
            </a:r>
            <a:endParaRPr lang="pl-PL" dirty="0"/>
          </a:p>
          <a:p>
            <a:pPr marL="0" indent="0">
              <a:buNone/>
            </a:pPr>
            <a:r>
              <a:rPr lang="pl-PL" b="1" dirty="0"/>
              <a:t>Jeżeli jedno ze świadczeń wzajemnych stało się niemożliwe wskutek okoliczności, za które żadna ze stron odpowiedzialności nie ponosi</a:t>
            </a:r>
            <a:r>
              <a:rPr lang="pl-PL" dirty="0"/>
              <a:t>, </a:t>
            </a:r>
            <a:r>
              <a:rPr lang="pl-PL" b="1" dirty="0"/>
              <a:t>strona, która miała to świadczenie spełnić, nie może żądać świadczenia wzajemnego, a w wypadku, gdy je już otrzymała, obowiązana jest do zwrotu według przepisów o bezpodstawnym wzbogaceniu.</a:t>
            </a:r>
            <a:endParaRPr lang="pl-PL" dirty="0"/>
          </a:p>
          <a:p>
            <a:pPr marL="0" indent="0">
              <a:buNone/>
            </a:pPr>
            <a:r>
              <a:rPr lang="pl-PL" dirty="0"/>
              <a:t>Jeżeli świadczenie jednej ze stron stało się niemożliwe tylko częściowo, strona ta traci prawo do odpowiedniej części świadczenia wzajemnego. Jednakże druga strona może od umowy odstąpić, jeżeli wykonanie częściowe nie miałoby dla niej znaczenia ze względu na właściwości zobowiązania albo ze względu na zamierzony przez tę stronę cel umowy, wiadomy stronie, której świadczenie stało się częściowo niemożliwe.</a:t>
            </a:r>
          </a:p>
          <a:p>
            <a:pPr marL="0" indent="0">
              <a:buNone/>
            </a:pPr>
            <a:r>
              <a:rPr lang="pl-PL" dirty="0"/>
              <a:t>(art. 495 KC) </a:t>
            </a:r>
          </a:p>
          <a:p>
            <a:pPr marL="0" indent="0">
              <a:buNone/>
            </a:pPr>
            <a:endParaRPr lang="pl-PL" dirty="0"/>
          </a:p>
        </p:txBody>
      </p:sp>
    </p:spTree>
    <p:extLst>
      <p:ext uri="{BB962C8B-B14F-4D97-AF65-F5344CB8AC3E}">
        <p14:creationId xmlns:p14="http://schemas.microsoft.com/office/powerpoint/2010/main" val="12305847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lstStyle/>
          <a:p>
            <a:pPr marL="0" indent="0">
              <a:buNone/>
            </a:pPr>
            <a:endParaRPr lang="pl-PL" dirty="0"/>
          </a:p>
          <a:p>
            <a:pPr marL="0" indent="0" algn="ctr">
              <a:buNone/>
            </a:pPr>
            <a:r>
              <a:rPr lang="pl-PL" sz="4400" b="1" dirty="0"/>
              <a:t>Poziomy wpływu </a:t>
            </a:r>
          </a:p>
          <a:p>
            <a:pPr marL="0" indent="0" algn="ctr">
              <a:buNone/>
            </a:pPr>
            <a:r>
              <a:rPr lang="pl-PL" sz="4400" b="1" dirty="0"/>
              <a:t>prawa administrację </a:t>
            </a:r>
          </a:p>
          <a:p>
            <a:pPr marL="0" indent="0" algn="ctr">
              <a:buNone/>
            </a:pPr>
            <a:r>
              <a:rPr lang="pl-PL" sz="4400" b="1" dirty="0"/>
              <a:t>na sytuację / stosunki cywilnoprawne </a:t>
            </a:r>
          </a:p>
          <a:p>
            <a:pPr marL="0" indent="0">
              <a:buNone/>
            </a:pPr>
            <a:endParaRPr lang="pl-PL" dirty="0"/>
          </a:p>
        </p:txBody>
      </p:sp>
    </p:spTree>
    <p:extLst>
      <p:ext uri="{BB962C8B-B14F-4D97-AF65-F5344CB8AC3E}">
        <p14:creationId xmlns:p14="http://schemas.microsoft.com/office/powerpoint/2010/main" val="31850621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02D2668-7857-426D-8091-05F5B5A596BC}"/>
              </a:ext>
            </a:extLst>
          </p:cNvPr>
          <p:cNvSpPr>
            <a:spLocks noGrp="1"/>
          </p:cNvSpPr>
          <p:nvPr>
            <p:ph type="ctrTitle"/>
          </p:nvPr>
        </p:nvSpPr>
        <p:spPr/>
        <p:txBody>
          <a:bodyPr>
            <a:normAutofit fontScale="90000"/>
          </a:bodyPr>
          <a:lstStyle/>
          <a:p>
            <a:r>
              <a:rPr lang="pl-PL" b="1" dirty="0"/>
              <a:t>Umowa cywilnoprawna wywołująca </a:t>
            </a:r>
            <a:br>
              <a:rPr lang="pl-PL" b="1" dirty="0"/>
            </a:br>
            <a:r>
              <a:rPr lang="pl-PL" b="1" dirty="0"/>
              <a:t>skutki administracyjnoprawne</a:t>
            </a:r>
          </a:p>
        </p:txBody>
      </p:sp>
      <p:sp>
        <p:nvSpPr>
          <p:cNvPr id="3" name="Podtytuł 2">
            <a:extLst>
              <a:ext uri="{FF2B5EF4-FFF2-40B4-BE49-F238E27FC236}">
                <a16:creationId xmlns:a16="http://schemas.microsoft.com/office/drawing/2014/main" id="{7D38834D-BA05-48C4-8511-A8355592476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7409648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Umowa cywilnoprawna wywołująca </a:t>
            </a:r>
            <a:br>
              <a:rPr lang="pl-PL" b="1" dirty="0"/>
            </a:br>
            <a:r>
              <a:rPr lang="pl-PL" b="1" dirty="0"/>
              <a:t>skutki administracyjnoprawne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lstStyle/>
          <a:p>
            <a:pPr marL="0" indent="0">
              <a:buNone/>
            </a:pPr>
            <a:r>
              <a:rPr lang="pl-PL" dirty="0"/>
              <a:t>Umowa cywilnoprawna może wywoływać skutki administracyjnoprawne, gdy: </a:t>
            </a:r>
          </a:p>
          <a:p>
            <a:pPr marL="0" indent="0">
              <a:buNone/>
            </a:pPr>
            <a:r>
              <a:rPr lang="pl-PL" dirty="0"/>
              <a:t>- przepis ustawy określa skutki administracyjnoprawne; </a:t>
            </a:r>
          </a:p>
          <a:p>
            <a:pPr marL="0" indent="0">
              <a:buNone/>
            </a:pPr>
            <a:r>
              <a:rPr lang="pl-PL" dirty="0"/>
              <a:t>- umowa cywilnoprawna dookreśla sytuację cywilnoprawną jednostki, która przekłada się na sytuację administracyjnoprawną. </a:t>
            </a:r>
          </a:p>
          <a:p>
            <a:pPr marL="0" indent="0">
              <a:buNone/>
            </a:pPr>
            <a:endParaRPr lang="pl-PL" dirty="0"/>
          </a:p>
        </p:txBody>
      </p:sp>
    </p:spTree>
    <p:extLst>
      <p:ext uri="{BB962C8B-B14F-4D97-AF65-F5344CB8AC3E}">
        <p14:creationId xmlns:p14="http://schemas.microsoft.com/office/powerpoint/2010/main" val="106489035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4B28D39-8683-40CA-81EE-EF8AB16EC319}"/>
              </a:ext>
            </a:extLst>
          </p:cNvPr>
          <p:cNvSpPr>
            <a:spLocks noGrp="1"/>
          </p:cNvSpPr>
          <p:nvPr>
            <p:ph type="title"/>
          </p:nvPr>
        </p:nvSpPr>
        <p:spPr/>
        <p:txBody>
          <a:bodyPr/>
          <a:lstStyle/>
          <a:p>
            <a:pPr algn="ctr"/>
            <a:r>
              <a:rPr lang="pl-PL" b="1" dirty="0"/>
              <a:t>Umowa cywilnoprawna wywołująca </a:t>
            </a:r>
            <a:br>
              <a:rPr lang="pl-PL" b="1" dirty="0"/>
            </a:br>
            <a:r>
              <a:rPr lang="pl-PL" b="1" dirty="0"/>
              <a:t>skutki administracyjnoprawne</a:t>
            </a:r>
          </a:p>
        </p:txBody>
      </p:sp>
      <p:sp>
        <p:nvSpPr>
          <p:cNvPr id="3" name="Symbol zastępczy zawartości 2">
            <a:extLst>
              <a:ext uri="{FF2B5EF4-FFF2-40B4-BE49-F238E27FC236}">
                <a16:creationId xmlns:a16="http://schemas.microsoft.com/office/drawing/2014/main" id="{0023563D-9008-43A2-96A9-C26C55D77BE3}"/>
              </a:ext>
            </a:extLst>
          </p:cNvPr>
          <p:cNvSpPr>
            <a:spLocks noGrp="1"/>
          </p:cNvSpPr>
          <p:nvPr>
            <p:ph idx="1"/>
          </p:nvPr>
        </p:nvSpPr>
        <p:spPr/>
        <p:txBody>
          <a:bodyPr>
            <a:normAutofit fontScale="92500"/>
          </a:bodyPr>
          <a:lstStyle/>
          <a:p>
            <a:pPr marL="0" indent="0">
              <a:buNone/>
            </a:pPr>
            <a:r>
              <a:rPr lang="pl-PL" b="1" dirty="0"/>
              <a:t>Skutki stwierdzenia bezskuteczności / nieważności umowy cywilnoprawnej </a:t>
            </a:r>
            <a:endParaRPr lang="pl-PL" dirty="0"/>
          </a:p>
          <a:p>
            <a:pPr marL="0" indent="0">
              <a:buNone/>
            </a:pPr>
            <a:r>
              <a:rPr lang="pl-PL" dirty="0"/>
              <a:t>Może zostać wszczęte postępowanie wznowieniowe. </a:t>
            </a:r>
          </a:p>
          <a:p>
            <a:pPr marL="0" indent="0">
              <a:buNone/>
            </a:pPr>
            <a:r>
              <a:rPr lang="pl-PL" dirty="0"/>
              <a:t>W sprawie zakończonej decyzją ostateczną wznawia się postępowanie, jeżeli wyjdą na jaw istotne dla sprawy nowe okoliczności faktyczne lub nowe dowody istniejące w dniu wydania decyzji, nieznane organowi, który wydał decyzję</a:t>
            </a:r>
          </a:p>
          <a:p>
            <a:pPr marL="0" indent="0">
              <a:buNone/>
            </a:pPr>
            <a:r>
              <a:rPr lang="pl-PL" dirty="0"/>
              <a:t>(art. 145 § 1 pkt. 5 KPA) </a:t>
            </a:r>
          </a:p>
          <a:p>
            <a:pPr marL="0" indent="0">
              <a:buNone/>
            </a:pPr>
            <a:r>
              <a:rPr lang="pl-PL" dirty="0"/>
              <a:t>Uchylenie decyzji z przyczyn określonych w art. 145 § 1 pkt 5 KPA nie może nastąpić, jeżeli od dnia doręczenia lub ogłoszenia decyzji upłynęło pięć lat.</a:t>
            </a:r>
          </a:p>
          <a:p>
            <a:pPr marL="0" indent="0">
              <a:buNone/>
            </a:pPr>
            <a:r>
              <a:rPr lang="pl-PL" dirty="0"/>
              <a:t>(art. 146 § 1KPA)</a:t>
            </a:r>
          </a:p>
          <a:p>
            <a:pPr marL="0" indent="0">
              <a:buNone/>
            </a:pPr>
            <a:endParaRPr lang="pl-PL" dirty="0"/>
          </a:p>
        </p:txBody>
      </p:sp>
    </p:spTree>
    <p:extLst>
      <p:ext uri="{BB962C8B-B14F-4D97-AF65-F5344CB8AC3E}">
        <p14:creationId xmlns:p14="http://schemas.microsoft.com/office/powerpoint/2010/main" val="1710013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21B8CF-4A4C-4FD6-ACA2-15752265D481}"/>
              </a:ext>
            </a:extLst>
          </p:cNvPr>
          <p:cNvSpPr>
            <a:spLocks noGrp="1"/>
          </p:cNvSpPr>
          <p:nvPr>
            <p:ph type="title"/>
          </p:nvPr>
        </p:nvSpPr>
        <p:spPr/>
        <p:txBody>
          <a:bodyPr>
            <a:normAutofit/>
          </a:bodyPr>
          <a:lstStyle/>
          <a:p>
            <a:pPr algn="ctr"/>
            <a:r>
              <a:rPr lang="pl-PL" b="1" dirty="0"/>
              <a:t>Partycypacja w kosztach wykonywania zadania publicznego</a:t>
            </a:r>
            <a:endParaRPr lang="pl-PL" dirty="0"/>
          </a:p>
        </p:txBody>
      </p:sp>
      <p:sp>
        <p:nvSpPr>
          <p:cNvPr id="3" name="Symbol zastępczy zawartości 2">
            <a:extLst>
              <a:ext uri="{FF2B5EF4-FFF2-40B4-BE49-F238E27FC236}">
                <a16:creationId xmlns:a16="http://schemas.microsoft.com/office/drawing/2014/main" id="{53F91EE1-A907-4393-A441-4B6AE71F4BC1}"/>
              </a:ext>
            </a:extLst>
          </p:cNvPr>
          <p:cNvSpPr>
            <a:spLocks noGrp="1"/>
          </p:cNvSpPr>
          <p:nvPr>
            <p:ph idx="1"/>
          </p:nvPr>
        </p:nvSpPr>
        <p:spPr/>
        <p:txBody>
          <a:bodyPr>
            <a:normAutofit fontScale="62500" lnSpcReduction="20000"/>
          </a:bodyPr>
          <a:lstStyle/>
          <a:p>
            <a:pPr marL="0" indent="0">
              <a:buNone/>
            </a:pPr>
            <a:r>
              <a:rPr lang="pl-PL" i="1" dirty="0"/>
              <a:t>Jeżeli w związku z uchwaleniem planu miejscowego albo jego zmianą wartość nieruchomości wzrosła, a właściciel lub użytkownik wieczysty </a:t>
            </a:r>
            <a:r>
              <a:rPr lang="pl-PL" b="1" i="1" dirty="0"/>
              <a:t>zbywa tę nieruchomość</a:t>
            </a:r>
            <a:r>
              <a:rPr lang="pl-PL" i="1" dirty="0"/>
              <a:t>, wójt, burmistrz albo prezydent miasta </a:t>
            </a:r>
            <a:r>
              <a:rPr lang="pl-PL" b="1" i="1" dirty="0"/>
              <a:t>pobiera jednorazową opłatę ustaloną w tym planie, określoną w stosunku procentowym do wzrostu wartości nieruchomości.</a:t>
            </a:r>
            <a:r>
              <a:rPr lang="pl-PL" i="1" dirty="0"/>
              <a:t> Opłata ta jest dochodem własnym gminy. Wysokość opłaty nie może być wyższa niż 30% wzrostu wartości nieruchomości.</a:t>
            </a:r>
            <a:endParaRPr lang="pl-PL" dirty="0"/>
          </a:p>
          <a:p>
            <a:pPr marL="0" indent="0">
              <a:buNone/>
            </a:pPr>
            <a:r>
              <a:rPr lang="pl-PL" dirty="0"/>
              <a:t>(art. 36 ust. 4 ustawy o planowaniu i zagospodarowaniu przestrzennym)</a:t>
            </a:r>
          </a:p>
          <a:p>
            <a:pPr marL="0" indent="0">
              <a:buNone/>
            </a:pPr>
            <a:r>
              <a:rPr lang="pl-PL" dirty="0"/>
              <a:t> </a:t>
            </a:r>
          </a:p>
          <a:p>
            <a:pPr marL="0" indent="0">
              <a:buNone/>
            </a:pPr>
            <a:r>
              <a:rPr lang="pl-PL" i="1" dirty="0"/>
              <a:t>Wójt, burmistrz albo prezydent miasta ustala opłatę planistyczną </a:t>
            </a:r>
            <a:r>
              <a:rPr lang="pl-PL" b="1" i="1" dirty="0"/>
              <a:t>w drodze decyzji administracyjnej</a:t>
            </a:r>
            <a:r>
              <a:rPr lang="pl-PL" i="1" dirty="0"/>
              <a:t>, bezzwłocznie po otrzymaniu wypisu z aktu notarialnego, w którego formie zawarto umowę zbycia nieruchomości. </a:t>
            </a:r>
            <a:endParaRPr lang="pl-PL" dirty="0"/>
          </a:p>
          <a:p>
            <a:pPr marL="0" indent="0">
              <a:buNone/>
            </a:pPr>
            <a:r>
              <a:rPr lang="pl-PL" dirty="0"/>
              <a:t>(art. 37 ust. 5-6 w zw. z art. 36 ust. 4 ustawy o planowaniu i zagospodarowaniu przestrzennym)</a:t>
            </a:r>
          </a:p>
          <a:p>
            <a:pPr marL="0" indent="0">
              <a:buNone/>
            </a:pPr>
            <a:r>
              <a:rPr lang="pl-PL" dirty="0"/>
              <a:t> </a:t>
            </a:r>
          </a:p>
          <a:p>
            <a:pPr marL="0" indent="0">
              <a:buNone/>
            </a:pPr>
            <a:r>
              <a:rPr lang="pl-PL" i="1" dirty="0"/>
              <a:t>Obowiązek zapłaty opłaty planistycznej może być nałożony przez organ gminy  w terminie 5 lat od dnia, w którym plan miejscowy albo jego zmiana stały się obowiązujące.</a:t>
            </a:r>
            <a:endParaRPr lang="pl-PL" dirty="0"/>
          </a:p>
          <a:p>
            <a:pPr marL="0" indent="0">
              <a:buNone/>
            </a:pPr>
            <a:r>
              <a:rPr lang="pl-PL" dirty="0"/>
              <a:t>Przepis ust. 3 stosuje się odpowiednio do opłat, o których mowa w art. 36 ust. 4.</a:t>
            </a:r>
          </a:p>
          <a:p>
            <a:pPr marL="0" indent="0">
              <a:buNone/>
            </a:pPr>
            <a:r>
              <a:rPr lang="pl-PL" dirty="0"/>
              <a:t>(art. 37 ust. 3-4 w zw. z art. 36 ust. 4 ustawy o planowaniu i zagospodarowaniu przestrzennym)</a:t>
            </a:r>
          </a:p>
          <a:p>
            <a:pPr marL="0" indent="0">
              <a:buNone/>
            </a:pPr>
            <a:endParaRPr lang="pl-PL" dirty="0"/>
          </a:p>
        </p:txBody>
      </p:sp>
    </p:spTree>
    <p:extLst>
      <p:ext uri="{BB962C8B-B14F-4D97-AF65-F5344CB8AC3E}">
        <p14:creationId xmlns:p14="http://schemas.microsoft.com/office/powerpoint/2010/main" val="6527884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F21B8CF-4A4C-4FD6-ACA2-15752265D481}"/>
              </a:ext>
            </a:extLst>
          </p:cNvPr>
          <p:cNvSpPr>
            <a:spLocks noGrp="1"/>
          </p:cNvSpPr>
          <p:nvPr>
            <p:ph type="title"/>
          </p:nvPr>
        </p:nvSpPr>
        <p:spPr/>
        <p:txBody>
          <a:bodyPr>
            <a:normAutofit/>
          </a:bodyPr>
          <a:lstStyle/>
          <a:p>
            <a:pPr algn="ctr"/>
            <a:r>
              <a:rPr lang="pl-PL" b="1" dirty="0"/>
              <a:t>Odszkodowania za szkodę spowodowaną legalnym działaniem podmiotu publicznego</a:t>
            </a:r>
          </a:p>
        </p:txBody>
      </p:sp>
      <p:sp>
        <p:nvSpPr>
          <p:cNvPr id="3" name="Symbol zastępczy zawartości 2">
            <a:extLst>
              <a:ext uri="{FF2B5EF4-FFF2-40B4-BE49-F238E27FC236}">
                <a16:creationId xmlns:a16="http://schemas.microsoft.com/office/drawing/2014/main" id="{53F91EE1-A907-4393-A441-4B6AE71F4BC1}"/>
              </a:ext>
            </a:extLst>
          </p:cNvPr>
          <p:cNvSpPr>
            <a:spLocks noGrp="1"/>
          </p:cNvSpPr>
          <p:nvPr>
            <p:ph idx="1"/>
          </p:nvPr>
        </p:nvSpPr>
        <p:spPr/>
        <p:txBody>
          <a:bodyPr>
            <a:normAutofit fontScale="62500" lnSpcReduction="20000"/>
          </a:bodyPr>
          <a:lstStyle/>
          <a:p>
            <a:pPr marL="0" indent="0">
              <a:buNone/>
            </a:pPr>
            <a:r>
              <a:rPr lang="pl-PL" i="1" dirty="0"/>
              <a:t>Jeżeli w związku z uchwaleniem planu miejscowego albo jego zmianą korzystanie z nieruchomości lub jej części w dotychczasowy sposób lub zgodnie z dotychczasowym przeznaczeniem stało się niemożliwe lub istotnie ograniczone, właściciel albo użytkownik wieczysty nieruchomości może żądać od gminy </a:t>
            </a:r>
            <a:endParaRPr lang="pl-PL" dirty="0"/>
          </a:p>
          <a:p>
            <a:pPr marL="0" indent="0">
              <a:buNone/>
            </a:pPr>
            <a:r>
              <a:rPr lang="pl-PL" i="1" dirty="0"/>
              <a:t>1) odszkodowania za poniesioną rzeczywistą szkodę albo</a:t>
            </a:r>
            <a:endParaRPr lang="pl-PL" dirty="0"/>
          </a:p>
          <a:p>
            <a:pPr marL="0" indent="0">
              <a:buNone/>
            </a:pPr>
            <a:r>
              <a:rPr lang="pl-PL" i="1" dirty="0"/>
              <a:t>2) wykupienia nieruchomości lub jej części.</a:t>
            </a:r>
            <a:endParaRPr lang="pl-PL" dirty="0"/>
          </a:p>
          <a:p>
            <a:pPr marL="0" indent="0">
              <a:buNone/>
            </a:pPr>
            <a:r>
              <a:rPr lang="pl-PL" dirty="0"/>
              <a:t>(art. 36 ust. 1 ustawy o planowaniu i zagospodarowaniu przestrzennym) </a:t>
            </a:r>
          </a:p>
          <a:p>
            <a:pPr marL="0" indent="0">
              <a:buNone/>
            </a:pPr>
            <a:r>
              <a:rPr lang="pl-PL" dirty="0"/>
              <a:t> </a:t>
            </a:r>
          </a:p>
          <a:p>
            <a:pPr marL="0" indent="0">
              <a:buNone/>
            </a:pPr>
            <a:r>
              <a:rPr lang="pl-PL" i="1" dirty="0"/>
              <a:t>Realizacja roszczeń, o których mowa w art. 36 ust. 1 </a:t>
            </a:r>
            <a:r>
              <a:rPr lang="pl-PL" i="1" dirty="0" err="1"/>
              <a:t>upzp</a:t>
            </a:r>
            <a:r>
              <a:rPr lang="pl-PL" i="1" dirty="0"/>
              <a:t>, może nastąpić również w drodze zaoferowania przez gminę właścicielowi albo użytkownikowi wieczystemu nieruchomości zamiennej. Z dniem zawarcia umowy zamiany roszczenia wygasają.</a:t>
            </a:r>
            <a:endParaRPr lang="pl-PL" dirty="0"/>
          </a:p>
          <a:p>
            <a:pPr marL="0" indent="0">
              <a:buNone/>
            </a:pPr>
            <a:r>
              <a:rPr lang="pl-PL" dirty="0"/>
              <a:t>(art. 36 ust. 2 ustawy o planowaniu i zagospodarowaniu przestrzennym)</a:t>
            </a:r>
          </a:p>
          <a:p>
            <a:pPr marL="0" indent="0">
              <a:buNone/>
            </a:pPr>
            <a:r>
              <a:rPr lang="pl-PL" dirty="0"/>
              <a:t> </a:t>
            </a:r>
          </a:p>
          <a:p>
            <a:pPr marL="0" indent="0">
              <a:buNone/>
            </a:pPr>
            <a:r>
              <a:rPr lang="pl-PL" i="1" dirty="0"/>
              <a:t>Spory w sprawach w sprawach odszkodowań zw. z obniżeniem wartości nieruchomości rozstrzygają sądy powszechne.</a:t>
            </a:r>
            <a:endParaRPr lang="pl-PL" dirty="0"/>
          </a:p>
          <a:p>
            <a:pPr marL="0" indent="0">
              <a:buNone/>
            </a:pPr>
            <a:r>
              <a:rPr lang="pl-PL" dirty="0"/>
              <a:t>(art. 37 ust. 10 ustawy o planowaniu i zagospodarowaniu przestrzennym)</a:t>
            </a:r>
          </a:p>
          <a:p>
            <a:pPr marL="0" indent="0">
              <a:buNone/>
            </a:pPr>
            <a:endParaRPr lang="pl-PL" dirty="0"/>
          </a:p>
        </p:txBody>
      </p:sp>
    </p:spTree>
    <p:extLst>
      <p:ext uri="{BB962C8B-B14F-4D97-AF65-F5344CB8AC3E}">
        <p14:creationId xmlns:p14="http://schemas.microsoft.com/office/powerpoint/2010/main" val="40889226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54AC5D-C1F5-4D3B-B13D-E2117C3F0719}"/>
              </a:ext>
            </a:extLst>
          </p:cNvPr>
          <p:cNvSpPr>
            <a:spLocks noGrp="1"/>
          </p:cNvSpPr>
          <p:nvPr>
            <p:ph type="ctrTitle"/>
          </p:nvPr>
        </p:nvSpPr>
        <p:spPr/>
        <p:txBody>
          <a:bodyPr/>
          <a:lstStyle/>
          <a:p>
            <a:r>
              <a:rPr lang="pl-PL" dirty="0"/>
              <a:t>Dziękuję za uwagę </a:t>
            </a:r>
          </a:p>
        </p:txBody>
      </p:sp>
      <p:sp>
        <p:nvSpPr>
          <p:cNvPr id="3" name="Podtytuł 2">
            <a:extLst>
              <a:ext uri="{FF2B5EF4-FFF2-40B4-BE49-F238E27FC236}">
                <a16:creationId xmlns:a16="http://schemas.microsoft.com/office/drawing/2014/main" id="{E9141DD8-BE17-4247-8D15-78C8AF09D2BD}"/>
              </a:ext>
            </a:extLst>
          </p:cNvPr>
          <p:cNvSpPr>
            <a:spLocks noGrp="1"/>
          </p:cNvSpPr>
          <p:nvPr>
            <p:ph type="subTitle" idx="1"/>
          </p:nvPr>
        </p:nvSpPr>
        <p:spPr/>
        <p:txBody>
          <a:bodyPr/>
          <a:lstStyle/>
          <a:p>
            <a:endParaRPr lang="pl-PL"/>
          </a:p>
        </p:txBody>
      </p:sp>
    </p:spTree>
    <p:extLst>
      <p:ext uri="{BB962C8B-B14F-4D97-AF65-F5344CB8AC3E}">
        <p14:creationId xmlns:p14="http://schemas.microsoft.com/office/powerpoint/2010/main" val="2583612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lstStyle/>
          <a:p>
            <a:pPr marL="0" indent="0">
              <a:buNone/>
            </a:pPr>
            <a:r>
              <a:rPr lang="pl-PL" dirty="0"/>
              <a:t>Poziomy:</a:t>
            </a:r>
          </a:p>
          <a:p>
            <a:pPr marL="0" indent="0">
              <a:buNone/>
            </a:pPr>
            <a:r>
              <a:rPr lang="pl-PL" b="1" dirty="0"/>
              <a:t> Stanowienia prawa </a:t>
            </a:r>
            <a:endParaRPr lang="pl-PL" dirty="0"/>
          </a:p>
          <a:p>
            <a:pPr marL="0" indent="0">
              <a:buNone/>
            </a:pPr>
            <a:r>
              <a:rPr lang="pl-PL" b="1" dirty="0"/>
              <a:t>I. </a:t>
            </a:r>
            <a:r>
              <a:rPr lang="pl-PL" dirty="0"/>
              <a:t>wpływ na sytuację prawną </a:t>
            </a:r>
          </a:p>
          <a:p>
            <a:pPr marL="0" indent="0">
              <a:buNone/>
            </a:pPr>
            <a:r>
              <a:rPr lang="pl-PL" b="1" dirty="0"/>
              <a:t>II. </a:t>
            </a:r>
            <a:r>
              <a:rPr lang="pl-PL" dirty="0"/>
              <a:t>wpływ na stosunki prawne </a:t>
            </a:r>
          </a:p>
          <a:p>
            <a:pPr marL="0" indent="0">
              <a:buNone/>
            </a:pPr>
            <a:r>
              <a:rPr lang="pl-PL" b="1" dirty="0"/>
              <a:t> Stosowania prawa </a:t>
            </a:r>
            <a:endParaRPr lang="pl-PL" dirty="0"/>
          </a:p>
          <a:p>
            <a:pPr marL="0" indent="0">
              <a:buNone/>
            </a:pPr>
            <a:r>
              <a:rPr lang="pl-PL" b="1" dirty="0"/>
              <a:t>III. </a:t>
            </a:r>
            <a:r>
              <a:rPr lang="pl-PL" dirty="0"/>
              <a:t>wpływ na sytuację prawną </a:t>
            </a:r>
          </a:p>
          <a:p>
            <a:pPr marL="0" indent="0">
              <a:buNone/>
            </a:pPr>
            <a:r>
              <a:rPr lang="pl-PL" b="1" dirty="0"/>
              <a:t>IV. </a:t>
            </a:r>
            <a:r>
              <a:rPr lang="pl-PL" dirty="0"/>
              <a:t>wpływ na stosunki prawne </a:t>
            </a:r>
          </a:p>
          <a:p>
            <a:pPr marL="0" indent="0">
              <a:buNone/>
            </a:pPr>
            <a:endParaRPr lang="pl-PL" dirty="0"/>
          </a:p>
        </p:txBody>
      </p:sp>
    </p:spTree>
    <p:extLst>
      <p:ext uri="{BB962C8B-B14F-4D97-AF65-F5344CB8AC3E}">
        <p14:creationId xmlns:p14="http://schemas.microsoft.com/office/powerpoint/2010/main" val="2942737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lstStyle/>
          <a:p>
            <a:pPr marL="0" indent="0">
              <a:buNone/>
            </a:pPr>
            <a:r>
              <a:rPr lang="pl-PL" b="1" dirty="0"/>
              <a:t>I poziom wpływu - Stanowienie prawa względem sytuacji prawnej </a:t>
            </a:r>
            <a:endParaRPr lang="pl-PL" dirty="0"/>
          </a:p>
          <a:p>
            <a:pPr marL="0" indent="0">
              <a:buNone/>
            </a:pPr>
            <a:endParaRPr lang="pl-PL" dirty="0"/>
          </a:p>
          <a:p>
            <a:pPr marL="0" indent="0">
              <a:buNone/>
            </a:pPr>
            <a:r>
              <a:rPr lang="pl-PL" dirty="0"/>
              <a:t>- kształtowanie zakresu prawa własności jednostki zewnętrznej </a:t>
            </a:r>
          </a:p>
          <a:p>
            <a:pPr marL="0" indent="0">
              <a:buNone/>
            </a:pPr>
            <a:r>
              <a:rPr lang="pl-PL" dirty="0"/>
              <a:t>- wykonywanie czynności faktycznych jednostki zewnętrznej </a:t>
            </a:r>
          </a:p>
          <a:p>
            <a:pPr marL="0" indent="0">
              <a:buNone/>
            </a:pPr>
            <a:endParaRPr lang="pl-PL" dirty="0"/>
          </a:p>
        </p:txBody>
      </p:sp>
    </p:spTree>
    <p:extLst>
      <p:ext uri="{BB962C8B-B14F-4D97-AF65-F5344CB8AC3E}">
        <p14:creationId xmlns:p14="http://schemas.microsoft.com/office/powerpoint/2010/main" val="37696253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lstStyle/>
          <a:p>
            <a:pPr marL="0" indent="0">
              <a:buNone/>
            </a:pPr>
            <a:r>
              <a:rPr lang="pl-PL" b="1" dirty="0"/>
              <a:t>I poziom wpływu - Stanowienie prawa względem sytuacji prawnej – a kształtowanie zakresu prawa własności jednostki zewnętrznej </a:t>
            </a:r>
            <a:endParaRPr lang="pl-PL" dirty="0"/>
          </a:p>
          <a:p>
            <a:pPr marL="0" indent="0">
              <a:buNone/>
            </a:pPr>
            <a:r>
              <a:rPr lang="pl-PL" b="1" dirty="0"/>
              <a:t> </a:t>
            </a:r>
            <a:endParaRPr lang="pl-PL" dirty="0"/>
          </a:p>
          <a:p>
            <a:pPr marL="0" indent="0">
              <a:buNone/>
            </a:pPr>
            <a:r>
              <a:rPr lang="pl-PL" dirty="0"/>
              <a:t>Treść prawa własności (triada uprawnień właściciela) </a:t>
            </a:r>
          </a:p>
          <a:p>
            <a:pPr marL="0" indent="0">
              <a:buNone/>
            </a:pPr>
            <a:r>
              <a:rPr lang="pl-PL" dirty="0"/>
              <a:t>1) prawo rozporządzania rzeczą, </a:t>
            </a:r>
          </a:p>
          <a:p>
            <a:pPr marL="0" indent="0">
              <a:buNone/>
            </a:pPr>
            <a:r>
              <a:rPr lang="pl-PL" dirty="0"/>
              <a:t>2) prawo korzystania z rzeczy, </a:t>
            </a:r>
          </a:p>
          <a:p>
            <a:pPr marL="0" indent="0">
              <a:buNone/>
            </a:pPr>
            <a:r>
              <a:rPr lang="pl-PL" dirty="0"/>
              <a:t>3) prawo posiadania rzeczy.</a:t>
            </a:r>
          </a:p>
          <a:p>
            <a:pPr marL="0" indent="0">
              <a:buNone/>
            </a:pPr>
            <a:endParaRPr lang="pl-PL" dirty="0"/>
          </a:p>
        </p:txBody>
      </p:sp>
    </p:spTree>
    <p:extLst>
      <p:ext uri="{BB962C8B-B14F-4D97-AF65-F5344CB8AC3E}">
        <p14:creationId xmlns:p14="http://schemas.microsoft.com/office/powerpoint/2010/main" val="887926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normAutofit fontScale="92500" lnSpcReduction="10000"/>
          </a:bodyPr>
          <a:lstStyle/>
          <a:p>
            <a:pPr marL="0" indent="0">
              <a:buNone/>
            </a:pPr>
            <a:r>
              <a:rPr lang="pl-PL" b="1" dirty="0"/>
              <a:t>I poziom wpływu - Stanowienie prawa względem sytuacji prawnej – a kształtowanie zakresu prawa własności jednostki zewnętrznej </a:t>
            </a:r>
            <a:endParaRPr lang="pl-PL" dirty="0"/>
          </a:p>
          <a:p>
            <a:pPr marL="0" indent="0">
              <a:buNone/>
            </a:pPr>
            <a:endParaRPr lang="pl-PL" dirty="0"/>
          </a:p>
          <a:p>
            <a:pPr marL="0" indent="0" algn="ctr">
              <a:buNone/>
            </a:pPr>
            <a:r>
              <a:rPr lang="pl-PL" b="1" dirty="0"/>
              <a:t>Przykładowe ograniczenia uprawnień właściciela: </a:t>
            </a:r>
          </a:p>
          <a:p>
            <a:pPr marL="0" indent="0">
              <a:buNone/>
            </a:pPr>
            <a:r>
              <a:rPr lang="pl-PL" dirty="0"/>
              <a:t>Ad. 1 -  sprzedaż nieruchomości cudzoziemcowi wymaga zgody organu administracji publicznej </a:t>
            </a:r>
          </a:p>
          <a:p>
            <a:pPr marL="0" indent="0">
              <a:buNone/>
            </a:pPr>
            <a:r>
              <a:rPr lang="pl-PL" dirty="0"/>
              <a:t>Ad. 2 – obowiązek posiadania odrębnych zgód kwalifikujących, aby móc w pełni korzystać z rzeczy w określony sposób. Zgody kwalifikujące potwierdzające: A. właściwość rzeczy (np. potwierdzające stan techniczny pojazdu); B. właściwość osoby korzystającej (np. potwierdzające posiadanie odpowiedniego doświadczenia lub wykształcenia)</a:t>
            </a:r>
          </a:p>
          <a:p>
            <a:pPr marL="0" indent="0">
              <a:buNone/>
            </a:pPr>
            <a:endParaRPr lang="pl-PL" dirty="0"/>
          </a:p>
        </p:txBody>
      </p:sp>
    </p:spTree>
    <p:extLst>
      <p:ext uri="{BB962C8B-B14F-4D97-AF65-F5344CB8AC3E}">
        <p14:creationId xmlns:p14="http://schemas.microsoft.com/office/powerpoint/2010/main" val="19480282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8EE9716-D6EB-4294-99A9-D92A2F89D729}"/>
              </a:ext>
            </a:extLst>
          </p:cNvPr>
          <p:cNvSpPr>
            <a:spLocks noGrp="1"/>
          </p:cNvSpPr>
          <p:nvPr>
            <p:ph type="title"/>
          </p:nvPr>
        </p:nvSpPr>
        <p:spPr/>
        <p:txBody>
          <a:bodyPr/>
          <a:lstStyle/>
          <a:p>
            <a:pPr algn="ctr"/>
            <a:r>
              <a:rPr lang="pl-PL" b="1" dirty="0"/>
              <a:t>Wpływ prawa administracyjnego na sytuację / stosunki cywilnoprawne:</a:t>
            </a:r>
          </a:p>
        </p:txBody>
      </p:sp>
      <p:sp>
        <p:nvSpPr>
          <p:cNvPr id="3" name="Symbol zastępczy zawartości 2">
            <a:extLst>
              <a:ext uri="{FF2B5EF4-FFF2-40B4-BE49-F238E27FC236}">
                <a16:creationId xmlns:a16="http://schemas.microsoft.com/office/drawing/2014/main" id="{012E8C9C-3FED-4104-BCAA-0CB778AE46EE}"/>
              </a:ext>
            </a:extLst>
          </p:cNvPr>
          <p:cNvSpPr>
            <a:spLocks noGrp="1"/>
          </p:cNvSpPr>
          <p:nvPr>
            <p:ph idx="1"/>
          </p:nvPr>
        </p:nvSpPr>
        <p:spPr/>
        <p:txBody>
          <a:bodyPr>
            <a:normAutofit fontScale="55000" lnSpcReduction="20000"/>
          </a:bodyPr>
          <a:lstStyle/>
          <a:p>
            <a:pPr marL="0" indent="0">
              <a:buNone/>
            </a:pPr>
            <a:r>
              <a:rPr lang="pl-PL" b="1" dirty="0"/>
              <a:t>I poziom wpływu - Stanowienie prawa względem sytuacji prawnej – a wykonywanie czynności faktycznych jednostki zewnętrznej</a:t>
            </a:r>
            <a:endParaRPr lang="pl-PL" dirty="0"/>
          </a:p>
          <a:p>
            <a:pPr marL="0" indent="0">
              <a:buNone/>
            </a:pPr>
            <a:r>
              <a:rPr lang="pl-PL" b="1" dirty="0"/>
              <a:t> </a:t>
            </a:r>
            <a:endParaRPr lang="pl-PL" dirty="0"/>
          </a:p>
          <a:p>
            <a:pPr marL="0" indent="0">
              <a:buNone/>
            </a:pPr>
            <a:r>
              <a:rPr lang="pl-PL" b="1" dirty="0"/>
              <a:t>- </a:t>
            </a:r>
            <a:r>
              <a:rPr lang="pl-PL" dirty="0"/>
              <a:t>obowiązek stosowania norm technicznych – np. służących ochronie przeciwpożarowej, ochronie sanitarnej, </a:t>
            </a:r>
            <a:r>
              <a:rPr lang="pl-PL" dirty="0" err="1"/>
              <a:t>pozasystemowych</a:t>
            </a:r>
            <a:r>
              <a:rPr lang="pl-PL" dirty="0"/>
              <a:t> norm technicznych </a:t>
            </a:r>
          </a:p>
          <a:p>
            <a:pPr marL="0" indent="0">
              <a:buNone/>
            </a:pPr>
            <a:r>
              <a:rPr lang="pl-PL" dirty="0"/>
              <a:t> </a:t>
            </a:r>
          </a:p>
          <a:p>
            <a:pPr marL="0" indent="0">
              <a:buNone/>
            </a:pPr>
            <a:r>
              <a:rPr lang="pl-PL" dirty="0"/>
              <a:t>Przykład: </a:t>
            </a:r>
          </a:p>
          <a:p>
            <a:pPr marL="0" indent="0">
              <a:buNone/>
            </a:pPr>
            <a:r>
              <a:rPr lang="pl-PL" i="1" dirty="0"/>
              <a:t>Obiekt budowlany jako całość oraz jego poszczególne części, wraz ze związanymi z nim urządzeniami budowlanymi należy projektować i budować, zapewniając spełnienie wymagań dotyczących m. in.: </a:t>
            </a:r>
            <a:endParaRPr lang="pl-PL" dirty="0"/>
          </a:p>
          <a:p>
            <a:pPr lvl="0"/>
            <a:r>
              <a:rPr lang="pl-PL" i="1" dirty="0"/>
              <a:t>nośności i stateczności konstrukcji,</a:t>
            </a:r>
            <a:endParaRPr lang="pl-PL" dirty="0"/>
          </a:p>
          <a:p>
            <a:pPr lvl="0"/>
            <a:r>
              <a:rPr lang="pl-PL" i="1" dirty="0"/>
              <a:t>bezpieczeństwa pożarowego,</a:t>
            </a:r>
            <a:endParaRPr lang="pl-PL" dirty="0"/>
          </a:p>
          <a:p>
            <a:pPr lvl="0"/>
            <a:r>
              <a:rPr lang="pl-PL" i="1" dirty="0"/>
              <a:t>higieny, zdrowia i środowiska,</a:t>
            </a:r>
            <a:endParaRPr lang="pl-PL" dirty="0"/>
          </a:p>
          <a:p>
            <a:pPr lvl="0"/>
            <a:r>
              <a:rPr lang="pl-PL" i="1" dirty="0"/>
              <a:t>bezpieczeństwa użytkowania i dostępności obiektów,</a:t>
            </a:r>
            <a:endParaRPr lang="pl-PL" dirty="0"/>
          </a:p>
          <a:p>
            <a:pPr lvl="0"/>
            <a:r>
              <a:rPr lang="pl-PL" i="1" dirty="0"/>
              <a:t>ochrony przed hałasem,</a:t>
            </a:r>
            <a:endParaRPr lang="pl-PL" dirty="0"/>
          </a:p>
          <a:p>
            <a:pPr lvl="0"/>
            <a:r>
              <a:rPr lang="pl-PL" i="1" dirty="0"/>
              <a:t>oszczędności energii i izolacyjności cieplnej,</a:t>
            </a:r>
            <a:endParaRPr lang="pl-PL" dirty="0"/>
          </a:p>
          <a:p>
            <a:pPr lvl="0"/>
            <a:r>
              <a:rPr lang="pl-PL" i="1" dirty="0"/>
              <a:t>zrównoważonego wykorzystania zasobów naturalnych;</a:t>
            </a:r>
            <a:endParaRPr lang="pl-PL" dirty="0"/>
          </a:p>
          <a:p>
            <a:pPr marL="0" indent="0">
              <a:buNone/>
            </a:pPr>
            <a:r>
              <a:rPr lang="pl-PL" dirty="0"/>
              <a:t>(art. 5 ust. 1 prawa budowlanego) </a:t>
            </a:r>
          </a:p>
          <a:p>
            <a:pPr marL="0" indent="0">
              <a:buNone/>
            </a:pPr>
            <a:endParaRPr lang="pl-PL" dirty="0"/>
          </a:p>
        </p:txBody>
      </p:sp>
    </p:spTree>
    <p:extLst>
      <p:ext uri="{BB962C8B-B14F-4D97-AF65-F5344CB8AC3E}">
        <p14:creationId xmlns:p14="http://schemas.microsoft.com/office/powerpoint/2010/main" val="1998636145"/>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4065</Words>
  <Application>Microsoft Office PowerPoint</Application>
  <PresentationFormat>Panoramiczny</PresentationFormat>
  <Paragraphs>309</Paragraphs>
  <Slides>45</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45</vt:i4>
      </vt:variant>
    </vt:vector>
  </HeadingPairs>
  <TitlesOfParts>
    <vt:vector size="51" baseType="lpstr">
      <vt:lpstr>Arial</vt:lpstr>
      <vt:lpstr>Calibri</vt:lpstr>
      <vt:lpstr>Calibri Light</vt:lpstr>
      <vt:lpstr>Cambria</vt:lpstr>
      <vt:lpstr>Times New Roman</vt:lpstr>
      <vt:lpstr>Motyw pakietu Office</vt:lpstr>
      <vt:lpstr>Prawo administracyjne a prawo cywilne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Wpływ prawa administracyjnego na sytuację / stosunki cywilnoprawne:</vt:lpstr>
      <vt:lpstr>Decyzje administracyjne,  a skutki cywilnoprawne </vt:lpstr>
      <vt:lpstr>Decyzje wywołujące bezpośrednie skutki cywilnoprawne</vt:lpstr>
      <vt:lpstr>Decyzje wywołujące bezpośrednie skutki cywilnoprawne</vt:lpstr>
      <vt:lpstr>Decyzje wywołujące bezpośrednie skutki cywilnoprawne</vt:lpstr>
      <vt:lpstr>Decyzje wywołujące bezpośrednie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Decyzje wywołujące pośrednie skutki cywilnoprawne</vt:lpstr>
      <vt:lpstr>Umowa cywilnoprawna wywołująca  skutki administracyjnoprawne</vt:lpstr>
      <vt:lpstr>Umowa cywilnoprawna wywołująca  skutki administracyjnoprawne</vt:lpstr>
      <vt:lpstr>Umowa cywilnoprawna wywołująca  skutki administracyjnoprawne</vt:lpstr>
      <vt:lpstr>Partycypacja w kosztach wykonywania zadania publicznego</vt:lpstr>
      <vt:lpstr>Odszkodowania za szkodę spowodowaną legalnym działaniem podmiotu publicznego</vt:lpstr>
      <vt:lpstr>Dziękuję za uwagę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Prawo administracyjne a prawo cywilne</dc:title>
  <dc:creator>Maciej Błażewski</dc:creator>
  <cp:lastModifiedBy>Maciej Błażewski</cp:lastModifiedBy>
  <cp:revision>9</cp:revision>
  <dcterms:created xsi:type="dcterms:W3CDTF">2022-03-17T21:13:06Z</dcterms:created>
  <dcterms:modified xsi:type="dcterms:W3CDTF">2023-03-10T12:00:50Z</dcterms:modified>
</cp:coreProperties>
</file>