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80" r:id="rId5"/>
    <p:sldId id="281" r:id="rId6"/>
    <p:sldId id="282" r:id="rId7"/>
    <p:sldId id="258" r:id="rId8"/>
    <p:sldId id="266" r:id="rId9"/>
    <p:sldId id="267" r:id="rId10"/>
    <p:sldId id="268" r:id="rId11"/>
    <p:sldId id="269" r:id="rId12"/>
    <p:sldId id="260" r:id="rId13"/>
    <p:sldId id="270" r:id="rId14"/>
    <p:sldId id="261" r:id="rId15"/>
    <p:sldId id="262" r:id="rId16"/>
    <p:sldId id="271" r:id="rId17"/>
    <p:sldId id="272" r:id="rId18"/>
    <p:sldId id="273" r:id="rId19"/>
    <p:sldId id="263" r:id="rId20"/>
    <p:sldId id="274" r:id="rId21"/>
    <p:sldId id="275" r:id="rId22"/>
    <p:sldId id="276" r:id="rId23"/>
    <p:sldId id="264" r:id="rId24"/>
    <p:sldId id="277" r:id="rId25"/>
    <p:sldId id="265" r:id="rId26"/>
    <p:sldId id="278" r:id="rId2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13.07.2018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13.07.2018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13.07.2018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13.07.2018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13.07.2018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13.07.2018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13.07.2018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13.07.2018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13.07.2018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13.07.2018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13.07.2018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13.07.2018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55576" y="1844824"/>
            <a:ext cx="7772400" cy="1470025"/>
          </a:xfrm>
        </p:spPr>
        <p:txBody>
          <a:bodyPr/>
          <a:lstStyle/>
          <a:p>
            <a:r>
              <a:rPr lang="pl-PL" dirty="0" smtClean="0"/>
              <a:t>Odpowiedzialność osób nieletnich – wybór orzecznictwa</a:t>
            </a:r>
            <a:endParaRPr lang="pl-PL" dirty="0"/>
          </a:p>
        </p:txBody>
      </p:sp>
      <p:sp>
        <p:nvSpPr>
          <p:cNvPr id="3" name="Podtytuł 2"/>
          <p:cNvSpPr>
            <a:spLocks noGrp="1"/>
          </p:cNvSpPr>
          <p:nvPr>
            <p:ph type="subTitle" idx="1"/>
          </p:nvPr>
        </p:nvSpPr>
        <p:spPr>
          <a:xfrm>
            <a:off x="1907704" y="3861048"/>
            <a:ext cx="6400800" cy="1752600"/>
          </a:xfrm>
        </p:spPr>
        <p:txBody>
          <a:bodyPr>
            <a:normAutofit fontScale="85000" lnSpcReduction="20000"/>
          </a:bodyPr>
          <a:lstStyle/>
          <a:p>
            <a:pPr algn="r"/>
            <a:r>
              <a:rPr lang="pl-PL" dirty="0" smtClean="0"/>
              <a:t>Mgr Karolina Piech</a:t>
            </a:r>
          </a:p>
          <a:p>
            <a:pPr algn="r"/>
            <a:r>
              <a:rPr lang="pl-PL" dirty="0" smtClean="0"/>
              <a:t>Katedra Prawa Karnego Materialnego</a:t>
            </a:r>
          </a:p>
          <a:p>
            <a:pPr algn="r"/>
            <a:r>
              <a:rPr lang="pl-PL" dirty="0" smtClean="0"/>
              <a:t>Wydział Prawa, Administracji i Ekonomii</a:t>
            </a:r>
          </a:p>
          <a:p>
            <a:pPr algn="r"/>
            <a:r>
              <a:rPr lang="pl-PL" dirty="0" smtClean="0"/>
              <a:t>Uniwersytet </a:t>
            </a:r>
            <a:r>
              <a:rPr lang="pl-PL" dirty="0" err="1" smtClean="0"/>
              <a:t>Wrcławski</a:t>
            </a:r>
            <a:endParaRPr lang="pl-PL" dirty="0"/>
          </a:p>
        </p:txBody>
      </p:sp>
    </p:spTree>
    <p:extLst>
      <p:ext uri="{BB962C8B-B14F-4D97-AF65-F5344CB8AC3E}">
        <p14:creationId xmlns:p14="http://schemas.microsoft.com/office/powerpoint/2010/main" val="3856625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219256" cy="5361459"/>
          </a:xfrm>
        </p:spPr>
        <p:txBody>
          <a:bodyPr>
            <a:normAutofit/>
          </a:bodyPr>
          <a:lstStyle/>
          <a:p>
            <a:pPr marL="0" indent="0" algn="just">
              <a:buNone/>
            </a:pPr>
            <a:endParaRPr lang="pl-PL" dirty="0" smtClean="0"/>
          </a:p>
          <a:p>
            <a:pPr marL="0" indent="0" algn="just">
              <a:buNone/>
            </a:pPr>
            <a:r>
              <a:rPr lang="pl-PL" dirty="0" smtClean="0"/>
              <a:t>„Stwierdzenie </a:t>
            </a:r>
            <a:r>
              <a:rPr lang="pl-PL" dirty="0"/>
              <a:t>wykazywania przez nieletniego przejawów demoralizacji, które nie wiąże się z przypisaniem mu popełnienia przestępstwa czy przestępstwa skarbowego (art. 1 § 2 pkt 2 lit. a ustawy o postępowaniu w sprawach nieletnich), nie może być materialnoprawną przesłanką stosowania środka </a:t>
            </a:r>
            <a:r>
              <a:rPr lang="pl-PL" dirty="0" smtClean="0"/>
              <a:t>poprawczego”.</a:t>
            </a:r>
          </a:p>
          <a:p>
            <a:pPr marL="0" indent="0" algn="r">
              <a:buNone/>
            </a:pPr>
            <a:r>
              <a:rPr lang="pl-PL" dirty="0" smtClean="0"/>
              <a:t>Wyrok SN z 26.06.2008.</a:t>
            </a:r>
          </a:p>
          <a:p>
            <a:pPr marL="0" indent="0" algn="r">
              <a:buNone/>
            </a:pPr>
            <a:r>
              <a:rPr lang="pl-PL" dirty="0" smtClean="0"/>
              <a:t>Sygn</a:t>
            </a:r>
            <a:r>
              <a:rPr lang="pl-PL" dirty="0"/>
              <a:t>. </a:t>
            </a:r>
            <a:r>
              <a:rPr lang="pl-PL" dirty="0" smtClean="0"/>
              <a:t>akt V </a:t>
            </a:r>
            <a:r>
              <a:rPr lang="pl-PL" dirty="0"/>
              <a:t>KK 375/06 </a:t>
            </a:r>
          </a:p>
        </p:txBody>
      </p:sp>
    </p:spTree>
    <p:extLst>
      <p:ext uri="{BB962C8B-B14F-4D97-AF65-F5344CB8AC3E}">
        <p14:creationId xmlns:p14="http://schemas.microsoft.com/office/powerpoint/2010/main" val="3299990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764704"/>
            <a:ext cx="8291264" cy="5361459"/>
          </a:xfrm>
        </p:spPr>
        <p:txBody>
          <a:bodyPr>
            <a:normAutofit fontScale="77500" lnSpcReduction="20000"/>
          </a:bodyPr>
          <a:lstStyle/>
          <a:p>
            <a:pPr marL="0" indent="0" algn="just">
              <a:buNone/>
            </a:pPr>
            <a:r>
              <a:rPr lang="pl-PL" dirty="0" smtClean="0"/>
              <a:t>„Jakkolwiek </a:t>
            </a:r>
            <a:r>
              <a:rPr lang="pl-PL" dirty="0"/>
              <a:t>w chwili wszczęcia postępowania, oskarżony miał ukończonych lat 18, a w dacie orzekania 19 lat, to zachował w postępowaniu karnym status nieletniego, ponieważ czyn karalny popełnił przed ukończeniem 17 roku życia.</a:t>
            </a:r>
          </a:p>
          <a:p>
            <a:pPr marL="0" indent="0" algn="just">
              <a:buNone/>
            </a:pPr>
            <a:r>
              <a:rPr lang="pl-PL" dirty="0" smtClean="0"/>
              <a:t>Przepis </a:t>
            </a:r>
            <a:r>
              <a:rPr lang="pl-PL" dirty="0"/>
              <a:t>art. 18 § 1 pkt 2 </a:t>
            </a:r>
            <a:r>
              <a:rPr lang="pl-PL" dirty="0" err="1"/>
              <a:t>u.p.n</a:t>
            </a:r>
            <a:r>
              <a:rPr lang="pl-PL" dirty="0"/>
              <a:t>., na mocy którego właściwym do rozpoznania sprawy nieletniego, przeciwko któremu postępowanie wszczęto po ukończeniu przez niego lat 18, jest sąd właściwy według przepisów Kodeksu postępowania karnego ma charakter procesowy i związany jest z treścią art. 13 </a:t>
            </a:r>
            <a:r>
              <a:rPr lang="pl-PL" dirty="0" err="1"/>
              <a:t>u.p.n</a:t>
            </a:r>
            <a:r>
              <a:rPr lang="pl-PL" dirty="0"/>
              <a:t>., nakazującą przy wymiarze nieletniemu sprawcy przestępstwa kary określonej w Kodeksie karnym zastosowanie nadzwyczajnego jej </a:t>
            </a:r>
            <a:r>
              <a:rPr lang="pl-PL" dirty="0" smtClean="0"/>
              <a:t>złagodzenia”.</a:t>
            </a:r>
          </a:p>
          <a:p>
            <a:pPr marL="0" indent="0" algn="r">
              <a:buNone/>
            </a:pPr>
            <a:r>
              <a:rPr lang="pl-PL" dirty="0" smtClean="0"/>
              <a:t>Wyrok SN z 1.06.2006.</a:t>
            </a:r>
          </a:p>
          <a:p>
            <a:pPr marL="0" indent="0" algn="r">
              <a:buNone/>
            </a:pPr>
            <a:r>
              <a:rPr lang="pl-PL" dirty="0" smtClean="0"/>
              <a:t>Sygn</a:t>
            </a:r>
            <a:r>
              <a:rPr lang="pl-PL" dirty="0"/>
              <a:t>. </a:t>
            </a:r>
            <a:r>
              <a:rPr lang="pl-PL" dirty="0" smtClean="0"/>
              <a:t>akt V </a:t>
            </a:r>
            <a:r>
              <a:rPr lang="pl-PL" dirty="0"/>
              <a:t>KK 158/06 </a:t>
            </a:r>
          </a:p>
        </p:txBody>
      </p:sp>
    </p:spTree>
    <p:extLst>
      <p:ext uri="{BB962C8B-B14F-4D97-AF65-F5344CB8AC3E}">
        <p14:creationId xmlns:p14="http://schemas.microsoft.com/office/powerpoint/2010/main" val="4265863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219256" cy="5361459"/>
          </a:xfrm>
        </p:spPr>
        <p:txBody>
          <a:bodyPr>
            <a:normAutofit fontScale="85000" lnSpcReduction="10000"/>
          </a:bodyPr>
          <a:lstStyle/>
          <a:p>
            <a:pPr marL="0" indent="0" algn="just">
              <a:buNone/>
            </a:pPr>
            <a:r>
              <a:rPr lang="pl-PL" dirty="0"/>
              <a:t>§  1. 	W sprawie nieletniego należy kierować się przede wszystkim jego dobrem, dążąc do osiągnięcia korzystnych zmian w osobowości i zachowaniu się nieletniego oraz zmierzając w miarę potrzeby do prawidłowego spełniania przez rodziców lub opiekuna ich obowiązków wobec nieletniego, uwzględniając przy tym interes społeczny.</a:t>
            </a:r>
          </a:p>
          <a:p>
            <a:pPr marL="0" indent="0" algn="just">
              <a:buNone/>
            </a:pPr>
            <a:r>
              <a:rPr lang="pl-PL" dirty="0"/>
              <a:t>§  2. 	W postępowaniu z nieletnim bierze się pod uwagę osobowość nieletniego, a w szczególności wiek, stan zdrowia, stopień rozwoju psychicznego i fizycznego, cechy charakteru, a także zachowanie się oraz przyczyny i stopień demoralizacji, charakter środowiska oraz warunki wychowania nieletniego</a:t>
            </a:r>
            <a:r>
              <a:rPr lang="pl-PL" dirty="0" smtClean="0"/>
              <a:t>.</a:t>
            </a:r>
          </a:p>
          <a:p>
            <a:pPr marL="0" indent="0" algn="r">
              <a:buNone/>
            </a:pPr>
            <a:r>
              <a:rPr lang="pl-PL" dirty="0" smtClean="0"/>
              <a:t>Art. 3 </a:t>
            </a:r>
            <a:r>
              <a:rPr lang="pl-PL" dirty="0" err="1" smtClean="0"/>
              <a:t>u.o.p.w.n</a:t>
            </a:r>
            <a:r>
              <a:rPr lang="pl-PL" dirty="0" smtClean="0"/>
              <a:t>.</a:t>
            </a:r>
            <a:endParaRPr lang="pl-PL" dirty="0"/>
          </a:p>
        </p:txBody>
      </p:sp>
    </p:spTree>
    <p:extLst>
      <p:ext uri="{BB962C8B-B14F-4D97-AF65-F5344CB8AC3E}">
        <p14:creationId xmlns:p14="http://schemas.microsoft.com/office/powerpoint/2010/main" val="834966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normAutofit fontScale="70000" lnSpcReduction="20000"/>
          </a:bodyPr>
          <a:lstStyle/>
          <a:p>
            <a:pPr marL="0" indent="0" algn="just">
              <a:buNone/>
            </a:pPr>
            <a:r>
              <a:rPr lang="pl-PL" dirty="0" smtClean="0"/>
              <a:t>„Środek </a:t>
            </a:r>
            <a:r>
              <a:rPr lang="pl-PL" dirty="0"/>
              <a:t>poprawczy, w rozumieniu ustawy z dnia 26.X.1982 r. o postępowaniu w sprawach nieletnich nie jest karą ani też </a:t>
            </a:r>
            <a:r>
              <a:rPr lang="pl-PL" dirty="0" err="1"/>
              <a:t>sui</a:t>
            </a:r>
            <a:r>
              <a:rPr lang="pl-PL" dirty="0"/>
              <a:t> </a:t>
            </a:r>
            <a:r>
              <a:rPr lang="pl-PL" dirty="0" err="1"/>
              <a:t>generis</a:t>
            </a:r>
            <a:r>
              <a:rPr lang="pl-PL" dirty="0"/>
              <a:t> karą, jakby to można przyjąć na gruncie przepisów dawnego kodeksu karnego, odnoszących się do odpowiedzialności nieletnich.</a:t>
            </a:r>
          </a:p>
          <a:p>
            <a:pPr marL="0" indent="0" algn="just">
              <a:buNone/>
            </a:pPr>
            <a:r>
              <a:rPr lang="pl-PL" dirty="0" smtClean="0"/>
              <a:t>Ustawa </a:t>
            </a:r>
            <a:r>
              <a:rPr lang="pl-PL" dirty="0"/>
              <a:t>o postępowaniu w sprawach nieletnich, jak to wynika z jej art. 3, rezygnuje z represji jako środka stosowanego wobec nieletnich, wskazując na to, że podstawowa dyrektywa, którą winien kierować się sąd, rozpoznając sprawę nieletniego sprawcy, jest jego dobro rozumiane jako ukształtowanie jego prawidłowej osobowości, zgodnie ze społecznymi normami postępowania, które leżą w pełni w interesie społecznym i jako takie stanowią dobro nieletniego. Ponadto w § 2 tego artykułu wskazuje się, iż ...w postępowaniu z nieletnim bierze się pod uwagę osobowość nieletniego, a w szczególności wiek, stan zdrowia, stopień rozwoju psychicznego i fizycznego, cechy charakteru, a także zachowanie się oraz przyczyny i stopień demoralizacji, charakter środowiska oraz warunki wychowania </a:t>
            </a:r>
            <a:r>
              <a:rPr lang="pl-PL" dirty="0" smtClean="0"/>
              <a:t>nieletniego”.</a:t>
            </a:r>
          </a:p>
          <a:p>
            <a:pPr marL="0" indent="0" algn="just">
              <a:buNone/>
            </a:pPr>
            <a:endParaRPr lang="pl-PL" dirty="0"/>
          </a:p>
          <a:p>
            <a:pPr marL="0" indent="0" algn="r">
              <a:buNone/>
            </a:pPr>
            <a:r>
              <a:rPr lang="pl-PL" dirty="0" smtClean="0"/>
              <a:t>Wyrok SN z 18.09.1984.</a:t>
            </a:r>
          </a:p>
          <a:p>
            <a:pPr marL="0" indent="0" algn="r">
              <a:buNone/>
            </a:pPr>
            <a:r>
              <a:rPr lang="pl-PL" dirty="0" smtClean="0"/>
              <a:t>Sygn</a:t>
            </a:r>
            <a:r>
              <a:rPr lang="pl-PL" dirty="0"/>
              <a:t>. </a:t>
            </a:r>
            <a:r>
              <a:rPr lang="pl-PL" dirty="0" smtClean="0"/>
              <a:t>akt III </a:t>
            </a:r>
            <a:r>
              <a:rPr lang="pl-PL" dirty="0"/>
              <a:t>KR 237/84  </a:t>
            </a:r>
          </a:p>
        </p:txBody>
      </p:sp>
    </p:spTree>
    <p:extLst>
      <p:ext uri="{BB962C8B-B14F-4D97-AF65-F5344CB8AC3E}">
        <p14:creationId xmlns:p14="http://schemas.microsoft.com/office/powerpoint/2010/main" val="686042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219256" cy="5361459"/>
          </a:xfrm>
        </p:spPr>
        <p:txBody>
          <a:bodyPr/>
          <a:lstStyle/>
          <a:p>
            <a:pPr marL="0" indent="0" algn="just">
              <a:buNone/>
            </a:pPr>
            <a:endParaRPr lang="pl-PL" dirty="0" smtClean="0"/>
          </a:p>
          <a:p>
            <a:pPr marL="0" indent="0" algn="just">
              <a:buNone/>
            </a:pPr>
            <a:r>
              <a:rPr lang="pl-PL" dirty="0" smtClean="0"/>
              <a:t>Wobec </a:t>
            </a:r>
            <a:r>
              <a:rPr lang="pl-PL" dirty="0"/>
              <a:t>nieletniego mogą być stosowane środki wychowawcze oraz środek poprawczy w postaci umieszczenia w zakładzie poprawczym; kara może być orzeczona tylko w wypadkach prawem przewidzianych, jeżeli inne środki nie są w stanie zapewnić resocjalizacji nieletniego</a:t>
            </a:r>
            <a:r>
              <a:rPr lang="pl-PL" dirty="0" smtClean="0"/>
              <a:t>.</a:t>
            </a:r>
          </a:p>
          <a:p>
            <a:pPr marL="0" indent="0" algn="r">
              <a:buNone/>
            </a:pPr>
            <a:r>
              <a:rPr lang="pl-PL" dirty="0" smtClean="0"/>
              <a:t>Art. 5 </a:t>
            </a:r>
            <a:r>
              <a:rPr lang="pl-PL" dirty="0" err="1" smtClean="0"/>
              <a:t>u.o.p.w.n</a:t>
            </a:r>
            <a:r>
              <a:rPr lang="pl-PL" dirty="0" smtClean="0"/>
              <a:t>.</a:t>
            </a:r>
            <a:endParaRPr lang="pl-PL" dirty="0"/>
          </a:p>
        </p:txBody>
      </p:sp>
    </p:spTree>
    <p:extLst>
      <p:ext uri="{BB962C8B-B14F-4D97-AF65-F5344CB8AC3E}">
        <p14:creationId xmlns:p14="http://schemas.microsoft.com/office/powerpoint/2010/main" val="68281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16632"/>
            <a:ext cx="8784976" cy="6552728"/>
          </a:xfrm>
        </p:spPr>
        <p:txBody>
          <a:bodyPr>
            <a:normAutofit fontScale="47500" lnSpcReduction="20000"/>
          </a:bodyPr>
          <a:lstStyle/>
          <a:p>
            <a:pPr marL="0" indent="0" algn="just">
              <a:buNone/>
            </a:pPr>
            <a:r>
              <a:rPr lang="pl-PL" dirty="0"/>
              <a:t>W</a:t>
            </a:r>
            <a:r>
              <a:rPr lang="pl-PL" sz="3600" dirty="0"/>
              <a:t>obec nieletnich sąd rodzinny może</a:t>
            </a:r>
            <a:r>
              <a:rPr lang="pl-PL" sz="3600" dirty="0" smtClean="0"/>
              <a:t>:</a:t>
            </a:r>
            <a:endParaRPr lang="pl-PL" sz="3600" dirty="0"/>
          </a:p>
          <a:p>
            <a:pPr marL="0" indent="0" algn="just">
              <a:buNone/>
            </a:pPr>
            <a:r>
              <a:rPr lang="pl-PL" sz="3600" dirty="0"/>
              <a:t>1)	udzielić upomnienia;</a:t>
            </a:r>
          </a:p>
          <a:p>
            <a:pPr marL="0" indent="0" algn="just">
              <a:buNone/>
            </a:pPr>
            <a:r>
              <a:rPr lang="pl-PL" sz="3600" dirty="0"/>
              <a:t>2)	zobowiązać do określonego postępowania, a zwłaszcza do naprawienia wyrządzonej szkody, do wykonania określonych prac lub świadczeń na rzecz pokrzywdzonego lub społeczności lokalnej, do przeproszenia pokrzywdzonego, do podjęcia nauki lub pracy, do uczestniczenia w odpowiednich zajęciach o charakterze wychowawczym, terapeutycznym lub szkoleniowym, do powstrzymania się od przebywania w określonych środowiskach lub miejscach albo do zaniechania używania alkoholu lub innego środka w celu wprowadzania się w stan odurzenia;</a:t>
            </a:r>
          </a:p>
          <a:p>
            <a:pPr marL="0" indent="0" algn="just">
              <a:buNone/>
            </a:pPr>
            <a:r>
              <a:rPr lang="pl-PL" sz="3600" dirty="0"/>
              <a:t>3)	ustanowić nadzór odpowiedzialny rodziców lub opiekuna;</a:t>
            </a:r>
          </a:p>
          <a:p>
            <a:pPr marL="0" indent="0" algn="just">
              <a:buNone/>
            </a:pPr>
            <a:r>
              <a:rPr lang="pl-PL" sz="3600" dirty="0"/>
              <a:t>4)	ustanowić nadzór organizacji młodzieżowej lub innej organizacji społecznej, zakładu pracy albo osoby godnej zaufania - udzielających poręczenia za nieletniego;</a:t>
            </a:r>
          </a:p>
          <a:p>
            <a:pPr marL="0" indent="0" algn="just">
              <a:buNone/>
            </a:pPr>
            <a:r>
              <a:rPr lang="pl-PL" sz="3600" dirty="0"/>
              <a:t>5)	zastosować nadzór kuratora;</a:t>
            </a:r>
          </a:p>
          <a:p>
            <a:pPr marL="0" indent="0" algn="just">
              <a:buNone/>
            </a:pPr>
            <a:r>
              <a:rPr lang="pl-PL" sz="3600" dirty="0"/>
              <a:t>6)	skierować do ośrodka kuratorskiego, a także do organizacji społecznej lub instytucji zajmujących się pracą z nieletnimi o charakterze wychowawczym, terapeutycznym lub szkoleniowym, po uprzednim porozumieniu się z tą organizacją lub instytucją;</a:t>
            </a:r>
          </a:p>
          <a:p>
            <a:pPr marL="0" indent="0" algn="just">
              <a:buNone/>
            </a:pPr>
            <a:r>
              <a:rPr lang="pl-PL" sz="3600" dirty="0"/>
              <a:t>7)	orzec zakaz prowadzenia pojazdów;</a:t>
            </a:r>
          </a:p>
          <a:p>
            <a:pPr marL="0" indent="0" algn="just">
              <a:buNone/>
            </a:pPr>
            <a:r>
              <a:rPr lang="pl-PL" sz="3600" dirty="0"/>
              <a:t>8)	orzec przepadek rzeczy uzyskanych w związku z popełnieniem czynu karalnego;</a:t>
            </a:r>
          </a:p>
          <a:p>
            <a:pPr marL="0" indent="0" algn="just">
              <a:buNone/>
            </a:pPr>
            <a:r>
              <a:rPr lang="pl-PL" sz="3600" dirty="0"/>
              <a:t>9)	orzec umieszczenie w młodzieżowym ośrodku wychowawczym albo w rodzinie zastępczej zawodowej, która ukończyła szkolenie przygotowujące do sprawowania opieki nad nieletnim;</a:t>
            </a:r>
          </a:p>
          <a:p>
            <a:pPr marL="0" indent="0" algn="just">
              <a:buNone/>
            </a:pPr>
            <a:r>
              <a:rPr lang="pl-PL" sz="3600" dirty="0"/>
              <a:t>10)	orzec umieszczenie w zakładzie poprawczym;</a:t>
            </a:r>
          </a:p>
          <a:p>
            <a:pPr marL="0" indent="0" algn="just">
              <a:buNone/>
            </a:pPr>
            <a:r>
              <a:rPr lang="pl-PL" sz="3600" dirty="0" smtClean="0"/>
              <a:t>11)	zastosować </a:t>
            </a:r>
            <a:r>
              <a:rPr lang="pl-PL" sz="3600" dirty="0"/>
              <a:t>inne środki zastrzeżone w niniejszej ustawie do właściwości sądu rodzinnego, jak również zastosować środki przewidziane w Kodeksie rodzinnym i opiekuńczym, z wyłączeniem umieszczenia w rodzinie zastępczej spokrewnionej, rodzinie zastępczej niezawodowej, rodzinnym domu dziecka, placówce wsparcia dziennego, placówce opiekuńczo-wychowawczej i regionalnej placówce opiekuńczo-terapeutycznej</a:t>
            </a:r>
            <a:r>
              <a:rPr lang="pl-PL" sz="3600" dirty="0" smtClean="0"/>
              <a:t>.</a:t>
            </a:r>
          </a:p>
          <a:p>
            <a:pPr marL="0" indent="0" algn="r">
              <a:buNone/>
            </a:pPr>
            <a:r>
              <a:rPr lang="pl-PL" sz="3600" dirty="0" smtClean="0"/>
              <a:t>Art. 6 </a:t>
            </a:r>
            <a:r>
              <a:rPr lang="pl-PL" sz="3600" dirty="0" err="1" smtClean="0"/>
              <a:t>u.o.p.w.n</a:t>
            </a:r>
            <a:r>
              <a:rPr lang="pl-PL" sz="3600" dirty="0" smtClean="0"/>
              <a:t>.</a:t>
            </a:r>
            <a:endParaRPr lang="pl-PL" sz="3600" dirty="0"/>
          </a:p>
        </p:txBody>
      </p:sp>
    </p:spTree>
    <p:extLst>
      <p:ext uri="{BB962C8B-B14F-4D97-AF65-F5344CB8AC3E}">
        <p14:creationId xmlns:p14="http://schemas.microsoft.com/office/powerpoint/2010/main" val="1719152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219256" cy="5577483"/>
          </a:xfrm>
        </p:spPr>
        <p:txBody>
          <a:bodyPr>
            <a:normAutofit/>
          </a:bodyPr>
          <a:lstStyle/>
          <a:p>
            <a:pPr marL="0" indent="0" algn="just">
              <a:buNone/>
            </a:pPr>
            <a:endParaRPr lang="pl-PL" dirty="0" smtClean="0"/>
          </a:p>
          <a:p>
            <a:pPr marL="0" indent="0" algn="just">
              <a:buNone/>
            </a:pPr>
            <a:r>
              <a:rPr lang="pl-PL" dirty="0" smtClean="0"/>
              <a:t>„Zważywszy </a:t>
            </a:r>
            <a:r>
              <a:rPr lang="pl-PL" dirty="0"/>
              <a:t>na to, że umieszczenie nieletniego w ośrodku wychowawczym jest orzeczeniem środka wychowawczego, a nie pozbawieniem wolności, to ucieczka z takiego ośrodka nie tylko nie wyczerpuje znamion czynu z art. 244 k.k., ale także nie stanowi przestępstwa z art. 242 § 1 </a:t>
            </a:r>
            <a:r>
              <a:rPr lang="pl-PL" dirty="0" smtClean="0"/>
              <a:t>k.k.”. </a:t>
            </a:r>
          </a:p>
          <a:p>
            <a:pPr marL="0" indent="0" algn="r">
              <a:buNone/>
            </a:pPr>
            <a:r>
              <a:rPr lang="pl-PL" dirty="0" smtClean="0"/>
              <a:t>Wyrok SN z 22.10.2013.</a:t>
            </a:r>
          </a:p>
          <a:p>
            <a:pPr marL="0" indent="0" algn="r">
              <a:buNone/>
            </a:pPr>
            <a:r>
              <a:rPr lang="pl-PL" dirty="0" smtClean="0"/>
              <a:t>Sygn</a:t>
            </a:r>
            <a:r>
              <a:rPr lang="pl-PL" dirty="0"/>
              <a:t>. </a:t>
            </a:r>
            <a:r>
              <a:rPr lang="pl-PL" dirty="0" smtClean="0"/>
              <a:t>akt V </a:t>
            </a:r>
            <a:r>
              <a:rPr lang="pl-PL" dirty="0"/>
              <a:t>KK 299/13 </a:t>
            </a:r>
          </a:p>
        </p:txBody>
      </p:sp>
    </p:spTree>
    <p:extLst>
      <p:ext uri="{BB962C8B-B14F-4D97-AF65-F5344CB8AC3E}">
        <p14:creationId xmlns:p14="http://schemas.microsoft.com/office/powerpoint/2010/main" val="2200293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836712"/>
            <a:ext cx="8291264" cy="5289451"/>
          </a:xfrm>
        </p:spPr>
        <p:txBody>
          <a:bodyPr>
            <a:normAutofit fontScale="70000" lnSpcReduction="20000"/>
          </a:bodyPr>
          <a:lstStyle/>
          <a:p>
            <a:pPr marL="0" indent="0" algn="just">
              <a:buNone/>
            </a:pPr>
            <a:r>
              <a:rPr lang="pl-PL" dirty="0" smtClean="0"/>
              <a:t>„Art</a:t>
            </a:r>
            <a:r>
              <a:rPr lang="pl-PL" dirty="0"/>
              <a:t>. 10 </a:t>
            </a:r>
            <a:r>
              <a:rPr lang="pl-PL" dirty="0" err="1"/>
              <a:t>u.p.n</a:t>
            </a:r>
            <a:r>
              <a:rPr lang="pl-PL" dirty="0"/>
              <a:t>. ogranicza stosowanie środka poprawczego, o którym mowa w art. 6 pkt 10 </a:t>
            </a:r>
            <a:r>
              <a:rPr lang="pl-PL" dirty="0" err="1"/>
              <a:t>u.p.n</a:t>
            </a:r>
            <a:r>
              <a:rPr lang="pl-PL" dirty="0"/>
              <a:t>., wyłącznie do czynów karalnych (w rozumieniu tej ustawy) określonych w art. 1 § 2 pkt 2 lit. a) </a:t>
            </a:r>
            <a:r>
              <a:rPr lang="pl-PL" dirty="0" err="1"/>
              <a:t>u.p.n</a:t>
            </a:r>
            <a:r>
              <a:rPr lang="pl-PL" dirty="0"/>
              <a:t>. W tym ostatnim przepisie zaś, za czyny karalne uznaje się jedynie zachowania wypełniające znamiona przestępstwa lub przestępstwa skarbowego.</a:t>
            </a:r>
          </a:p>
          <a:p>
            <a:pPr marL="0" indent="0">
              <a:buNone/>
            </a:pPr>
            <a:endParaRPr lang="pl-PL" dirty="0"/>
          </a:p>
          <a:p>
            <a:pPr marL="0" indent="0" algn="just">
              <a:buNone/>
            </a:pPr>
            <a:r>
              <a:rPr lang="pl-PL" dirty="0"/>
              <a:t>Niektóre wykroczenia są wprawdzie także uznane za czyny karalne w rozumieniu omawianej ustawy, ale wskazano je w art. 1 § 2 pkt 2 lit. b) </a:t>
            </a:r>
            <a:r>
              <a:rPr lang="pl-PL" dirty="0" err="1"/>
              <a:t>u.p.n</a:t>
            </a:r>
            <a:r>
              <a:rPr lang="pl-PL" dirty="0"/>
              <a:t>., a do tego przepisu art. 10 </a:t>
            </a:r>
            <a:r>
              <a:rPr lang="pl-PL" dirty="0" err="1"/>
              <a:t>u.p.n</a:t>
            </a:r>
            <a:r>
              <a:rPr lang="pl-PL" dirty="0"/>
              <a:t>. się nie odwołuje. W razie zatem ustalenia, że nieletni dopuścił się czynu karalnego wypełniającego tylko znamiona czynu zabronionego jako wykroczenie, określone we wskazanym wyżej przepisie ustawy, sąd może orzec wobec niego środki wymienione w art. 6 </a:t>
            </a:r>
            <a:r>
              <a:rPr lang="pl-PL" dirty="0" err="1"/>
              <a:t>u.p.n</a:t>
            </a:r>
            <a:r>
              <a:rPr lang="pl-PL" dirty="0"/>
              <a:t>., z wyłączeniem jednak środka poprawczego wskazanego w pkt 10 art. 6 </a:t>
            </a:r>
            <a:r>
              <a:rPr lang="pl-PL" dirty="0" err="1"/>
              <a:t>u.p.n</a:t>
            </a:r>
            <a:r>
              <a:rPr lang="pl-PL" dirty="0" smtClean="0"/>
              <a:t>.”.</a:t>
            </a:r>
          </a:p>
          <a:p>
            <a:pPr marL="0" indent="0" algn="r">
              <a:buNone/>
            </a:pPr>
            <a:r>
              <a:rPr lang="pl-PL" dirty="0" smtClean="0"/>
              <a:t>Wyrok SN z 1.06.2006.</a:t>
            </a:r>
          </a:p>
          <a:p>
            <a:pPr marL="0" indent="0" algn="r">
              <a:buNone/>
            </a:pPr>
            <a:r>
              <a:rPr lang="pl-PL" dirty="0" smtClean="0"/>
              <a:t>Sygn</a:t>
            </a:r>
            <a:r>
              <a:rPr lang="pl-PL" dirty="0"/>
              <a:t>. </a:t>
            </a:r>
            <a:r>
              <a:rPr lang="pl-PL" dirty="0" smtClean="0"/>
              <a:t>akt V </a:t>
            </a:r>
            <a:r>
              <a:rPr lang="pl-PL" dirty="0"/>
              <a:t>KK 141/06 </a:t>
            </a:r>
          </a:p>
        </p:txBody>
      </p:sp>
    </p:spTree>
    <p:extLst>
      <p:ext uri="{BB962C8B-B14F-4D97-AF65-F5344CB8AC3E}">
        <p14:creationId xmlns:p14="http://schemas.microsoft.com/office/powerpoint/2010/main" val="1015011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normAutofit fontScale="92500" lnSpcReduction="10000"/>
          </a:bodyPr>
          <a:lstStyle/>
          <a:p>
            <a:pPr marL="0" indent="0" algn="just">
              <a:buNone/>
            </a:pPr>
            <a:r>
              <a:rPr lang="pl-PL" dirty="0" smtClean="0"/>
              <a:t>„Zastosowanie </a:t>
            </a:r>
            <a:r>
              <a:rPr lang="pl-PL" dirty="0"/>
              <a:t>wobec nieletniego odpowiadającego na zasadach określonych w art. 9 § 2 k.k. środka prewencyjnego w postaci umieszczenia w schronisku dla nieletnich, gdzie jest on faktycznie pozbawiony wolności należy traktować na równi z tymczasowym aresztowaniem. Okres pobytu nieletniego w schronisku podlega zatem zaliczeniu na poczet orzeczonej kary pozbawienia wolności, ograniczenia wolności lub grzywny stosownie do zasad określonych w art. 83 k.k</a:t>
            </a:r>
            <a:r>
              <a:rPr lang="pl-PL" dirty="0" smtClean="0"/>
              <a:t>.”.</a:t>
            </a:r>
          </a:p>
          <a:p>
            <a:pPr marL="0" indent="0" algn="r">
              <a:buNone/>
            </a:pPr>
            <a:r>
              <a:rPr lang="pl-PL" dirty="0" smtClean="0"/>
              <a:t>Wyrok SA w Łodzi z 8.09.1993.</a:t>
            </a:r>
          </a:p>
          <a:p>
            <a:pPr marL="0" indent="0" algn="r">
              <a:buNone/>
            </a:pPr>
            <a:r>
              <a:rPr lang="pl-PL" dirty="0" smtClean="0"/>
              <a:t>Sygn</a:t>
            </a:r>
            <a:r>
              <a:rPr lang="pl-PL" dirty="0"/>
              <a:t>. </a:t>
            </a:r>
            <a:r>
              <a:rPr lang="pl-PL" dirty="0" smtClean="0"/>
              <a:t>akt II </a:t>
            </a:r>
            <a:r>
              <a:rPr lang="pl-PL" dirty="0" err="1"/>
              <a:t>AKr</a:t>
            </a:r>
            <a:r>
              <a:rPr lang="pl-PL" dirty="0"/>
              <a:t> 215/93 </a:t>
            </a:r>
          </a:p>
        </p:txBody>
      </p:sp>
    </p:spTree>
    <p:extLst>
      <p:ext uri="{BB962C8B-B14F-4D97-AF65-F5344CB8AC3E}">
        <p14:creationId xmlns:p14="http://schemas.microsoft.com/office/powerpoint/2010/main" val="598056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404664"/>
            <a:ext cx="8291264" cy="5721499"/>
          </a:xfrm>
        </p:spPr>
        <p:txBody>
          <a:bodyPr/>
          <a:lstStyle/>
          <a:p>
            <a:pPr marL="0" indent="0" algn="just">
              <a:buNone/>
            </a:pPr>
            <a:r>
              <a:rPr lang="pl-PL" dirty="0" smtClean="0"/>
              <a:t>Sąd </a:t>
            </a:r>
            <a:r>
              <a:rPr lang="pl-PL" dirty="0"/>
              <a:t>rodzinny może orzec umieszczenie w zakładzie poprawczym nieletniego, który dopuścił się czynu karalnego, o którym mowa w art. 1 § 2 pkt 2 lit. a, jeżeli przemawiają za tym wysoki stopień demoralizacji nieletniego oraz okoliczności i charakter czynu, zwłaszcza gdy inne środki wychowawcze okazały się nieskuteczne lub nie rokują resocjalizacji </a:t>
            </a:r>
            <a:r>
              <a:rPr lang="pl-PL" dirty="0" smtClean="0"/>
              <a:t>nieletniego.</a:t>
            </a:r>
          </a:p>
          <a:p>
            <a:pPr marL="0" indent="0" algn="r">
              <a:buNone/>
            </a:pPr>
            <a:r>
              <a:rPr lang="pl-PL" dirty="0" smtClean="0"/>
              <a:t>Art. 10 </a:t>
            </a:r>
            <a:r>
              <a:rPr lang="pl-PL" dirty="0" err="1" smtClean="0"/>
              <a:t>u.o.p.w.n</a:t>
            </a:r>
            <a:r>
              <a:rPr lang="pl-PL" dirty="0" smtClean="0"/>
              <a:t>.</a:t>
            </a:r>
            <a:endParaRPr lang="pl-PL" dirty="0"/>
          </a:p>
        </p:txBody>
      </p:sp>
    </p:spTree>
    <p:extLst>
      <p:ext uri="{BB962C8B-B14F-4D97-AF65-F5344CB8AC3E}">
        <p14:creationId xmlns:p14="http://schemas.microsoft.com/office/powerpoint/2010/main" val="2883143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76672"/>
            <a:ext cx="8352928" cy="5976664"/>
          </a:xfrm>
        </p:spPr>
        <p:txBody>
          <a:bodyPr>
            <a:normAutofit fontScale="70000" lnSpcReduction="20000"/>
          </a:bodyPr>
          <a:lstStyle/>
          <a:p>
            <a:pPr marL="0" indent="0" algn="just">
              <a:buNone/>
            </a:pPr>
            <a:r>
              <a:rPr lang="pl-PL" dirty="0"/>
              <a:t>§  1. 	Na zasadach określonych w tym kodeksie odpowiada ten, kto popełnia czyn zabroniony po ukończeniu 17 lat.</a:t>
            </a:r>
          </a:p>
          <a:p>
            <a:pPr marL="0" indent="0" algn="just">
              <a:buNone/>
            </a:pPr>
            <a:r>
              <a:rPr lang="pl-PL" dirty="0"/>
              <a:t>§  2. 	Nieletni, który po ukończeniu 15 lat dopuszcza się czynu zabronionego określonego w art. 134, art. 148 § 1, 2 lub 3, art. 156 § 1 lub 3, art. 163 § 1 lub 3, art. 166, art. 173 § 1 lub 3, art. 197 § 3 lub 4, art. 223 § 2, art. 252 § 1 lub 2 oraz w art. 280, może odpowiadać na zasadach określonych w tym kodeksie, jeżeli okoliczności sprawy oraz stopień rozwoju sprawcy, jego właściwości i warunki osobiste za tym przemawiają, a w szczególności, jeżeli poprzednio stosowane środki wychowawcze lub poprawcze okazały się bezskuteczne.</a:t>
            </a:r>
          </a:p>
          <a:p>
            <a:pPr marL="0" indent="0" algn="just">
              <a:buNone/>
            </a:pPr>
            <a:r>
              <a:rPr lang="pl-PL" dirty="0"/>
              <a:t>§  3. 	W wypadku określonym w § 2 orzeczona kara nie może przekroczyć dwóch trzecich górnej granicy ustawowego zagrożenia przewidzianego za przypisane sprawcy przestępstwo; sąd może zastosować także nadzwyczajne złagodzenie kary.</a:t>
            </a:r>
          </a:p>
          <a:p>
            <a:pPr marL="0" indent="0" algn="just">
              <a:buNone/>
            </a:pPr>
            <a:r>
              <a:rPr lang="pl-PL" dirty="0"/>
              <a:t>§  4. 	W stosunku do sprawcy, który popełnił występek po ukończeniu lat 17, lecz przed ukończeniem lat 18, sąd zamiast kary stosuje środki wychowawcze, lecznicze albo poprawcze przewidziane dla nieletnich, jeżeli okoliczności sprawy oraz stopień rozwoju sprawcy, jego właściwości i warunki osobiste za tym przemawiają</a:t>
            </a:r>
            <a:r>
              <a:rPr lang="pl-PL" dirty="0" smtClean="0"/>
              <a:t>.</a:t>
            </a:r>
          </a:p>
          <a:p>
            <a:pPr marL="0" indent="0" algn="r">
              <a:buNone/>
            </a:pPr>
            <a:r>
              <a:rPr lang="pl-PL" dirty="0" smtClean="0"/>
              <a:t>Art. 10 Kodeksu karnego</a:t>
            </a:r>
            <a:endParaRPr lang="pl-PL" dirty="0"/>
          </a:p>
        </p:txBody>
      </p:sp>
    </p:spTree>
    <p:extLst>
      <p:ext uri="{BB962C8B-B14F-4D97-AF65-F5344CB8AC3E}">
        <p14:creationId xmlns:p14="http://schemas.microsoft.com/office/powerpoint/2010/main" val="3257081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548680"/>
            <a:ext cx="8291264" cy="5577483"/>
          </a:xfrm>
        </p:spPr>
        <p:txBody>
          <a:bodyPr/>
          <a:lstStyle/>
          <a:p>
            <a:pPr marL="0" indent="0">
              <a:buNone/>
            </a:pPr>
            <a:endParaRPr lang="pl-PL" dirty="0" smtClean="0"/>
          </a:p>
          <a:p>
            <a:pPr marL="0" indent="0">
              <a:buNone/>
            </a:pPr>
            <a:endParaRPr lang="pl-PL" dirty="0"/>
          </a:p>
          <a:p>
            <a:pPr marL="0" indent="0" algn="just">
              <a:buNone/>
            </a:pPr>
            <a:r>
              <a:rPr lang="pl-PL" dirty="0" smtClean="0"/>
              <a:t>„Dla </a:t>
            </a:r>
            <a:r>
              <a:rPr lang="pl-PL" dirty="0"/>
              <a:t>umieszczenia nieletniego w zakładzie poprawczym, nie jest niezbędnym uprzednie stosowanie środków </a:t>
            </a:r>
            <a:r>
              <a:rPr lang="pl-PL" dirty="0" smtClean="0"/>
              <a:t>wychowawczych”.</a:t>
            </a:r>
          </a:p>
          <a:p>
            <a:pPr marL="0" indent="0" algn="r">
              <a:buNone/>
            </a:pPr>
            <a:r>
              <a:rPr lang="pl-PL" dirty="0" smtClean="0"/>
              <a:t>Postanowienie SN z 25.11.2010.</a:t>
            </a:r>
          </a:p>
          <a:p>
            <a:pPr marL="0" indent="0" algn="r">
              <a:buNone/>
            </a:pPr>
            <a:r>
              <a:rPr lang="pl-PL" dirty="0" smtClean="0"/>
              <a:t>Sygn</a:t>
            </a:r>
            <a:r>
              <a:rPr lang="pl-PL" dirty="0"/>
              <a:t>. </a:t>
            </a:r>
            <a:r>
              <a:rPr lang="pl-PL" dirty="0" smtClean="0"/>
              <a:t>akt V </a:t>
            </a:r>
            <a:r>
              <a:rPr lang="pl-PL" dirty="0"/>
              <a:t>KK 333/10 </a:t>
            </a:r>
          </a:p>
          <a:p>
            <a:pPr marL="0" indent="0">
              <a:buNone/>
            </a:pPr>
            <a:endParaRPr lang="pl-PL" dirty="0"/>
          </a:p>
        </p:txBody>
      </p:sp>
    </p:spTree>
    <p:extLst>
      <p:ext uri="{BB962C8B-B14F-4D97-AF65-F5344CB8AC3E}">
        <p14:creationId xmlns:p14="http://schemas.microsoft.com/office/powerpoint/2010/main" val="1846757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764704"/>
            <a:ext cx="8219256" cy="5361459"/>
          </a:xfrm>
        </p:spPr>
        <p:txBody>
          <a:bodyPr/>
          <a:lstStyle/>
          <a:p>
            <a:pPr marL="0" indent="0">
              <a:buNone/>
            </a:pPr>
            <a:endParaRPr lang="pl-PL" dirty="0" smtClean="0"/>
          </a:p>
          <a:p>
            <a:pPr marL="0" indent="0" algn="just">
              <a:buNone/>
            </a:pPr>
            <a:r>
              <a:rPr lang="pl-PL" dirty="0" smtClean="0"/>
              <a:t>„Nieletni</a:t>
            </a:r>
            <a:r>
              <a:rPr lang="pl-PL" dirty="0"/>
              <a:t>, o którym mowa w art. 10 </a:t>
            </a:r>
            <a:r>
              <a:rPr lang="pl-PL" dirty="0" err="1"/>
              <a:t>u.p.n</a:t>
            </a:r>
            <a:r>
              <a:rPr lang="pl-PL" dirty="0"/>
              <a:t>. jest osobą określoną w art. 1 § 1 pkt 2 </a:t>
            </a:r>
            <a:r>
              <a:rPr lang="pl-PL" dirty="0" err="1"/>
              <a:t>u.p.n</a:t>
            </a:r>
            <a:r>
              <a:rPr lang="pl-PL" dirty="0"/>
              <a:t>., i tylko wobec takiego nieletniego orzec można umieszczenie w zakładzie </a:t>
            </a:r>
            <a:r>
              <a:rPr lang="pl-PL" dirty="0" smtClean="0"/>
              <a:t>poprawczym”.</a:t>
            </a:r>
          </a:p>
          <a:p>
            <a:pPr marL="0" indent="0" algn="r">
              <a:buNone/>
            </a:pPr>
            <a:r>
              <a:rPr lang="pl-PL" dirty="0" smtClean="0"/>
              <a:t>Wyrok SN z 22.04.2009.</a:t>
            </a:r>
          </a:p>
          <a:p>
            <a:pPr marL="0" indent="0" algn="r">
              <a:buNone/>
            </a:pPr>
            <a:r>
              <a:rPr lang="pl-PL" dirty="0" smtClean="0"/>
              <a:t>Sygn</a:t>
            </a:r>
            <a:r>
              <a:rPr lang="pl-PL" dirty="0"/>
              <a:t>. </a:t>
            </a:r>
            <a:r>
              <a:rPr lang="pl-PL" dirty="0" smtClean="0"/>
              <a:t>akt III </a:t>
            </a:r>
            <a:r>
              <a:rPr lang="pl-PL" dirty="0"/>
              <a:t>KK 21/09 </a:t>
            </a:r>
          </a:p>
        </p:txBody>
      </p:sp>
    </p:spTree>
    <p:extLst>
      <p:ext uri="{BB962C8B-B14F-4D97-AF65-F5344CB8AC3E}">
        <p14:creationId xmlns:p14="http://schemas.microsoft.com/office/powerpoint/2010/main" val="580149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352928" cy="5904656"/>
          </a:xfrm>
        </p:spPr>
        <p:txBody>
          <a:bodyPr>
            <a:normAutofit fontScale="70000" lnSpcReduction="20000"/>
          </a:bodyPr>
          <a:lstStyle/>
          <a:p>
            <a:pPr marL="0" indent="0" algn="just">
              <a:buNone/>
            </a:pPr>
            <a:r>
              <a:rPr lang="pl-PL" dirty="0" smtClean="0"/>
              <a:t>„Przepis </a:t>
            </a:r>
            <a:r>
              <a:rPr lang="pl-PL" dirty="0"/>
              <a:t>art. 1 § 2 ustawy o postępowaniu w sprawach nieletnich zawiera w pkt 2 definicję czynu karalnego, wyodrębniając jednocześnie dwie kategorie takiego czynu, wskazane oddzielnie pod lit. a i lit. b tego przepisu. Przez czyn karalny należy więc rozumieć czyn zabroniony przez ustawę będący przestępstwem lub przestępstwem skarbowym (lit. a omawianego przepisu), albo wykroczeniem określonym w przepisach kodeksu wykroczeń wymienionych enumeratywnie pod lit. b omawianego przepisu. Skoro zatem w art. 10 ustawy o postępowaniu w sprawach nieletnich wskazano wyraźnie, że chodzi o te czyny karalne, o których mowa w art. 1 § 2 pkt 2 lit. a - z pominięciem czynów karalnych wymienionych pod lit. b tego przepisu - to tym samym wydanie orzeczenia o umieszczeniu nieletniego w zakładzie poprawczym jest dopuszczalne tylko wówczas, gdy nieletni dopuścił się czynu karalnego w postaci przestępstwa lub przestępstwa skarbowego (co jednak - jak już wskazano - stanowi warunek konieczny, lecz nie wystarczający do wydania takiego orzeczenia</a:t>
            </a:r>
            <a:r>
              <a:rPr lang="pl-PL" dirty="0" smtClean="0"/>
              <a:t>)”.</a:t>
            </a:r>
          </a:p>
          <a:p>
            <a:pPr marL="0" indent="0" algn="r">
              <a:buNone/>
            </a:pPr>
            <a:r>
              <a:rPr lang="pl-PL" dirty="0" smtClean="0"/>
              <a:t>Wyrok SN z 29.09.1999.</a:t>
            </a:r>
          </a:p>
          <a:p>
            <a:pPr marL="0" indent="0" algn="r">
              <a:buNone/>
            </a:pPr>
            <a:r>
              <a:rPr lang="pl-PL" dirty="0" smtClean="0"/>
              <a:t>Sygn</a:t>
            </a:r>
            <a:r>
              <a:rPr lang="pl-PL" dirty="0"/>
              <a:t>. </a:t>
            </a:r>
            <a:r>
              <a:rPr lang="pl-PL" dirty="0" smtClean="0"/>
              <a:t>akt III </a:t>
            </a:r>
            <a:r>
              <a:rPr lang="pl-PL" dirty="0"/>
              <a:t>KKN 302/98 </a:t>
            </a:r>
          </a:p>
        </p:txBody>
      </p:sp>
    </p:spTree>
    <p:extLst>
      <p:ext uri="{BB962C8B-B14F-4D97-AF65-F5344CB8AC3E}">
        <p14:creationId xmlns:p14="http://schemas.microsoft.com/office/powerpoint/2010/main" val="2435140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332656"/>
            <a:ext cx="8568952" cy="6192688"/>
          </a:xfrm>
        </p:spPr>
        <p:txBody>
          <a:bodyPr>
            <a:normAutofit fontScale="62500" lnSpcReduction="20000"/>
          </a:bodyPr>
          <a:lstStyle/>
          <a:p>
            <a:pPr marL="0" indent="0" algn="just">
              <a:buNone/>
            </a:pPr>
            <a:r>
              <a:rPr lang="pl-PL" dirty="0"/>
              <a:t>§  1. 	Umieszczenie nieletniego w zakładzie poprawczym można warunkowo zawiesić, jeżeli właściwości i warunki osobiste oraz środowiskowe sprawcy, jak również okoliczności i charakter jego czynu uzasadniają przypuszczenie, że pomimo niewykonania środka poprawczego cele wychowawcze zostaną osiągnięte.</a:t>
            </a:r>
          </a:p>
          <a:p>
            <a:pPr marL="0" indent="0" algn="just">
              <a:buNone/>
            </a:pPr>
            <a:r>
              <a:rPr lang="pl-PL" dirty="0"/>
              <a:t>§  2. 	Warunkowe zawieszenie następuje na okres próby, który wynosi od roku do lat 3; w okresie próby sąd stosuje do nieletniego środki wychowawcze.</a:t>
            </a:r>
          </a:p>
          <a:p>
            <a:pPr marL="0" indent="0" algn="just">
              <a:buNone/>
            </a:pPr>
            <a:r>
              <a:rPr lang="pl-PL" dirty="0"/>
              <a:t>§  3. 	Jeżeli w okresie próby zachowanie nieletniego wskazuje na dalszą demoralizację albo jeżeli nieletni uchyla się od wykonywania nałożonych na niego obowiązków lub od nadzoru, sąd rodzinny może odwołać warunkowe zawieszenie i zarządzić umieszczenie nieletniego w zakładzie poprawczym. W razie popełnienia przez nieletniego czynu karalnego określonego w art. 134, art. 148 § 1, 2 lub 3, art. 156 § 1 lub 3, art. 163 § 1 lub 3, art. 166, art. 173 § 1 lub 3, art. 189, art. 189a, art. 197 § 3 lub 4, art. 198, art. 200, art. 202 § 3, 4, 4a, 4b lub 4c, art. 204 § 3, art. 252 § 1 lub 2 oraz w art. 280 Kodeksu karnego i braku podstaw do rozpoznawania sprawy przez sąd właściwy według przepisów Kodeksu postępowania karnego, sąd rodzinny odwołuje warunkowe zawieszenie i zarządza umieszczenie nieletniego w zakładzie poprawczym.</a:t>
            </a:r>
          </a:p>
          <a:p>
            <a:pPr marL="0" indent="0" algn="just">
              <a:buNone/>
            </a:pPr>
            <a:r>
              <a:rPr lang="pl-PL" dirty="0"/>
              <a:t>§  4. 	Jeżeli w okresie próby i w ciągu dalszych 3 miesięcy odwołanie warunkowego zawieszenia nie nastąpiło, orzeczenie o umieszczeniu w zakładzie poprawczym z mocy prawa uważa się za niebyłe</a:t>
            </a:r>
            <a:r>
              <a:rPr lang="pl-PL" dirty="0" smtClean="0"/>
              <a:t>.</a:t>
            </a:r>
          </a:p>
          <a:p>
            <a:pPr marL="0" indent="0" algn="r">
              <a:buNone/>
            </a:pPr>
            <a:r>
              <a:rPr lang="pl-PL" dirty="0" smtClean="0"/>
              <a:t>Art. 11 </a:t>
            </a:r>
            <a:r>
              <a:rPr lang="pl-PL" dirty="0" err="1" smtClean="0"/>
              <a:t>u.o.p.w.n</a:t>
            </a:r>
            <a:r>
              <a:rPr lang="pl-PL" dirty="0" smtClean="0"/>
              <a:t>.</a:t>
            </a:r>
            <a:endParaRPr lang="pl-PL" dirty="0"/>
          </a:p>
        </p:txBody>
      </p:sp>
    </p:spTree>
    <p:extLst>
      <p:ext uri="{BB962C8B-B14F-4D97-AF65-F5344CB8AC3E}">
        <p14:creationId xmlns:p14="http://schemas.microsoft.com/office/powerpoint/2010/main" val="4204670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76672"/>
            <a:ext cx="8219256" cy="5649491"/>
          </a:xfrm>
        </p:spPr>
        <p:txBody>
          <a:bodyPr>
            <a:normAutofit fontScale="55000" lnSpcReduction="20000"/>
          </a:bodyPr>
          <a:lstStyle/>
          <a:p>
            <a:pPr marL="0" indent="0" algn="just">
              <a:buNone/>
            </a:pPr>
            <a:r>
              <a:rPr lang="pl-PL" dirty="0"/>
              <a:t> </a:t>
            </a:r>
            <a:r>
              <a:rPr lang="pl-PL" dirty="0" smtClean="0"/>
              <a:t>„W </a:t>
            </a:r>
            <a:r>
              <a:rPr lang="pl-PL" dirty="0"/>
              <a:t>świetle przepisów art. 3, 10 i 11 ustawy z dnia 26.X.1982 r. o postępowaniu w sprawach nieletnich można orzec umieszczenie nieletniego, który popełnił przestępstwo, w zakładzie poprawczym, jeżeli</a:t>
            </a:r>
            <a:r>
              <a:rPr lang="pl-PL" dirty="0" smtClean="0"/>
              <a:t>:</a:t>
            </a:r>
            <a:endParaRPr lang="pl-PL" dirty="0"/>
          </a:p>
          <a:p>
            <a:pPr marL="0" indent="0" algn="just">
              <a:buNone/>
            </a:pPr>
            <a:r>
              <a:rPr lang="pl-PL" dirty="0"/>
              <a:t>a) u nieletniego występuje wysoki stopień demoralizacji</a:t>
            </a:r>
            <a:r>
              <a:rPr lang="pl-PL" dirty="0" smtClean="0"/>
              <a:t>,</a:t>
            </a:r>
            <a:endParaRPr lang="pl-PL" dirty="0"/>
          </a:p>
          <a:p>
            <a:pPr marL="0" indent="0" algn="just">
              <a:buNone/>
            </a:pPr>
            <a:r>
              <a:rPr lang="pl-PL" dirty="0"/>
              <a:t>b) </a:t>
            </a:r>
            <a:r>
              <a:rPr lang="pl-PL" dirty="0" smtClean="0"/>
              <a:t>przemawiają </a:t>
            </a:r>
            <a:r>
              <a:rPr lang="pl-PL" dirty="0"/>
              <a:t>za tym okoliczności i charakter czynu</a:t>
            </a:r>
            <a:r>
              <a:rPr lang="pl-PL" dirty="0" smtClean="0"/>
              <a:t>,</a:t>
            </a:r>
            <a:endParaRPr lang="pl-PL" dirty="0"/>
          </a:p>
          <a:p>
            <a:pPr marL="0" indent="0" algn="just">
              <a:buNone/>
            </a:pPr>
            <a:r>
              <a:rPr lang="pl-PL" dirty="0"/>
              <a:t>c) dotychczasowe wychowywanie nieletniego nie dało pozytywnych rezultatów </a:t>
            </a:r>
            <a:r>
              <a:rPr lang="pl-PL" dirty="0" smtClean="0"/>
              <a:t>lub</a:t>
            </a:r>
            <a:endParaRPr lang="pl-PL" dirty="0"/>
          </a:p>
          <a:p>
            <a:pPr marL="0" indent="0" algn="just">
              <a:buNone/>
            </a:pPr>
            <a:r>
              <a:rPr lang="pl-PL" dirty="0"/>
              <a:t>d) dotychczas stosowane środki wychowawcze nie rokują resocjalizacji nieletniego</a:t>
            </a:r>
            <a:r>
              <a:rPr lang="pl-PL" dirty="0" smtClean="0"/>
              <a:t>.</a:t>
            </a:r>
            <a:endParaRPr lang="pl-PL" dirty="0"/>
          </a:p>
          <a:p>
            <a:pPr marL="0" indent="0" algn="just">
              <a:buNone/>
            </a:pPr>
            <a:r>
              <a:rPr lang="pl-PL" dirty="0"/>
              <a:t>Jednocześnie spełnionych musi być kilka innych warunków</a:t>
            </a:r>
            <a:r>
              <a:rPr lang="pl-PL" dirty="0" smtClean="0"/>
              <a:t>:</a:t>
            </a:r>
            <a:endParaRPr lang="pl-PL" dirty="0"/>
          </a:p>
          <a:p>
            <a:pPr marL="0" indent="0" algn="just">
              <a:buNone/>
            </a:pPr>
            <a:r>
              <a:rPr lang="pl-PL" dirty="0"/>
              <a:t>a) umieszczenie nieletniego w zakładzie poprawczym ma zapobiegać jego dalszej, a więc w bardzo wysokim stopniu demoralizacji</a:t>
            </a:r>
            <a:r>
              <a:rPr lang="pl-PL" dirty="0" smtClean="0"/>
              <a:t>,</a:t>
            </a:r>
            <a:endParaRPr lang="pl-PL" dirty="0"/>
          </a:p>
          <a:p>
            <a:pPr marL="0" indent="0" algn="just">
              <a:buNone/>
            </a:pPr>
            <a:r>
              <a:rPr lang="pl-PL" dirty="0"/>
              <a:t>b) ma zapobiegać popełnieniu przez niego nowego przestępstwa</a:t>
            </a:r>
            <a:r>
              <a:rPr lang="pl-PL" dirty="0" smtClean="0"/>
              <a:t>,</a:t>
            </a:r>
            <a:endParaRPr lang="pl-PL" dirty="0"/>
          </a:p>
          <a:p>
            <a:pPr marL="0" indent="0" algn="just">
              <a:buNone/>
            </a:pPr>
            <a:r>
              <a:rPr lang="pl-PL" dirty="0"/>
              <a:t>c) ma stworzyć warunki do powrotu nieletniego do normalnego życia</a:t>
            </a:r>
            <a:r>
              <a:rPr lang="pl-PL" dirty="0" smtClean="0"/>
              <a:t>,</a:t>
            </a:r>
            <a:endParaRPr lang="pl-PL" dirty="0"/>
          </a:p>
          <a:p>
            <a:pPr marL="0" indent="0" algn="just">
              <a:buNone/>
            </a:pPr>
            <a:r>
              <a:rPr lang="pl-PL" dirty="0"/>
              <a:t>d) winno odpowiadać dobru nieletniego</a:t>
            </a:r>
            <a:r>
              <a:rPr lang="pl-PL" dirty="0" smtClean="0"/>
              <a:t>,</a:t>
            </a:r>
            <a:endParaRPr lang="pl-PL" dirty="0"/>
          </a:p>
          <a:p>
            <a:pPr marL="0" indent="0" algn="just">
              <a:buNone/>
            </a:pPr>
            <a:r>
              <a:rPr lang="pl-PL" dirty="0"/>
              <a:t>e) ma też uwzględniać interes społeczny</a:t>
            </a:r>
            <a:r>
              <a:rPr lang="pl-PL" dirty="0" smtClean="0"/>
              <a:t>.</a:t>
            </a:r>
            <a:endParaRPr lang="pl-PL" dirty="0"/>
          </a:p>
          <a:p>
            <a:pPr marL="0" indent="0" algn="just">
              <a:buNone/>
            </a:pPr>
            <a:r>
              <a:rPr lang="pl-PL" dirty="0" smtClean="0"/>
              <a:t>Zważywszy</a:t>
            </a:r>
            <a:r>
              <a:rPr lang="pl-PL" dirty="0"/>
              <a:t>, że oskarżony popełnił przypisany mu czyn nie mając ukończonych 16 lat, właściwym do rozpoznania jego sprawy był sąd rodzinny. Jednakże rozpoznanie tej sprawy przez Sąd Wojewódzki nie stanowi żadnego z uchybień wymienionych w art. 388 k.p.k., powodujących uchylenie orzeczenia niezależnie od granic środka odwoławczego i wpływu uchybienia na treść </a:t>
            </a:r>
            <a:r>
              <a:rPr lang="pl-PL" dirty="0" smtClean="0"/>
              <a:t>orzeczenia”.</a:t>
            </a:r>
          </a:p>
          <a:p>
            <a:pPr marL="0" indent="0" algn="r">
              <a:buNone/>
            </a:pPr>
            <a:r>
              <a:rPr lang="pl-PL" dirty="0" smtClean="0"/>
              <a:t>Wyrok SN z 23.03.1984.</a:t>
            </a:r>
          </a:p>
          <a:p>
            <a:pPr marL="0" indent="0" algn="r">
              <a:buNone/>
            </a:pPr>
            <a:r>
              <a:rPr lang="pl-PL" dirty="0" smtClean="0"/>
              <a:t>Sygn</a:t>
            </a:r>
            <a:r>
              <a:rPr lang="pl-PL" dirty="0"/>
              <a:t>. </a:t>
            </a:r>
            <a:r>
              <a:rPr lang="pl-PL" dirty="0" smtClean="0"/>
              <a:t>akt IV </a:t>
            </a:r>
            <a:r>
              <a:rPr lang="pl-PL" dirty="0"/>
              <a:t>KR 60/84 </a:t>
            </a:r>
          </a:p>
        </p:txBody>
      </p:sp>
    </p:spTree>
    <p:extLst>
      <p:ext uri="{BB962C8B-B14F-4D97-AF65-F5344CB8AC3E}">
        <p14:creationId xmlns:p14="http://schemas.microsoft.com/office/powerpoint/2010/main" val="3325993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548680"/>
            <a:ext cx="8291264" cy="5577483"/>
          </a:xfrm>
        </p:spPr>
        <p:txBody>
          <a:bodyPr>
            <a:normAutofit fontScale="85000" lnSpcReduction="10000"/>
          </a:bodyPr>
          <a:lstStyle/>
          <a:p>
            <a:pPr marL="0" indent="0" algn="just">
              <a:buNone/>
            </a:pPr>
            <a:r>
              <a:rPr lang="pl-PL" dirty="0" smtClean="0"/>
              <a:t>„W </a:t>
            </a:r>
            <a:r>
              <a:rPr lang="pl-PL" dirty="0"/>
              <a:t>razie stwierdzenia u nieletniego upośledzenia umysłowego, choroby psychicznej lub innego zakłócenia czynności psychicznych bądź nałogowego używania alkoholu albo innych środków w celu wprowadzenia się w stan odurzenia, sąd rodzinny może orzec umieszczenie nieletniego w szpitalu psychiatrycznym lub innym odpowiednim zakładzie leczniczym. Jeżeli zachodzi potrzeba zapewnienia nieletniemu jedynie opieki wychowawczej, sąd może orzec umieszczenie go w młodzieżowym ośrodku wychowawczym, a w przypadku gdy nieletni jest upośledzony umysłowo w stopniu głębokim i wymaga jedynie opieki - w domu pomocy </a:t>
            </a:r>
            <a:r>
              <a:rPr lang="pl-PL" dirty="0" smtClean="0"/>
              <a:t>społecznej”.</a:t>
            </a:r>
          </a:p>
          <a:p>
            <a:pPr marL="0" indent="0" algn="r">
              <a:buNone/>
            </a:pPr>
            <a:r>
              <a:rPr lang="pl-PL" dirty="0" smtClean="0"/>
              <a:t>Art. 12 </a:t>
            </a:r>
            <a:r>
              <a:rPr lang="pl-PL" dirty="0" err="1" smtClean="0"/>
              <a:t>u.o.p.w.n</a:t>
            </a:r>
            <a:r>
              <a:rPr lang="pl-PL" dirty="0" smtClean="0"/>
              <a:t>.</a:t>
            </a:r>
            <a:endParaRPr lang="pl-PL" dirty="0"/>
          </a:p>
        </p:txBody>
      </p:sp>
    </p:spTree>
    <p:extLst>
      <p:ext uri="{BB962C8B-B14F-4D97-AF65-F5344CB8AC3E}">
        <p14:creationId xmlns:p14="http://schemas.microsoft.com/office/powerpoint/2010/main" val="1399877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404664"/>
            <a:ext cx="8147248" cy="5721499"/>
          </a:xfrm>
        </p:spPr>
        <p:txBody>
          <a:bodyPr>
            <a:normAutofit/>
          </a:bodyPr>
          <a:lstStyle/>
          <a:p>
            <a:pPr marL="0" indent="0">
              <a:buNone/>
            </a:pPr>
            <a:endParaRPr lang="pl-PL" dirty="0" smtClean="0"/>
          </a:p>
          <a:p>
            <a:pPr marL="0" indent="0" algn="just">
              <a:buNone/>
            </a:pPr>
            <a:r>
              <a:rPr lang="pl-PL" dirty="0" smtClean="0"/>
              <a:t>„W </a:t>
            </a:r>
            <a:r>
              <a:rPr lang="pl-PL" dirty="0"/>
              <a:t>stosunku do nieletniego wykazującego przejawy demoralizacji, u którego stwierdzono nałogowe używanie alkoholu albo innych środków w celu wprowadzenia się w stan odurzenia, sąd rodzinny może orzec umieszczenie w szpitalu psychiatrycznym lub innym odpowiednim zakładzie </a:t>
            </a:r>
            <a:r>
              <a:rPr lang="pl-PL" dirty="0" smtClean="0"/>
              <a:t>leczniczym”.</a:t>
            </a:r>
          </a:p>
          <a:p>
            <a:pPr marL="0" indent="0" algn="r">
              <a:buNone/>
            </a:pPr>
            <a:r>
              <a:rPr lang="pl-PL" dirty="0" smtClean="0"/>
              <a:t>Uchwała SN z 21.11.1984.</a:t>
            </a:r>
          </a:p>
          <a:p>
            <a:pPr marL="0" indent="0" algn="r">
              <a:buNone/>
            </a:pPr>
            <a:r>
              <a:rPr lang="pl-PL" dirty="0" smtClean="0"/>
              <a:t>Sygn</a:t>
            </a:r>
            <a:r>
              <a:rPr lang="pl-PL" dirty="0"/>
              <a:t>. </a:t>
            </a:r>
            <a:r>
              <a:rPr lang="pl-PL" dirty="0" smtClean="0"/>
              <a:t>akt III </a:t>
            </a:r>
            <a:r>
              <a:rPr lang="pl-PL" dirty="0"/>
              <a:t>CZP 47/84 </a:t>
            </a:r>
          </a:p>
        </p:txBody>
      </p:sp>
    </p:spTree>
    <p:extLst>
      <p:ext uri="{BB962C8B-B14F-4D97-AF65-F5344CB8AC3E}">
        <p14:creationId xmlns:p14="http://schemas.microsoft.com/office/powerpoint/2010/main" val="775088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92696"/>
            <a:ext cx="8291264" cy="5433467"/>
          </a:xfrm>
        </p:spPr>
        <p:txBody>
          <a:bodyPr>
            <a:normAutofit fontScale="92500" lnSpcReduction="20000"/>
          </a:bodyPr>
          <a:lstStyle/>
          <a:p>
            <a:pPr marL="0" indent="0" algn="just">
              <a:buNone/>
            </a:pPr>
            <a:r>
              <a:rPr lang="pl-PL" dirty="0" smtClean="0"/>
              <a:t>„Jeżeli </a:t>
            </a:r>
            <a:r>
              <a:rPr lang="pl-PL" dirty="0"/>
              <a:t>opinia biegłego wskazuje na znacznie ograniczony wgląd oskarżonego w swoją osobowość i znacznie obniżony poziom krytycznej oceny własnej osoby, ale jednocześnie wskazuje na poprawne rozumienie zasad warunkujących poprawne współżycie społeczne oraz podstawowych norm prawnych, przy jednoczesnej nikłej ich internalizacji, to stopień rozwoju sprawcy pozwala, mimo nieukończenia przezeń 17 roku życia, na przypisanie mu winy i pociągnięcie go do odpowiedzialności karnej na zasadach określonych w Kodeksie karnym (art. 10 § 2 k.k</a:t>
            </a:r>
            <a:r>
              <a:rPr lang="pl-PL" dirty="0" smtClean="0"/>
              <a:t>.)”.</a:t>
            </a:r>
          </a:p>
          <a:p>
            <a:pPr marL="0" indent="0" algn="r">
              <a:buNone/>
            </a:pPr>
            <a:r>
              <a:rPr lang="pl-PL" dirty="0" smtClean="0"/>
              <a:t>Wyrok SA w Katowicach z 23.11.2017.</a:t>
            </a:r>
          </a:p>
          <a:p>
            <a:pPr marL="0" indent="0" algn="r">
              <a:buNone/>
            </a:pPr>
            <a:r>
              <a:rPr lang="pl-PL" dirty="0" smtClean="0"/>
              <a:t>Sygn</a:t>
            </a:r>
            <a:r>
              <a:rPr lang="pl-PL" dirty="0"/>
              <a:t>. </a:t>
            </a:r>
            <a:r>
              <a:rPr lang="pl-PL" dirty="0" smtClean="0"/>
              <a:t>akt II </a:t>
            </a:r>
            <a:r>
              <a:rPr lang="pl-PL" dirty="0" err="1"/>
              <a:t>AKa</a:t>
            </a:r>
            <a:r>
              <a:rPr lang="pl-PL" dirty="0"/>
              <a:t> 484/17 </a:t>
            </a:r>
          </a:p>
        </p:txBody>
      </p:sp>
    </p:spTree>
    <p:extLst>
      <p:ext uri="{BB962C8B-B14F-4D97-AF65-F5344CB8AC3E}">
        <p14:creationId xmlns:p14="http://schemas.microsoft.com/office/powerpoint/2010/main" val="2014108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lstStyle/>
          <a:p>
            <a:pPr marL="0" indent="0" algn="just">
              <a:buNone/>
            </a:pPr>
            <a:endParaRPr lang="pl-PL" dirty="0" smtClean="0"/>
          </a:p>
          <a:p>
            <a:pPr marL="0" indent="0" algn="just">
              <a:buNone/>
            </a:pPr>
            <a:r>
              <a:rPr lang="pl-PL" dirty="0" smtClean="0"/>
              <a:t>„Warunkiem </a:t>
            </a:r>
            <a:r>
              <a:rPr lang="pl-PL" dirty="0"/>
              <a:t>zastosowania art. 10 § 2 k.k. nie jest uprzednie stosowanie wobec sprawcy środków wychowawczych lub </a:t>
            </a:r>
            <a:r>
              <a:rPr lang="pl-PL" dirty="0" smtClean="0"/>
              <a:t>poprawczych”.</a:t>
            </a:r>
          </a:p>
          <a:p>
            <a:pPr marL="0" indent="0" algn="r">
              <a:buNone/>
            </a:pPr>
            <a:r>
              <a:rPr lang="pl-PL" dirty="0" smtClean="0"/>
              <a:t>Wyrok SA w Warszawie z 4.10.2017. </a:t>
            </a:r>
          </a:p>
          <a:p>
            <a:pPr marL="0" indent="0" algn="r">
              <a:buNone/>
            </a:pPr>
            <a:r>
              <a:rPr lang="pl-PL" dirty="0" smtClean="0"/>
              <a:t>Sygn</a:t>
            </a:r>
            <a:r>
              <a:rPr lang="pl-PL" dirty="0"/>
              <a:t>. </a:t>
            </a:r>
            <a:r>
              <a:rPr lang="pl-PL" dirty="0" smtClean="0"/>
              <a:t>akt II </a:t>
            </a:r>
            <a:r>
              <a:rPr lang="pl-PL" dirty="0" err="1"/>
              <a:t>AKa</a:t>
            </a:r>
            <a:r>
              <a:rPr lang="pl-PL" dirty="0"/>
              <a:t> 193/17 </a:t>
            </a:r>
          </a:p>
        </p:txBody>
      </p:sp>
    </p:spTree>
    <p:extLst>
      <p:ext uri="{BB962C8B-B14F-4D97-AF65-F5344CB8AC3E}">
        <p14:creationId xmlns:p14="http://schemas.microsoft.com/office/powerpoint/2010/main" val="3248057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219256" cy="5577483"/>
          </a:xfrm>
        </p:spPr>
        <p:txBody>
          <a:bodyPr>
            <a:normAutofit fontScale="85000" lnSpcReduction="10000"/>
          </a:bodyPr>
          <a:lstStyle/>
          <a:p>
            <a:pPr marL="0" indent="0" algn="just">
              <a:buNone/>
            </a:pPr>
            <a:r>
              <a:rPr lang="pl-PL" dirty="0" smtClean="0"/>
              <a:t>„Skoro </a:t>
            </a:r>
            <a:r>
              <a:rPr lang="pl-PL" dirty="0"/>
              <a:t>postępowanie w sprawie oskarżonego mającego w chwili popełnienia przestępstwa 15 lat i 10 miesięcy, a z uwagi na rodzaj popełnionego przestępstwa i stopień demoralizacji, odpowiadającego zgodnie z art. 10 § 2 k.k., prowadzone było w myśl przepisów kodeksu postępowania karnego, to zgodnie z art. 18 § 2 ustawy o postępowaniu w sprawach nieletnich, sąd obowiązany był uwzględniać zawarte w niej regulacje szczególne, w tym także wymienione w w/w przepisie, nadające rodzicom nieletniego prawa strony. Podstawowym obowiązkiem sądu w tym zakresie jest prawidłowe zawiadomienie o terminie </a:t>
            </a:r>
            <a:r>
              <a:rPr lang="pl-PL" dirty="0" smtClean="0"/>
              <a:t>rozprawy”.</a:t>
            </a:r>
          </a:p>
          <a:p>
            <a:pPr marL="0" indent="0" algn="r">
              <a:buNone/>
            </a:pPr>
            <a:r>
              <a:rPr lang="pl-PL" dirty="0" smtClean="0"/>
              <a:t>Wyrok SA w Katowicach z 20.10.2016.</a:t>
            </a:r>
          </a:p>
          <a:p>
            <a:pPr marL="0" indent="0" algn="r">
              <a:buNone/>
            </a:pPr>
            <a:r>
              <a:rPr lang="pl-PL" dirty="0" smtClean="0"/>
              <a:t>Sygn</a:t>
            </a:r>
            <a:r>
              <a:rPr lang="pl-PL" dirty="0"/>
              <a:t>. </a:t>
            </a:r>
            <a:r>
              <a:rPr lang="pl-PL" dirty="0" smtClean="0"/>
              <a:t>akt II </a:t>
            </a:r>
            <a:r>
              <a:rPr lang="pl-PL" dirty="0" err="1"/>
              <a:t>AKa</a:t>
            </a:r>
            <a:r>
              <a:rPr lang="pl-PL" dirty="0"/>
              <a:t> 343/16 </a:t>
            </a:r>
          </a:p>
        </p:txBody>
      </p:sp>
    </p:spTree>
    <p:extLst>
      <p:ext uri="{BB962C8B-B14F-4D97-AF65-F5344CB8AC3E}">
        <p14:creationId xmlns:p14="http://schemas.microsoft.com/office/powerpoint/2010/main" val="1848436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92696"/>
            <a:ext cx="8219256" cy="5433467"/>
          </a:xfrm>
        </p:spPr>
        <p:txBody>
          <a:bodyPr>
            <a:normAutofit fontScale="92500" lnSpcReduction="20000"/>
          </a:bodyPr>
          <a:lstStyle/>
          <a:p>
            <a:pPr marL="0" indent="0" algn="just">
              <a:buNone/>
            </a:pPr>
            <a:r>
              <a:rPr lang="pl-PL" dirty="0" smtClean="0"/>
              <a:t>„W </a:t>
            </a:r>
            <a:r>
              <a:rPr lang="pl-PL" dirty="0"/>
              <a:t>razie rzeczywistego zbiegu przepisów ustawy, gdy czyn nieletniego, odpowiadającego na podstawie art. 10 § 2 k.k., wykracza poza znamiona przepisu wymienionego w art. 10 § 2 k.k., sięgnięcie do pozostałych zbiegających się przepisów dla pełnej charakterystyki prawnokarnej, poprzez kumulatywną kwalifikację prawną czynu, nie jest możliwe. Dopiero osoba, która ukończyła lat 17 może ponosić odpowiedzialność karną za swoje czyny, od której to zasady wyjątki wprowadza właśnie powołany przepis art. 10 § 2 k.k</a:t>
            </a:r>
            <a:r>
              <a:rPr lang="pl-PL" dirty="0" smtClean="0"/>
              <a:t>.”.</a:t>
            </a:r>
          </a:p>
          <a:p>
            <a:pPr marL="0" indent="0" algn="r">
              <a:buNone/>
            </a:pPr>
            <a:r>
              <a:rPr lang="pl-PL" dirty="0" smtClean="0"/>
              <a:t>Wyrok SA we Wrocławiu z 15.10.2015.</a:t>
            </a:r>
          </a:p>
          <a:p>
            <a:pPr marL="0" indent="0" algn="r">
              <a:buNone/>
            </a:pPr>
            <a:r>
              <a:rPr lang="pl-PL" dirty="0" smtClean="0"/>
              <a:t>Sygn</a:t>
            </a:r>
            <a:r>
              <a:rPr lang="pl-PL" dirty="0"/>
              <a:t>. </a:t>
            </a:r>
            <a:r>
              <a:rPr lang="pl-PL" dirty="0" smtClean="0"/>
              <a:t>akt II </a:t>
            </a:r>
            <a:r>
              <a:rPr lang="pl-PL" dirty="0" err="1"/>
              <a:t>AKa</a:t>
            </a:r>
            <a:r>
              <a:rPr lang="pl-PL" dirty="0"/>
              <a:t> 245/15 </a:t>
            </a:r>
          </a:p>
        </p:txBody>
      </p:sp>
    </p:spTree>
    <p:extLst>
      <p:ext uri="{BB962C8B-B14F-4D97-AF65-F5344CB8AC3E}">
        <p14:creationId xmlns:p14="http://schemas.microsoft.com/office/powerpoint/2010/main" val="1213867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692696"/>
            <a:ext cx="8291264" cy="5433467"/>
          </a:xfrm>
        </p:spPr>
        <p:txBody>
          <a:bodyPr>
            <a:normAutofit fontScale="62500" lnSpcReduction="20000"/>
          </a:bodyPr>
          <a:lstStyle/>
          <a:p>
            <a:pPr marL="0" indent="0" algn="just">
              <a:buNone/>
            </a:pPr>
            <a:r>
              <a:rPr lang="pl-PL" dirty="0"/>
              <a:t>§  1. 	Przepisy ustawy stosuje się w zakresie:</a:t>
            </a:r>
          </a:p>
          <a:p>
            <a:pPr marL="0" indent="0" algn="just">
              <a:buNone/>
            </a:pPr>
            <a:r>
              <a:rPr lang="pl-PL" dirty="0"/>
              <a:t>1)	zapobiegania i zwalczania demoralizacji - w stosunku do osób, które nie ukończyły lat 18;</a:t>
            </a:r>
          </a:p>
          <a:p>
            <a:pPr marL="0" indent="0" algn="just">
              <a:buNone/>
            </a:pPr>
            <a:r>
              <a:rPr lang="pl-PL" dirty="0"/>
              <a:t>2)	postępowania w sprawach o czyny karalne - w stosunku do osób, które dopuściły się takiego czynu po ukończeniu lat 13, ale nie ukończyły lat 17;</a:t>
            </a:r>
          </a:p>
          <a:p>
            <a:pPr marL="0" indent="0" algn="just">
              <a:buNone/>
            </a:pPr>
            <a:r>
              <a:rPr lang="pl-PL" dirty="0"/>
              <a:t>3)	wykonywania środków wychowawczych lub poprawczych - w stosunku do osób, względem których środki te zostały orzeczone, nie dłużej jednak niż do ukończenia przez te osoby lat 21.</a:t>
            </a:r>
          </a:p>
          <a:p>
            <a:pPr marL="0" indent="0" algn="just">
              <a:buNone/>
            </a:pPr>
            <a:r>
              <a:rPr lang="pl-PL" dirty="0"/>
              <a:t>§  2. 	Ilekroć w ustawie jest mowa o:</a:t>
            </a:r>
          </a:p>
          <a:p>
            <a:pPr marL="0" indent="0" algn="just">
              <a:buNone/>
            </a:pPr>
            <a:r>
              <a:rPr lang="pl-PL" dirty="0"/>
              <a:t>1)	"nieletnich" - rozumie się przez to osoby, o których mowa w § 1;</a:t>
            </a:r>
          </a:p>
          <a:p>
            <a:pPr marL="0" indent="0" algn="just">
              <a:buNone/>
            </a:pPr>
            <a:r>
              <a:rPr lang="pl-PL" dirty="0"/>
              <a:t>2)	"czynie karalnym" - rozumie się przez to czyn zabroniony przez ustawę jako:</a:t>
            </a:r>
          </a:p>
          <a:p>
            <a:pPr marL="0" indent="0" algn="just">
              <a:buNone/>
            </a:pPr>
            <a:r>
              <a:rPr lang="pl-PL" dirty="0"/>
              <a:t>a)	przestępstwo lub przestępstwo skarbowe albo</a:t>
            </a:r>
          </a:p>
          <a:p>
            <a:pPr marL="514350" indent="-514350" algn="just">
              <a:buAutoNum type="alphaLcParenR" startAt="2"/>
            </a:pPr>
            <a:r>
              <a:rPr lang="pl-PL" dirty="0" smtClean="0"/>
              <a:t>wykroczenie </a:t>
            </a:r>
            <a:r>
              <a:rPr lang="pl-PL" dirty="0"/>
              <a:t>określone w art. 50a, art. 51, art. 69, art. 74, art. 76, art. </a:t>
            </a:r>
            <a:r>
              <a:rPr lang="pl-PL" dirty="0" smtClean="0"/>
              <a:t>85, art</a:t>
            </a:r>
            <a:r>
              <a:rPr lang="pl-PL" dirty="0"/>
              <a:t>. 87, art. 119, art. 122, art. 124, art. 133 lub art. 143 Kodeksu wykroczeń</a:t>
            </a:r>
            <a:r>
              <a:rPr lang="pl-PL" dirty="0" smtClean="0"/>
              <a:t>.</a:t>
            </a:r>
          </a:p>
          <a:p>
            <a:pPr marL="0" indent="0" algn="r">
              <a:buNone/>
            </a:pPr>
            <a:r>
              <a:rPr lang="pl-PL" dirty="0" smtClean="0"/>
              <a:t>Art. 1 ustawy o postępowaniu w sprawach nieletnich</a:t>
            </a:r>
            <a:endParaRPr lang="pl-PL" dirty="0"/>
          </a:p>
        </p:txBody>
      </p:sp>
    </p:spTree>
    <p:extLst>
      <p:ext uri="{BB962C8B-B14F-4D97-AF65-F5344CB8AC3E}">
        <p14:creationId xmlns:p14="http://schemas.microsoft.com/office/powerpoint/2010/main" val="3895661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548680"/>
            <a:ext cx="8219256" cy="5577483"/>
          </a:xfrm>
        </p:spPr>
        <p:txBody>
          <a:bodyPr>
            <a:normAutofit fontScale="92500" lnSpcReduction="20000"/>
          </a:bodyPr>
          <a:lstStyle/>
          <a:p>
            <a:pPr marL="0" indent="0" algn="just">
              <a:buNone/>
            </a:pPr>
            <a:r>
              <a:rPr lang="pl-PL" dirty="0" smtClean="0"/>
              <a:t>„Stosownie </a:t>
            </a:r>
            <a:r>
              <a:rPr lang="pl-PL" dirty="0"/>
              <a:t>do art. 1 § 2 pkt 1 w zw. z § 1 pkt 2 k.k. [ustawy z 1982 r. o postepowaniu w sprawach nieletnich] nieletnim jest osoba, która dopuściła się czynu karalnego po ukończeniu 13 lat, ale nie ukończyła 17 lat. Skoro dwaj oskarżeni w chwili wszczęcia postępowania mieli ukończone 18 lat, a zatem zgodnie z art. 18 § 1 pkt 2 w zw. z art. 13 ustawy o postępowaniu w sprawach nieletnich odpowiadają oni przed sądem właściwym według przepisów Kodeksu postępowania karnego, z tym, iż kary należy wymierzyć z nadzwyczajnym </a:t>
            </a:r>
            <a:r>
              <a:rPr lang="pl-PL" dirty="0" smtClean="0"/>
              <a:t>złagodzeniem”.</a:t>
            </a:r>
          </a:p>
          <a:p>
            <a:pPr marL="0" indent="0" algn="r">
              <a:buNone/>
            </a:pPr>
            <a:r>
              <a:rPr lang="pl-PL" dirty="0" smtClean="0"/>
              <a:t>Wyrok SA w Warszawie z 8.07.2011.</a:t>
            </a:r>
          </a:p>
          <a:p>
            <a:pPr marL="0" indent="0" algn="r">
              <a:buNone/>
            </a:pPr>
            <a:r>
              <a:rPr lang="pl-PL" dirty="0" smtClean="0"/>
              <a:t>Sygn</a:t>
            </a:r>
            <a:r>
              <a:rPr lang="pl-PL" dirty="0"/>
              <a:t>. </a:t>
            </a:r>
            <a:r>
              <a:rPr lang="pl-PL" dirty="0" smtClean="0"/>
              <a:t>akt II </a:t>
            </a:r>
            <a:r>
              <a:rPr lang="pl-PL" dirty="0" err="1"/>
              <a:t>AKa</a:t>
            </a:r>
            <a:r>
              <a:rPr lang="pl-PL" dirty="0"/>
              <a:t> 132/11  </a:t>
            </a:r>
          </a:p>
          <a:p>
            <a:pPr marL="0" indent="0" algn="just">
              <a:buNone/>
            </a:pPr>
            <a:endParaRPr lang="pl-PL" dirty="0"/>
          </a:p>
        </p:txBody>
      </p:sp>
    </p:spTree>
    <p:extLst>
      <p:ext uri="{BB962C8B-B14F-4D97-AF65-F5344CB8AC3E}">
        <p14:creationId xmlns:p14="http://schemas.microsoft.com/office/powerpoint/2010/main" val="4277759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lstStyle/>
          <a:p>
            <a:pPr marL="0" indent="0" algn="just">
              <a:buNone/>
            </a:pPr>
            <a:endParaRPr lang="pl-PL" dirty="0" smtClean="0"/>
          </a:p>
          <a:p>
            <a:pPr marL="0" indent="0" algn="just">
              <a:buNone/>
            </a:pPr>
            <a:r>
              <a:rPr lang="pl-PL" dirty="0" smtClean="0"/>
              <a:t>„Nieletni</a:t>
            </a:r>
            <a:r>
              <a:rPr lang="pl-PL" dirty="0"/>
              <a:t>, o którym mowa w art. 10 </a:t>
            </a:r>
            <a:r>
              <a:rPr lang="pl-PL" dirty="0" err="1"/>
              <a:t>u.p.n</a:t>
            </a:r>
            <a:r>
              <a:rPr lang="pl-PL" dirty="0"/>
              <a:t>. jest osobą określoną w art. 1 § 1 pkt 2 </a:t>
            </a:r>
            <a:r>
              <a:rPr lang="pl-PL" dirty="0" err="1"/>
              <a:t>u.p.n</a:t>
            </a:r>
            <a:r>
              <a:rPr lang="pl-PL" dirty="0"/>
              <a:t>., i tylko wobec takiego nieletniego orzec można umieszczenie w zakładzie </a:t>
            </a:r>
            <a:r>
              <a:rPr lang="pl-PL" dirty="0" smtClean="0"/>
              <a:t>poprawczym”.</a:t>
            </a:r>
          </a:p>
          <a:p>
            <a:pPr marL="0" indent="0" algn="r">
              <a:buNone/>
            </a:pPr>
            <a:r>
              <a:rPr lang="pl-PL" dirty="0" smtClean="0"/>
              <a:t>Wyrok SN z 22.04.2009.</a:t>
            </a:r>
          </a:p>
          <a:p>
            <a:pPr marL="0" indent="0" algn="r">
              <a:buNone/>
            </a:pPr>
            <a:r>
              <a:rPr lang="pl-PL" dirty="0" smtClean="0"/>
              <a:t>Sygn</a:t>
            </a:r>
            <a:r>
              <a:rPr lang="pl-PL" dirty="0"/>
              <a:t>. </a:t>
            </a:r>
            <a:r>
              <a:rPr lang="pl-PL" dirty="0" smtClean="0"/>
              <a:t>akt III </a:t>
            </a:r>
            <a:r>
              <a:rPr lang="pl-PL" dirty="0"/>
              <a:t>KK 21/09 </a:t>
            </a:r>
          </a:p>
        </p:txBody>
      </p:sp>
    </p:spTree>
    <p:extLst>
      <p:ext uri="{BB962C8B-B14F-4D97-AF65-F5344CB8AC3E}">
        <p14:creationId xmlns:p14="http://schemas.microsoft.com/office/powerpoint/2010/main" val="98623419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1951</Words>
  <Application>Microsoft Office PowerPoint</Application>
  <PresentationFormat>Pokaz na ekranie (4:3)</PresentationFormat>
  <Paragraphs>123</Paragraphs>
  <Slides>26</Slides>
  <Notes>0</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Motyw pakietu Office</vt:lpstr>
      <vt:lpstr>Odpowiedzialność osób nieletnich – wybór orzecznictwa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Odpowiedzialność osób nieletnich – wybór orzecznictwa</dc:title>
  <dc:creator>Karolina</dc:creator>
  <cp:lastModifiedBy>Karolina</cp:lastModifiedBy>
  <cp:revision>5</cp:revision>
  <dcterms:created xsi:type="dcterms:W3CDTF">2018-06-30T17:09:37Z</dcterms:created>
  <dcterms:modified xsi:type="dcterms:W3CDTF">2018-07-13T18:12:51Z</dcterms:modified>
</cp:coreProperties>
</file>