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51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852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1988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8770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8851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88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38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38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575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31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00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989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78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20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35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t>2017-10-17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9B7C76-EFF2-4CD8-A475-4750F11B4B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21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sztar.mf.gov.pl/isztar/taryfa_celna/web/main_P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E5E99A-6849-468F-B9EB-3DE0E8DFDC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gospodarcze UE – Prawo celne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69A6A7-2E7B-4C0A-9E44-F9AC4C18A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Krzysztof J. Jankowski LL.M.</a:t>
            </a:r>
          </a:p>
        </p:txBody>
      </p:sp>
    </p:spTree>
    <p:extLst>
      <p:ext uri="{BB962C8B-B14F-4D97-AF65-F5344CB8AC3E}">
        <p14:creationId xmlns:p14="http://schemas.microsoft.com/office/powerpoint/2010/main" val="31529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6C908-FF80-4B5D-B9DE-F8442051F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Wspólna Taryfa Celna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0477B3-5C1D-420B-B1B6-FE5AF661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System ISZTAR: </a:t>
            </a:r>
            <a:r>
              <a:rPr lang="pl-PL" dirty="0">
                <a:hlinkClick r:id="rId2"/>
              </a:rPr>
              <a:t>http://isztar.mf.gov.pl/isztar/taryfa_celna/web/main_PL</a:t>
            </a:r>
            <a:endParaRPr lang="pl-PL" dirty="0"/>
          </a:p>
          <a:p>
            <a:r>
              <a:rPr lang="pl-PL" dirty="0"/>
              <a:t>„Klasyfikacja taryfowa” towarów do celów stosowania Wspólnej Taryfy Celnej polega na określeniu jednej podpozycji lub dalszych podpodziałów w Nomenklaturze scalonej, do których towary te mają zostać zaklasyfikowane</a:t>
            </a:r>
          </a:p>
          <a:p>
            <a:r>
              <a:rPr lang="pl-PL" dirty="0"/>
              <a:t>WIT</a:t>
            </a:r>
          </a:p>
          <a:p>
            <a:r>
              <a:rPr lang="pl-PL"/>
              <a:t>Ogólne Reguły </a:t>
            </a:r>
            <a:r>
              <a:rPr lang="pl-PL" dirty="0"/>
              <a:t>Interpretacji Nomenklatury Scalonej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2874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A99B15-5CDF-4BBE-9A1D-0746E2362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Pochodzenie towarów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94460C-2120-4029-8912-528FFE3D6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Najważniejszy: art. 60 UKC</a:t>
            </a:r>
          </a:p>
          <a:p>
            <a:r>
              <a:rPr lang="pl-PL" dirty="0"/>
              <a:t>Pochodzenie preferencyjne i niepreferencyjne</a:t>
            </a:r>
          </a:p>
          <a:p>
            <a:r>
              <a:rPr lang="pl-PL" dirty="0"/>
              <a:t>Jak określić gdzie dany towar został wytworzony</a:t>
            </a:r>
          </a:p>
          <a:p>
            <a:r>
              <a:rPr lang="pl-PL" dirty="0"/>
              <a:t>WIP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497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A802D5-F0A9-4F57-A958-B24BEF49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Wartość celna towaru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897AB3-0756-47FD-81DE-CCA4C25A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 art. 69 UKC </a:t>
            </a:r>
          </a:p>
          <a:p>
            <a:r>
              <a:rPr lang="pl-PL" dirty="0"/>
              <a:t>Podstawowa metoda: metoda wartości transakcyjnej</a:t>
            </a:r>
          </a:p>
          <a:p>
            <a:r>
              <a:rPr lang="pl-PL" dirty="0"/>
              <a:t>Inne metody określania wartości celnej towaru</a:t>
            </a:r>
          </a:p>
        </p:txBody>
      </p:sp>
    </p:spTree>
    <p:extLst>
      <p:ext uri="{BB962C8B-B14F-4D97-AF65-F5344CB8AC3E}">
        <p14:creationId xmlns:p14="http://schemas.microsoft.com/office/powerpoint/2010/main" val="148186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FBCBD2-0A6B-4AAB-9E30-050D4500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Swoboda przepływu towarów a prawo celne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10B3D4-8E86-48F8-B977-8A0782DDA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Jakie towary są objęte swobodą przepływu towarów?</a:t>
            </a:r>
          </a:p>
          <a:p>
            <a:pPr algn="just"/>
            <a:r>
              <a:rPr lang="pl-PL" dirty="0"/>
              <a:t>Co trzeba zrobić, by dane towary były objęte swobodą przepływu towarów w danym wypadku?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Po co mi prawo celne?</a:t>
            </a:r>
          </a:p>
          <a:p>
            <a:pPr algn="just"/>
            <a:r>
              <a:rPr lang="pl-PL" dirty="0"/>
              <a:t>Praca zawodowa, praca w instytucjach unijnych (OLAF), prawo celne jest nieodłącznie związane ze swobodą przepływu towarów, potrzebne dla określenia ostatecznego kosztu importu towarów przez klienta, ma znaczenie z punktu widzenia VAT i akcyzy</a:t>
            </a:r>
          </a:p>
        </p:txBody>
      </p:sp>
    </p:spTree>
    <p:extLst>
      <p:ext uri="{BB962C8B-B14F-4D97-AF65-F5344CB8AC3E}">
        <p14:creationId xmlns:p14="http://schemas.microsoft.com/office/powerpoint/2010/main" val="313594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05B27-15CD-43BD-BB80-AE31DB18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międzynarodowe a prawo celne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98B40D-A3B2-464A-905D-A7CD4132D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Porozumienie ustanawiające Światową Organizację Handlu (WTO), sporządzone w </a:t>
            </a:r>
            <a:r>
              <a:rPr lang="pl-PL" dirty="0" err="1"/>
              <a:t>Marakeszu</a:t>
            </a:r>
            <a:r>
              <a:rPr lang="pl-PL" dirty="0"/>
              <a:t> dnia 15 kwietnia 1994 r.</a:t>
            </a:r>
          </a:p>
          <a:p>
            <a:pPr algn="just"/>
            <a:r>
              <a:rPr lang="pl-PL" dirty="0"/>
              <a:t>Porozumienie w sprawie stosowania Artykuł VII Układu Ogólnego w sprawie Taryf Celnych i Handlu (tzw. Kodeks Wartości Celnej) - załącznik Nr 1 do Dz.U. Nr 98 z 1995 r., poz. 483)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555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CAD12F-069E-4C69-81A6-17DEB3FE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Unijne prawo celne – podstawa traktatowa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8A3E78-2585-421C-B5DB-13E1E2EEB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l-PL" dirty="0"/>
              <a:t>Artykuł 2.1. Jeżeli Traktaty przyznają Unii wyłączną kompetencję w określonej dziedzinie, jedynie Unia może stanowić prawo oraz przyjmować akty prawnie wiążące, natomiast Państwa Członkowskie mogą to czynić wyłącznie z upoważnienia Unii lub w celu wykonania aktów Unii.</a:t>
            </a:r>
            <a:endParaRPr lang="pl-PL" b="1" dirty="0"/>
          </a:p>
          <a:p>
            <a:pPr marL="0" indent="0" algn="just" fontAlgn="base">
              <a:buNone/>
            </a:pPr>
            <a:r>
              <a:rPr lang="pl-PL" dirty="0"/>
              <a:t>Artykuł 3.1. Unia ma wyłączne kompetencje w następujących dziedzinach: a) unia celna (…)</a:t>
            </a:r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2750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6B3EA0-48BB-45AB-91E1-F5F134F6F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Krajowe prawo celne - Ustawa Prawo celne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016F4D-3881-413C-8B19-EA1BF19D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Ustawa z dnia 19 marca 2004 r. Prawo celne (Dz.U. 2004 Nr 68 poz. 622) + rozporządzenia (!)</a:t>
            </a:r>
          </a:p>
          <a:p>
            <a:pPr marL="0" indent="0" algn="just">
              <a:buNone/>
            </a:pPr>
            <a:r>
              <a:rPr lang="pl-PL" dirty="0"/>
              <a:t>Art. 1. Ustawa reguluje w zakresie uzupełniającym przepisy prawa unijnego: </a:t>
            </a:r>
          </a:p>
          <a:p>
            <a:pPr algn="just"/>
            <a:r>
              <a:rPr lang="pl-PL" dirty="0"/>
              <a:t>1) zasady przywozu towarów na obszar celny Unii Europejskiej, zwanej dalej „Unią”, i wywozu towarów z tego obszaru, </a:t>
            </a:r>
          </a:p>
          <a:p>
            <a:pPr algn="just"/>
            <a:r>
              <a:rPr lang="pl-PL" dirty="0"/>
              <a:t>2) zasady postępowania z towarami objętymi Wspólną Polityką Rolną, </a:t>
            </a:r>
          </a:p>
          <a:p>
            <a:pPr algn="just"/>
            <a:r>
              <a:rPr lang="pl-PL" dirty="0"/>
              <a:t>3) sposób przekazywania informacji do celów ewidencji i statystyki dotyczącej obrotu towarowego z państwami członkowskimi Unii </a:t>
            </a:r>
          </a:p>
          <a:p>
            <a:pPr marL="0" indent="0" algn="just">
              <a:buNone/>
            </a:pPr>
            <a:r>
              <a:rPr lang="pl-PL" dirty="0"/>
              <a:t>oraz związane z tym prawa i obowiązki osób, a także uprawnienia i obowiązki organów celnych.</a:t>
            </a:r>
          </a:p>
        </p:txBody>
      </p:sp>
    </p:spTree>
    <p:extLst>
      <p:ext uri="{BB962C8B-B14F-4D97-AF65-F5344CB8AC3E}">
        <p14:creationId xmlns:p14="http://schemas.microsoft.com/office/powerpoint/2010/main" val="181948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E94733-DC62-4BB4-BB62-D2965767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Polskie organy celne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8DEC21-F97A-4FF8-9A2C-03C3B952C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6285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Art. 69. 1. Organem celnym, stosownie do swojej właściwości, jest: </a:t>
            </a:r>
          </a:p>
          <a:p>
            <a:pPr algn="just">
              <a:buAutoNum type="arabicParenR"/>
            </a:pPr>
            <a:r>
              <a:rPr lang="pl-PL" b="1" dirty="0"/>
              <a:t>1) naczelnik urzędu celno-skarbowego – jako organ pierwszej instancji; </a:t>
            </a:r>
          </a:p>
          <a:p>
            <a:pPr algn="just">
              <a:buAutoNum type="arabicParenR"/>
            </a:pPr>
            <a:r>
              <a:rPr lang="pl-PL" b="1" dirty="0"/>
              <a:t>2) dyrektor izby administracji skarbowej </a:t>
            </a:r>
            <a:r>
              <a:rPr lang="pl-PL" dirty="0"/>
              <a:t>– jako: a) organ odwoławczy od decyzji naczelnika urzędu celno-skarbowego, b) organ pierwszej instancji w sprawach określonych w przepisach prawa celnego oraz przepisach odrębnych, c) organ odwoławczy od decyzji wydanych przez ten organ w pierwszej instancji, chyba że przepis szczególny stanowi inaczej; </a:t>
            </a:r>
          </a:p>
          <a:p>
            <a:pPr algn="just">
              <a:buAutoNum type="arabicParenR"/>
            </a:pPr>
            <a:r>
              <a:rPr lang="pl-PL" b="1" dirty="0"/>
              <a:t>3) Szef Krajowej Administracji Skarbowej </a:t>
            </a:r>
            <a:r>
              <a:rPr lang="pl-PL" dirty="0"/>
              <a:t>– jako organ odwoławczy od decyzji, o których mowa w art. 70 ust. 2; </a:t>
            </a:r>
          </a:p>
          <a:p>
            <a:pPr algn="just">
              <a:buAutoNum type="arabicParenR"/>
            </a:pPr>
            <a:r>
              <a:rPr lang="pl-PL" b="1" dirty="0"/>
              <a:t>4) minister właściwy do spraw finansów publicznych </a:t>
            </a:r>
            <a:r>
              <a:rPr lang="pl-PL" dirty="0"/>
              <a:t>– jako organ odwoławczy od decyzji wydanych przez ten organ w pierwszej instancji. 2. Organami wyższego stopnia są organy odwoławcze.</a:t>
            </a:r>
          </a:p>
        </p:txBody>
      </p:sp>
    </p:spTree>
    <p:extLst>
      <p:ext uri="{BB962C8B-B14F-4D97-AF65-F5344CB8AC3E}">
        <p14:creationId xmlns:p14="http://schemas.microsoft.com/office/powerpoint/2010/main" val="360402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4EADB3-5389-4CDF-8950-FB3D08CC7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Przepisy proceduralne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625ED1-BB2A-4B64-B5CA-BE76F5B00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73. 1. Do postępowania w sprawach celnych stosuje się odpowiednio przepisy art. 12, art. 141–143, art. 168, art. 170 oraz działu IV rozdziałów 2, 5, 6, 9, 10, 11 – z wyłączeniem art. 200, oraz rozdziałów 21–23 ustawy z dnia 29 sierpnia 1997 r. – </a:t>
            </a:r>
            <a:r>
              <a:rPr lang="pl-PL" b="1" dirty="0"/>
              <a:t>Ordynacja podatkowa</a:t>
            </a:r>
            <a:r>
              <a:rPr lang="pl-PL" dirty="0"/>
              <a:t>, a do </a:t>
            </a:r>
            <a:r>
              <a:rPr lang="pl-PL" dirty="0" err="1"/>
              <a:t>odwołań</a:t>
            </a:r>
            <a:r>
              <a:rPr lang="pl-PL" dirty="0"/>
              <a:t> stosuje się odpowiednio także przepisy art. 140 § 1, art. 162 § 1–3, art. 163 § 2, art. 169 § 1 i 1a, art. 210 § 1 pkt 1–6 i 8 oraz § 2, art. 220–223, art. 226–229, art. 232, art. 233 § 1 i 2, art. 234 oraz art. 234a tej ustawy. </a:t>
            </a:r>
          </a:p>
        </p:txBody>
      </p:sp>
    </p:spTree>
    <p:extLst>
      <p:ext uri="{BB962C8B-B14F-4D97-AF65-F5344CB8AC3E}">
        <p14:creationId xmlns:p14="http://schemas.microsoft.com/office/powerpoint/2010/main" val="57909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FFA1A8-A443-47CE-96A4-B95CAD20D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Unijny kodeks celny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97D13C-6BF8-4FF9-B95D-2D7A91459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Rozporządzenie Parlamentu Europejskiego i Rady (UE) nr 952/2013 z dnia 9 października 2013 r. ustanawiające unijny kodeks celny OJ L 269, 10.10.2013, p. 1–101 + rozporządzenia wykonawcze i delegowane (!) + wytyczne KE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Wybrane jedno zagadnienie, na którym się skupimy:  </a:t>
            </a:r>
            <a:r>
              <a:rPr lang="pl-PL" b="1" dirty="0"/>
              <a:t>tzw. elementy kalkulacyjne</a:t>
            </a:r>
            <a:r>
              <a:rPr lang="pl-PL" dirty="0"/>
              <a:t>, czyli elementy, na podstawie których stosowane są należności celne przywozowe i wywozowe oraz inne środki dotyczące wymiany towarowej</a:t>
            </a:r>
          </a:p>
        </p:txBody>
      </p:sp>
    </p:spTree>
    <p:extLst>
      <p:ext uri="{BB962C8B-B14F-4D97-AF65-F5344CB8AC3E}">
        <p14:creationId xmlns:p14="http://schemas.microsoft.com/office/powerpoint/2010/main" val="255157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CB2AD7-79A6-4FA6-B426-FFC3025E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Elementy kalkulacyjne (główne)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63DDCA-FE87-4EA5-8E2F-87A6FCF58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Tytuł II UKC </a:t>
            </a:r>
          </a:p>
          <a:p>
            <a:pPr>
              <a:buFont typeface="+mj-lt"/>
              <a:buAutoNum type="arabicPeriod"/>
            </a:pPr>
            <a:r>
              <a:rPr lang="pl-PL" dirty="0"/>
              <a:t>Taryfa celna: Wspólna Taryfa Celna (od art. 56 UKC)</a:t>
            </a:r>
          </a:p>
          <a:p>
            <a:pPr>
              <a:buFont typeface="+mj-lt"/>
              <a:buAutoNum type="arabicPeriod"/>
            </a:pPr>
            <a:r>
              <a:rPr lang="pl-PL" dirty="0"/>
              <a:t>Pochodzenie towarów: (od art. 59; najważniejszy: art. 60 UKC)</a:t>
            </a:r>
          </a:p>
          <a:p>
            <a:pPr>
              <a:buFont typeface="+mj-lt"/>
              <a:buAutoNum type="arabicPeriod"/>
            </a:pPr>
            <a:r>
              <a:rPr lang="pl-PL" dirty="0"/>
              <a:t>Wartość celna towaru (od art. 69)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Dodatkowo należy brać pod uwagę środki pozataryfowe np. cła antydumpingowe.</a:t>
            </a:r>
          </a:p>
          <a:p>
            <a:pPr marL="0" indent="0">
              <a:buNone/>
            </a:pPr>
            <a:r>
              <a:rPr lang="pl-PL" dirty="0"/>
              <a:t>			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94823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819</TotalTime>
  <Words>781</Words>
  <Application>Microsoft Office PowerPoint</Application>
  <PresentationFormat>Pokaz na ekranie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Faseta</vt:lpstr>
      <vt:lpstr>Prawo gospodarcze UE – Prawo celne</vt:lpstr>
      <vt:lpstr>Swoboda przepływu towarów a prawo celne</vt:lpstr>
      <vt:lpstr>Prawo międzynarodowe a prawo celne</vt:lpstr>
      <vt:lpstr>Unijne prawo celne – podstawa traktatowa</vt:lpstr>
      <vt:lpstr>Krajowe prawo celne - Ustawa Prawo celne</vt:lpstr>
      <vt:lpstr>Polskie organy celne</vt:lpstr>
      <vt:lpstr>Przepisy proceduralne</vt:lpstr>
      <vt:lpstr>Unijny kodeks celny</vt:lpstr>
      <vt:lpstr>Elementy kalkulacyjne (główne)</vt:lpstr>
      <vt:lpstr>Wspólna Taryfa Celna</vt:lpstr>
      <vt:lpstr>Pochodzenie towarów</vt:lpstr>
      <vt:lpstr>Wartość celna towaru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</dc:title>
  <cp:lastModifiedBy>Krzysztof J. Jankowski LL.M.</cp:lastModifiedBy>
  <cp:revision>42</cp:revision>
  <dcterms:modified xsi:type="dcterms:W3CDTF">2017-10-17T14:02:19Z</dcterms:modified>
</cp:coreProperties>
</file>