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56" r:id="rId4"/>
    <p:sldId id="258" r:id="rId5"/>
    <p:sldId id="260" r:id="rId6"/>
    <p:sldId id="273" r:id="rId7"/>
    <p:sldId id="272" r:id="rId8"/>
    <p:sldId id="271" r:id="rId9"/>
    <p:sldId id="270" r:id="rId10"/>
    <p:sldId id="276" r:id="rId11"/>
    <p:sldId id="275" r:id="rId12"/>
    <p:sldId id="274" r:id="rId13"/>
    <p:sldId id="282" r:id="rId14"/>
    <p:sldId id="284" r:id="rId15"/>
    <p:sldId id="283" r:id="rId16"/>
    <p:sldId id="281" r:id="rId17"/>
    <p:sldId id="280" r:id="rId18"/>
    <p:sldId id="285" r:id="rId19"/>
    <p:sldId id="279" r:id="rId20"/>
    <p:sldId id="287" r:id="rId21"/>
    <p:sldId id="286" r:id="rId22"/>
    <p:sldId id="289" r:id="rId23"/>
    <p:sldId id="292" r:id="rId24"/>
    <p:sldId id="291" r:id="rId25"/>
    <p:sldId id="290" r:id="rId26"/>
    <p:sldId id="295" r:id="rId27"/>
    <p:sldId id="294" r:id="rId28"/>
    <p:sldId id="299" r:id="rId29"/>
    <p:sldId id="298" r:id="rId30"/>
    <p:sldId id="303" r:id="rId31"/>
    <p:sldId id="302" r:id="rId32"/>
    <p:sldId id="301" r:id="rId33"/>
    <p:sldId id="300" r:id="rId34"/>
    <p:sldId id="278" r:id="rId35"/>
    <p:sldId id="308" r:id="rId36"/>
    <p:sldId id="307" r:id="rId37"/>
    <p:sldId id="306" r:id="rId38"/>
    <p:sldId id="311" r:id="rId39"/>
    <p:sldId id="310" r:id="rId40"/>
    <p:sldId id="312" r:id="rId4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74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DF7607-9379-40AC-B8D8-D706E57EA2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8E4A858-733A-4ABA-B52E-9BBBA46A005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36A0B44-DCAD-4C69-9FEE-17D11FDEB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9416B-A124-4C74-B865-EF883B0ADC24}" type="datetimeFigureOut">
              <a:rPr lang="pl-PL" smtClean="0"/>
              <a:t>05.04.2025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83FF962E-31E5-46F8-BBBE-8344FEB714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1FEF1AA8-A029-4744-9B92-3BBEA4AFE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96F57-2A25-40F1-BFEF-041BCFCAF91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8214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D28CEA-2393-4E12-979D-EAB989720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8FBEC7CE-8D07-425B-B40A-DF707249B1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6A6E3AB-06C6-472A-9AC0-1193EF9D89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9416B-A124-4C74-B865-EF883B0ADC24}" type="datetimeFigureOut">
              <a:rPr lang="pl-PL" smtClean="0"/>
              <a:t>05.04.2025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9F352BD-C60E-449C-A5DE-0CB85DEE60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416405E-CFCC-4025-9F43-4D79C92EE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96F57-2A25-40F1-BFEF-041BCFCAF91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19089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ECC6A93E-DE81-433A-BA86-FE4F6AC41C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21228C9-4443-41DE-84EA-66A3677FEF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56946FA5-E559-4CC7-9A97-B60D4CF01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9416B-A124-4C74-B865-EF883B0ADC24}" type="datetimeFigureOut">
              <a:rPr lang="pl-PL" smtClean="0"/>
              <a:t>05.04.2025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58AE550-A7B5-481A-B410-37142251A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8F323D1-BE8A-4346-AAB7-3E15E88D7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96F57-2A25-40F1-BFEF-041BCFCAF91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685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F94BEE-3F94-4E30-A0F2-7D48FE1F42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8EFFC92-542F-49E7-9A63-5D6A3D5C9B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AF8EDD5-1F23-468D-A347-8D88E49371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9416B-A124-4C74-B865-EF883B0ADC24}" type="datetimeFigureOut">
              <a:rPr lang="pl-PL" smtClean="0"/>
              <a:t>05.04.2025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DA72F2D-47E6-427D-AB7D-9A8DC1CCC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486E569D-C82F-4097-BF05-5A2F585712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96F57-2A25-40F1-BFEF-041BCFCAF91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3219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47218AE-7C95-4036-ACC1-DC66A1AEB3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F097CBA-1CF7-4100-B17A-0076606355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04AE09A-ECDF-4237-8CD4-A465CA7F7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9416B-A124-4C74-B865-EF883B0ADC24}" type="datetimeFigureOut">
              <a:rPr lang="pl-PL" smtClean="0"/>
              <a:t>05.04.2025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43B8F36-8749-4AF0-AC1B-131E2A6AE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BF34D8A-58D4-49B1-8EA3-E785E2608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96F57-2A25-40F1-BFEF-041BCFCAF91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59137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E98051-2C91-4469-A748-00806A8C51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59E705E-E678-4579-BADB-D85B948584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F404482-6216-4BE9-85AA-4CE83E2A14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A7ED42C-5CE2-4A48-8594-0E75FE5DAF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9416B-A124-4C74-B865-EF883B0ADC24}" type="datetimeFigureOut">
              <a:rPr lang="pl-PL" smtClean="0"/>
              <a:t>05.04.2025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6A7CA46-5454-4211-B52F-286FE5AF8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EBDBC94-D3E5-4756-85C5-C7C30E98E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96F57-2A25-40F1-BFEF-041BCFCAF91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94435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3A84B6-54A3-4689-9A7F-8D09DBC92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F47F6E3-746A-483B-A37B-6DEE72669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EDE1BEA-C2C7-46E4-B121-B6323902C3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28C85F8D-AB83-459C-A902-1A34BFFA52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0AF53B1F-4036-482A-A6C9-683E50CF6C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B0697277-CCFD-4DFD-AA36-3B06293E12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9416B-A124-4C74-B865-EF883B0ADC24}" type="datetimeFigureOut">
              <a:rPr lang="pl-PL" smtClean="0"/>
              <a:t>05.04.2025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6CAA5318-AABB-4CBA-A996-AC0AF8572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1D54EC94-E93C-4AEB-8AF5-45E4C54C1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96F57-2A25-40F1-BFEF-041BCFCAF91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02350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BF34EF-83DD-479D-9759-E11ECC78E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9DE6A515-74A0-42A8-8022-2C029772F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9416B-A124-4C74-B865-EF883B0ADC24}" type="datetimeFigureOut">
              <a:rPr lang="pl-PL" smtClean="0"/>
              <a:t>05.04.2025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7A246454-8A0D-480A-A4BA-158D8198D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7B70331-A42C-40F4-97B8-CE0DD2FAED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96F57-2A25-40F1-BFEF-041BCFCAF91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037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953D5E7E-B313-452E-A003-786F518EBB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9416B-A124-4C74-B865-EF883B0ADC24}" type="datetimeFigureOut">
              <a:rPr lang="pl-PL" smtClean="0"/>
              <a:t>05.04.2025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D4E2E327-D443-4CED-936A-F4791B403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C4FCA07-89E3-4174-A4EC-ACE254773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96F57-2A25-40F1-BFEF-041BCFCAF91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789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AAC8546-3B43-436B-8EC6-0DE0CE1D4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54F5F27-2B05-4110-AF42-4A159767B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8588594F-0B02-4017-A64B-9199E49563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72D0C70-2C9E-4543-A328-82C532412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9416B-A124-4C74-B865-EF883B0ADC24}" type="datetimeFigureOut">
              <a:rPr lang="pl-PL" smtClean="0"/>
              <a:t>05.04.2025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75C3E775-3F40-4166-8C34-C277093A82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A2926079-A656-4CE7-AFCD-B7163FC30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96F57-2A25-40F1-BFEF-041BCFCAF91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77793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7BA379-0299-43A5-8594-235DF73E6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8F172F03-3FB5-4FBF-BD0E-FC173F0E0B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A453C944-B4BB-4E09-A4BA-E08B2CE67C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9BC2230-0131-4457-893C-645EDDA11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9416B-A124-4C74-B865-EF883B0ADC24}" type="datetimeFigureOut">
              <a:rPr lang="pl-PL" smtClean="0"/>
              <a:t>05.04.2025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6213153C-7DA6-4EFE-94FC-AA9DF1DAC2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AA5CAA8-061A-4769-8F66-179394649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96F57-2A25-40F1-BFEF-041BCFCAF91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961185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A87303EF-DD87-41B0-96B4-F11F30128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5241BCC-BC73-4626-9343-3EDC47A118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F15EBD5-9747-4A67-BBE7-B6F7CAD5E9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9416B-A124-4C74-B865-EF883B0ADC24}" type="datetimeFigureOut">
              <a:rPr lang="pl-PL" smtClean="0"/>
              <a:t>05.04.2025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684F0A1-77D0-4C33-8184-B70E2BFAD4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770917CE-6A75-4E9E-8A61-2BE95556C9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96F57-2A25-40F1-BFEF-041BCFCAF91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9916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9259F8-F171-4667-A00C-90A7C4EE47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3103648"/>
          </a:xfrm>
        </p:spPr>
        <p:txBody>
          <a:bodyPr>
            <a:normAutofit fontScale="90000"/>
          </a:bodyPr>
          <a:lstStyle/>
          <a:p>
            <a:r>
              <a:rPr lang="pl-PL" dirty="0"/>
              <a:t>USTAWA</a:t>
            </a:r>
            <a:br>
              <a:rPr lang="pl-PL" dirty="0"/>
            </a:br>
            <a:r>
              <a:rPr lang="pl-PL" dirty="0"/>
              <a:t>z dnia 26 października 1982 r.</a:t>
            </a:r>
            <a:br>
              <a:rPr lang="pl-PL" dirty="0"/>
            </a:br>
            <a:r>
              <a:rPr lang="pl-PL" dirty="0"/>
              <a:t>o wychowaniu w trzeźwości i przeciwdziałaniu alkoholizmowi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7D34B40-8FE4-44AD-B78F-B223865A2F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48432"/>
            <a:ext cx="9144000" cy="809368"/>
          </a:xfrm>
        </p:spPr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448989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80D57C-667E-4333-9A90-5B683DC40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ZAKAZ SPRZEDAŻY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CD17321-B32B-4C07-AD97-F7DAB0F61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l-PL" dirty="0"/>
              <a:t>1. Zabrania się sprzedaży, podawania i spożywania napojów alkoholowych:</a:t>
            </a:r>
          </a:p>
          <a:p>
            <a:pPr marL="0" indent="0">
              <a:buNone/>
            </a:pPr>
            <a:r>
              <a:rPr lang="pl-PL" dirty="0"/>
              <a:t>1) na terenie szkół oraz innych zakładów i placówek oświatowo-wychowawczych, opiekuńczych i domów studenckich;</a:t>
            </a:r>
          </a:p>
          <a:p>
            <a:pPr marL="0" indent="0">
              <a:buNone/>
            </a:pPr>
            <a:r>
              <a:rPr lang="pl-PL" dirty="0"/>
              <a:t>2) na terenie zakładów pracy oraz miejsc zbiorowego żywienia pracowników;</a:t>
            </a:r>
          </a:p>
          <a:p>
            <a:pPr marL="0" indent="0">
              <a:buNone/>
            </a:pPr>
            <a:r>
              <a:rPr lang="pl-PL" dirty="0"/>
              <a:t>3) w miejscach i czasie masowych zgromadzeń;</a:t>
            </a:r>
          </a:p>
          <a:p>
            <a:pPr marL="0" indent="0">
              <a:buNone/>
            </a:pPr>
            <a:r>
              <a:rPr lang="pl-PL" dirty="0"/>
              <a:t>4) w środkach i obiektach transportu publicznego, z wyjątkiem:</a:t>
            </a:r>
          </a:p>
          <a:p>
            <a:pPr marL="0" indent="0">
              <a:buNone/>
            </a:pPr>
            <a:r>
              <a:rPr lang="pl-PL" dirty="0"/>
              <a:t>a) wagonów restauracyjnych i bufetów w pociągach komunikacji krajowej, w których dopuszcza się sprzedaż, podawanie i spożywanie napojów alkoholowych o zawartości do 4,5% alkoholu oraz piwa,</a:t>
            </a:r>
          </a:p>
          <a:p>
            <a:pPr marL="0" indent="0">
              <a:buNone/>
            </a:pPr>
            <a:r>
              <a:rPr lang="pl-PL" dirty="0"/>
              <a:t>b) pociągów komunikacji międzynarodowej, w których dopuszcza się sprzedaż, podawanie i spożywanie:</a:t>
            </a:r>
          </a:p>
          <a:p>
            <a:pPr marL="0" indent="0">
              <a:buNone/>
            </a:pPr>
            <a:r>
              <a:rPr lang="pl-PL" dirty="0"/>
              <a:t>– napojów alkoholowych o zawartości do 4,5% alkoholu oraz piwa w wagonach restauracyjnych i bufetach oraz w wagonach sypialnych i z miejscami do leżenia,</a:t>
            </a:r>
          </a:p>
          <a:p>
            <a:pPr marL="0" indent="0">
              <a:buNone/>
            </a:pPr>
            <a:r>
              <a:rPr lang="pl-PL" dirty="0"/>
              <a:t>– napojów alkoholowych o zawartości powyżej 4,5% alkoholu przy stolikach w wagonach restauracyjnych, w tym napojów o zawartości powyżej 18% alkoholu tylko do posiłków,</a:t>
            </a:r>
          </a:p>
          <a:p>
            <a:pPr marL="0" indent="0">
              <a:buNone/>
            </a:pPr>
            <a:r>
              <a:rPr lang="pl-PL" dirty="0"/>
              <a:t>c) międzynarodowych portów lotniczych i samolotów komunikacji międzynarodowej,</a:t>
            </a:r>
          </a:p>
          <a:p>
            <a:pPr marL="0" indent="0">
              <a:buNone/>
            </a:pPr>
            <a:r>
              <a:rPr lang="pl-PL" dirty="0"/>
              <a:t>d) statków i portów morskich;</a:t>
            </a:r>
          </a:p>
          <a:p>
            <a:pPr marL="0" indent="0">
              <a:buNone/>
            </a:pPr>
            <a:r>
              <a:rPr lang="pl-PL" dirty="0"/>
              <a:t>5) (uchylony);</a:t>
            </a:r>
          </a:p>
          <a:p>
            <a:pPr marL="0" indent="0">
              <a:buNone/>
            </a:pPr>
            <a:r>
              <a:rPr lang="pl-PL" dirty="0"/>
              <a:t>6) w obiektach zajmowanych przez organy wojskowe i spraw wewnętrznych, jak również w rejonie obiektów koszarowych i zakwaterowania przejściowego jednostek wojskowych.</a:t>
            </a:r>
          </a:p>
          <a:p>
            <a:pPr marL="0" indent="0">
              <a:buNone/>
            </a:pPr>
            <a:r>
              <a:rPr lang="pl-PL" dirty="0"/>
              <a:t>(art. 14 ust. 1 </a:t>
            </a:r>
            <a:r>
              <a:rPr lang="pl-PL" dirty="0" err="1"/>
              <a:t>u.t.w</a:t>
            </a:r>
            <a:r>
              <a:rPr lang="pl-PL" dirty="0"/>
              <a:t>.).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539701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80D57C-667E-4333-9A90-5B683DC40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ZAKAZ SPRZEDAŻY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CD17321-B32B-4C07-AD97-F7DAB0F61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2b. Rada gminy może wprowadzić, w drodze uchwały, w określonym miejscu publicznym na terenie gminy odstępstwo od zakazu spożywania napojów alkoholowych, jeżeli uzna, że nie będzie to miało negatywnego wpływu na odpowiednie kształtowanie polityki społecznej w zakresie przeciwdziałania alkoholizmowi, o której mowa w art. 2 ust. 1, i nie będzie zakłócało bezpieczeństwa i porządku publicznego.</a:t>
            </a:r>
          </a:p>
          <a:p>
            <a:pPr marL="0" indent="0">
              <a:buNone/>
            </a:pPr>
            <a:r>
              <a:rPr lang="pl-PL" dirty="0"/>
              <a:t>(art. 14 ust. 2b </a:t>
            </a:r>
            <a:r>
              <a:rPr lang="pl-PL" dirty="0" err="1"/>
              <a:t>u.t.w</a:t>
            </a:r>
            <a:r>
              <a:rPr lang="pl-PL" dirty="0"/>
              <a:t>.).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25111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80D57C-667E-4333-9A90-5B683DC40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ZAKAZ SPRZEDAŻY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CD17321-B32B-4C07-AD97-F7DAB0F61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1. Rada Ministrów, ze względu na bezpieczeństwo i porządek publiczny, w drodze rozporządzenia, może wprowadzać na czas określony na obszarze całego kraju albo jego części całkowity lub częściowy zakaz sprzedaży i podawania napojów alkoholowych.</a:t>
            </a:r>
          </a:p>
          <a:p>
            <a:pPr marL="0" indent="0">
              <a:buNone/>
            </a:pPr>
            <a:r>
              <a:rPr lang="pl-PL" dirty="0"/>
              <a:t>2. W sytuacjach wymagających niezwłocznego działania Rada Ministrów może wprowadzić zakaz, o którym mowa w ust. 1, w innym trybie.</a:t>
            </a:r>
          </a:p>
          <a:p>
            <a:pPr marL="0" indent="0">
              <a:buNone/>
            </a:pPr>
            <a:r>
              <a:rPr lang="pl-PL" dirty="0"/>
              <a:t>(art. 19 </a:t>
            </a:r>
            <a:r>
              <a:rPr lang="pl-PL" dirty="0" err="1"/>
              <a:t>u.t.w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44417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80D57C-667E-4333-9A90-5B683DC40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OBRÓT HURTOWY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CD17321-B32B-4C07-AD97-F7DAB0F61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b="1" dirty="0"/>
              <a:t>NADZÓR PREWENCYJNY </a:t>
            </a:r>
          </a:p>
          <a:p>
            <a:pPr marL="0" indent="0">
              <a:buNone/>
            </a:pPr>
            <a:r>
              <a:rPr lang="pl-PL" dirty="0"/>
              <a:t>1. Obrót hurtowy w kraju napojami alkoholowymi o zawartości powyżej 18% alkoholu może być prowadzony tylko na podstawie zezwolenia wydanego przez ministra właściwego do spraw gospodarki.</a:t>
            </a:r>
          </a:p>
          <a:p>
            <a:pPr marL="0" indent="0">
              <a:buNone/>
            </a:pPr>
            <a:r>
              <a:rPr lang="pl-PL" dirty="0"/>
              <a:t>2. Obrót hurtowy w kraju napojami alkoholowymi o zawartości do 18% alkoholu może być prowadzony tylko na podstawie zezwolenia wydanego przez marszałka województwa. Wydawanie zezwoleń, decyzji wprowadzających zmiany w tych zezwoleniach oraz duplikatów tych zezwoleń należy do zadań własnych województw.</a:t>
            </a:r>
          </a:p>
          <a:p>
            <a:pPr marL="0" indent="0">
              <a:buNone/>
            </a:pPr>
            <a:r>
              <a:rPr lang="pl-PL" dirty="0"/>
              <a:t>2a. (uchylony).</a:t>
            </a:r>
          </a:p>
          <a:p>
            <a:pPr marL="0" indent="0">
              <a:buNone/>
            </a:pPr>
            <a:r>
              <a:rPr lang="pl-PL" dirty="0"/>
              <a:t>3. Organ, o którym mowa w ust. 2, wydaje zezwolenie na obrót hurtowy przedsiębiorcom posiadającym siedziby na terenie województwa.</a:t>
            </a:r>
          </a:p>
          <a:p>
            <a:pPr marL="0" indent="0">
              <a:buNone/>
            </a:pPr>
            <a:r>
              <a:rPr lang="pl-PL" dirty="0"/>
              <a:t>3a. Zezwolenia, o których mowa w ust. 1 i 2, wydaje się na podstawie wniosku przedsiębiorcy.</a:t>
            </a:r>
          </a:p>
          <a:p>
            <a:pPr marL="0" indent="0">
              <a:buNone/>
            </a:pPr>
            <a:r>
              <a:rPr lang="pl-PL" dirty="0"/>
              <a:t>(art. 9 ust. 1-3a u.w.t.)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326550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80D57C-667E-4333-9A90-5B683DC40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OBRÓT HURTOWY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CD17321-B32B-4C07-AD97-F7DAB0F61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b="1" dirty="0"/>
              <a:t>NADZÓR PREWENCYJNY </a:t>
            </a:r>
          </a:p>
          <a:p>
            <a:pPr marL="0" indent="0">
              <a:buNone/>
            </a:pPr>
            <a:r>
              <a:rPr lang="pl-PL" dirty="0"/>
              <a:t>Zezwolenia, o których mowa w art. 9 ust. 1 i 2, wydaje się oddzielnie na obrót hurtowy następującymi rodzajami napojów alkoholowych:</a:t>
            </a:r>
          </a:p>
          <a:p>
            <a:pPr marL="0" indent="0">
              <a:buNone/>
            </a:pPr>
            <a:r>
              <a:rPr lang="pl-PL" dirty="0"/>
              <a:t>1) o zawartości do 4,5% alkoholu oraz na piwo;</a:t>
            </a:r>
          </a:p>
          <a:p>
            <a:pPr marL="0" indent="0">
              <a:buNone/>
            </a:pPr>
            <a:r>
              <a:rPr lang="pl-PL" dirty="0"/>
              <a:t>2) o zawartości powyżej 4,5% do 18% alkoholu, z wyjątkiem piwa;</a:t>
            </a:r>
          </a:p>
          <a:p>
            <a:pPr marL="0" indent="0">
              <a:buNone/>
            </a:pPr>
            <a:r>
              <a:rPr lang="pl-PL" dirty="0"/>
              <a:t>3) o zawartości powyżej 18% alkoholu.</a:t>
            </a:r>
          </a:p>
          <a:p>
            <a:pPr marL="0" indent="0">
              <a:buNone/>
            </a:pPr>
            <a:r>
              <a:rPr lang="pl-PL" dirty="0"/>
              <a:t>Zezwolenia na obrót hurtowy wydaje się na czas oznaczony:</a:t>
            </a:r>
          </a:p>
          <a:p>
            <a:pPr marL="0" indent="0">
              <a:buNone/>
            </a:pPr>
            <a:r>
              <a:rPr lang="pl-PL" dirty="0"/>
              <a:t>1) napojami alkoholowymi, o których mowa w ust. 1 pkt 1 i 2 - nie dłuższy niż 2 lata;</a:t>
            </a:r>
          </a:p>
          <a:p>
            <a:pPr marL="0" indent="0">
              <a:buNone/>
            </a:pPr>
            <a:r>
              <a:rPr lang="pl-PL" dirty="0"/>
              <a:t>2) napojami alkoholowymi, o których mowa w ust. 1 pkt 3 - nie dłuższy niż rok.</a:t>
            </a:r>
          </a:p>
          <a:p>
            <a:pPr marL="0" indent="0">
              <a:buNone/>
            </a:pPr>
            <a:r>
              <a:rPr lang="pl-PL" dirty="0"/>
              <a:t>Dla zezwoleń, o których mowa w ust. 1 pkt 3, określa się limit w wysokości minimum 250 tys. litrów 100% alkoholu rocznie.</a:t>
            </a:r>
          </a:p>
          <a:p>
            <a:pPr marL="0" indent="0">
              <a:buNone/>
            </a:pPr>
            <a:r>
              <a:rPr lang="pl-PL" dirty="0"/>
              <a:t>(art. 9(1) ust. 1,2,3 u.w.t.)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183779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80D57C-667E-4333-9A90-5B683DC40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OBRÓT HURTOWY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CD17321-B32B-4C07-AD97-F7DAB0F61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b="1" dirty="0"/>
              <a:t>NADZÓR PREWENCYJNY </a:t>
            </a:r>
          </a:p>
          <a:p>
            <a:pPr marL="0" indent="0">
              <a:buNone/>
            </a:pPr>
            <a:r>
              <a:rPr lang="pl-PL" dirty="0"/>
              <a:t>Przedsiębiorca posiadający zezwolenie, o którym mowa w art. 9 ust. 1 lub 2, lub zezwolenie na wyprzedaż, o którym mowa w art. 9(5) ust. 4. dokonujący zaopatrzenia w napoje alkoholowe w opakowaniach jednostkowych o ilości nominalnej napoju nieprzekraczającej 300 ml, jest obowiązany, odrębnie w odniesieniu do każdego zezwolenia, do:</a:t>
            </a:r>
          </a:p>
          <a:p>
            <a:pPr marL="0" indent="0">
              <a:buNone/>
            </a:pPr>
            <a:r>
              <a:rPr lang="pl-PL" dirty="0"/>
              <a:t>1) złożenia w postaci elektronicznej informacji, opatrzonej podpisem kwalifikowanym, według wzoru, o którym mowa w ust. 30, organowi, o którym mowa w ust. 16, za pośrednictwem systemu informatycznego ministra właściwego do spraw finansów publicznych,</a:t>
            </a:r>
          </a:p>
          <a:p>
            <a:pPr marL="0" indent="0">
              <a:buNone/>
            </a:pPr>
            <a:r>
              <a:rPr lang="pl-PL" dirty="0"/>
              <a:t>2) obliczenia i wniesienia na rachunek właściwego urzędu skarbowego opłaty w wysokości, o której mowa w ust. 11</a:t>
            </a:r>
          </a:p>
          <a:p>
            <a:pPr marL="0" indent="0">
              <a:buNone/>
            </a:pPr>
            <a:r>
              <a:rPr lang="pl-PL" dirty="0"/>
              <a:t>- do końca miesiąca następującego po zakończeniu półrocza.</a:t>
            </a:r>
          </a:p>
          <a:p>
            <a:pPr marL="0" indent="0">
              <a:buNone/>
            </a:pPr>
            <a:r>
              <a:rPr lang="pl-PL" dirty="0"/>
              <a:t>(art. 9(2) ust. 17 u.w.t.)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579653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80D57C-667E-4333-9A90-5B683DC40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OBRÓT HURTOWY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CD17321-B32B-4C07-AD97-F7DAB0F61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pl-PL" b="1" dirty="0"/>
              <a:t>NADZÓR PREWENCYJNY </a:t>
            </a:r>
          </a:p>
          <a:p>
            <a:pPr marL="0" indent="0">
              <a:buNone/>
            </a:pPr>
            <a:r>
              <a:rPr lang="pl-PL" dirty="0"/>
              <a:t>Warunkiem prowadzenia działalności na podstawie zezwoleń, o których mowa w art. 9(1) ust. 1, jest:</a:t>
            </a:r>
          </a:p>
          <a:p>
            <a:pPr marL="0" indent="0">
              <a:buNone/>
            </a:pPr>
            <a:r>
              <a:rPr lang="pl-PL" dirty="0"/>
              <a:t>2) sprzedaż napojów alkoholowych, wymienionych w zezwoleniu, wyłącznie przedsiębiorcom posiadającym zezwolenie na obrót hurtowy tymi napojami lub zezwolenie na sprzedaż detaliczną napojów alkoholowych;</a:t>
            </a:r>
          </a:p>
          <a:p>
            <a:pPr marL="0" indent="0">
              <a:buNone/>
            </a:pPr>
            <a:r>
              <a:rPr lang="pl-PL" dirty="0"/>
              <a:t>3) prowadzenie obrotu hurtowego tylko napojami alkoholowymi oznaczonymi znakami akcyzy, o ile wymóg oznaczania tymi znakami wynika z innych przepisów;</a:t>
            </a:r>
          </a:p>
          <a:p>
            <a:pPr marL="0" indent="0">
              <a:buNone/>
            </a:pPr>
            <a:r>
              <a:rPr lang="pl-PL" dirty="0"/>
              <a:t>4) zaopatrywanie się w napoje alkoholowe, wymienione w zezwoleniu, u producentów oraz u przedsiębiorców posiadających zezwolenie na obrót hurtowy tymi napojami;</a:t>
            </a:r>
          </a:p>
          <a:p>
            <a:pPr marL="0" indent="0">
              <a:buNone/>
            </a:pPr>
            <a:r>
              <a:rPr lang="pl-PL" dirty="0"/>
              <a:t>5) posiadanie tytułu prawnego do korzystania ze stacjonarnego magazynu dostosowanego do przechowywania napojów alkoholowych, o ile przedsiębiorca z takiego magazynu korzysta;</a:t>
            </a:r>
          </a:p>
          <a:p>
            <a:pPr marL="0" indent="0">
              <a:buNone/>
            </a:pPr>
            <a:r>
              <a:rPr lang="pl-PL" dirty="0"/>
              <a:t>7) wykonywanie działalności gospodarczej w zakresie objętym zezwoleniem tylko przez przedsiębiorcę w nim oznaczonego i wyłącznie w miejscach wymienionych w zezwoleniu;</a:t>
            </a:r>
          </a:p>
          <a:p>
            <a:pPr marL="0" indent="0">
              <a:buNone/>
            </a:pPr>
            <a:r>
              <a:rPr lang="pl-PL" dirty="0"/>
              <a:t>8) zgłaszanie ministrowi właściwemu do spraw gospodarki lub właściwemu marszałkowi województwa zmian stanu faktycznego i prawnego przedsiębiorcy, w stosunku do danych zawartych w zezwoleniu, w terminie 14 dni od dnia powstania zmiany;</a:t>
            </a:r>
          </a:p>
          <a:p>
            <a:pPr marL="0" indent="0">
              <a:buNone/>
            </a:pPr>
            <a:r>
              <a:rPr lang="pl-PL" dirty="0"/>
              <a:t> (art. 9(4) </a:t>
            </a:r>
            <a:r>
              <a:rPr lang="pl-PL" dirty="0" err="1"/>
              <a:t>u.t.w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731918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80D57C-667E-4333-9A90-5B683DC40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OBRÓT HURTOWY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CD17321-B32B-4C07-AD97-F7DAB0F61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b="1" dirty="0"/>
              <a:t>OPŁATY</a:t>
            </a:r>
          </a:p>
          <a:p>
            <a:pPr marL="0" indent="0">
              <a:buNone/>
            </a:pPr>
            <a:r>
              <a:rPr lang="pl-PL" dirty="0"/>
              <a:t>Do wniosku o wydanie zezwoleń, o których mowa w ust. 1 i 2, należy dołączyć dowód wniesienia opłaty za wydanie zezwolenia, o której mowa w art. 92 ust. 1.</a:t>
            </a:r>
          </a:p>
          <a:p>
            <a:pPr marL="0" indent="0">
              <a:buNone/>
            </a:pPr>
            <a:r>
              <a:rPr lang="pl-PL" dirty="0"/>
              <a:t>(art. 9 ust. 1-3d u.w.t.)</a:t>
            </a:r>
          </a:p>
          <a:p>
            <a:pPr marL="0" indent="0">
              <a:buNone/>
            </a:pPr>
            <a:r>
              <a:rPr lang="pl-PL" dirty="0"/>
              <a:t>Za zezwolenia, o których mowa w art. 9 ust. 1 i 2, decyzji wprowadzających w zezwoleniach zmiany oraz wydawanie duplikatów pobiera się opłaty.</a:t>
            </a:r>
          </a:p>
          <a:p>
            <a:pPr marL="0" indent="0">
              <a:buNone/>
            </a:pPr>
            <a:r>
              <a:rPr lang="pl-PL" dirty="0"/>
              <a:t>Opłaty są wnoszone przed wydaniem zezwolenia, duplikatu lub decyzji na rachunek organu wydającego zezwolenie, po złożeniu oświadczenia, o którym mowa w ust. 4, z zastrzeżeniem ust. 16-18.</a:t>
            </a:r>
          </a:p>
          <a:p>
            <a:pPr marL="0" indent="0">
              <a:buNone/>
            </a:pPr>
            <a:r>
              <a:rPr lang="pl-PL" dirty="0"/>
              <a:t>(art. 9(2) ust. 1-2 u.w.t.)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920804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80D57C-667E-4333-9A90-5B683DC40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OBRÓT HURTOWY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CD17321-B32B-4C07-AD97-F7DAB0F61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b="1" dirty="0"/>
              <a:t>OPŁATY</a:t>
            </a:r>
          </a:p>
          <a:p>
            <a:pPr marL="0" indent="0">
              <a:buNone/>
            </a:pPr>
            <a:r>
              <a:rPr lang="pl-PL" dirty="0"/>
              <a:t>Opłaty, o których mowa w art. 92 ust. 1, przeznacza się wyłącznie na finansowanie zadań:</a:t>
            </a:r>
          </a:p>
          <a:p>
            <a:pPr marL="0" indent="0">
              <a:buNone/>
            </a:pPr>
            <a:r>
              <a:rPr lang="pl-PL" dirty="0"/>
              <a:t>1) określonych w wojewódzkich programach profilaktyki i rozwiązywania problemów alkoholowych oraz przeciwdziałania narkomanii, o których mowa w art. 4 ust. 1;</a:t>
            </a:r>
          </a:p>
          <a:p>
            <a:pPr marL="0" indent="0">
              <a:buNone/>
            </a:pPr>
            <a:r>
              <a:rPr lang="pl-PL" dirty="0"/>
              <a:t>2) realizowanych przez placówkę wsparcia dziennego, o której mowa w art. 9 pkt 2 ustawy z dnia 9 czerwca 2011 r. o wspieraniu rodziny i systemie pieczy zastępczej (Dz. U. z 2023 r. poz. 1426 i 1429), w ramach wojewódzkich programów profilaktyki i rozwiązywania problemów alkoholowych oraz przeciwdziałania narkomanii, o których mowa w art. 4 ust. 1.</a:t>
            </a:r>
          </a:p>
          <a:p>
            <a:pPr marL="0" indent="0">
              <a:buNone/>
            </a:pPr>
            <a:r>
              <a:rPr lang="pl-PL" dirty="0"/>
              <a:t>(art. 9 (3) ust. 1 u.w.t.)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6241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80D57C-667E-4333-9A90-5B683DC40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OBRÓT HURTOWY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CD17321-B32B-4C07-AD97-F7DAB0F61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b="1" dirty="0"/>
              <a:t>ŚRODKI NADZORU BIEŻAĆEGO </a:t>
            </a:r>
          </a:p>
          <a:p>
            <a:pPr marL="0" indent="0">
              <a:buNone/>
            </a:pPr>
            <a:r>
              <a:rPr lang="pl-PL" dirty="0"/>
              <a:t>Zezwolenia, o których mowa w art. 91 ust. 1, minister właściwy do spraw gospodarki lub właściwy marszałek województwa cofa w przypadku:</a:t>
            </a:r>
          </a:p>
          <a:p>
            <a:pPr marL="0" indent="0">
              <a:buNone/>
            </a:pPr>
            <a:r>
              <a:rPr lang="pl-PL" dirty="0"/>
              <a:t>1) nieprzestrzegania warunków określonych w art. 94 pkt 3, 4 i 7;</a:t>
            </a:r>
          </a:p>
          <a:p>
            <a:pPr marL="0" indent="0">
              <a:buNone/>
            </a:pPr>
            <a:r>
              <a:rPr lang="pl-PL" dirty="0"/>
              <a:t>2) wprowadzenia do obrotu napojów alkoholowych pochodzących z nielegalnych źródeł;</a:t>
            </a:r>
          </a:p>
          <a:p>
            <a:pPr marL="0" indent="0">
              <a:buNone/>
            </a:pPr>
            <a:r>
              <a:rPr lang="pl-PL" dirty="0"/>
              <a:t>3) popełnienia przestępstwa, w celu osiągnięcia korzyści majątkowej, przez osobę odpowiedzialną za działalność przedsiębiorcy posiadającego zezwolenie;</a:t>
            </a:r>
          </a:p>
          <a:p>
            <a:pPr marL="0" indent="0">
              <a:buNone/>
            </a:pPr>
            <a:r>
              <a:rPr lang="pl-PL" dirty="0"/>
              <a:t>4) przedstawienia fałszywych danych w oświadczeniu, o którym mowa w art. 92 ust. 4;</a:t>
            </a:r>
          </a:p>
          <a:p>
            <a:pPr marL="0" indent="0">
              <a:buNone/>
            </a:pPr>
            <a:r>
              <a:rPr lang="pl-PL" dirty="0"/>
              <a:t>5) orzeczenia wobec przedsiębiorcy będącego osobą fizyczną albo wobec osoby odpowiedzialnej za działalność przedsiębiorcy posiadającego zezwolenie, zakazu prowadzenia działalności gospodarczej objętej zezwoleniem;</a:t>
            </a:r>
          </a:p>
          <a:p>
            <a:pPr marL="0" indent="0">
              <a:buNone/>
            </a:pPr>
            <a:r>
              <a:rPr lang="pl-PL" dirty="0"/>
              <a:t>6) zlecania przez przedsiębiorcę, na podstawie umów, prowadzenia obrotu hurtowego napojami alkoholowymi innym przedsiębiorcom.</a:t>
            </a:r>
          </a:p>
          <a:p>
            <a:pPr marL="0" indent="0">
              <a:buNone/>
            </a:pPr>
            <a:r>
              <a:rPr lang="pl-PL" dirty="0"/>
              <a:t>(art. 9(5) ust. 1 u.w.t.)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158784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F353BE-8375-423D-9473-34DDF7CA6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ZAGADNIENIA PODSTAWOWE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2390496-4B59-4C21-A7E0-8383368B3C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Organy administracji rządowej i jednostek samorządu terytorialnego są obowiązane do podejmowania działań zmierzających do ograniczania spożycia napojów alkoholowych oraz zmiany struktury ich spożywania, inicjowania i wspierania przedsięwzięć mających na celu zmianę obyczajów w zakresie sposobu spożywania tych napojów, działania na rzecz trzeźwości w miejscu pracy, przeciwdziałania powstawaniu i usuwania następstw nadużywania alkoholu, a także wspierania działalności w tym zakresie organizacji społecznych i zakładów pracy.</a:t>
            </a:r>
          </a:p>
          <a:p>
            <a:pPr marL="0" indent="0">
              <a:buNone/>
            </a:pPr>
            <a:r>
              <a:rPr lang="pl-PL" dirty="0"/>
              <a:t>(art. 1 ust 1 u.w.t.)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342539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80D57C-667E-4333-9A90-5B683DC40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OBRÓT HURTOWY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CD17321-B32B-4C07-AD97-F7DAB0F61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/>
              <a:t>ŚRODKI NADZORU BIEŻAĆEGO </a:t>
            </a:r>
          </a:p>
          <a:p>
            <a:pPr marL="0" indent="0">
              <a:buNone/>
            </a:pPr>
            <a:r>
              <a:rPr lang="pl-PL" dirty="0"/>
              <a:t>Przedsiębiorca, któremu cofnięto zezwolenie, może wystąpić z wnioskiem o ponowne wydanie zezwoleń, o których mowa w art. 9(1 )ust. 1, nie wcześniej niż po upływie 3 lat od dnia wydania decyzji o jego cofnięciu.</a:t>
            </a:r>
          </a:p>
          <a:p>
            <a:pPr marL="0" indent="0">
              <a:buNone/>
            </a:pPr>
            <a:r>
              <a:rPr lang="pl-PL" dirty="0"/>
              <a:t>(art. 9(5) ust. 5 u.w.t.)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7402253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80D57C-667E-4333-9A90-5B683DC40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OBRÓT HURTOWY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CD17321-B32B-4C07-AD97-F7DAB0F61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b="1" dirty="0"/>
              <a:t>ŚRODKI NADZORU BIEŻAĆEGO </a:t>
            </a:r>
          </a:p>
          <a:p>
            <a:pPr marL="0" indent="0">
              <a:buNone/>
            </a:pPr>
            <a:r>
              <a:rPr lang="pl-PL" dirty="0"/>
              <a:t>Zezwolenia, o których mowa w art. 91 ust. 1, wygasają w przypadku:</a:t>
            </a:r>
          </a:p>
          <a:p>
            <a:pPr marL="0" indent="0">
              <a:buNone/>
            </a:pPr>
            <a:r>
              <a:rPr lang="pl-PL" dirty="0"/>
              <a:t>1) likwidacji przedsiębiorstwa lub zawiadomienia o zaprzestaniu prowadzenia obrotu hurtowego napojami alkoholowymi;</a:t>
            </a:r>
          </a:p>
          <a:p>
            <a:pPr marL="0" indent="0">
              <a:buNone/>
            </a:pPr>
            <a:r>
              <a:rPr lang="pl-PL" dirty="0"/>
              <a:t>2) upływu terminu ważności zezwolenia;</a:t>
            </a:r>
          </a:p>
          <a:p>
            <a:pPr marL="0" indent="0">
              <a:buNone/>
            </a:pPr>
            <a:r>
              <a:rPr lang="pl-PL" dirty="0"/>
              <a:t>3) zmiany składu osobowego wspólników spółki cywilnej.</a:t>
            </a:r>
          </a:p>
          <a:p>
            <a:pPr marL="0" indent="0">
              <a:buNone/>
            </a:pPr>
            <a:r>
              <a:rPr lang="pl-PL" dirty="0"/>
              <a:t>(art. 9(5) ust. 3 u.w.t.)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128292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80D57C-667E-4333-9A90-5B683DC40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SPRZEDAŻ DETALICZNA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CD17321-B32B-4C07-AD97-F7DAB0F61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1. Sprzedaż detaliczną napojów alkoholowych, zawierających powyżej 4,5% alkoholu (z wyjątkiem piwa) przeznaczonych do spożycia poza miejscem sprzedaży, prowadzi się w punktach sprzedaży, którymi są:</a:t>
            </a:r>
          </a:p>
          <a:p>
            <a:pPr marL="0" indent="0">
              <a:buNone/>
            </a:pPr>
            <a:r>
              <a:rPr lang="pl-PL" dirty="0"/>
              <a:t>1) sklepy branżowe ze sprzedażą napojów alkoholowych;</a:t>
            </a:r>
          </a:p>
          <a:p>
            <a:pPr marL="0" indent="0">
              <a:buNone/>
            </a:pPr>
            <a:r>
              <a:rPr lang="pl-PL" dirty="0"/>
              <a:t>2) wydzielone stoiska - w samoobsługowych placówkach handlowych o powierzchni sprzedażowej powyżej 200 m2;</a:t>
            </a:r>
          </a:p>
          <a:p>
            <a:pPr marL="0" indent="0">
              <a:buNone/>
            </a:pPr>
            <a:r>
              <a:rPr lang="pl-PL" dirty="0"/>
              <a:t>3) pozostałe placówki samoobsługowe oraz inne placówki handlowe, w których sprzedawca prowadzi bezpośrednią sprzedaż napojów alkoholowych.</a:t>
            </a:r>
          </a:p>
          <a:p>
            <a:pPr marL="0" indent="0">
              <a:buNone/>
            </a:pPr>
            <a:r>
              <a:rPr lang="pl-PL" dirty="0"/>
              <a:t>(art. 9(6) ust. 1 </a:t>
            </a:r>
            <a:r>
              <a:rPr lang="pl-PL" dirty="0" err="1"/>
              <a:t>u.t.w</a:t>
            </a:r>
            <a:r>
              <a:rPr lang="pl-PL" dirty="0"/>
              <a:t>.).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561644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80D57C-667E-4333-9A90-5B683DC40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SPRZEDAŻ DETALICZNA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CD17321-B32B-4C07-AD97-F7DAB0F61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b="1" dirty="0"/>
              <a:t>NADZÓR PREWENCYJNY </a:t>
            </a:r>
          </a:p>
          <a:p>
            <a:pPr marL="0" indent="0">
              <a:buNone/>
            </a:pPr>
            <a:r>
              <a:rPr lang="pl-PL" dirty="0"/>
              <a:t>1. Sprzedaż napojów alkoholowych przeznaczonych do spożycia w miejscu lub poza miejscem sprzedaży może być prowadzona tylko na podstawie zezwolenia wydanego przez wójta (burmistrza, prezydenta miasta), właściwego ze względu na lokalizację punktu sprzedaży, zwanego dalej "organem zezwalającym".</a:t>
            </a:r>
          </a:p>
          <a:p>
            <a:pPr marL="0" indent="0">
              <a:buNone/>
            </a:pPr>
            <a:r>
              <a:rPr lang="pl-PL" dirty="0"/>
              <a:t>1a. (uchylony).</a:t>
            </a:r>
          </a:p>
          <a:p>
            <a:pPr marL="0" indent="0">
              <a:buNone/>
            </a:pPr>
            <a:r>
              <a:rPr lang="pl-PL" dirty="0"/>
              <a:t>2. Zezwolenie, o którym mowa w ust. 1, wydaje się na podstawie wniosku przedsiębiorcy.</a:t>
            </a:r>
          </a:p>
          <a:p>
            <a:pPr marL="0" indent="0">
              <a:buNone/>
            </a:pPr>
            <a:r>
              <a:rPr lang="pl-PL" dirty="0"/>
              <a:t>3. Zezwolenia, o których mowa w ust. 1, wydaje się oddzielnie na następujące rodzaje napojów alkoholowych:</a:t>
            </a:r>
          </a:p>
          <a:p>
            <a:pPr marL="0" indent="0">
              <a:buNone/>
            </a:pPr>
            <a:r>
              <a:rPr lang="pl-PL" dirty="0"/>
              <a:t>1) do 4,5% zawartości alkoholu oraz na piwo;</a:t>
            </a:r>
          </a:p>
          <a:p>
            <a:pPr marL="0" indent="0">
              <a:buNone/>
            </a:pPr>
            <a:r>
              <a:rPr lang="pl-PL" dirty="0"/>
              <a:t>2) powyżej 4,5% do 18% zawartości alkoholu (z wyjątkiem piwa);</a:t>
            </a:r>
          </a:p>
          <a:p>
            <a:pPr marL="0" indent="0">
              <a:buNone/>
            </a:pPr>
            <a:r>
              <a:rPr lang="pl-PL" dirty="0"/>
              <a:t>3) powyżej 18% zawartości alkoholu.</a:t>
            </a:r>
          </a:p>
          <a:p>
            <a:pPr marL="0" indent="0">
              <a:buNone/>
            </a:pPr>
            <a:r>
              <a:rPr lang="pl-PL" dirty="0"/>
              <a:t>(art. 18 ust. 1-3 </a:t>
            </a:r>
            <a:r>
              <a:rPr lang="pl-PL" dirty="0" err="1"/>
              <a:t>u.t.w</a:t>
            </a:r>
            <a:r>
              <a:rPr lang="pl-PL" dirty="0"/>
              <a:t>.).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416826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80D57C-667E-4333-9A90-5B683DC40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SPRZEDAŻ DETALICZNA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CD17321-B32B-4C07-AD97-F7DAB0F61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l-PL" b="1" dirty="0"/>
              <a:t>NADZÓR PREWENCYJNY </a:t>
            </a:r>
          </a:p>
          <a:p>
            <a:pPr marL="0" indent="0">
              <a:buNone/>
            </a:pPr>
            <a:r>
              <a:rPr lang="pl-PL" dirty="0"/>
              <a:t>3a. Zezwolenia, o których mowa w ust. 3, organ zezwalający wydaje po uzyskaniu pozytywnej opinii gminnej komisji rozwiązywania problemów alkoholowych o zgodności lokalizacji punktu sprzedaży z uchwałami rady gminy, o których mowa w art. 12 ust. 1-3.</a:t>
            </a:r>
          </a:p>
          <a:p>
            <a:pPr marL="0" indent="0">
              <a:buNone/>
            </a:pPr>
            <a:r>
              <a:rPr lang="pl-PL" dirty="0"/>
              <a:t>3b. W przypadku gdy liczba wniosków o wydanie zezwolenia przewyższa ich maksymalną liczbę, o której mowa w art. 12 ust. 1, zezwolenie w pierwszej kolejności wydaje się uwzględniając kryterium jak największej odległości punktu, w którym ma być prowadzona sprzedaż napojów alkoholowych od najbliższego działającego punktu sprzedaży napojów alkoholowych, liczonej najkrótszą drogą dojścia ciągiem dróg publicznych, a w następnej kolejności - kryterium prowadzenia przez wnioskodawcę jak najmniejszej liczby punktów sprzedaży.</a:t>
            </a:r>
          </a:p>
          <a:p>
            <a:pPr marL="0" indent="0">
              <a:buNone/>
            </a:pPr>
            <a:r>
              <a:rPr lang="pl-PL" dirty="0"/>
              <a:t>(art. 18 ust. 3a-3b </a:t>
            </a:r>
            <a:r>
              <a:rPr lang="pl-PL" dirty="0" err="1"/>
              <a:t>u.t.w</a:t>
            </a:r>
            <a:r>
              <a:rPr lang="pl-PL" dirty="0"/>
              <a:t>.).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237466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80D57C-667E-4333-9A90-5B683DC40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SPRZEDAŻ DETALICZNA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CD17321-B32B-4C07-AD97-F7DAB0F61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NADZÓR PREWENCYJNY </a:t>
            </a:r>
          </a:p>
          <a:p>
            <a:pPr marL="0" indent="0">
              <a:buNone/>
            </a:pPr>
            <a:r>
              <a:rPr lang="pl-PL" dirty="0"/>
              <a:t>Zezwolenie, o którym mowa w ust. 1, wydaje się na czas oznaczony, nie krótszy niż 4 lata, a w przypadku sprzedaży napojów alkoholowych przeznaczonych do spożycia poza miejscem sprzedaży - nie krótszy niż 2 lata.</a:t>
            </a:r>
          </a:p>
          <a:p>
            <a:pPr marL="0" indent="0">
              <a:buNone/>
            </a:pPr>
            <a:r>
              <a:rPr lang="pl-PL" dirty="0"/>
              <a:t>(art. 18 ust. 9 </a:t>
            </a:r>
            <a:r>
              <a:rPr lang="pl-PL" dirty="0" err="1"/>
              <a:t>u.t.w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75578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80D57C-667E-4333-9A90-5B683DC40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SPRZEDAŻ DETALICZNA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CD17321-B32B-4C07-AD97-F7DAB0F613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33384"/>
            <a:ext cx="10515600" cy="542461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b="1" dirty="0"/>
              <a:t>NADZÓR PREWENCYJNY </a:t>
            </a:r>
          </a:p>
          <a:p>
            <a:pPr marL="0" indent="0">
              <a:buNone/>
            </a:pPr>
            <a:r>
              <a:rPr lang="pl-PL" dirty="0"/>
              <a:t>Warunkiem prowadzenia sprzedaży napojów alkoholowych do spożycia w miejscu lub poza miejscem sprzedaży jest:</a:t>
            </a:r>
          </a:p>
          <a:p>
            <a:pPr marL="0" indent="0">
              <a:buNone/>
            </a:pPr>
            <a:r>
              <a:rPr lang="pl-PL" dirty="0"/>
              <a:t>1) posiadanie zezwolenia, o którym mowa w ust. 1;</a:t>
            </a:r>
          </a:p>
          <a:p>
            <a:pPr marL="0" indent="0">
              <a:buNone/>
            </a:pPr>
            <a:r>
              <a:rPr lang="pl-PL" dirty="0"/>
              <a:t>2) wniesienie opłaty, o której mowa w art. 111;</a:t>
            </a:r>
          </a:p>
          <a:p>
            <a:pPr marL="0" indent="0">
              <a:buNone/>
            </a:pPr>
            <a:r>
              <a:rPr lang="pl-PL" dirty="0"/>
              <a:t>3) zaopatrywanie się w napoje alkoholowe u producentów i przedsiębiorców:</a:t>
            </a:r>
          </a:p>
          <a:p>
            <a:pPr marL="0" indent="0">
              <a:buNone/>
            </a:pPr>
            <a:r>
              <a:rPr lang="pl-PL" dirty="0"/>
              <a:t>a) posiadających odpowiednie zezwolenie na sprzedaż hurtową napojów alkoholowych lub</a:t>
            </a:r>
          </a:p>
          <a:p>
            <a:pPr marL="0" indent="0">
              <a:buNone/>
            </a:pPr>
            <a:r>
              <a:rPr lang="pl-PL" dirty="0"/>
              <a:t>b) o których mowa w art. 91 ust. 6;</a:t>
            </a:r>
          </a:p>
          <a:p>
            <a:pPr marL="0" indent="0">
              <a:buNone/>
            </a:pPr>
            <a:r>
              <a:rPr lang="pl-PL" dirty="0"/>
              <a:t>4) w terminach do dnia 1 lutego, 1 czerwca, 1 października każdego roku kalendarzowego objętego zezwoleniem, okazanie przedsiębiorcy zaopatrującemu dany punkt sprzedaży napojów alkoholowych odpowiedniego dowodu potwierdzającego dokonanie opłaty, o której mowa w art. 111;</a:t>
            </a:r>
          </a:p>
          <a:p>
            <a:pPr marL="0" indent="0">
              <a:buNone/>
            </a:pPr>
            <a:r>
              <a:rPr lang="pl-PL" dirty="0"/>
              <a:t>5) posiadanie tytułu prawnego do korzystania z lokalu, stanowiącego punkt sprzedaży;</a:t>
            </a:r>
          </a:p>
          <a:p>
            <a:pPr marL="0" indent="0">
              <a:buNone/>
            </a:pPr>
            <a:r>
              <a:rPr lang="pl-PL" dirty="0"/>
              <a:t>6) wykonywanie działalności gospodarczej w zakresie objętym zezwoleniem tylko przez przedsiębiorcę w nim oznaczonego i wyłącznie w miejscu wymienionym w zezwoleniu;</a:t>
            </a:r>
          </a:p>
          <a:p>
            <a:pPr marL="0" indent="0">
              <a:buNone/>
            </a:pPr>
            <a:r>
              <a:rPr lang="pl-PL" dirty="0"/>
              <a:t>7) zgłaszanie organowi zezwalającemu zmian stanu faktycznego i prawnego, w stosunku do danych zawartych w zezwoleniu, w terminie 14 dni od dnia powstania zmiany;</a:t>
            </a:r>
          </a:p>
          <a:p>
            <a:pPr marL="0" indent="0">
              <a:buNone/>
            </a:pPr>
            <a:r>
              <a:rPr lang="pl-PL" dirty="0"/>
              <a:t>8) prowadzenie sprzedaży w punkcie sprzedaży spełniającym wymogi określone przez radę gminy, na podstawie art. 12 ust. 1-3;</a:t>
            </a:r>
          </a:p>
          <a:p>
            <a:pPr marL="0" indent="0">
              <a:buNone/>
            </a:pPr>
            <a:r>
              <a:rPr lang="pl-PL" dirty="0"/>
              <a:t>9) przestrzeganie innych zasad i warunków określonych przepisami prawa.</a:t>
            </a:r>
          </a:p>
          <a:p>
            <a:pPr marL="0" indent="0">
              <a:buNone/>
            </a:pPr>
            <a:r>
              <a:rPr lang="pl-PL" dirty="0"/>
              <a:t>(art. 18 ust. 7 </a:t>
            </a:r>
            <a:r>
              <a:rPr lang="pl-PL" dirty="0" err="1"/>
              <a:t>u.t.w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750975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80D57C-667E-4333-9A90-5B683DC40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SPRZEDAŻ DETALICZNA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CD17321-B32B-4C07-AD97-F7DAB0F61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l-PL" b="1" dirty="0"/>
              <a:t>UCHWAŁA RG W SPR. LICZBY ZEZWOLEŃ </a:t>
            </a:r>
          </a:p>
          <a:p>
            <a:pPr marL="0" indent="0">
              <a:buNone/>
            </a:pPr>
            <a:r>
              <a:rPr lang="pl-PL" dirty="0"/>
              <a:t>1. Rada gminy ustala, w drodze uchwały, maksymalną liczbę zezwoleń na sprzedaż napojów alkoholowych na terenie gminy (miasta), odrębnie dla:</a:t>
            </a:r>
          </a:p>
          <a:p>
            <a:pPr marL="0" indent="0">
              <a:buNone/>
            </a:pPr>
            <a:r>
              <a:rPr lang="pl-PL" dirty="0"/>
              <a:t>1) poszczególnych rodzajów napojów alkoholowych, o których mowa w art. 18 ust. 3;</a:t>
            </a:r>
          </a:p>
          <a:p>
            <a:pPr marL="0" indent="0">
              <a:buNone/>
            </a:pPr>
            <a:r>
              <a:rPr lang="pl-PL" dirty="0"/>
              <a:t>2) zezwoleń na sprzedaż napojów alkoholowych przeznaczonych do spożycia w miejscu sprzedaży;</a:t>
            </a:r>
          </a:p>
          <a:p>
            <a:pPr marL="0" indent="0">
              <a:buNone/>
            </a:pPr>
            <a:r>
              <a:rPr lang="pl-PL" dirty="0"/>
              <a:t>3) zezwoleń na sprzedaż napojów alkoholowych przeznaczonych do spożycia poza miejscem sprzedaży.</a:t>
            </a:r>
          </a:p>
          <a:p>
            <a:pPr marL="0" indent="0">
              <a:buNone/>
            </a:pPr>
            <a:r>
              <a:rPr lang="pl-PL" dirty="0"/>
              <a:t>(art. 12 ust. 1 </a:t>
            </a:r>
            <a:r>
              <a:rPr lang="pl-PL" dirty="0" err="1"/>
              <a:t>u.t.w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647546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80D57C-667E-4333-9A90-5B683DC40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SPRZEDAŻ DETALICZNA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CD17321-B32B-4C07-AD97-F7DAB0F61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b="1" dirty="0"/>
              <a:t>UCHWAŁA RG W SPR. LICZBY ZEZWOLEŃ </a:t>
            </a:r>
          </a:p>
          <a:p>
            <a:pPr marL="0" indent="0">
              <a:buNone/>
            </a:pPr>
            <a:r>
              <a:rPr lang="pl-PL" dirty="0"/>
              <a:t>2. Rada gminy może ustalić, w drodze uchwały, maksymalną liczbę zezwoleń, o której mowa w ust. 1, odrębnie dla poszczególnych jednostek pomocniczych gminy.</a:t>
            </a:r>
          </a:p>
          <a:p>
            <a:pPr marL="0" indent="0">
              <a:buNone/>
            </a:pPr>
            <a:r>
              <a:rPr lang="pl-PL" dirty="0"/>
              <a:t>3. Rada gminy ustala, w drodze uchwały, zasady usytuowania na terenie gminy miejsc sprzedaży i podawania napojów alkoholowych.</a:t>
            </a:r>
          </a:p>
          <a:p>
            <a:pPr marL="0" indent="0">
              <a:buNone/>
            </a:pPr>
            <a:r>
              <a:rPr lang="pl-PL" dirty="0"/>
              <a:t>4. Rada gminy może ustalić, w drodze uchwały, dla terenu gminy lub wskazanych jednostek pomocniczych gminy, ograniczenia w godzinach nocnej sprzedaży napojów alkoholowych przeznaczonych do spożycia poza miejscem sprzedaży. Ograniczenia mogą dotyczyć sprzedaży prowadzonej między godziną 2200 a 600.</a:t>
            </a:r>
          </a:p>
          <a:p>
            <a:pPr marL="0" indent="0">
              <a:buNone/>
            </a:pPr>
            <a:r>
              <a:rPr lang="pl-PL" dirty="0"/>
              <a:t>(art. 12 ust. 2-4 </a:t>
            </a:r>
            <a:r>
              <a:rPr lang="pl-PL" dirty="0" err="1"/>
              <a:t>u.t.w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9878458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80D57C-667E-4333-9A90-5B683DC40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SPRZEDAŻ DETALICZNA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CD17321-B32B-4C07-AD97-F7DAB0F61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b="1" dirty="0"/>
              <a:t>UCHWAŁA RG W SPR. LICZBY ZEZWOLEŃ </a:t>
            </a:r>
          </a:p>
          <a:p>
            <a:pPr marL="0" indent="0">
              <a:buNone/>
            </a:pPr>
            <a:r>
              <a:rPr lang="pl-PL" dirty="0"/>
              <a:t>5. Rada gminy przed podjęciem uchwał, o których mowa w ust. 1-4, zasięga opinii jednostki pomocniczej gminy.</a:t>
            </a:r>
          </a:p>
          <a:p>
            <a:pPr marL="0" indent="0">
              <a:buNone/>
            </a:pPr>
            <a:r>
              <a:rPr lang="pl-PL" dirty="0"/>
              <a:t>6. W miejscowościach, w których rozmieszczone są jednostki wojskowe, maksymalna liczba zezwoleń, o której mowa w ust. 1, usytuowanie miejsc sprzedaży, podawania i spożywania napojów alkoholowych oraz godziny sprzedaży napojów alkoholowych są ustalane po zasięgnięciu opinii właściwych dowódców garnizonów.</a:t>
            </a:r>
          </a:p>
          <a:p>
            <a:pPr marL="0" indent="0">
              <a:buNone/>
            </a:pPr>
            <a:r>
              <a:rPr lang="pl-PL" dirty="0"/>
              <a:t>7. Maksymalna liczba zezwoleń, o której mowa w ust. 1, usytuowanie miejsc sprzedaży, podawania i spożywania napojów alkoholowych oraz godziny sprzedaży napojów alkoholowych uwzględniają postanowienia gminnych programów profilaktyki i rozwiązywania problemów alkoholowych oraz przeciwdziałania narkomanii.</a:t>
            </a:r>
          </a:p>
          <a:p>
            <a:pPr marL="0" indent="0">
              <a:buNone/>
            </a:pPr>
            <a:r>
              <a:rPr lang="pl-PL" dirty="0"/>
              <a:t>(art. 12 ust. 5-7 </a:t>
            </a:r>
            <a:r>
              <a:rPr lang="pl-PL" dirty="0" err="1"/>
              <a:t>u.t.w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185907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F353BE-8375-423D-9473-34DDF7CA6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ZAGADNIENIA PODSTAWOWE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2390496-4B59-4C21-A7E0-8383368B3C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Zadania w zakresie przeciwdziałania alkoholizmowi wykonuje się przez odpowiednie kształtowanie polityki społecznej, w szczególności:</a:t>
            </a:r>
          </a:p>
          <a:p>
            <a:pPr marL="0" indent="0">
              <a:buNone/>
            </a:pPr>
            <a:r>
              <a:rPr lang="pl-PL" dirty="0"/>
              <a:t>- ustalanie odpowiedniego poziomu i właściwej struktury produkcji napojów alkoholowych przeznaczanych do spożycia w kraju;</a:t>
            </a:r>
          </a:p>
          <a:p>
            <a:pPr marL="0" indent="0">
              <a:buNone/>
            </a:pPr>
            <a:r>
              <a:rPr lang="pl-PL" dirty="0"/>
              <a:t>- ograniczanie dostępności alkoholu;</a:t>
            </a:r>
          </a:p>
          <a:p>
            <a:pPr marL="0" indent="0">
              <a:buNone/>
            </a:pPr>
            <a:r>
              <a:rPr lang="pl-PL" dirty="0"/>
              <a:t>(art. 2 </a:t>
            </a:r>
            <a:r>
              <a:rPr lang="pl-PL" dirty="0" err="1"/>
              <a:t>uts</a:t>
            </a:r>
            <a:r>
              <a:rPr lang="pl-PL" dirty="0"/>
              <a:t>. 1 u.w.t.).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866360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80D57C-667E-4333-9A90-5B683DC40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SPRZEDAŻ DETALICZNA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CD17321-B32B-4C07-AD97-F7DAB0F61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pl-PL" b="1" dirty="0"/>
              <a:t>OPŁATY </a:t>
            </a:r>
          </a:p>
          <a:p>
            <a:pPr marL="0" indent="0">
              <a:buNone/>
            </a:pPr>
            <a:r>
              <a:rPr lang="pl-PL" dirty="0"/>
              <a:t>1. W celu pozyskania dodatkowych środków na finansowanie zadań określonych w art. 41 ust. 1 gminy pobierają opłatę za korzystanie z zezwoleń na sprzedaż napojów alkoholowych, o których mowa w art. 18.</a:t>
            </a:r>
          </a:p>
          <a:p>
            <a:pPr marL="0" indent="0">
              <a:buNone/>
            </a:pPr>
            <a:r>
              <a:rPr lang="pl-PL" dirty="0"/>
              <a:t>2. Opłatę, o której mowa w ust. 1, wnosi się na rachunek gminy, przed wydaniem zezwolenia, w wysokości:</a:t>
            </a:r>
          </a:p>
          <a:p>
            <a:pPr marL="0" indent="0">
              <a:buNone/>
            </a:pPr>
            <a:r>
              <a:rPr lang="pl-PL" dirty="0"/>
              <a:t>1) 525 zł na sprzedaż napojów zawierających do 4,5% alkoholu oraz piwa;</a:t>
            </a:r>
          </a:p>
          <a:p>
            <a:pPr marL="0" indent="0">
              <a:buNone/>
            </a:pPr>
            <a:r>
              <a:rPr lang="pl-PL" dirty="0"/>
              <a:t>2) 525 zł na sprzedaż napojów zawierających powyżej 4,5% do 18% alkoholu (z wyjątkiem piwa);</a:t>
            </a:r>
          </a:p>
          <a:p>
            <a:pPr marL="0" indent="0">
              <a:buNone/>
            </a:pPr>
            <a:r>
              <a:rPr lang="pl-PL" dirty="0"/>
              <a:t>3) 2100 zł na sprzedaż napojów zawierających powyżej 18% alkoholu.</a:t>
            </a:r>
          </a:p>
          <a:p>
            <a:pPr marL="0" indent="0">
              <a:buNone/>
            </a:pPr>
            <a:r>
              <a:rPr lang="pl-PL" dirty="0"/>
              <a:t>3. Opłata, o której mowa w ust. 2, dotyczy przedsiębiorców rozpoczynających działalność gospodarczą w tym zakresie.</a:t>
            </a:r>
          </a:p>
          <a:p>
            <a:pPr marL="0" indent="0">
              <a:buNone/>
            </a:pPr>
            <a:r>
              <a:rPr lang="pl-PL" dirty="0"/>
              <a:t>4. Przedsiębiorcy, prowadzący sprzedaż napojów alkoholowych w roku poprzednim, są obowiązani do złożenia, do dnia 31 stycznia, pisemnego oświadczenia o wartości sprzedaży poszczególnych rodzajów napojów alkoholowych w punkcie sprzedaży w roku poprzednim.</a:t>
            </a:r>
          </a:p>
          <a:p>
            <a:pPr marL="0" indent="0">
              <a:buNone/>
            </a:pPr>
            <a:r>
              <a:rPr lang="pl-PL" dirty="0"/>
              <a:t>(art. 11(1) ust. 1-4 </a:t>
            </a:r>
            <a:r>
              <a:rPr lang="pl-PL" dirty="0" err="1"/>
              <a:t>u.t.w</a:t>
            </a:r>
            <a:r>
              <a:rPr lang="pl-PL" dirty="0"/>
              <a:t>.).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5242953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80D57C-667E-4333-9A90-5B683DC40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SPRZEDAŻ DETALICZNA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CD17321-B32B-4C07-AD97-F7DAB0F61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b="1" dirty="0"/>
              <a:t>OPŁATY </a:t>
            </a:r>
          </a:p>
          <a:p>
            <a:pPr marL="0" indent="0">
              <a:buNone/>
            </a:pPr>
            <a:r>
              <a:rPr lang="pl-PL" dirty="0"/>
              <a:t>5. Opłatę, o której mowa w ust. 1, przedsiębiorca prowadzący sprzedaż napojów alkoholowych w punkcie sprzedaży, w którym roczna wartość sprzedaży napojów alkoholowych w roku poprzednim przekroczyła:</a:t>
            </a:r>
          </a:p>
          <a:p>
            <a:pPr marL="0" indent="0">
              <a:buNone/>
            </a:pPr>
            <a:r>
              <a:rPr lang="pl-PL" dirty="0"/>
              <a:t>1) 37 500 zł dla napojów alkoholowych o zawartości do 4,5% alkoholu oraz piwa - wnosi w wysokości 1,4% ogólnej wartości sprzedaży tych napojów w roku poprzednim;</a:t>
            </a:r>
          </a:p>
          <a:p>
            <a:pPr marL="0" indent="0">
              <a:buNone/>
            </a:pPr>
            <a:r>
              <a:rPr lang="pl-PL" dirty="0"/>
              <a:t>2) 37 500 zł dla napojów alkoholowych o zawartości od 4,5% do 18% alkoholu (z wyjątkiem piwa) - wnosi w wysokości 1,4% ogólnej wartości sprzedaży tych napojów w roku poprzednim;</a:t>
            </a:r>
          </a:p>
          <a:p>
            <a:pPr marL="0" indent="0">
              <a:buNone/>
            </a:pPr>
            <a:r>
              <a:rPr lang="pl-PL" dirty="0"/>
              <a:t>3) 77 000 zł dla napojów alkoholowych o zawartości powyżej 18% alkoholu - wnosi w wysokości 2,7% ogólnej wartości sprzedaży tych napojów w roku poprzednim.</a:t>
            </a:r>
          </a:p>
          <a:p>
            <a:pPr marL="0" indent="0">
              <a:buNone/>
            </a:pPr>
            <a:r>
              <a:rPr lang="pl-PL" dirty="0"/>
              <a:t>(art. 11(1) ust. 5 </a:t>
            </a:r>
            <a:r>
              <a:rPr lang="pl-PL" dirty="0" err="1"/>
              <a:t>u.t.w</a:t>
            </a:r>
            <a:r>
              <a:rPr lang="pl-PL" dirty="0"/>
              <a:t>.).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2611228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80D57C-667E-4333-9A90-5B683DC40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SPRZEDAŻ DETALICZNA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CD17321-B32B-4C07-AD97-F7DAB0F61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pl-PL" b="1" dirty="0"/>
              <a:t>OPŁATY </a:t>
            </a:r>
          </a:p>
          <a:p>
            <a:pPr marL="0" indent="0">
              <a:buNone/>
            </a:pPr>
            <a:r>
              <a:rPr lang="pl-PL" dirty="0"/>
              <a:t>6. Przedsiębiorcy, których roczna wartość sprzedaży poszczególnych rodzajów napojów alkoholowych nie przekroczyła wartości, o których mowa w ust. 5, wnoszą opłatę w wysokości określonej w ust. 2.</a:t>
            </a:r>
          </a:p>
          <a:p>
            <a:pPr marL="0" indent="0">
              <a:buNone/>
            </a:pPr>
            <a:r>
              <a:rPr lang="pl-PL" dirty="0"/>
              <a:t>7. Opłata, o której mowa w ust. 1, wnoszona jest na rachunek gminy w każdym roku kalendarzowym objętym zezwoleniem w trzech równych ratach w terminach do 31 stycznia, 31 maja i 30 września danego roku kalendarzowego lub jednorazowo w terminie do 31 stycznia danego roku kalendarzowego.</a:t>
            </a:r>
          </a:p>
          <a:p>
            <a:pPr marL="0" indent="0">
              <a:buNone/>
            </a:pPr>
            <a:r>
              <a:rPr lang="pl-PL" dirty="0"/>
              <a:t>8. W roku nabycia zezwolenia lub utraty jego ważności, opłaty, o których mowa w ust. 1-5, dokonuje się w wysokości proporcjonalnej do okresu ważności zezwolenia.</a:t>
            </a:r>
          </a:p>
          <a:p>
            <a:pPr marL="0" indent="0">
              <a:buNone/>
            </a:pPr>
            <a:r>
              <a:rPr lang="pl-PL" dirty="0"/>
              <a:t>9. Wartość sprzedaży należy obliczać oddzielnie dla każdego rodzaju napojów alkoholowych.</a:t>
            </a:r>
          </a:p>
          <a:p>
            <a:pPr marL="0" indent="0">
              <a:buNone/>
            </a:pPr>
            <a:r>
              <a:rPr lang="pl-PL" dirty="0"/>
              <a:t>10. Zezwolenia, o których mowa w art. 18, 181 oraz 184, nie podlegają opłacie skarbowej.</a:t>
            </a:r>
          </a:p>
          <a:p>
            <a:pPr marL="0" indent="0">
              <a:buNone/>
            </a:pPr>
            <a:r>
              <a:rPr lang="pl-PL" dirty="0"/>
              <a:t>(art. 11(1) ust. 6-10 </a:t>
            </a:r>
            <a:r>
              <a:rPr lang="pl-PL" dirty="0" err="1"/>
              <a:t>u.t.w</a:t>
            </a:r>
            <a:r>
              <a:rPr lang="pl-PL" dirty="0"/>
              <a:t>.).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786484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80D57C-667E-4333-9A90-5B683DC40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SPRZEDAŻ DETALICZNA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CD17321-B32B-4C07-AD97-F7DAB0F61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b="1" dirty="0"/>
              <a:t>OPŁATY </a:t>
            </a:r>
          </a:p>
          <a:p>
            <a:pPr marL="0" indent="0">
              <a:buNone/>
            </a:pPr>
            <a:r>
              <a:rPr lang="pl-PL" dirty="0"/>
              <a:t>Dochody z opłat za zezwolenia wydane na podstawie art. 18 i art. 181 oraz dochody z opłat określonych w art. 111 będą wykorzystywane na realizację:</a:t>
            </a:r>
          </a:p>
          <a:p>
            <a:pPr marL="0" indent="0">
              <a:buNone/>
            </a:pPr>
            <a:r>
              <a:rPr lang="pl-PL" dirty="0"/>
              <a:t>1) gminnych programów profilaktyki i rozwiązywania problemów alkoholowych oraz przeciwdziałania narkomanii, o których mowa w art. 41 ust. 2,</a:t>
            </a:r>
          </a:p>
          <a:p>
            <a:pPr marL="0" indent="0">
              <a:buNone/>
            </a:pPr>
            <a:r>
              <a:rPr lang="pl-PL" dirty="0"/>
              <a:t>2) zadań realizowanych przez placówkę wsparcia dziennego, w której mowa w art. 9 pkt 2 ustawy z dnia 9 czerwca 2011 r. o wspieraniu rodziny i systemie pieczy zastępczej, w ramach gminnego programu profilaktyki i rozwiązywania problemów alkoholowych oraz przeciwdziałania narkomanii, o którym mowa w art. 41 ust. 2</a:t>
            </a:r>
          </a:p>
          <a:p>
            <a:pPr marL="0" indent="0">
              <a:buNone/>
            </a:pPr>
            <a:r>
              <a:rPr lang="pl-PL" dirty="0"/>
              <a:t>- i nie mogą być przeznaczone na inne cele.</a:t>
            </a:r>
          </a:p>
          <a:p>
            <a:pPr marL="0" indent="0">
              <a:buNone/>
            </a:pPr>
            <a:r>
              <a:rPr lang="pl-PL" dirty="0"/>
              <a:t>(art. 18(2) </a:t>
            </a:r>
            <a:r>
              <a:rPr lang="pl-PL" dirty="0" err="1"/>
              <a:t>u.t.w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44121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80D57C-667E-4333-9A90-5B683DC40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SPRZEDAŻ DETALICZNA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CD17321-B32B-4C07-AD97-F7DAB0F61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KONTROLA  </a:t>
            </a:r>
          </a:p>
          <a:p>
            <a:pPr marL="0" indent="0">
              <a:buNone/>
            </a:pPr>
            <a:r>
              <a:rPr lang="pl-PL" dirty="0"/>
              <a:t>Organ zezwalający lub, na podstawie jego upoważnienia, straż gminna lub członkowie gminnej komisji rozwiązywania problemów alkoholowych dokonują kontroli przestrzegania zasad i warunków korzystania z zezwolenia.</a:t>
            </a:r>
          </a:p>
          <a:p>
            <a:pPr marL="0" indent="0">
              <a:buNone/>
            </a:pPr>
            <a:r>
              <a:rPr lang="pl-PL" dirty="0"/>
              <a:t>(art. 18 ust. 8 </a:t>
            </a:r>
            <a:r>
              <a:rPr lang="pl-PL" dirty="0" err="1"/>
              <a:t>u.t.w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818523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80D57C-667E-4333-9A90-5B683DC40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SPRZEDAŻ DETALICZNA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CD17321-B32B-4C07-AD97-F7DAB0F61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b="1" dirty="0"/>
              <a:t>ŚRODKI NADZORU BIEŻĄCEGO </a:t>
            </a:r>
          </a:p>
          <a:p>
            <a:pPr marL="0" indent="0">
              <a:buNone/>
            </a:pPr>
            <a:r>
              <a:rPr lang="pl-PL" dirty="0"/>
              <a:t>Zezwolenie, o którym mowa w ust. 1, organ zezwalający cofa w przypadku:</a:t>
            </a:r>
          </a:p>
          <a:p>
            <a:pPr marL="0" indent="0">
              <a:buNone/>
            </a:pPr>
            <a:r>
              <a:rPr lang="pl-PL" dirty="0"/>
              <a:t>1) nieprzestrzegania określonych w ustawie zasad sprzedaży napojów alkoholowych, a w szczególności:</a:t>
            </a:r>
          </a:p>
          <a:p>
            <a:pPr marL="0" indent="0">
              <a:buNone/>
            </a:pPr>
            <a:r>
              <a:rPr lang="pl-PL" dirty="0"/>
              <a:t>a) sprzedaży i podawania napojów alkoholowych osobom nieletnim, nietrzeźwym, na kredyt lub pod zastaw,</a:t>
            </a:r>
          </a:p>
          <a:p>
            <a:pPr marL="0" indent="0">
              <a:buNone/>
            </a:pPr>
            <a:r>
              <a:rPr lang="pl-PL" dirty="0"/>
              <a:t>b) sprzedaży i podawania napojów alkoholowych z naruszeniem zakazów określonych w art. 14 ust. 3 i 4;</a:t>
            </a:r>
          </a:p>
          <a:p>
            <a:pPr marL="0" indent="0">
              <a:buNone/>
            </a:pPr>
            <a:r>
              <a:rPr lang="pl-PL" dirty="0"/>
              <a:t>2) nieprzestrzegania określonych w ustawie warunków sprzedaży napojów alkoholowych;</a:t>
            </a:r>
          </a:p>
          <a:p>
            <a:pPr marL="0" indent="0">
              <a:buNone/>
            </a:pPr>
            <a:r>
              <a:rPr lang="pl-PL" dirty="0"/>
              <a:t>3) powtarzającego się co najmniej dwukrotnie w okresie 6 miesięcy, w miejscu sprzedaży lub najbliższej okolicy, zakłócania porządku publicznego w związku ze sprzedażą napojów alkoholowych przez dany punkt sprzedaży, gdy prowadzący ten punkt nie powiadamia organów powołanych do ochrony porządku publicznego;</a:t>
            </a:r>
          </a:p>
          <a:p>
            <a:pPr marL="0" indent="0">
              <a:buNone/>
            </a:pPr>
            <a:r>
              <a:rPr lang="pl-PL" dirty="0"/>
              <a:t>4) wprowadzenia do sprzedaży napojów alkoholowych pochodzących z nielegalnych źródeł;</a:t>
            </a:r>
          </a:p>
          <a:p>
            <a:pPr marL="0" indent="0">
              <a:buNone/>
            </a:pPr>
            <a:r>
              <a:rPr lang="pl-PL" dirty="0"/>
              <a:t>5) przedstawienia fałszywych danych w oświadczeniu, o którym mowa w art. 111 ust. 4;</a:t>
            </a:r>
          </a:p>
          <a:p>
            <a:pPr marL="0" indent="0">
              <a:buNone/>
            </a:pPr>
            <a:r>
              <a:rPr lang="pl-PL" dirty="0"/>
              <a:t>6) popełnienia przestępstwa w celu osiągnięcia korzyści majątkowej przez osobę odpowiedzialną za działalność przedsiębiorcy posiadającego zezwolenie;</a:t>
            </a:r>
          </a:p>
          <a:p>
            <a:pPr marL="0" indent="0">
              <a:buNone/>
            </a:pPr>
            <a:r>
              <a:rPr lang="pl-PL" dirty="0"/>
              <a:t>7) orzeczenia, wobec przedsiębiorcy będącego osobą fizyczną albo wobec osoby odpowiedzialnej za działalność przedsiębiorcy posiadającego zezwolenie, zakazu prowadzenia działalności gospodarczej objętej zezwoleniem.</a:t>
            </a:r>
          </a:p>
          <a:p>
            <a:pPr marL="0" indent="0">
              <a:buNone/>
            </a:pPr>
            <a:r>
              <a:rPr lang="pl-PL" dirty="0"/>
              <a:t>(art. 18 ust. 10 </a:t>
            </a:r>
            <a:r>
              <a:rPr lang="pl-PL" dirty="0" err="1"/>
              <a:t>u.t.w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7693570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80D57C-667E-4333-9A90-5B683DC40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SPRZEDAŻ DETALICZNA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CD17321-B32B-4C07-AD97-F7DAB0F61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b="1" dirty="0"/>
              <a:t>ŚRODKI NADZORU BIEŻĄCEGO </a:t>
            </a:r>
          </a:p>
          <a:p>
            <a:pPr marL="0" indent="0">
              <a:buNone/>
            </a:pPr>
            <a:r>
              <a:rPr lang="pl-PL" dirty="0"/>
              <a:t>Przedsiębiorca, któremu cofnięto zezwolenie, może wystąpić z wnioskiem o ponowne wydanie zezwolenia nie wcześniej niż po upływie 3 lat od dnia wydania decyzji o jego cofnięciu.</a:t>
            </a:r>
          </a:p>
          <a:p>
            <a:pPr marL="0" indent="0">
              <a:buNone/>
            </a:pPr>
            <a:r>
              <a:rPr lang="pl-PL" dirty="0"/>
              <a:t>(art. 18 ust. 11 </a:t>
            </a:r>
            <a:r>
              <a:rPr lang="pl-PL" dirty="0" err="1"/>
              <a:t>u.t.w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165951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80D57C-667E-4333-9A90-5B683DC40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SPRZEDAŻ DETALICZNA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CD17321-B32B-4C07-AD97-F7DAB0F61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b="1" dirty="0"/>
              <a:t>ŚRODKI NADZORU BIEŻĄCEGO </a:t>
            </a:r>
          </a:p>
          <a:p>
            <a:pPr marL="0" indent="0">
              <a:buNone/>
            </a:pPr>
            <a:r>
              <a:rPr lang="pl-PL" dirty="0"/>
              <a:t>Zezwolenie, o którym mowa w ust. 1, wygasa w przypadku:</a:t>
            </a:r>
          </a:p>
          <a:p>
            <a:pPr marL="0" indent="0">
              <a:buNone/>
            </a:pPr>
            <a:r>
              <a:rPr lang="pl-PL" dirty="0"/>
              <a:t>1) likwidacji punktu sprzedaży;</a:t>
            </a:r>
          </a:p>
          <a:p>
            <a:pPr marL="0" indent="0">
              <a:buNone/>
            </a:pPr>
            <a:r>
              <a:rPr lang="pl-PL" dirty="0"/>
              <a:t>2) upływu terminu ważności zezwolenia;</a:t>
            </a:r>
          </a:p>
          <a:p>
            <a:pPr marL="0" indent="0">
              <a:buNone/>
            </a:pPr>
            <a:r>
              <a:rPr lang="pl-PL" dirty="0"/>
              <a:t>3) zmiany rodzaju działalności punktu sprzedaży;</a:t>
            </a:r>
          </a:p>
          <a:p>
            <a:pPr marL="0" indent="0">
              <a:buNone/>
            </a:pPr>
            <a:r>
              <a:rPr lang="pl-PL" dirty="0"/>
              <a:t>4) zmiany składu osobowego wspólników spółki cywilnej;</a:t>
            </a:r>
          </a:p>
          <a:p>
            <a:pPr marL="0" indent="0">
              <a:buNone/>
            </a:pPr>
            <a:r>
              <a:rPr lang="pl-PL" dirty="0"/>
              <a:t>5) niedopełnienia w terminach obowiązku:</a:t>
            </a:r>
          </a:p>
          <a:p>
            <a:pPr marL="0" indent="0">
              <a:buNone/>
            </a:pPr>
            <a:r>
              <a:rPr lang="pl-PL" dirty="0"/>
              <a:t>a) złożenia oświadczenia, o którym mowa w art. 111 ust. 4, lub</a:t>
            </a:r>
          </a:p>
          <a:p>
            <a:pPr marL="0" indent="0">
              <a:buNone/>
            </a:pPr>
            <a:r>
              <a:rPr lang="pl-PL" dirty="0"/>
              <a:t>b) dokonania opłaty w wysokości określonej w art. 111 ust. 2 i 5.</a:t>
            </a:r>
          </a:p>
          <a:p>
            <a:pPr marL="0" indent="0">
              <a:buNone/>
            </a:pPr>
            <a:r>
              <a:rPr lang="pl-PL" dirty="0"/>
              <a:t>(art. 18 ust. 12 </a:t>
            </a:r>
            <a:r>
              <a:rPr lang="pl-PL" dirty="0" err="1"/>
              <a:t>u.t.w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5300257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80D57C-667E-4333-9A90-5B683DC40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WYPRZEDAŻ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CD17321-B32B-4C07-AD97-F7DAB0F61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Przedsiębiorca posiadający zezwolenie, o którym mowa w art. 9 ust. 1 lub 2, lub zezwolenie na wyprzedaż, o którym mowa w art. 9(5) ust. 4. dokonujący zaopatrzenia w napoje alkoholowe w opakowaniach jednostkowych o ilości nominalnej napoju nieprzekraczającej 300 ml, jest obowiązany, odrębnie w odniesieniu do każdego zezwolenia, do:</a:t>
            </a:r>
          </a:p>
          <a:p>
            <a:pPr marL="0" indent="0">
              <a:buNone/>
            </a:pPr>
            <a:r>
              <a:rPr lang="pl-PL" dirty="0"/>
              <a:t>1) złożenia w postaci elektronicznej informacji, opatrzonej podpisem kwalifikowanym, według wzoru, o którym mowa w ust. 30, organowi, o którym mowa w ust. 16, za pośrednictwem systemu informatycznego ministra właściwego do spraw finansów publicznych,</a:t>
            </a:r>
          </a:p>
          <a:p>
            <a:pPr marL="0" indent="0">
              <a:buNone/>
            </a:pPr>
            <a:r>
              <a:rPr lang="pl-PL" dirty="0"/>
              <a:t>2) obliczenia i wniesienia na rachunek właściwego urzędu skarbowego opłaty w wysokości, o której mowa w ust. 11</a:t>
            </a:r>
          </a:p>
          <a:p>
            <a:pPr marL="0" indent="0">
              <a:buNone/>
            </a:pPr>
            <a:r>
              <a:rPr lang="pl-PL" dirty="0"/>
              <a:t>- do końca miesiąca następującego po zakończeniu półrocza.</a:t>
            </a:r>
          </a:p>
          <a:p>
            <a:pPr marL="0" indent="0">
              <a:buNone/>
            </a:pPr>
            <a:r>
              <a:rPr lang="pl-PL" dirty="0"/>
              <a:t>(art. 9(2) ust. 17 u.w.t.)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1603733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80D57C-667E-4333-9A90-5B683DC40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WYPRZEDAŻ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CD17321-B32B-4C07-AD97-F7DAB0F61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pl-PL" dirty="0"/>
              <a:t>1. Na wniosek przedsiębiorcy, którego zezwolenie wygasło z przyczyn wymienionych w art. 18 ust. 12, organ zezwalający może wydać zezwolenie z określeniem terminu na wyprzedaż posiadanych, zinwentaryzowanych zapasów napojów alkoholowych. Termin określony w zezwoleniu na wyprzedaż nie może być dłuższy niż 6 miesięcy od dnia wygaśnięcia zezwolenia.</a:t>
            </a:r>
          </a:p>
          <a:p>
            <a:pPr marL="0" indent="0">
              <a:buNone/>
            </a:pPr>
            <a:r>
              <a:rPr lang="pl-PL" dirty="0"/>
              <a:t>1a. Do postępowania w sprawie wydania zezwolenia, o którym mowa w ust. 1, stosuje się przepisy działu II rozdziału 14 ustawy z dnia 14 czerwca 1960 r. - Kodeks postępowania administracyjnego.</a:t>
            </a:r>
          </a:p>
          <a:p>
            <a:pPr marL="0" indent="0">
              <a:buNone/>
            </a:pPr>
            <a:r>
              <a:rPr lang="pl-PL" dirty="0"/>
              <a:t>1b. Do postępowania w sprawie wydania zezwolenia, o którym mowa w ust. 1, nie stosuje się przepisów działu II rozdziału 8a ustawy z dnia 14 czerwca 1960 r. - Kodeks postępowania administracyjnego.</a:t>
            </a:r>
          </a:p>
          <a:p>
            <a:pPr marL="0" indent="0">
              <a:buNone/>
            </a:pPr>
            <a:r>
              <a:rPr lang="pl-PL" dirty="0"/>
              <a:t>2. Opłata za wydanie zezwolenia na wyprzedaż posiadanych, zinwentaryzowanych zapasów napojów alkoholowych, wnoszona na rachunek gminy, wynosi:</a:t>
            </a:r>
          </a:p>
          <a:p>
            <a:pPr marL="0" indent="0">
              <a:buNone/>
            </a:pPr>
            <a:r>
              <a:rPr lang="pl-PL" dirty="0"/>
              <a:t>1) 1,4% wartości sprzedaży zinwentaryzowanych napojów zawierających do 4,5% alkoholu oraz piwa;</a:t>
            </a:r>
          </a:p>
          <a:p>
            <a:pPr marL="0" indent="0">
              <a:buNone/>
            </a:pPr>
            <a:r>
              <a:rPr lang="pl-PL" dirty="0"/>
              <a:t>2) 1,4% wartości sprzedaży zinwentaryzowanych napojów zawierających powyżej 4,5% do 18% alkoholu (z wyjątkiem piwa);</a:t>
            </a:r>
          </a:p>
          <a:p>
            <a:pPr marL="0" indent="0">
              <a:buNone/>
            </a:pPr>
            <a:r>
              <a:rPr lang="pl-PL" dirty="0"/>
              <a:t>3) 2,7% wartości sprzedaży zinwentaryzowanych napojów zawierających powyżej 18% alkoholu.</a:t>
            </a:r>
          </a:p>
          <a:p>
            <a:pPr marL="0" indent="0">
              <a:buNone/>
            </a:pPr>
            <a:r>
              <a:rPr lang="pl-PL" dirty="0"/>
              <a:t>3. Przedsiębiorca, który otrzymał zezwolenie na wyprzedaż posiadanych, zinwentaryzowanych zapasów napojów alkoholowych, może wystąpić z wnioskiem o wydanie nowego zezwolenia na sprzedaż napojów alkoholowych nie wcześniej niż po upływie 12 miesięcy od dnia upływu terminu ważności zezwolenia, o którym mowa w ust. 1.</a:t>
            </a:r>
          </a:p>
          <a:p>
            <a:pPr marL="0" indent="0">
              <a:buNone/>
            </a:pPr>
            <a:r>
              <a:rPr lang="pl-PL" dirty="0"/>
              <a:t> (art. 18(4) </a:t>
            </a:r>
            <a:r>
              <a:rPr lang="pl-PL" dirty="0" err="1"/>
              <a:t>u.t.w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79301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9F353BE-8375-423D-9473-34DDF7CA6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ZAGADNIENIA PODSTAWOWE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2390496-4B59-4C21-A7E0-8383368B3C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Akty prawne wpływające na strukturę cen napojów alkoholowych powinny służyć ograniczaniu spożycia tych napojów oraz zmianie struktury ich spożycia na rzecz napojów o niskiej zawartości procentowej alkoholu.</a:t>
            </a:r>
          </a:p>
          <a:p>
            <a:pPr marL="0" indent="0">
              <a:buNone/>
            </a:pPr>
            <a:r>
              <a:rPr lang="pl-PL" dirty="0"/>
              <a:t>(art. 10 </a:t>
            </a:r>
            <a:r>
              <a:rPr lang="pl-PL" dirty="0" err="1"/>
              <a:t>u.t.w</a:t>
            </a:r>
            <a:r>
              <a:rPr lang="pl-PL" dirty="0"/>
              <a:t>.).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9238838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CD6E10-976F-4ABC-A73F-B01C707D81A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/>
              <a:t>DZIĘKUJĘ ZA UWAGĘ 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C906CA1B-2568-4E20-898E-027F57527BB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90041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5E88166-883D-454D-A33D-D8201DE85B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PROGRAM PROFILAKTYKI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EDFFD95-263C-465D-B9F9-9C1D9B00B0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l-PL" dirty="0"/>
              <a:t>Samorząd województwa realizuje zadania, o których mowa w art. 1 i art. 2, w postaci wojewódzkiego programu profilaktyki i rozwiązywania problemów alkoholowych oraz przeciwdziałania narkomanii, który stanowi część strategii wojewódzkiej w zakresie polityki społecznej i który uwzględnia cele operacyjne dotyczące profilaktyki i rozwiązywania problemów alkoholowych oraz przeciwdziałania narkomanii, określone w Narodowym Programie Zdrowia. Wojewódzki program profilaktyki i rozwiązywania problemów alkoholowych oraz przeciwdziałania narkomanii uchwala sejmik województwa. Elementem wojewódzkiego programu mogą być również zadania związane z przeciwdziałaniem uzależnieniom behawioralnym.</a:t>
            </a:r>
          </a:p>
          <a:p>
            <a:pPr marL="0" indent="0">
              <a:buNone/>
            </a:pPr>
            <a:r>
              <a:rPr lang="pl-PL" dirty="0"/>
              <a:t>(art. 4 ust. 1 u.w.t.)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83158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80D57C-667E-4333-9A90-5B683DC40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SWOBODA OBROTU HURTOWEGO WINA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CD17321-B32B-4C07-AD97-F7DAB0F61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Do uzyskania zezwolenia na obrót hurtowy napojami alkoholowymi nie jest obowiązany:</a:t>
            </a:r>
          </a:p>
          <a:p>
            <a:pPr marL="0" indent="0">
              <a:buNone/>
            </a:pPr>
            <a:r>
              <a:rPr lang="pl-PL" dirty="0"/>
              <a:t>1) drobny producent wina z upraw własnych w rozumieniu art. 2 pkt 24 ustawy z dnia 2 grudnia 2021 r. o wyrobach winiarskich (Dz. U. z 2023 r. poz. 550),</a:t>
            </a:r>
          </a:p>
          <a:p>
            <a:pPr marL="0" indent="0">
              <a:buNone/>
            </a:pPr>
            <a:r>
              <a:rPr lang="pl-PL" dirty="0"/>
              <a:t>2) przedsiębiorca określony w art. 9 ust. 1 ustawy z dnia 2 grudnia 2021 r. o wyrobach winiarskich</a:t>
            </a:r>
          </a:p>
          <a:p>
            <a:pPr marL="0" indent="0">
              <a:buNone/>
            </a:pPr>
            <a:r>
              <a:rPr lang="pl-PL" dirty="0"/>
              <a:t>- który zbywa wyprodukowane przez siebie napoje alkoholowe przedsiębiorcom posiadającym zezwolenie, o którym mowa w art. 18 ust. 1.</a:t>
            </a:r>
          </a:p>
          <a:p>
            <a:pPr marL="0" indent="0">
              <a:buNone/>
            </a:pPr>
            <a:r>
              <a:rPr lang="pl-PL" dirty="0"/>
              <a:t>Producent oraz przedsiębiorca, o których mowa w ust. 6, jest obowiązany do składania w terminie do dnia 31 stycznia zawiadomienia o ilości zbytych przez siebie napojów alkoholowych przedsiębiorcom posiadającym zezwolenie, o którym mowa w art. 18 ust. 1, w poprzednim roku kalendarzowym.</a:t>
            </a:r>
          </a:p>
          <a:p>
            <a:pPr marL="0" indent="0">
              <a:buNone/>
            </a:pPr>
            <a:r>
              <a:rPr lang="pl-PL" dirty="0"/>
              <a:t>(art. 9(1) ust. 6,7 u.w.t.)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953206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80D57C-667E-4333-9A90-5B683DC40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SWOBODA OBROTU HURTOWEGO WINA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CD17321-B32B-4C07-AD97-F7DAB0F61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Zawiadomienie, o którym mowa w ust. 7, składa się na piśmie do marszałka województwa właściwego ze względu na miejsce produkcji napojów alkoholowych objętych tym zawiadomieniem, podając:</a:t>
            </a:r>
          </a:p>
          <a:p>
            <a:pPr marL="0" indent="0">
              <a:buNone/>
            </a:pPr>
            <a:r>
              <a:rPr lang="pl-PL" dirty="0"/>
              <a:t>1) imię i nazwisko lub firmę producenta albo przedsiębiorcy, o których mowa w ust. 6;</a:t>
            </a:r>
          </a:p>
          <a:p>
            <a:pPr marL="0" indent="0">
              <a:buNone/>
            </a:pPr>
            <a:r>
              <a:rPr lang="pl-PL" dirty="0"/>
              <a:t>2) siedzibę i adres oraz adres do doręczeń producenta albo przedsiębiorcy, o których mowa w ust. 6;</a:t>
            </a:r>
          </a:p>
          <a:p>
            <a:pPr marL="0" indent="0">
              <a:buNone/>
            </a:pPr>
            <a:r>
              <a:rPr lang="pl-PL" dirty="0"/>
              <a:t>3) numer NIP, o ile producent albo przedsiębiorca, o których mowa w ust. 6, taki numer posiada, albo numer PESEL tego producenta albo przedsiębiorcy;</a:t>
            </a:r>
          </a:p>
          <a:p>
            <a:pPr marL="0" indent="0">
              <a:buNone/>
            </a:pPr>
            <a:r>
              <a:rPr lang="pl-PL" dirty="0"/>
              <a:t>4) informację o ilości wyprodukowanych przez producenta albo przedsiębiorcę, o których mowa w ust. 6, napojów alkoholowych, które zostały zbyte w poprzednim roku kalendarzowym, wyrażoną w litrach.</a:t>
            </a:r>
          </a:p>
          <a:p>
            <a:pPr marL="0" indent="0">
              <a:buNone/>
            </a:pPr>
            <a:r>
              <a:rPr lang="pl-PL" dirty="0"/>
              <a:t>(art. 9(1) ust. 8 u.w.t.)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750021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80D57C-667E-4333-9A90-5B683DC40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SWOBODA OBROTU HURTOWEGO WINA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CD17321-B32B-4C07-AD97-F7DAB0F61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Drobni producenci wina z upraw własnych w rozumieniu art. 2 pkt 24 ustawy z dnia 2 grudnia 2021 r. o wyrobach winiarskich mogą prowadzić sprzedaż detaliczną wyrobionych przez siebie wyrobów przeznaczonych do spożycia w miejscu lub poza miejscem sprzedaży w punkcie sprzedaży, którym jest lokalizacja w miejscu wytworzenia tych wyrobów.</a:t>
            </a:r>
          </a:p>
          <a:p>
            <a:pPr marL="0" indent="0">
              <a:buNone/>
            </a:pPr>
            <a:r>
              <a:rPr lang="pl-PL" dirty="0"/>
              <a:t>Przedsiębiorcy określeni w art. 9 ust. 1 ustawy z dnia 2 grudnia 2021 r. o wyrobach winiarskich mogą prowadzić sprzedaż detaliczną wyrobionych przez siebie win owocowych jakościowych, cydrów jakościowych, </a:t>
            </a:r>
            <a:r>
              <a:rPr lang="pl-PL" dirty="0" err="1"/>
              <a:t>perry</a:t>
            </a:r>
            <a:r>
              <a:rPr lang="pl-PL" dirty="0"/>
              <a:t> jakościowych, cydrów lodowych, </a:t>
            </a:r>
            <a:r>
              <a:rPr lang="pl-PL" dirty="0" err="1"/>
              <a:t>perry</a:t>
            </a:r>
            <a:r>
              <a:rPr lang="pl-PL" dirty="0"/>
              <a:t> lodowych, cydrów, </a:t>
            </a:r>
            <a:r>
              <a:rPr lang="pl-PL" dirty="0" err="1"/>
              <a:t>perry</a:t>
            </a:r>
            <a:r>
              <a:rPr lang="pl-PL" dirty="0"/>
              <a:t> lub miodów pitnych jakościowych, przeznaczonych do spożycia w miejscu lub poza miejscem sprzedaży w punkcie sprzedaży, którym jest lokalizacja w miejscu wytworzenia tych wyrobów.</a:t>
            </a:r>
          </a:p>
          <a:p>
            <a:pPr marL="0" indent="0">
              <a:buNone/>
            </a:pPr>
            <a:r>
              <a:rPr lang="pl-PL" dirty="0"/>
              <a:t>(art. 9(6) ust. 2-3 </a:t>
            </a:r>
            <a:r>
              <a:rPr lang="pl-PL" dirty="0" err="1"/>
              <a:t>u.t.w</a:t>
            </a:r>
            <a:r>
              <a:rPr lang="pl-PL" dirty="0"/>
              <a:t>.).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968012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480D57C-667E-4333-9A90-5B683DC40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b="1" dirty="0"/>
              <a:t>SWOBODA OBROTU HURTOWEGO WINA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CD17321-B32B-4C07-AD97-F7DAB0F61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 Do działalności drobnego producenta wina z upraw własnych w rozumieniu art. 2 pkt 24 ustawy z dnia 2 grudnia 2021 r. o wyrobach winiarskich, będących rolnikami wyrabiającymi mniej niż 100 hektolitrów wina w roku winiarskim wyłącznie z winogron pochodzących z własnych upraw winorośli, w zakresie sprzedaży wyprodukowanych przez siebie win przeznaczonych do spożycia w miejscu lub poza miejscem sprzedaży stosuje się odpowiednio przepisy niniejszego rozdziału o działalności przedsiębiorcy.</a:t>
            </a:r>
          </a:p>
          <a:p>
            <a:pPr marL="0" indent="0">
              <a:buNone/>
            </a:pPr>
            <a:r>
              <a:rPr lang="pl-PL" dirty="0"/>
              <a:t>(art. 18(6) </a:t>
            </a:r>
            <a:r>
              <a:rPr lang="pl-PL" dirty="0" err="1"/>
              <a:t>u.t.w</a:t>
            </a:r>
            <a:r>
              <a:rPr lang="pl-PL" dirty="0"/>
              <a:t>.)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75417125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4905</Words>
  <Application>Microsoft Office PowerPoint</Application>
  <PresentationFormat>Panoramiczny</PresentationFormat>
  <Paragraphs>268</Paragraphs>
  <Slides>40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40</vt:i4>
      </vt:variant>
    </vt:vector>
  </HeadingPairs>
  <TitlesOfParts>
    <vt:vector size="44" baseType="lpstr">
      <vt:lpstr>Arial</vt:lpstr>
      <vt:lpstr>Calibri</vt:lpstr>
      <vt:lpstr>Calibri Light</vt:lpstr>
      <vt:lpstr>Motyw pakietu Office</vt:lpstr>
      <vt:lpstr>USTAWA z dnia 26 października 1982 r. o wychowaniu w trzeźwości i przeciwdziałaniu alkoholizmowi</vt:lpstr>
      <vt:lpstr>ZAGADNIENIA PODSTAWOWE </vt:lpstr>
      <vt:lpstr>ZAGADNIENIA PODSTAWOWE </vt:lpstr>
      <vt:lpstr>ZAGADNIENIA PODSTAWOWE </vt:lpstr>
      <vt:lpstr>PROGRAM PROFILAKTYKI </vt:lpstr>
      <vt:lpstr>SWOBODA OBROTU HURTOWEGO WINA</vt:lpstr>
      <vt:lpstr>SWOBODA OBROTU HURTOWEGO WINA</vt:lpstr>
      <vt:lpstr>SWOBODA OBROTU HURTOWEGO WINA</vt:lpstr>
      <vt:lpstr>SWOBODA OBROTU HURTOWEGO WINA</vt:lpstr>
      <vt:lpstr>ZAKAZ SPRZEDAŻY</vt:lpstr>
      <vt:lpstr>ZAKAZ SPRZEDAŻY</vt:lpstr>
      <vt:lpstr>ZAKAZ SPRZEDAŻY</vt:lpstr>
      <vt:lpstr>OBRÓT HURTOWY</vt:lpstr>
      <vt:lpstr>OBRÓT HURTOWY</vt:lpstr>
      <vt:lpstr>OBRÓT HURTOWY</vt:lpstr>
      <vt:lpstr>OBRÓT HURTOWY</vt:lpstr>
      <vt:lpstr>OBRÓT HURTOWY</vt:lpstr>
      <vt:lpstr>OBRÓT HURTOWY</vt:lpstr>
      <vt:lpstr>OBRÓT HURTOWY</vt:lpstr>
      <vt:lpstr>OBRÓT HURTOWY</vt:lpstr>
      <vt:lpstr>OBRÓT HURTOWY</vt:lpstr>
      <vt:lpstr>SPRZEDAŻ DETALICZNA</vt:lpstr>
      <vt:lpstr>SPRZEDAŻ DETALICZNA</vt:lpstr>
      <vt:lpstr>SPRZEDAŻ DETALICZNA</vt:lpstr>
      <vt:lpstr>SPRZEDAŻ DETALICZNA</vt:lpstr>
      <vt:lpstr>SPRZEDAŻ DETALICZNA</vt:lpstr>
      <vt:lpstr>SPRZEDAŻ DETALICZNA</vt:lpstr>
      <vt:lpstr>SPRZEDAŻ DETALICZNA</vt:lpstr>
      <vt:lpstr>SPRZEDAŻ DETALICZNA</vt:lpstr>
      <vt:lpstr>SPRZEDAŻ DETALICZNA</vt:lpstr>
      <vt:lpstr>SPRZEDAŻ DETALICZNA</vt:lpstr>
      <vt:lpstr>SPRZEDAŻ DETALICZNA</vt:lpstr>
      <vt:lpstr>SPRZEDAŻ DETALICZNA</vt:lpstr>
      <vt:lpstr>SPRZEDAŻ DETALICZNA</vt:lpstr>
      <vt:lpstr>SPRZEDAŻ DETALICZNA</vt:lpstr>
      <vt:lpstr>SPRZEDAŻ DETALICZNA</vt:lpstr>
      <vt:lpstr>SPRZEDAŻ DETALICZNA</vt:lpstr>
      <vt:lpstr>WYPRZEDAŻ </vt:lpstr>
      <vt:lpstr>WYPRZEDAŻ </vt:lpstr>
      <vt:lpstr>DZIĘKUJĘ ZA UWAGĘ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USTAWA z dnia 26 października 1982 r. o wychowaniu w trzeźwości i przeciwdziałaniu alkoholizmowi</dc:title>
  <dc:creator>Maciej Błażewski</dc:creator>
  <cp:lastModifiedBy>Maciej Błażewski</cp:lastModifiedBy>
  <cp:revision>2</cp:revision>
  <dcterms:created xsi:type="dcterms:W3CDTF">2025-04-04T22:21:45Z</dcterms:created>
  <dcterms:modified xsi:type="dcterms:W3CDTF">2025-04-04T22:36:07Z</dcterms:modified>
</cp:coreProperties>
</file>