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0" r:id="rId4"/>
    <p:sldId id="259" r:id="rId5"/>
    <p:sldId id="281" r:id="rId6"/>
    <p:sldId id="260" r:id="rId7"/>
    <p:sldId id="257" r:id="rId8"/>
    <p:sldId id="261" r:id="rId9"/>
    <p:sldId id="262" r:id="rId10"/>
    <p:sldId id="263" r:id="rId11"/>
    <p:sldId id="264" r:id="rId12"/>
    <p:sldId id="282" r:id="rId13"/>
    <p:sldId id="270" r:id="rId14"/>
    <p:sldId id="268" r:id="rId15"/>
    <p:sldId id="269" r:id="rId16"/>
    <p:sldId id="271" r:id="rId17"/>
    <p:sldId id="272" r:id="rId18"/>
    <p:sldId id="265" r:id="rId19"/>
    <p:sldId id="273" r:id="rId20"/>
    <p:sldId id="266" r:id="rId21"/>
    <p:sldId id="267" r:id="rId22"/>
    <p:sldId id="276" r:id="rId23"/>
    <p:sldId id="275" r:id="rId24"/>
    <p:sldId id="274" r:id="rId25"/>
    <p:sldId id="277" r:id="rId26"/>
    <p:sldId id="279" r:id="rId27"/>
    <p:sldId id="278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2018-03-02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2018-03-02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2018-03-02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2018-03-02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2018-03-02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2018-03-02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2018-03-02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2018-03-02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2018-03-02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2018-03-02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2018-03-02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2018-03-02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Zbiorowe prawo pracy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 - PRAWO PRACY 2</a:t>
            </a:r>
          </a:p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/>
              <a:t>Podmioty zbiorowych stosunków pracy:</a:t>
            </a:r>
          </a:p>
          <a:p>
            <a:pPr>
              <a:buNone/>
            </a:pPr>
            <a:endParaRPr lang="pl-PL" b="1" dirty="0" smtClean="0"/>
          </a:p>
          <a:p>
            <a:r>
              <a:rPr lang="pl-PL" dirty="0" smtClean="0"/>
              <a:t>związki zawodowe</a:t>
            </a:r>
          </a:p>
          <a:p>
            <a:r>
              <a:rPr lang="pl-PL" dirty="0" smtClean="0"/>
              <a:t>załoga zakładu pracy </a:t>
            </a:r>
          </a:p>
          <a:p>
            <a:r>
              <a:rPr lang="pl-PL" dirty="0" smtClean="0"/>
              <a:t>pracodawca/pracodawcy </a:t>
            </a:r>
          </a:p>
          <a:p>
            <a:r>
              <a:rPr lang="pl-PL" dirty="0" smtClean="0"/>
              <a:t>organizacje pracodawców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PRZEDMIOT ZBIOROWEGO PRAWA PRACY</a:t>
            </a:r>
          </a:p>
          <a:p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Prawo </a:t>
            </a:r>
          </a:p>
          <a:p>
            <a:pPr marL="109728" indent="0">
              <a:buNone/>
            </a:pPr>
            <a:r>
              <a:rPr lang="pl-PL" dirty="0" smtClean="0"/>
              <a:t>koalicji</a:t>
            </a:r>
          </a:p>
          <a:p>
            <a:pPr marL="109728" indent="0" algn="ctr">
              <a:buNone/>
            </a:pPr>
            <a:r>
              <a:rPr lang="pl-PL" dirty="0" smtClean="0"/>
              <a:t>Prawo porozumień </a:t>
            </a:r>
          </a:p>
          <a:p>
            <a:pPr marL="109728" indent="0" algn="ctr">
              <a:buNone/>
            </a:pPr>
            <a:r>
              <a:rPr lang="pl-PL" dirty="0" smtClean="0"/>
              <a:t>zbiorowych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r">
              <a:buNone/>
            </a:pPr>
            <a:r>
              <a:rPr lang="pl-PL" dirty="0" smtClean="0"/>
              <a:t>Rozwiązywanie sporów</a:t>
            </a:r>
          </a:p>
          <a:p>
            <a:pPr marL="109728" indent="0" algn="r">
              <a:buNone/>
            </a:pPr>
            <a:r>
              <a:rPr lang="pl-PL" dirty="0" smtClean="0"/>
              <a:t> zbiorowych</a:t>
            </a:r>
          </a:p>
          <a:p>
            <a:pPr marL="109728" indent="0">
              <a:buNone/>
            </a:pPr>
            <a:r>
              <a:rPr lang="pl-PL" dirty="0" smtClean="0"/>
              <a:t>Partycypacja</a:t>
            </a:r>
          </a:p>
          <a:p>
            <a:pPr marL="109728" indent="0">
              <a:buNone/>
            </a:pPr>
            <a:r>
              <a:rPr lang="pl-PL" dirty="0" smtClean="0"/>
              <a:t> pracownicza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835696" y="1916832"/>
            <a:ext cx="2448272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1619672" y="1916832"/>
            <a:ext cx="2664296" cy="2880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283968" y="1916832"/>
            <a:ext cx="432048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1916832"/>
            <a:ext cx="4104456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pl-PL" b="1" dirty="0" smtClean="0"/>
              <a:t>PRZEDMIOT ZBIOROWEGO PRAWA PRACY:</a:t>
            </a:r>
          </a:p>
          <a:p>
            <a:r>
              <a:rPr lang="pl-PL" dirty="0" smtClean="0"/>
              <a:t>Prawna regulacji działalności związków zawodowych, </a:t>
            </a:r>
          </a:p>
          <a:p>
            <a:r>
              <a:rPr lang="pl-PL" dirty="0" smtClean="0"/>
              <a:t>Uprawnienia załogi zakładu </a:t>
            </a:r>
            <a:r>
              <a:rPr lang="pl-PL" dirty="0" smtClean="0"/>
              <a:t>pracy (współzarządzanie), </a:t>
            </a:r>
            <a:endParaRPr lang="pl-PL" dirty="0" smtClean="0"/>
          </a:p>
          <a:p>
            <a:r>
              <a:rPr lang="pl-PL" dirty="0" smtClean="0"/>
              <a:t>Prawna regulacji działalności organizacji pracodawców</a:t>
            </a:r>
          </a:p>
          <a:p>
            <a:r>
              <a:rPr lang="pl-PL" dirty="0" smtClean="0"/>
              <a:t>Rozwiązywanie sporów zbiorowych</a:t>
            </a:r>
          </a:p>
          <a:p>
            <a:r>
              <a:rPr lang="pl-PL" dirty="0" smtClean="0"/>
              <a:t>Tworzenie norm autonomicznego prawa pracy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306068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pl-PL" b="1" dirty="0" smtClean="0"/>
              <a:t>Źródła ZPP</a:t>
            </a:r>
          </a:p>
          <a:p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KONSTYTUCJA</a:t>
            </a: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RZECZYPOSPOLITEJ POLSKIEJ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z dnia 2 kwietnia 1997 r.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Art. 12.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	Rzeczpospolita Polska zapewnia </a:t>
            </a:r>
            <a:r>
              <a:rPr lang="pl-PL" b="1" u="sng" dirty="0" smtClean="0"/>
              <a:t>wolność tworzenia i działania związków zawodowych</a:t>
            </a:r>
            <a:r>
              <a:rPr lang="pl-PL" dirty="0" smtClean="0"/>
              <a:t>, organizacji społeczno-zawodowych rolników, stowarzyszeń, ruchów obywatelskich, innych dobrowolnych zrzeszeń oraz fundacji.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59.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1. Zapewnia się </a:t>
            </a:r>
            <a:r>
              <a:rPr lang="pl-PL" b="1" u="sng" dirty="0" smtClean="0"/>
              <a:t>wolność zrzeszania się </a:t>
            </a:r>
            <a:r>
              <a:rPr lang="pl-PL" u="sng" dirty="0" smtClean="0"/>
              <a:t>w związkach zawodowych, organizacjach społeczno-zawodowych rolników oraz w organizacjach pracodawców.</a:t>
            </a:r>
          </a:p>
          <a:p>
            <a:pPr>
              <a:buNone/>
            </a:pPr>
            <a:r>
              <a:rPr lang="pl-PL" dirty="0" smtClean="0"/>
              <a:t>2. Związki zawodowe oraz pracodawcy i ich organizacje mają </a:t>
            </a:r>
            <a:r>
              <a:rPr lang="pl-PL" b="1" u="sng" dirty="0" smtClean="0"/>
              <a:t>prawo do rokowań</a:t>
            </a:r>
            <a:r>
              <a:rPr lang="pl-PL" dirty="0" smtClean="0"/>
              <a:t>, w szczególności w celu </a:t>
            </a:r>
            <a:r>
              <a:rPr lang="pl-PL" b="1" u="sng" dirty="0" smtClean="0"/>
              <a:t>rozwiązywania sporów zbiorowych</a:t>
            </a:r>
            <a:r>
              <a:rPr lang="pl-PL" dirty="0" smtClean="0"/>
              <a:t>, oraz do </a:t>
            </a:r>
            <a:r>
              <a:rPr lang="pl-PL" b="1" u="sng" dirty="0" smtClean="0"/>
              <a:t>zawierania układów zbiorowych pracy</a:t>
            </a:r>
            <a:r>
              <a:rPr lang="pl-PL" dirty="0" smtClean="0"/>
              <a:t> i </a:t>
            </a:r>
            <a:r>
              <a:rPr lang="pl-PL" b="1" u="sng" dirty="0" smtClean="0"/>
              <a:t>innych porozumień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59.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3. Związkom zawodowym przysługuje </a:t>
            </a:r>
            <a:r>
              <a:rPr lang="pl-PL" b="1" u="sng" dirty="0" smtClean="0"/>
              <a:t>prawo do organizowania strajków pracowniczych i innych form protestu</a:t>
            </a:r>
            <a:r>
              <a:rPr lang="pl-PL" dirty="0" smtClean="0"/>
              <a:t> w granicach określonych w ustawie. Ze względu na dobro publiczne ustawa może ograniczyć prowadzenie strajku lub zakazać go w odniesieniu do określonych kategorii pracowników lub w określonych dziedzinach.</a:t>
            </a: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59.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4. Zakres wolności zrzeszania się w związkach zawodowych i organizacjach pracodawców oraz innych wolności związkowych może podlegać tylko takim </a:t>
            </a:r>
            <a:r>
              <a:rPr lang="pl-PL" b="1" dirty="0" smtClean="0"/>
              <a:t>ograniczeniom ustawowym</a:t>
            </a:r>
            <a:r>
              <a:rPr lang="pl-PL" dirty="0" smtClean="0"/>
              <a:t>, jakie są dopuszczalne przez wiążące Rzeczpospolitą Polską umowy międzynarodowe.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USTAWA Z DNIA 26 CZERWCA </a:t>
            </a:r>
            <a:r>
              <a:rPr lang="pl-PL" b="1" dirty="0" smtClean="0"/>
              <a:t>1974 </a:t>
            </a:r>
            <a:r>
              <a:rPr lang="pl-PL" b="1" dirty="0" smtClean="0"/>
              <a:t>R.</a:t>
            </a:r>
          </a:p>
          <a:p>
            <a:pPr algn="ctr">
              <a:buNone/>
            </a:pPr>
            <a:r>
              <a:rPr lang="pl-PL" b="1" dirty="0" smtClean="0"/>
              <a:t>KODEKS PRACY</a:t>
            </a:r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KP - ZASADY PRAWA PRACY</a:t>
            </a:r>
          </a:p>
          <a:p>
            <a:pPr>
              <a:buNone/>
            </a:pPr>
            <a:r>
              <a:rPr lang="pl-PL" b="1" dirty="0" smtClean="0"/>
              <a:t>Art. 18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1. Pracownicy i pracodawcy, w celu reprezentacji i obrony swoich praw i interesów, mają </a:t>
            </a:r>
            <a:r>
              <a:rPr lang="pl-PL" u="sng" dirty="0" smtClean="0"/>
              <a:t>prawo tworzyć organizacje i przystępować do tych organizacji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b="1" dirty="0" smtClean="0"/>
              <a:t>Art. 18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2. Zasady tworzenia i działania organizacji, o których mowa w § 1, określa </a:t>
            </a:r>
            <a:r>
              <a:rPr lang="pl-PL" u="sng" dirty="0" smtClean="0"/>
              <a:t>ustawa o związkach zawodowych, ustawa o organizacjach pracodawców oraz inne przepisy prawa</a:t>
            </a:r>
            <a:r>
              <a:rPr lang="pl-PL" dirty="0" smtClean="0"/>
              <a:t>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ZBIOROWE PRAWO PRACY (ZPP)</a:t>
            </a:r>
            <a:endParaRPr lang="pl-PL" b="1" dirty="0"/>
          </a:p>
          <a:p>
            <a:endParaRPr lang="pl-PL" dirty="0" smtClean="0"/>
          </a:p>
          <a:p>
            <a:r>
              <a:rPr lang="pl-PL" dirty="0" smtClean="0"/>
              <a:t>BRAK USTAWOWEJ DEFINICJI ZPP</a:t>
            </a:r>
          </a:p>
          <a:p>
            <a:endParaRPr lang="pl-PL" dirty="0" smtClean="0"/>
          </a:p>
          <a:p>
            <a:r>
              <a:rPr lang="pl-PL" dirty="0" smtClean="0"/>
              <a:t>SPORY WOKÓŁ POJĘCIA ZPP</a:t>
            </a:r>
          </a:p>
          <a:p>
            <a:endParaRPr lang="pl-PL" dirty="0"/>
          </a:p>
          <a:p>
            <a:r>
              <a:rPr lang="pl-PL" dirty="0" smtClean="0"/>
              <a:t>ROZPROSZENIE PRZEPISÓW ZPP </a:t>
            </a:r>
          </a:p>
          <a:p>
            <a:pPr marL="109728" indent="0">
              <a:buNone/>
            </a:pPr>
            <a:r>
              <a:rPr lang="pl-PL" dirty="0"/>
              <a:t>	</a:t>
            </a:r>
            <a:r>
              <a:rPr lang="pl-PL" i="1" dirty="0" smtClean="0"/>
              <a:t>( …obecnie –ale jak będzie w przyszłości?)</a:t>
            </a: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KP - ZASADY PRAWA PRACY </a:t>
            </a:r>
          </a:p>
          <a:p>
            <a:pPr algn="ctr"/>
            <a:endParaRPr lang="pl-PL" b="1" dirty="0" smtClean="0"/>
          </a:p>
          <a:p>
            <a:pPr>
              <a:buNone/>
            </a:pPr>
            <a:r>
              <a:rPr lang="pl-PL" b="1" dirty="0" smtClean="0"/>
              <a:t>Art. 18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Pracownicy </a:t>
            </a:r>
            <a:r>
              <a:rPr lang="pl-PL" u="sng" dirty="0" smtClean="0"/>
              <a:t>uczestniczą w zarządzaniu zakładem pracy </a:t>
            </a:r>
            <a:r>
              <a:rPr lang="pl-PL" dirty="0" smtClean="0"/>
              <a:t>w zakresie i na zasadach określonych w odrębnych przepisach.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KP - ZASADY PRAWA PRACY </a:t>
            </a:r>
          </a:p>
          <a:p>
            <a:endParaRPr lang="pl-PL" b="1" dirty="0" smtClean="0"/>
          </a:p>
          <a:p>
            <a:pPr>
              <a:buNone/>
            </a:pPr>
            <a:r>
              <a:rPr lang="pl-PL" b="1" dirty="0" smtClean="0"/>
              <a:t>	Art. 18</a:t>
            </a:r>
            <a:r>
              <a:rPr lang="pl-PL" b="1" baseline="30000" dirty="0" smtClean="0"/>
              <a:t>3</a:t>
            </a:r>
            <a:r>
              <a:rPr lang="pl-PL" b="1" dirty="0" smtClean="0"/>
              <a:t>.</a:t>
            </a:r>
            <a:r>
              <a:rPr lang="pl-PL" dirty="0" smtClean="0"/>
              <a:t> Pracodawcy oraz organy administracji są obowiązani tworzyć warunki umożliwiające korzystanie z uprawnień określonych w przepisach, o których mowa w art. 18</a:t>
            </a:r>
            <a:r>
              <a:rPr lang="pl-PL" baseline="30000" dirty="0" smtClean="0"/>
              <a:t>1</a:t>
            </a:r>
            <a:r>
              <a:rPr lang="pl-PL" dirty="0" smtClean="0"/>
              <a:t> i 18</a:t>
            </a:r>
            <a:r>
              <a:rPr lang="pl-PL" baseline="30000" dirty="0" smtClean="0"/>
              <a:t>2</a:t>
            </a:r>
            <a:r>
              <a:rPr lang="pl-PL" dirty="0" smtClean="0"/>
              <a:t>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KP - ROZMAITE SZCZEGÓŁOWE UPRAWNIENIA ZAKŁADOWEJ ORGANIZACJI ZWIĄZKOWEJ </a:t>
            </a:r>
          </a:p>
          <a:p>
            <a:pPr marL="109728" indent="0" algn="ctr">
              <a:buNone/>
            </a:pPr>
            <a:r>
              <a:rPr lang="pl-PL" b="1" dirty="0" smtClean="0"/>
              <a:t>W INDYWIDULANYCH SPRAWACH PRACOWNICZYCH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0139278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KP - ZASADY TWORZENIA REGULAMINÓW (PRACY, WYNAGRADZANIA ) </a:t>
            </a:r>
          </a:p>
          <a:p>
            <a:pPr marL="109728" indent="0" algn="ctr">
              <a:buNone/>
            </a:pPr>
            <a:r>
              <a:rPr lang="pl-PL" b="1" dirty="0" smtClean="0"/>
              <a:t>ORAZ </a:t>
            </a:r>
          </a:p>
          <a:p>
            <a:pPr marL="109728" indent="0" algn="ctr">
              <a:buNone/>
            </a:pPr>
            <a:r>
              <a:rPr lang="pl-PL" b="1" dirty="0" smtClean="0"/>
              <a:t>ZAWIERANIA UKŁADÓW ZBIOROWYCH PRACY (ZAKŁADOWYCH I PONADZAKŁADOWYCH)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253878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INNE (NAJWAŻNIEJSZE) USTAWY ZPP:</a:t>
            </a:r>
          </a:p>
          <a:p>
            <a:endParaRPr lang="pl-PL" dirty="0"/>
          </a:p>
          <a:p>
            <a:r>
              <a:rPr lang="pl-PL" dirty="0" smtClean="0"/>
              <a:t>Ustawa z dn. 23 maja 1991 r. </a:t>
            </a:r>
            <a:r>
              <a:rPr lang="pl-PL" i="1" dirty="0" smtClean="0"/>
              <a:t>o związkach zawodowych</a:t>
            </a:r>
          </a:p>
          <a:p>
            <a:r>
              <a:rPr lang="pl-PL" dirty="0"/>
              <a:t>Ustawa z dn. 23 maja 1991 </a:t>
            </a:r>
            <a:r>
              <a:rPr lang="pl-PL" dirty="0" smtClean="0"/>
              <a:t>r. </a:t>
            </a:r>
            <a:r>
              <a:rPr lang="pl-PL" i="1" dirty="0"/>
              <a:t>o </a:t>
            </a:r>
            <a:r>
              <a:rPr lang="pl-PL" i="1" dirty="0" smtClean="0"/>
              <a:t>rozwiązywaniu sporów zbiorowych</a:t>
            </a:r>
          </a:p>
          <a:p>
            <a:r>
              <a:rPr lang="pl-PL" dirty="0" smtClean="0"/>
              <a:t>Ustawa </a:t>
            </a:r>
            <a:r>
              <a:rPr lang="pl-PL" dirty="0"/>
              <a:t>z dn. 23 maja 1991 r. </a:t>
            </a:r>
            <a:r>
              <a:rPr lang="pl-PL" i="1" dirty="0"/>
              <a:t>o </a:t>
            </a:r>
            <a:r>
              <a:rPr lang="pl-PL" i="1" dirty="0" smtClean="0"/>
              <a:t>organizacjach pracodawców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661886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pl-PL" dirty="0" smtClean="0"/>
              <a:t>Ustawa z dn. 13 marca 2003 r. </a:t>
            </a:r>
            <a:r>
              <a:rPr lang="pl-PL" i="1" dirty="0" smtClean="0"/>
              <a:t>o szczególnych zasadach rozwiązywania z pracownikami stosunków pracy z przyczyn niedotyczących pracowników</a:t>
            </a:r>
          </a:p>
          <a:p>
            <a:pPr marL="109728" indent="0">
              <a:buNone/>
            </a:pPr>
            <a:endParaRPr lang="pl-PL" i="1" dirty="0" smtClean="0"/>
          </a:p>
          <a:p>
            <a:r>
              <a:rPr lang="pl-PL" dirty="0" smtClean="0"/>
              <a:t>Ustawa z dn. 7 kwietnia 2006 r. </a:t>
            </a:r>
            <a:r>
              <a:rPr lang="pl-PL" i="1" dirty="0" smtClean="0"/>
              <a:t>o informowaniu pracowników i przeprowadzaniu z nimi konsultacji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40563168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r>
              <a:rPr lang="pl-PL" dirty="0" smtClean="0"/>
              <a:t>Ustawa z dn. </a:t>
            </a:r>
            <a:r>
              <a:rPr lang="pl-PL" dirty="0"/>
              <a:t>25 września 1981 r. o </a:t>
            </a:r>
            <a:r>
              <a:rPr lang="pl-PL" i="1" dirty="0"/>
              <a:t>samorządzie załogi przedsiębiorstwa </a:t>
            </a:r>
            <a:r>
              <a:rPr lang="pl-PL" i="1" dirty="0" smtClean="0"/>
              <a:t>państwowego</a:t>
            </a:r>
          </a:p>
          <a:p>
            <a:pPr marL="109728" indent="0">
              <a:buNone/>
            </a:pPr>
            <a:endParaRPr lang="pl-PL" i="1" dirty="0" smtClean="0"/>
          </a:p>
          <a:p>
            <a:r>
              <a:rPr lang="pl-PL" dirty="0"/>
              <a:t>Ustawa z </a:t>
            </a:r>
            <a:r>
              <a:rPr lang="pl-PL" dirty="0" smtClean="0"/>
              <a:t>dni. 25 </a:t>
            </a:r>
            <a:r>
              <a:rPr lang="pl-PL" dirty="0"/>
              <a:t>września 1981 r. o </a:t>
            </a:r>
            <a:r>
              <a:rPr lang="pl-PL" i="1" dirty="0"/>
              <a:t>przedsiębiorstwach państwowych</a:t>
            </a:r>
            <a:r>
              <a:rPr lang="pl-PL" dirty="0"/>
              <a:t>.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1373640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>
              <a:buNone/>
            </a:pPr>
            <a:endParaRPr lang="pl-PL" dirty="0"/>
          </a:p>
          <a:p>
            <a:r>
              <a:rPr lang="pl-PL" dirty="0" smtClean="0"/>
              <a:t>Ustawa z dn. 5 kwietnia 2002 r. </a:t>
            </a:r>
            <a:r>
              <a:rPr lang="pl-PL" i="1" dirty="0" smtClean="0"/>
              <a:t>o europejskiej radzie zakładowej</a:t>
            </a:r>
          </a:p>
          <a:p>
            <a:pPr marL="109728" indent="0">
              <a:buNone/>
            </a:pPr>
            <a:endParaRPr lang="pl-PL" i="1" dirty="0" smtClean="0"/>
          </a:p>
          <a:p>
            <a:r>
              <a:rPr lang="pl-PL" dirty="0" smtClean="0"/>
              <a:t>Ustawa z dn. 22 lipca 2006 r. </a:t>
            </a:r>
            <a:r>
              <a:rPr lang="pl-PL" i="1" dirty="0" smtClean="0"/>
              <a:t>o spółdzielni europejskiej</a:t>
            </a:r>
          </a:p>
          <a:p>
            <a:pPr marL="109728" indent="0">
              <a:buNone/>
            </a:pPr>
            <a:endParaRPr lang="pl-PL" i="1" dirty="0" smtClean="0"/>
          </a:p>
          <a:p>
            <a:r>
              <a:rPr lang="pl-PL" smtClean="0"/>
              <a:t>Ustawa </a:t>
            </a:r>
            <a:r>
              <a:rPr lang="pl-PL" dirty="0" smtClean="0"/>
              <a:t>z </a:t>
            </a:r>
            <a:r>
              <a:rPr lang="pl-PL" dirty="0"/>
              <a:t>dnia 10 października 2002 r.</a:t>
            </a:r>
          </a:p>
          <a:p>
            <a:pPr marL="109728" indent="0">
              <a:buNone/>
            </a:pPr>
            <a:r>
              <a:rPr lang="pl-PL" i="1" dirty="0"/>
              <a:t>o minimalnym wynagrodzeniu za pracę</a:t>
            </a:r>
          </a:p>
          <a:p>
            <a:endParaRPr lang="pl-PL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90198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INDYWIDUALNE PRAWO </a:t>
            </a:r>
            <a:r>
              <a:rPr lang="pl-PL" b="1" dirty="0"/>
              <a:t>PRACY (IPP)</a:t>
            </a:r>
          </a:p>
          <a:p>
            <a:pPr algn="ctr">
              <a:buNone/>
            </a:pPr>
            <a:r>
              <a:rPr lang="pl-PL" b="1" dirty="0" smtClean="0"/>
              <a:t>A </a:t>
            </a:r>
          </a:p>
          <a:p>
            <a:pPr algn="ctr">
              <a:buNone/>
            </a:pPr>
            <a:r>
              <a:rPr lang="pl-PL" b="1" dirty="0" smtClean="0"/>
              <a:t>ZBIOROWE PRAWO PRACY (ZPP)</a:t>
            </a:r>
          </a:p>
          <a:p>
            <a:pPr algn="ctr">
              <a:buNone/>
            </a:pPr>
            <a:endParaRPr lang="pl-PL" dirty="0" smtClean="0"/>
          </a:p>
          <a:p>
            <a:pPr algn="just"/>
            <a:r>
              <a:rPr lang="pl-PL" dirty="0" smtClean="0"/>
              <a:t>IPP – PIERWOTNE HISTORYCZNIE                                  I GENETYCZNIE!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ZPP – POJAWIA SIĘ W PEWNYM MOMENCIE HISTORYCZNYM I ISTNIEJE ZE WZGLĘDU NA POTRZEBĘ OPTYMALIZACJI FUNKCJONOWANIA IPP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01703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ZPP 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ODRĘBNA CZĘŚĆ PRAWA PRACY ODRÓŻNIAJĄCA SIĘ PRZEDMIOTEM REGULACJI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400" dirty="0" smtClean="0"/>
              <a:t>PRAWO PRACY</a:t>
            </a:r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marL="109728" indent="0" algn="ctr">
              <a:buNone/>
            </a:pPr>
            <a:r>
              <a:rPr lang="pl-PL" sz="4400" dirty="0" smtClean="0"/>
              <a:t>IPP                                 ZPP</a:t>
            </a: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547664" y="3140968"/>
            <a:ext cx="3096344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644008" y="3140968"/>
            <a:ext cx="2808312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568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ZPP </a:t>
            </a:r>
            <a:r>
              <a:rPr lang="pl-PL" dirty="0" smtClean="0"/>
              <a:t> 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UJĘCIE FUNKCJONALNE</a:t>
            </a:r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dirty="0" smtClean="0"/>
              <a:t>Indywidualne </a:t>
            </a:r>
          </a:p>
          <a:p>
            <a:pPr algn="ctr">
              <a:buNone/>
            </a:pPr>
            <a:r>
              <a:rPr lang="pl-PL" dirty="0" smtClean="0"/>
              <a:t>prawo pracy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Zbiorowe prawo pracy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  <p:sp>
        <p:nvSpPr>
          <p:cNvPr id="5" name="Elipsa 4"/>
          <p:cNvSpPr/>
          <p:nvPr/>
        </p:nvSpPr>
        <p:spPr>
          <a:xfrm>
            <a:off x="2987824" y="2636912"/>
            <a:ext cx="3600400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971600" y="1844824"/>
            <a:ext cx="7416824" cy="41044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górę 7"/>
          <p:cNvSpPr/>
          <p:nvPr/>
        </p:nvSpPr>
        <p:spPr>
          <a:xfrm>
            <a:off x="4139952" y="4149080"/>
            <a:ext cx="936104" cy="10081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b="1" dirty="0" smtClean="0"/>
              <a:t>ZPP (W UJĘCIU FUNKCJONALNYM) TWORZY:</a:t>
            </a:r>
          </a:p>
          <a:p>
            <a:pPr>
              <a:buNone/>
            </a:pPr>
            <a:endParaRPr lang="pl-PL" b="1" dirty="0" smtClean="0"/>
          </a:p>
          <a:p>
            <a:r>
              <a:rPr lang="pl-PL" dirty="0" smtClean="0"/>
              <a:t>organizacyjne i prawne warunki optymalnego  funkcjonowania IPP, oraz 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ramy organizacyjno-prawne dla realizacji </a:t>
            </a:r>
            <a:r>
              <a:rPr lang="pl-PL" b="1" u="sng" dirty="0" smtClean="0"/>
              <a:t>interesów</a:t>
            </a:r>
            <a:r>
              <a:rPr lang="pl-PL" dirty="0" smtClean="0"/>
              <a:t> stron stosunku pracy.</a:t>
            </a:r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	</a:t>
            </a:r>
            <a:r>
              <a:rPr lang="pl-PL" b="1" dirty="0" smtClean="0"/>
              <a:t>ZPP JAKO CZĘŚĆ PP  </a:t>
            </a:r>
          </a:p>
          <a:p>
            <a:pPr algn="ctr">
              <a:buNone/>
            </a:pPr>
            <a:r>
              <a:rPr lang="pl-PL" b="1" dirty="0" smtClean="0"/>
              <a:t>WYRÓŻNIANA ZE WZGLĘDU NA </a:t>
            </a:r>
          </a:p>
          <a:p>
            <a:pPr algn="ctr">
              <a:buNone/>
            </a:pPr>
            <a:r>
              <a:rPr lang="pl-PL" b="1" dirty="0" smtClean="0"/>
              <a:t>SPECYFICZNĄ KATEGORIĄ STOSUNKÓW PRACY: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Czyli na ZPP składają się tzw. </a:t>
            </a:r>
          </a:p>
          <a:p>
            <a:pPr algn="ctr">
              <a:buNone/>
            </a:pPr>
            <a:r>
              <a:rPr lang="pl-PL" u="sng" dirty="0" smtClean="0"/>
              <a:t>zbiorowe stosunki pracy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253</TotalTime>
  <Words>535</Words>
  <Application>Microsoft Office PowerPoint</Application>
  <PresentationFormat>Pokaz na ekranie (4:3)</PresentationFormat>
  <Paragraphs>165</Paragraphs>
  <Slides>27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Hol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Zbiorowe prawo pracy</dc:title>
  <dc:creator>borowicz</dc:creator>
  <cp:lastModifiedBy>Jacek</cp:lastModifiedBy>
  <cp:revision>22</cp:revision>
  <dcterms:created xsi:type="dcterms:W3CDTF">2016-03-16T11:00:13Z</dcterms:created>
  <dcterms:modified xsi:type="dcterms:W3CDTF">2018-03-02T13:42:24Z</dcterms:modified>
</cp:coreProperties>
</file>