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97" r:id="rId2"/>
    <p:sldId id="275" r:id="rId3"/>
    <p:sldId id="276" r:id="rId4"/>
    <p:sldId id="277" r:id="rId5"/>
    <p:sldId id="298" r:id="rId6"/>
    <p:sldId id="278" r:id="rId7"/>
    <p:sldId id="279" r:id="rId8"/>
    <p:sldId id="280" r:id="rId9"/>
    <p:sldId id="281" r:id="rId10"/>
    <p:sldId id="282" r:id="rId11"/>
    <p:sldId id="299" r:id="rId12"/>
    <p:sldId id="283" r:id="rId13"/>
    <p:sldId id="284" r:id="rId14"/>
    <p:sldId id="285" r:id="rId15"/>
    <p:sldId id="286" r:id="rId16"/>
    <p:sldId id="287" r:id="rId17"/>
    <p:sldId id="288" r:id="rId18"/>
    <p:sldId id="289" r:id="rId19"/>
    <p:sldId id="290" r:id="rId20"/>
    <p:sldId id="292" r:id="rId21"/>
    <p:sldId id="291" r:id="rId22"/>
    <p:sldId id="293" r:id="rId23"/>
    <p:sldId id="295" r:id="rId24"/>
    <p:sldId id="300"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84" autoAdjust="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1043608"/>
          </a:xfrm>
          <a:prstGeom prst="rect">
            <a:avLst/>
          </a:prstGeom>
        </p:spPr>
        <p:txBody>
          <a:bodyPr vert="horz" lIns="91440" tIns="45720" rIns="91440" bIns="45720" rtlCol="0"/>
          <a:lstStyle>
            <a:lvl1pPr algn="l">
              <a:defRPr sz="1200"/>
            </a:lvl1pPr>
          </a:lstStyle>
          <a:p>
            <a:r>
              <a:rPr lang="pl-PL" dirty="0" smtClean="0"/>
              <a:t>Przedmiot:</a:t>
            </a:r>
          </a:p>
          <a:p>
            <a:r>
              <a:rPr lang="pl-PL" dirty="0" smtClean="0"/>
              <a:t>Prawo dowodowe</a:t>
            </a:r>
          </a:p>
          <a:p>
            <a:endParaRPr lang="pl-PL" dirty="0" smtClean="0"/>
          </a:p>
          <a:p>
            <a:r>
              <a:rPr lang="pl-PL" dirty="0" smtClean="0"/>
              <a:t>Dr Dagmara Gruszecka</a:t>
            </a:r>
          </a:p>
          <a:p>
            <a:endParaRPr lang="pl-PL" dirty="0"/>
          </a:p>
        </p:txBody>
      </p:sp>
      <p:sp>
        <p:nvSpPr>
          <p:cNvPr id="3" name="Symbol zastępczy daty 2"/>
          <p:cNvSpPr>
            <a:spLocks noGrp="1"/>
          </p:cNvSpPr>
          <p:nvPr>
            <p:ph type="dt" sz="quarter" idx="1"/>
          </p:nvPr>
        </p:nvSpPr>
        <p:spPr>
          <a:xfrm>
            <a:off x="3884613" y="0"/>
            <a:ext cx="2971800" cy="1043608"/>
          </a:xfrm>
          <a:prstGeom prst="rect">
            <a:avLst/>
          </a:prstGeom>
        </p:spPr>
        <p:txBody>
          <a:bodyPr vert="horz" lIns="91440" tIns="45720" rIns="91440" bIns="45720" rtlCol="0"/>
          <a:lstStyle>
            <a:lvl1pPr algn="r">
              <a:defRPr sz="1200"/>
            </a:lvl1pPr>
          </a:lstStyle>
          <a:p>
            <a:r>
              <a:rPr lang="pl-PL" dirty="0" smtClean="0"/>
              <a:t>Multimedialne narzędzia dydaktyczne</a:t>
            </a:r>
          </a:p>
          <a:p>
            <a:r>
              <a:rPr lang="pl-PL" dirty="0" smtClean="0"/>
              <a:t>(prezentacje)</a:t>
            </a:r>
          </a:p>
          <a:p>
            <a:endParaRPr lang="pl-PL" dirty="0"/>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987F3A-3EAC-4901-892F-5838814B9C3E}" type="slidenum">
              <a:rPr lang="pl-PL" smtClean="0"/>
              <a:t>‹#›</a:t>
            </a:fld>
            <a:endParaRPr lang="pl-PL"/>
          </a:p>
        </p:txBody>
      </p:sp>
    </p:spTree>
    <p:extLst>
      <p:ext uri="{BB962C8B-B14F-4D97-AF65-F5344CB8AC3E}">
        <p14:creationId xmlns:p14="http://schemas.microsoft.com/office/powerpoint/2010/main" val="1779600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7690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1754648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189423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642603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3354609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1014653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251613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274178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1610858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420036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E9FBC5D-5992-40A9-A892-5479344841EB}" type="datetimeFigureOut">
              <a:rPr lang="pl-PL" smtClean="0"/>
              <a:pPr/>
              <a:t>28.02.2018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55FF9A6-D47A-4CFE-9600-B889D2FB6771}" type="slidenum">
              <a:rPr lang="pl-PL" smtClean="0"/>
              <a:pPr/>
              <a:t>‹#›</a:t>
            </a:fld>
            <a:endParaRPr lang="pl-PL"/>
          </a:p>
        </p:txBody>
      </p:sp>
    </p:spTree>
    <p:extLst>
      <p:ext uri="{BB962C8B-B14F-4D97-AF65-F5344CB8AC3E}">
        <p14:creationId xmlns:p14="http://schemas.microsoft.com/office/powerpoint/2010/main" val="4082881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FBC5D-5992-40A9-A892-5479344841EB}" type="datetimeFigureOut">
              <a:rPr lang="pl-PL" smtClean="0"/>
              <a:pPr/>
              <a:t>28.02.2018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FF9A6-D47A-4CFE-9600-B889D2FB6771}" type="slidenum">
              <a:rPr lang="pl-PL" smtClean="0"/>
              <a:pPr/>
              <a:t>‹#›</a:t>
            </a:fld>
            <a:endParaRPr lang="pl-PL"/>
          </a:p>
        </p:txBody>
      </p:sp>
    </p:spTree>
    <p:extLst>
      <p:ext uri="{BB962C8B-B14F-4D97-AF65-F5344CB8AC3E}">
        <p14:creationId xmlns:p14="http://schemas.microsoft.com/office/powerpoint/2010/main" val="2682859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
            </a:r>
            <a:br>
              <a:rPr lang="pl-PL" dirty="0" smtClean="0"/>
            </a:br>
            <a:r>
              <a:rPr lang="pl-PL" dirty="0" smtClean="0"/>
              <a:t/>
            </a:r>
            <a:br>
              <a:rPr lang="pl-PL" dirty="0" smtClean="0"/>
            </a:br>
            <a:r>
              <a:rPr lang="pl-PL" b="1" u="sng" dirty="0" smtClean="0">
                <a:latin typeface="+mn-lt"/>
              </a:rPr>
              <a:t>Prawo dowodowe</a:t>
            </a:r>
            <a:endParaRPr lang="pl-PL" b="1" u="sng" dirty="0">
              <a:latin typeface="+mn-lt"/>
            </a:endParaRPr>
          </a:p>
        </p:txBody>
      </p:sp>
      <p:sp>
        <p:nvSpPr>
          <p:cNvPr id="3" name="Podtytuł 2"/>
          <p:cNvSpPr>
            <a:spLocks noGrp="1"/>
          </p:cNvSpPr>
          <p:nvPr>
            <p:ph type="subTitle" idx="1"/>
          </p:nvPr>
        </p:nvSpPr>
        <p:spPr>
          <a:xfrm>
            <a:off x="1371600" y="3886200"/>
            <a:ext cx="6400800" cy="2063080"/>
          </a:xfrm>
        </p:spPr>
        <p:txBody>
          <a:bodyPr>
            <a:noAutofit/>
          </a:bodyPr>
          <a:lstStyle/>
          <a:p>
            <a:r>
              <a:rPr lang="pl-PL" sz="2800" smtClean="0"/>
              <a:t>Miejsce </a:t>
            </a:r>
            <a:r>
              <a:rPr lang="pl-PL" sz="2800" dirty="0" smtClean="0"/>
              <a:t>i znaczenie postępowania dowodowego w procedurach: karnej, cywilnej i administracyjnej</a:t>
            </a:r>
          </a:p>
          <a:p>
            <a:r>
              <a:rPr lang="pl-PL" sz="2800" dirty="0" smtClean="0"/>
              <a:t>Dr Dagmara Gruszecka</a:t>
            </a:r>
            <a:endParaRPr lang="pl-PL" sz="2800" dirty="0"/>
          </a:p>
        </p:txBody>
      </p:sp>
      <p:pic>
        <p:nvPicPr>
          <p:cNvPr id="5" name="Obraz 4" descr="Mama1.jpg"/>
          <p:cNvPicPr>
            <a:picLocks noChangeAspect="1"/>
          </p:cNvPicPr>
          <p:nvPr/>
        </p:nvPicPr>
        <p:blipFill>
          <a:blip r:embed="rId2" cstate="print"/>
          <a:stretch>
            <a:fillRect/>
          </a:stretch>
        </p:blipFill>
        <p:spPr>
          <a:xfrm>
            <a:off x="2915816" y="1124744"/>
            <a:ext cx="3312368" cy="1847850"/>
          </a:xfrm>
          <a:prstGeom prst="rect">
            <a:avLst/>
          </a:prstGeom>
        </p:spPr>
      </p:pic>
    </p:spTree>
    <p:extLst>
      <p:ext uri="{BB962C8B-B14F-4D97-AF65-F5344CB8AC3E}">
        <p14:creationId xmlns:p14="http://schemas.microsoft.com/office/powerpoint/2010/main" val="2499924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cywilnej </a:t>
            </a:r>
            <a:endParaRPr lang="pl-PL" sz="2800" dirty="0"/>
          </a:p>
        </p:txBody>
      </p:sp>
      <p:sp>
        <p:nvSpPr>
          <p:cNvPr id="3" name="Symbol zastępczy zawartości 2"/>
          <p:cNvSpPr>
            <a:spLocks noGrp="1"/>
          </p:cNvSpPr>
          <p:nvPr>
            <p:ph idx="1"/>
          </p:nvPr>
        </p:nvSpPr>
        <p:spPr/>
        <p:txBody>
          <a:bodyPr>
            <a:normAutofit/>
          </a:bodyPr>
          <a:lstStyle/>
          <a:p>
            <a:endParaRPr lang="pl-PL" sz="2400" dirty="0" smtClean="0"/>
          </a:p>
          <a:p>
            <a:pPr>
              <a:buBlip>
                <a:blip r:embed="rId2"/>
              </a:buBlip>
            </a:pPr>
            <a:r>
              <a:rPr lang="pl-PL" sz="2400" dirty="0" smtClean="0"/>
              <a:t>W </a:t>
            </a:r>
            <a:r>
              <a:rPr lang="pl-PL" sz="2400" dirty="0"/>
              <a:t>praktyce oznacza to, że powód najczęściej powinien wszystkie dowody, o których wie, przywołać w pozwie, a pozwany – w odpowiedzi na </a:t>
            </a:r>
            <a:r>
              <a:rPr lang="pl-PL" sz="2400" dirty="0" smtClean="0"/>
              <a:t>pozew. </a:t>
            </a:r>
            <a:endParaRPr lang="pl-PL" sz="2400" dirty="0"/>
          </a:p>
          <a:p>
            <a:pPr>
              <a:buBlip>
                <a:blip r:embed="rId2"/>
              </a:buBlip>
            </a:pPr>
            <a:r>
              <a:rPr lang="pl-PL" sz="2400" dirty="0" smtClean="0"/>
              <a:t>Sąd może także dopuścić dowód z urzędu.</a:t>
            </a:r>
          </a:p>
        </p:txBody>
      </p:sp>
      <p:pic>
        <p:nvPicPr>
          <p:cNvPr id="4" name="Obraz 3" descr="mama6.jpg"/>
          <p:cNvPicPr>
            <a:picLocks noChangeAspect="1"/>
          </p:cNvPicPr>
          <p:nvPr/>
        </p:nvPicPr>
        <p:blipFill>
          <a:blip r:embed="rId3" cstate="print"/>
          <a:stretch>
            <a:fillRect/>
          </a:stretch>
        </p:blipFill>
        <p:spPr>
          <a:xfrm>
            <a:off x="4644008" y="3861048"/>
            <a:ext cx="3312368" cy="21358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0391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cywilnej </a:t>
            </a:r>
            <a:endParaRPr lang="pl-PL" sz="2800" dirty="0"/>
          </a:p>
        </p:txBody>
      </p:sp>
      <p:sp>
        <p:nvSpPr>
          <p:cNvPr id="3" name="Symbol zastępczy zawartości 2"/>
          <p:cNvSpPr>
            <a:spLocks noGrp="1"/>
          </p:cNvSpPr>
          <p:nvPr>
            <p:ph idx="1"/>
          </p:nvPr>
        </p:nvSpPr>
        <p:spPr/>
        <p:txBody>
          <a:bodyPr>
            <a:normAutofit fontScale="92500" lnSpcReduction="20000"/>
          </a:bodyPr>
          <a:lstStyle/>
          <a:p>
            <a:endParaRPr lang="pl-PL" sz="2400" dirty="0" smtClean="0"/>
          </a:p>
          <a:p>
            <a:pPr>
              <a:buNone/>
            </a:pPr>
            <a:r>
              <a:rPr lang="pl-PL" sz="2400" dirty="0" smtClean="0"/>
              <a:t>	</a:t>
            </a:r>
            <a:r>
              <a:rPr lang="pl-PL" sz="2400" b="1" dirty="0" smtClean="0"/>
              <a:t>Kodeks </a:t>
            </a:r>
            <a:r>
              <a:rPr lang="pl-PL" sz="2400" b="1" dirty="0"/>
              <a:t>postępowania cywilnego wymienia osiem środków dowodowych: </a:t>
            </a:r>
            <a:endParaRPr lang="pl-PL" sz="2400" b="1" dirty="0" smtClean="0"/>
          </a:p>
          <a:p>
            <a:pPr>
              <a:buBlip>
                <a:blip r:embed="rId2"/>
              </a:buBlip>
            </a:pPr>
            <a:r>
              <a:rPr lang="pl-PL" sz="2400" dirty="0" smtClean="0"/>
              <a:t>dokumenty </a:t>
            </a:r>
            <a:r>
              <a:rPr lang="pl-PL" sz="2400" dirty="0"/>
              <a:t>(urzędowe, prywatne i urzędowe zagraniczne</a:t>
            </a:r>
            <a:r>
              <a:rPr lang="pl-PL" sz="2400" dirty="0" smtClean="0"/>
              <a:t>),</a:t>
            </a:r>
          </a:p>
          <a:p>
            <a:pPr>
              <a:buBlip>
                <a:blip r:embed="rId2"/>
              </a:buBlip>
            </a:pPr>
            <a:r>
              <a:rPr lang="pl-PL" sz="2400" dirty="0" smtClean="0"/>
              <a:t>zeznania </a:t>
            </a:r>
            <a:r>
              <a:rPr lang="pl-PL" sz="2400" dirty="0"/>
              <a:t>świadków, </a:t>
            </a:r>
            <a:endParaRPr lang="pl-PL" sz="2400" dirty="0" smtClean="0"/>
          </a:p>
          <a:p>
            <a:pPr>
              <a:buBlip>
                <a:blip r:embed="rId2"/>
              </a:buBlip>
            </a:pPr>
            <a:r>
              <a:rPr lang="pl-PL" sz="2400" dirty="0" smtClean="0"/>
              <a:t>opinie </a:t>
            </a:r>
            <a:r>
              <a:rPr lang="pl-PL" sz="2400" dirty="0"/>
              <a:t>biegłych, </a:t>
            </a:r>
            <a:endParaRPr lang="pl-PL" sz="2400" dirty="0" smtClean="0"/>
          </a:p>
          <a:p>
            <a:pPr>
              <a:buBlip>
                <a:blip r:embed="rId2"/>
              </a:buBlip>
            </a:pPr>
            <a:r>
              <a:rPr lang="pl-PL" sz="2400" dirty="0" smtClean="0"/>
              <a:t>oględziny </a:t>
            </a:r>
            <a:r>
              <a:rPr lang="pl-PL" sz="2400" dirty="0"/>
              <a:t>(mogą one dotyczyć miejsca, osoby lub rzeczy</a:t>
            </a:r>
            <a:r>
              <a:rPr lang="pl-PL" sz="2400" dirty="0" smtClean="0"/>
              <a:t>),</a:t>
            </a:r>
          </a:p>
          <a:p>
            <a:pPr>
              <a:buBlip>
                <a:blip r:embed="rId2"/>
              </a:buBlip>
            </a:pPr>
            <a:r>
              <a:rPr lang="pl-PL" sz="2400" dirty="0" smtClean="0"/>
              <a:t>przesłuchanie </a:t>
            </a:r>
            <a:r>
              <a:rPr lang="pl-PL" sz="2400" dirty="0"/>
              <a:t>stron, </a:t>
            </a:r>
            <a:endParaRPr lang="pl-PL" sz="2400" dirty="0" smtClean="0"/>
          </a:p>
          <a:p>
            <a:pPr>
              <a:buBlip>
                <a:blip r:embed="rId2"/>
              </a:buBlip>
            </a:pPr>
            <a:r>
              <a:rPr lang="pl-PL" sz="2400" dirty="0" smtClean="0"/>
              <a:t>grupowe </a:t>
            </a:r>
            <a:r>
              <a:rPr lang="pl-PL" sz="2400" dirty="0"/>
              <a:t>badanie krwi, </a:t>
            </a:r>
            <a:endParaRPr lang="pl-PL" sz="2400" dirty="0" smtClean="0"/>
          </a:p>
          <a:p>
            <a:pPr>
              <a:buBlip>
                <a:blip r:embed="rId2"/>
              </a:buBlip>
            </a:pPr>
            <a:r>
              <a:rPr lang="pl-PL" sz="2400" dirty="0" smtClean="0"/>
              <a:t>przyrządy </a:t>
            </a:r>
            <a:r>
              <a:rPr lang="pl-PL" sz="2400" dirty="0"/>
              <a:t>utrwalające albo przenoszące obraz lub dźwięk </a:t>
            </a:r>
            <a:endParaRPr lang="pl-PL" sz="2400" dirty="0" smtClean="0"/>
          </a:p>
          <a:p>
            <a:pPr>
              <a:buBlip>
                <a:blip r:embed="rId2"/>
              </a:buBlip>
            </a:pPr>
            <a:r>
              <a:rPr lang="pl-PL" sz="2400" dirty="0" smtClean="0"/>
              <a:t>oraz </a:t>
            </a:r>
            <a:r>
              <a:rPr lang="pl-PL" sz="2400" dirty="0"/>
              <a:t>środki dowodowe </a:t>
            </a:r>
            <a:r>
              <a:rPr lang="pl-PL" sz="2400" dirty="0" smtClean="0"/>
              <a:t>nienazwane (środki </a:t>
            </a:r>
            <a:r>
              <a:rPr lang="pl-PL" sz="2400" dirty="0"/>
              <a:t>dowodowe nienazwane – przede wszystkim środki stosowane w sprawach o ustalenie albo zaprzeczenie pochodzenia </a:t>
            </a:r>
            <a:r>
              <a:rPr lang="pl-PL" sz="2400" dirty="0" smtClean="0"/>
              <a:t>dziecka: </a:t>
            </a:r>
            <a:r>
              <a:rPr lang="pl-PL" sz="2400" dirty="0"/>
              <a:t>dowód z badań kodu DNA </a:t>
            </a:r>
            <a:r>
              <a:rPr lang="pl-PL" sz="2400" dirty="0" smtClean="0"/>
              <a:t>oraz </a:t>
            </a:r>
            <a:r>
              <a:rPr lang="pl-PL" sz="2400" dirty="0"/>
              <a:t>dowód z badań układu zdolności tkankowej </a:t>
            </a:r>
            <a:r>
              <a:rPr lang="pl-PL" sz="2400" dirty="0" smtClean="0"/>
              <a:t>(HLA)). </a:t>
            </a:r>
            <a:endParaRPr lang="pl-PL" sz="2400" dirty="0"/>
          </a:p>
        </p:txBody>
      </p:sp>
    </p:spTree>
    <p:extLst>
      <p:ext uri="{BB962C8B-B14F-4D97-AF65-F5344CB8AC3E}">
        <p14:creationId xmlns:p14="http://schemas.microsoft.com/office/powerpoint/2010/main" val="910391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cywilnej </a:t>
            </a:r>
            <a:endParaRPr lang="pl-PL" sz="2800" dirty="0"/>
          </a:p>
        </p:txBody>
      </p:sp>
      <p:sp>
        <p:nvSpPr>
          <p:cNvPr id="3" name="Symbol zastępczy zawartości 2"/>
          <p:cNvSpPr>
            <a:spLocks noGrp="1"/>
          </p:cNvSpPr>
          <p:nvPr>
            <p:ph idx="1"/>
          </p:nvPr>
        </p:nvSpPr>
        <p:spPr>
          <a:xfrm>
            <a:off x="251520" y="1484784"/>
            <a:ext cx="8229600" cy="4896544"/>
          </a:xfrm>
        </p:spPr>
        <p:txBody>
          <a:bodyPr>
            <a:normAutofit fontScale="92500"/>
          </a:bodyPr>
          <a:lstStyle/>
          <a:p>
            <a:pPr>
              <a:buFont typeface="Wingdings" pitchFamily="2" charset="2"/>
              <a:buChar char="ü"/>
            </a:pPr>
            <a:endParaRPr lang="pl-PL" sz="2400" dirty="0" smtClean="0"/>
          </a:p>
          <a:p>
            <a:pPr>
              <a:buFont typeface="Wingdings" pitchFamily="2" charset="2"/>
              <a:buChar char="ü"/>
            </a:pPr>
            <a:r>
              <a:rPr lang="pl-PL" sz="2400" dirty="0" smtClean="0"/>
              <a:t>Dowody </a:t>
            </a:r>
            <a:r>
              <a:rPr lang="pl-PL" sz="2400" dirty="0"/>
              <a:t>z dokumentu odznaczają się uprzywilejowaniem w porównaniu z dowodami z zeznań świadków i z przesłuchania </a:t>
            </a:r>
            <a:r>
              <a:rPr lang="pl-PL" sz="2400" dirty="0" smtClean="0"/>
              <a:t>stron.</a:t>
            </a:r>
          </a:p>
          <a:p>
            <a:pPr>
              <a:buFont typeface="Wingdings" pitchFamily="2" charset="2"/>
              <a:buChar char="ü"/>
            </a:pPr>
            <a:r>
              <a:rPr lang="pl-PL" sz="2400" dirty="0"/>
              <a:t>D</a:t>
            </a:r>
            <a:r>
              <a:rPr lang="pl-PL" sz="2400" dirty="0" smtClean="0"/>
              <a:t>owód </a:t>
            </a:r>
            <a:r>
              <a:rPr lang="pl-PL" sz="2400" dirty="0"/>
              <a:t>z wysłuchania świadków lub z przesłuchania stron przeciwko treści </a:t>
            </a:r>
            <a:r>
              <a:rPr lang="pl-PL" sz="2400" dirty="0" smtClean="0"/>
              <a:t>dokumentu dopuszczalny jedynie pod </a:t>
            </a:r>
            <a:r>
              <a:rPr lang="pl-PL" sz="2400" dirty="0"/>
              <a:t>pewnymi warunkami (247 k.p.c</a:t>
            </a:r>
            <a:r>
              <a:rPr lang="pl-PL" sz="2400" dirty="0" smtClean="0"/>
              <a:t>.).</a:t>
            </a:r>
          </a:p>
          <a:p>
            <a:pPr>
              <a:buFont typeface="Wingdings" pitchFamily="2" charset="2"/>
              <a:buChar char="ü"/>
            </a:pPr>
            <a:r>
              <a:rPr lang="pl-PL" sz="2400" dirty="0" smtClean="0"/>
              <a:t>Przesłuchanie </a:t>
            </a:r>
            <a:r>
              <a:rPr lang="pl-PL" sz="2400" dirty="0"/>
              <a:t>stron ma charakter środka ostatecznego i pomocniczego, stosowanym wtedy, gdy nie ma innych środków dowodowych lub środki te okazały się </a:t>
            </a:r>
            <a:r>
              <a:rPr lang="pl-PL" sz="2400" dirty="0" smtClean="0"/>
              <a:t>niewystarczające.</a:t>
            </a:r>
          </a:p>
          <a:p>
            <a:pPr>
              <a:buFont typeface="Wingdings" pitchFamily="2" charset="2"/>
              <a:buChar char="ü"/>
            </a:pPr>
            <a:r>
              <a:rPr lang="pl-PL" sz="2400" dirty="0"/>
              <a:t>Jednakże w sprawach o rozwód lub separację sąd obowiązkowo przeprowadza przesłuchania stron. W pozostałych zaś sprawach małżeńskich, jeżeli któraś ze stron wnioskowała o przesłuchanie stron, sąd nie może odmówić przeprowadzenia takiego dowodu</a:t>
            </a:r>
          </a:p>
        </p:txBody>
      </p:sp>
    </p:spTree>
    <p:extLst>
      <p:ext uri="{BB962C8B-B14F-4D97-AF65-F5344CB8AC3E}">
        <p14:creationId xmlns:p14="http://schemas.microsoft.com/office/powerpoint/2010/main" val="1455739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cywilnej </a:t>
            </a:r>
            <a:endParaRPr lang="pl-PL" sz="2800" dirty="0"/>
          </a:p>
        </p:txBody>
      </p:sp>
      <p:sp>
        <p:nvSpPr>
          <p:cNvPr id="3" name="Symbol zastępczy zawartości 2"/>
          <p:cNvSpPr>
            <a:spLocks noGrp="1"/>
          </p:cNvSpPr>
          <p:nvPr>
            <p:ph idx="1"/>
          </p:nvPr>
        </p:nvSpPr>
        <p:spPr>
          <a:xfrm>
            <a:off x="251520" y="1484784"/>
            <a:ext cx="8229600" cy="4896544"/>
          </a:xfrm>
        </p:spPr>
        <p:txBody>
          <a:bodyPr>
            <a:normAutofit lnSpcReduction="10000"/>
          </a:bodyPr>
          <a:lstStyle/>
          <a:p>
            <a:endParaRPr lang="pl-PL" sz="2400" dirty="0" smtClean="0"/>
          </a:p>
          <a:p>
            <a:pPr>
              <a:buFont typeface="Wingdings" pitchFamily="2" charset="2"/>
              <a:buChar char="q"/>
            </a:pPr>
            <a:r>
              <a:rPr lang="pl-PL" sz="2400" b="1" dirty="0" smtClean="0"/>
              <a:t>	W </a:t>
            </a:r>
            <a:r>
              <a:rPr lang="pl-PL" sz="2400" b="1" dirty="0"/>
              <a:t>polskim postępowaniu cywilnym obowiązuje zasada swobodnej oceny dowodów</a:t>
            </a:r>
            <a:r>
              <a:rPr lang="pl-PL" sz="2400" dirty="0"/>
              <a:t>. </a:t>
            </a:r>
            <a:endParaRPr lang="pl-PL" sz="2400" dirty="0" smtClean="0"/>
          </a:p>
          <a:p>
            <a:pPr>
              <a:buNone/>
            </a:pPr>
            <a:r>
              <a:rPr lang="pl-PL" sz="2400" dirty="0" smtClean="0"/>
              <a:t>Istnieją </a:t>
            </a:r>
            <a:r>
              <a:rPr lang="pl-PL" sz="2400" dirty="0"/>
              <a:t>jednak wyjątki od tej zasady, którymi są: </a:t>
            </a:r>
            <a:endParaRPr lang="pl-PL" sz="2400" dirty="0" smtClean="0"/>
          </a:p>
          <a:p>
            <a:pPr>
              <a:buNone/>
            </a:pPr>
            <a:r>
              <a:rPr lang="pl-PL" sz="2400" b="1" dirty="0" smtClean="0">
                <a:solidFill>
                  <a:srgbClr val="00B050"/>
                </a:solidFill>
              </a:rPr>
              <a:t>a</a:t>
            </a:r>
            <a:r>
              <a:rPr lang="pl-PL" sz="2400" b="1" dirty="0">
                <a:solidFill>
                  <a:srgbClr val="00B050"/>
                </a:solidFill>
              </a:rPr>
              <a:t>) domniemania </a:t>
            </a:r>
            <a:r>
              <a:rPr lang="pl-PL" sz="2400" b="1" dirty="0" smtClean="0">
                <a:solidFill>
                  <a:srgbClr val="00B050"/>
                </a:solidFill>
              </a:rPr>
              <a:t>prawne, </a:t>
            </a:r>
            <a:r>
              <a:rPr lang="pl-PL" sz="2400" b="1" dirty="0">
                <a:solidFill>
                  <a:srgbClr val="00B050"/>
                </a:solidFill>
              </a:rPr>
              <a:t>b) </a:t>
            </a:r>
            <a:r>
              <a:rPr lang="pl-PL" sz="2400" b="1" dirty="0" smtClean="0">
                <a:solidFill>
                  <a:srgbClr val="00B050"/>
                </a:solidFill>
              </a:rPr>
              <a:t>prawomocne wyroki karne c</a:t>
            </a:r>
            <a:r>
              <a:rPr lang="pl-PL" sz="2400" b="1" dirty="0">
                <a:solidFill>
                  <a:srgbClr val="00B050"/>
                </a:solidFill>
              </a:rPr>
              <a:t>) zasady oceny </a:t>
            </a:r>
            <a:r>
              <a:rPr lang="pl-PL" sz="2400" b="1" dirty="0" smtClean="0">
                <a:solidFill>
                  <a:srgbClr val="00B050"/>
                </a:solidFill>
              </a:rPr>
              <a:t>dokumentów</a:t>
            </a:r>
            <a:r>
              <a:rPr lang="pl-PL" sz="2400" dirty="0" smtClean="0"/>
              <a:t>.</a:t>
            </a:r>
          </a:p>
          <a:p>
            <a:r>
              <a:rPr lang="pl-PL" sz="2400" dirty="0" smtClean="0"/>
              <a:t>Dopóki </a:t>
            </a:r>
            <a:r>
              <a:rPr lang="pl-PL" sz="2400" dirty="0"/>
              <a:t>nie udowodni się fałszywości albo niezgodności z prawdą </a:t>
            </a:r>
            <a:r>
              <a:rPr lang="pl-PL" sz="2400" dirty="0" smtClean="0"/>
              <a:t>dokumentu urzędowego, </a:t>
            </a:r>
            <a:r>
              <a:rPr lang="pl-PL" sz="2400" dirty="0"/>
              <a:t>dopóty nie można przyjąć odmiennej wersji okoliczności sprawy niż te, które stwierdzono w tym </a:t>
            </a:r>
            <a:r>
              <a:rPr lang="pl-PL" sz="2400" dirty="0" smtClean="0"/>
              <a:t>dokumencie.</a:t>
            </a:r>
          </a:p>
          <a:p>
            <a:r>
              <a:rPr lang="pl-PL" sz="2400" dirty="0"/>
              <a:t>dokument prywatny jest dowodem tego, że osoba, która go podpisała, złożyła oświadczenie o treści zawartej w tym </a:t>
            </a:r>
            <a:r>
              <a:rPr lang="pl-PL" sz="2400" dirty="0" smtClean="0"/>
              <a:t>dokumencie.</a:t>
            </a:r>
            <a:endParaRPr lang="pl-PL" sz="2400" dirty="0"/>
          </a:p>
        </p:txBody>
      </p:sp>
    </p:spTree>
    <p:extLst>
      <p:ext uri="{BB962C8B-B14F-4D97-AF65-F5344CB8AC3E}">
        <p14:creationId xmlns:p14="http://schemas.microsoft.com/office/powerpoint/2010/main" val="3400590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cywilnej </a:t>
            </a:r>
            <a:endParaRPr lang="pl-PL" sz="2800" dirty="0"/>
          </a:p>
        </p:txBody>
      </p:sp>
      <p:sp>
        <p:nvSpPr>
          <p:cNvPr id="3" name="Symbol zastępczy zawartości 2"/>
          <p:cNvSpPr>
            <a:spLocks noGrp="1"/>
          </p:cNvSpPr>
          <p:nvPr>
            <p:ph idx="1"/>
          </p:nvPr>
        </p:nvSpPr>
        <p:spPr>
          <a:xfrm>
            <a:off x="251520" y="1484784"/>
            <a:ext cx="8229600" cy="4525963"/>
          </a:xfrm>
        </p:spPr>
        <p:txBody>
          <a:bodyPr>
            <a:normAutofit fontScale="92500" lnSpcReduction="10000"/>
          </a:bodyPr>
          <a:lstStyle/>
          <a:p>
            <a:pPr marL="0" indent="0">
              <a:buNone/>
            </a:pPr>
            <a:endParaRPr lang="pl-PL" sz="2400" dirty="0" smtClean="0"/>
          </a:p>
          <a:p>
            <a:pPr marL="0" indent="0">
              <a:buNone/>
            </a:pPr>
            <a:r>
              <a:rPr lang="pl-PL" sz="2400" dirty="0" smtClean="0"/>
              <a:t>Sąd polubowny:</a:t>
            </a:r>
          </a:p>
          <a:p>
            <a:pPr>
              <a:buFont typeface="Wingdings" panose="05000000000000000000" pitchFamily="2" charset="2"/>
              <a:buChar char="ü"/>
            </a:pPr>
            <a:r>
              <a:rPr lang="pl-PL" sz="2400" dirty="0"/>
              <a:t>może korzystać z dowodów z przesłuchania świadków, z dokumentów oraz z oględzin, może również stosować inne konieczne dowody, nie ma jednak uprawnienia do stosowania </a:t>
            </a:r>
            <a:r>
              <a:rPr lang="pl-PL" sz="2400" dirty="0" smtClean="0"/>
              <a:t>przymusu;</a:t>
            </a:r>
          </a:p>
          <a:p>
            <a:pPr>
              <a:buFont typeface="Wingdings" panose="05000000000000000000" pitchFamily="2" charset="2"/>
              <a:buChar char="ü"/>
            </a:pPr>
            <a:r>
              <a:rPr lang="pl-PL" sz="2400" dirty="0"/>
              <a:t>może także powoływać biegłych, taka możliwość jest jednak wyłączona, jeżeli strony  </a:t>
            </a:r>
            <a:r>
              <a:rPr lang="pl-PL" sz="2400" dirty="0" smtClean="0"/>
              <a:t>uzgodniły</a:t>
            </a:r>
            <a:r>
              <a:rPr lang="pl-PL" sz="2400" dirty="0"/>
              <a:t>, że w postępowaniu nie będzie się powoływać </a:t>
            </a:r>
            <a:r>
              <a:rPr lang="pl-PL" sz="2400" dirty="0" smtClean="0"/>
              <a:t>biegłych;</a:t>
            </a:r>
          </a:p>
          <a:p>
            <a:pPr>
              <a:buFont typeface="Wingdings" panose="05000000000000000000" pitchFamily="2" charset="2"/>
              <a:buChar char="ü"/>
            </a:pPr>
            <a:r>
              <a:rPr lang="pl-PL" sz="2400" dirty="0"/>
              <a:t>może zwrócić się do sądu rejonowego o przeprowadzenie dowodu, którego sam nie może </a:t>
            </a:r>
            <a:r>
              <a:rPr lang="pl-PL" sz="2400" dirty="0" smtClean="0"/>
              <a:t>przeprowadzić;</a:t>
            </a:r>
          </a:p>
          <a:p>
            <a:pPr>
              <a:buFont typeface="Wingdings" panose="05000000000000000000" pitchFamily="2" charset="2"/>
              <a:buChar char="ü"/>
            </a:pPr>
            <a:r>
              <a:rPr lang="pl-PL" sz="2400" dirty="0"/>
              <a:t>fakty, którym druga strona nie zaprzecza, muszą być poparte </a:t>
            </a:r>
            <a:r>
              <a:rPr lang="pl-PL" sz="2400" dirty="0" smtClean="0"/>
              <a:t>dowodem (nie działa przyznanie).</a:t>
            </a:r>
            <a:endParaRPr lang="pl-PL" sz="2400" dirty="0"/>
          </a:p>
        </p:txBody>
      </p:sp>
    </p:spTree>
    <p:extLst>
      <p:ext uri="{BB962C8B-B14F-4D97-AF65-F5344CB8AC3E}">
        <p14:creationId xmlns:p14="http://schemas.microsoft.com/office/powerpoint/2010/main" val="895879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administracyjnej </a:t>
            </a:r>
            <a:endParaRPr lang="pl-PL" sz="2800" dirty="0"/>
          </a:p>
        </p:txBody>
      </p:sp>
      <p:sp>
        <p:nvSpPr>
          <p:cNvPr id="3" name="Symbol zastępczy zawartości 2"/>
          <p:cNvSpPr>
            <a:spLocks noGrp="1"/>
          </p:cNvSpPr>
          <p:nvPr>
            <p:ph idx="1"/>
          </p:nvPr>
        </p:nvSpPr>
        <p:spPr>
          <a:xfrm>
            <a:off x="251520" y="1484784"/>
            <a:ext cx="8229600" cy="4896544"/>
          </a:xfrm>
        </p:spPr>
        <p:txBody>
          <a:bodyPr>
            <a:normAutofit lnSpcReduction="10000"/>
          </a:bodyPr>
          <a:lstStyle/>
          <a:p>
            <a:pPr marL="0" indent="0">
              <a:buNone/>
            </a:pPr>
            <a:endParaRPr lang="pl-PL" sz="2400" b="1" dirty="0" smtClean="0"/>
          </a:p>
          <a:p>
            <a:pPr marL="0" indent="0">
              <a:buNone/>
            </a:pPr>
            <a:r>
              <a:rPr lang="pl-PL" sz="2400" b="1" dirty="0" smtClean="0"/>
              <a:t>W </a:t>
            </a:r>
            <a:r>
              <a:rPr lang="pl-PL" sz="2400" b="1" dirty="0"/>
              <a:t>postępowaniu administracyjnym obowiązuje </a:t>
            </a:r>
            <a:r>
              <a:rPr lang="pl-PL" sz="2400" b="1" dirty="0" smtClean="0"/>
              <a:t>zasada </a:t>
            </a:r>
            <a:r>
              <a:rPr lang="pl-PL" sz="2400" b="1" dirty="0"/>
              <a:t>prawdy </a:t>
            </a:r>
            <a:r>
              <a:rPr lang="pl-PL" sz="2400" b="1" dirty="0" smtClean="0"/>
              <a:t>materialnej </a:t>
            </a:r>
            <a:r>
              <a:rPr lang="pl-PL" sz="2400" b="1" dirty="0"/>
              <a:t>(obiektywnej</a:t>
            </a:r>
            <a:r>
              <a:rPr lang="pl-PL" sz="2400" b="1" dirty="0" smtClean="0"/>
              <a:t>).</a:t>
            </a:r>
          </a:p>
          <a:p>
            <a:pPr marL="0" indent="0">
              <a:buNone/>
            </a:pPr>
            <a:endParaRPr lang="pl-PL" sz="2400" b="1" dirty="0" smtClean="0"/>
          </a:p>
          <a:p>
            <a:pPr marL="0" indent="0">
              <a:buBlip>
                <a:blip r:embed="rId2"/>
              </a:buBlip>
            </a:pPr>
            <a:r>
              <a:rPr lang="pl-PL" sz="2400" dirty="0"/>
              <a:t>„W toku postępowania organy administracji publicznej (…) z urzędu lub na wniosek stron podejmują wszelkie czynności niezbędne do dokładnego wyjaśnienia stanu faktycznego oraz do załatwienia sprawy, mając na względzie interes społeczny i słuszny interes obywateli</a:t>
            </a:r>
            <a:r>
              <a:rPr lang="pl-PL" sz="2400" dirty="0" smtClean="0"/>
              <a:t>” – art. 7 Kodeksu postępowania administracyjnego.</a:t>
            </a:r>
          </a:p>
          <a:p>
            <a:pPr marL="0" indent="0">
              <a:buBlip>
                <a:blip r:embed="rId2"/>
              </a:buBlip>
            </a:pPr>
            <a:r>
              <a:rPr lang="pl-PL" sz="2400" dirty="0"/>
              <a:t>„Organ administracji publicznej jest obowiązany w sposób wyczerpujący zebrać i rozpatrzyć cały materiał dowodowy</a:t>
            </a:r>
            <a:r>
              <a:rPr lang="pl-PL" sz="2400" dirty="0" smtClean="0"/>
              <a:t>” – art. 77 § 1 k.p.a.</a:t>
            </a:r>
          </a:p>
          <a:p>
            <a:pPr marL="0" indent="0">
              <a:buNone/>
            </a:pPr>
            <a:endParaRPr lang="pl-PL" sz="2400" b="1" dirty="0"/>
          </a:p>
        </p:txBody>
      </p:sp>
      <p:sp>
        <p:nvSpPr>
          <p:cNvPr id="4" name="Strzałka w dół 3"/>
          <p:cNvSpPr/>
          <p:nvPr/>
        </p:nvSpPr>
        <p:spPr>
          <a:xfrm>
            <a:off x="6588224" y="2492896"/>
            <a:ext cx="864096" cy="576064"/>
          </a:xfrm>
          <a:prstGeom prst="downArrow">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156430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74638"/>
            <a:ext cx="8507288" cy="994122"/>
          </a:xfrm>
        </p:spPr>
        <p:txBody>
          <a:bodyPr>
            <a:normAutofit fontScale="90000"/>
          </a:bodyPr>
          <a:lstStyle/>
          <a:p>
            <a:r>
              <a:rPr lang="pl-PL" sz="3200" dirty="0" smtClean="0"/>
              <a:t/>
            </a:r>
            <a:br>
              <a:rPr lang="pl-PL" sz="3200" dirty="0" smtClean="0"/>
            </a:br>
            <a:r>
              <a:rPr lang="pl-PL" sz="3200" dirty="0" smtClean="0"/>
              <a:t/>
            </a:r>
            <a:br>
              <a:rPr lang="pl-PL" sz="3200" dirty="0" smtClean="0"/>
            </a:br>
            <a:r>
              <a:rPr lang="pl-PL" sz="3200" dirty="0" smtClean="0"/>
              <a:t/>
            </a:r>
            <a:br>
              <a:rPr lang="pl-PL" sz="3200" dirty="0" smtClean="0"/>
            </a:br>
            <a:r>
              <a:rPr lang="pl-PL" sz="3200" dirty="0" smtClean="0"/>
              <a:t/>
            </a:r>
            <a:br>
              <a:rPr lang="pl-PL" sz="3200" dirty="0" smtClean="0"/>
            </a:br>
            <a:r>
              <a:rPr lang="pl-PL" sz="3200" dirty="0" smtClean="0"/>
              <a:t>Miejsce </a:t>
            </a:r>
            <a:r>
              <a:rPr lang="pl-PL" sz="3200" dirty="0"/>
              <a:t>i znaczenie postępowania dowodowego w procedurze </a:t>
            </a:r>
            <a:r>
              <a:rPr lang="pl-PL" sz="3200" dirty="0" smtClean="0"/>
              <a:t>administracyjnej </a:t>
            </a:r>
            <a:endParaRPr lang="pl-PL" sz="3200" dirty="0"/>
          </a:p>
        </p:txBody>
      </p:sp>
      <p:sp>
        <p:nvSpPr>
          <p:cNvPr id="3" name="Symbol zastępczy zawartości 2"/>
          <p:cNvSpPr>
            <a:spLocks noGrp="1"/>
          </p:cNvSpPr>
          <p:nvPr>
            <p:ph idx="1"/>
          </p:nvPr>
        </p:nvSpPr>
        <p:spPr>
          <a:xfrm>
            <a:off x="251520" y="1412776"/>
            <a:ext cx="8640960" cy="4968552"/>
          </a:xfrm>
        </p:spPr>
        <p:txBody>
          <a:bodyPr>
            <a:noAutofit/>
          </a:bodyPr>
          <a:lstStyle/>
          <a:p>
            <a:pPr>
              <a:buFont typeface="Wingdings" panose="05000000000000000000" pitchFamily="2" charset="2"/>
              <a:buChar char="ü"/>
            </a:pPr>
            <a:endParaRPr lang="pl-PL" sz="2100" b="1" dirty="0" smtClean="0"/>
          </a:p>
          <a:p>
            <a:pPr>
              <a:buFont typeface="Wingdings" panose="05000000000000000000" pitchFamily="2" charset="2"/>
              <a:buChar char="ü"/>
            </a:pPr>
            <a:endParaRPr lang="pl-PL" sz="2100" b="1" dirty="0" smtClean="0"/>
          </a:p>
          <a:p>
            <a:pPr>
              <a:buNone/>
            </a:pPr>
            <a:r>
              <a:rPr lang="pl-PL" sz="1800" b="1" dirty="0" smtClean="0"/>
              <a:t>Ciężar </a:t>
            </a:r>
            <a:r>
              <a:rPr lang="pl-PL" sz="1800" b="1" dirty="0"/>
              <a:t>dowodu </a:t>
            </a:r>
            <a:r>
              <a:rPr lang="pl-PL" sz="1800" b="1" dirty="0" smtClean="0"/>
              <a:t>spoczywa </a:t>
            </a:r>
            <a:r>
              <a:rPr lang="pl-PL" sz="1800" b="1" dirty="0"/>
              <a:t>na organie administracji, wydającym określoną </a:t>
            </a:r>
            <a:r>
              <a:rPr lang="pl-PL" sz="1800" b="1" dirty="0" smtClean="0"/>
              <a:t>decyzję.</a:t>
            </a:r>
          </a:p>
          <a:p>
            <a:pPr>
              <a:buNone/>
            </a:pPr>
            <a:endParaRPr lang="pl-PL" sz="1800" b="1" dirty="0" smtClean="0"/>
          </a:p>
          <a:p>
            <a:pPr>
              <a:buFont typeface="Wingdings" panose="05000000000000000000" pitchFamily="2" charset="2"/>
              <a:buChar char="ü"/>
            </a:pPr>
            <a:r>
              <a:rPr lang="pl-PL" sz="1800" dirty="0"/>
              <a:t>Strona postępowania </a:t>
            </a:r>
            <a:r>
              <a:rPr lang="pl-PL" sz="1800" dirty="0" smtClean="0"/>
              <a:t>(art. 28 k.p.a.: „każdy</a:t>
            </a:r>
            <a:r>
              <a:rPr lang="pl-PL" sz="1800" dirty="0"/>
              <a:t>, czyjego interesu prawnego lub obowiązku dotyczy postępowanie albo kto żąda czynności organu ze względu na swój interes prawny lub </a:t>
            </a:r>
            <a:r>
              <a:rPr lang="pl-PL" sz="1800" dirty="0" smtClean="0"/>
              <a:t>obowiązek”) do </a:t>
            </a:r>
            <a:r>
              <a:rPr lang="pl-PL" sz="1800" dirty="0"/>
              <a:t>składania wniosków dowodowych, lecz wykorzystanie albo niewykorzystanie przez nią tego prawa w żaden sposób nie rzutuje na obowiązki organu, który musi dokładnie ustalić stan </a:t>
            </a:r>
            <a:r>
              <a:rPr lang="pl-PL" sz="1800" dirty="0" smtClean="0"/>
              <a:t>faktyczny.</a:t>
            </a:r>
          </a:p>
          <a:p>
            <a:pPr>
              <a:buFont typeface="Wingdings" panose="05000000000000000000" pitchFamily="2" charset="2"/>
              <a:buChar char="ü"/>
            </a:pPr>
            <a:r>
              <a:rPr lang="pl-PL" sz="1800" dirty="0" smtClean="0"/>
              <a:t>Zazwyczaj postępowanie dowodowe przeprowadzane jest na rozprawie, jednakże niekiedy można je przeprowadzić w „postępowaniu </a:t>
            </a:r>
            <a:r>
              <a:rPr lang="pl-PL" sz="1800" dirty="0"/>
              <a:t>gabinetowym”, </a:t>
            </a:r>
            <a:r>
              <a:rPr lang="pl-PL" sz="1800" dirty="0" smtClean="0"/>
              <a:t>tzn. wtedy</a:t>
            </a:r>
            <a:r>
              <a:rPr lang="pl-PL" sz="1800" dirty="0"/>
              <a:t>, gdy </a:t>
            </a:r>
            <a:r>
              <a:rPr lang="pl-PL" sz="1800" dirty="0" smtClean="0"/>
              <a:t>1) w </a:t>
            </a:r>
            <a:r>
              <a:rPr lang="pl-PL" sz="1800" dirty="0"/>
              <a:t>postępowaniu występuje jedna strona albo też stron jest więcej, ale nie mają sprzecznych interesów, </a:t>
            </a:r>
            <a:r>
              <a:rPr lang="pl-PL" sz="1800" dirty="0" smtClean="0"/>
              <a:t>2) gdy </a:t>
            </a:r>
            <a:r>
              <a:rPr lang="pl-PL" sz="1800" dirty="0"/>
              <a:t>można zrekonstruować stan faktyczny wyłącznie na podstawie </a:t>
            </a:r>
            <a:r>
              <a:rPr lang="pl-PL" sz="1800" dirty="0" smtClean="0"/>
              <a:t>dokumentów. </a:t>
            </a:r>
            <a:r>
              <a:rPr lang="pl-PL" sz="1800" dirty="0"/>
              <a:t>W</a:t>
            </a:r>
            <a:r>
              <a:rPr lang="pl-PL" sz="1800" dirty="0" smtClean="0"/>
              <a:t> </a:t>
            </a:r>
            <a:r>
              <a:rPr lang="pl-PL" sz="1800" dirty="0"/>
              <a:t>postępowaniu podatkowym regułą w pierwszej instancji jest właśnie postępowanie </a:t>
            </a:r>
            <a:r>
              <a:rPr lang="pl-PL" sz="1800" dirty="0" smtClean="0"/>
              <a:t>gabinetowe</a:t>
            </a:r>
            <a:r>
              <a:rPr lang="pl-PL" sz="2100" dirty="0" smtClean="0"/>
              <a:t>.</a:t>
            </a:r>
            <a:endParaRPr lang="pl-PL" sz="2100" dirty="0"/>
          </a:p>
        </p:txBody>
      </p:sp>
    </p:spTree>
    <p:extLst>
      <p:ext uri="{BB962C8B-B14F-4D97-AF65-F5344CB8AC3E}">
        <p14:creationId xmlns:p14="http://schemas.microsoft.com/office/powerpoint/2010/main" val="282147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251520" y="1844824"/>
            <a:ext cx="8208912" cy="3168352"/>
          </a:xfrm>
          <a:prstGeom prst="roundRect">
            <a:avLst/>
          </a:prstGeom>
          <a:solidFill>
            <a:schemeClr val="accent5">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administracyjnej </a:t>
            </a:r>
            <a:endParaRPr lang="pl-PL" sz="2800" dirty="0"/>
          </a:p>
        </p:txBody>
      </p:sp>
      <p:sp>
        <p:nvSpPr>
          <p:cNvPr id="3" name="Symbol zastępczy zawartości 2"/>
          <p:cNvSpPr>
            <a:spLocks noGrp="1"/>
          </p:cNvSpPr>
          <p:nvPr>
            <p:ph idx="1"/>
          </p:nvPr>
        </p:nvSpPr>
        <p:spPr>
          <a:xfrm>
            <a:off x="251520" y="1484784"/>
            <a:ext cx="8229600" cy="4752528"/>
          </a:xfrm>
        </p:spPr>
        <p:txBody>
          <a:bodyPr>
            <a:normAutofit/>
          </a:bodyPr>
          <a:lstStyle/>
          <a:p>
            <a:pPr marL="0" indent="0">
              <a:buNone/>
            </a:pPr>
            <a:endParaRPr lang="pl-PL" sz="2400" dirty="0" smtClean="0"/>
          </a:p>
          <a:p>
            <a:pPr marL="0" indent="0" algn="just">
              <a:buNone/>
            </a:pPr>
            <a:r>
              <a:rPr lang="pl-PL" sz="2400" dirty="0" smtClean="0"/>
              <a:t>	Zdaniem </a:t>
            </a:r>
            <a:r>
              <a:rPr lang="pl-PL" sz="2400" dirty="0"/>
              <a:t>Naczelnego Sądu Administracyjnego „na gruncie przepisów Kodeksu postępowania administracyjnego nie do przyjęcia jest takie rozumienie koncepcji prowadzenia postępowania dowodowego, przy którym organ administracji przyjmuje całkowicie bierną postawę, ograniczając się jedynie do oceny, czy strona udowodniła fakty stanowiące podstawę jej żądania, czy nie, i przerzucając w konsekwencji obowiązek wyjaśnienia sprawy na </a:t>
            </a:r>
            <a:r>
              <a:rPr lang="pl-PL" sz="2400" dirty="0" smtClean="0"/>
              <a:t>stronę</a:t>
            </a:r>
          </a:p>
          <a:p>
            <a:pPr marL="0" indent="0">
              <a:buNone/>
            </a:pPr>
            <a:endParaRPr lang="pl-PL" sz="2400" dirty="0" smtClean="0"/>
          </a:p>
        </p:txBody>
      </p:sp>
    </p:spTree>
    <p:extLst>
      <p:ext uri="{BB962C8B-B14F-4D97-AF65-F5344CB8AC3E}">
        <p14:creationId xmlns:p14="http://schemas.microsoft.com/office/powerpoint/2010/main" val="1151714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administracyjnej </a:t>
            </a:r>
            <a:endParaRPr lang="pl-PL" sz="2800" dirty="0"/>
          </a:p>
        </p:txBody>
      </p:sp>
      <p:sp>
        <p:nvSpPr>
          <p:cNvPr id="3" name="Symbol zastępczy zawartości 2"/>
          <p:cNvSpPr>
            <a:spLocks noGrp="1"/>
          </p:cNvSpPr>
          <p:nvPr>
            <p:ph idx="1"/>
          </p:nvPr>
        </p:nvSpPr>
        <p:spPr>
          <a:xfrm>
            <a:off x="323528" y="1484784"/>
            <a:ext cx="8157592" cy="5040560"/>
          </a:xfrm>
        </p:spPr>
        <p:txBody>
          <a:bodyPr>
            <a:normAutofit fontScale="70000" lnSpcReduction="20000"/>
          </a:bodyPr>
          <a:lstStyle/>
          <a:p>
            <a:pPr>
              <a:buFont typeface="Wingdings" panose="05000000000000000000" pitchFamily="2" charset="2"/>
              <a:buChar char="ü"/>
            </a:pPr>
            <a:endParaRPr lang="pl-PL" sz="2400" b="1" dirty="0" smtClean="0"/>
          </a:p>
          <a:p>
            <a:pPr>
              <a:buNone/>
            </a:pPr>
            <a:endParaRPr lang="pl-PL" sz="2400" b="1" dirty="0" smtClean="0"/>
          </a:p>
          <a:p>
            <a:pPr>
              <a:buNone/>
            </a:pPr>
            <a:r>
              <a:rPr lang="pl-PL" sz="2900" b="1" dirty="0" smtClean="0"/>
              <a:t>Środkiem </a:t>
            </a:r>
            <a:r>
              <a:rPr lang="pl-PL" sz="2900" b="1" dirty="0"/>
              <a:t>dowodowym może być wszystko, co nie jest sprzeczne z prawem, a może stanowić źródło prawdziwych informacji</a:t>
            </a:r>
            <a:r>
              <a:rPr lang="pl-PL" sz="2900" dirty="0" smtClean="0"/>
              <a:t>.</a:t>
            </a:r>
          </a:p>
          <a:p>
            <a:pPr>
              <a:buBlip>
                <a:blip r:embed="rId2"/>
              </a:buBlip>
            </a:pPr>
            <a:r>
              <a:rPr lang="pl-PL" sz="2900" dirty="0" smtClean="0"/>
              <a:t>Szczególną </a:t>
            </a:r>
            <a:r>
              <a:rPr lang="pl-PL" sz="2900" dirty="0"/>
              <a:t>moc dowodową mają dokumenty urzędowe: „Dokumenty urzędowe sporządzone w przepisanej formie przez powołane do tego organy państwowe w ich zakresie działania stanowią dowód tego, co zostało w nich urzędowo stwierdzone” (art. 76 § 1 k.p.a.). To samo dotyczy dokumentów przygotowanych przez inne podmioty, które zostały upoważnione przepisy prawa lub porozumienia administracyjnego do wydawania decyzji </a:t>
            </a:r>
            <a:r>
              <a:rPr lang="pl-PL" sz="2900" dirty="0" smtClean="0"/>
              <a:t>administracyjnych.</a:t>
            </a:r>
          </a:p>
          <a:p>
            <a:pPr>
              <a:buBlip>
                <a:blip r:embed="rId2"/>
              </a:buBlip>
            </a:pPr>
            <a:r>
              <a:rPr lang="pl-PL" sz="2900" dirty="0"/>
              <a:t>Dowód z przesłuchania stron w postepowaniu </a:t>
            </a:r>
            <a:r>
              <a:rPr lang="pl-PL" sz="2900" dirty="0" smtClean="0"/>
              <a:t>administracyjnym jest </a:t>
            </a:r>
            <a:r>
              <a:rPr lang="pl-PL" sz="2900" dirty="0"/>
              <a:t>pomocniczym środkiem dowodowym, stosowanym tylko wówczas, gdy łącznie są spełnione dwie przesłanki: wyczerpano inne środki dowodowe albo ich nie ma oraz istotne dla rozstrzygnięcia sprawy nadal pozostają niewyjaśnione (art. 86 k.p.a</a:t>
            </a:r>
            <a:r>
              <a:rPr lang="pl-PL" sz="2900" dirty="0" smtClean="0"/>
              <a:t>.).</a:t>
            </a:r>
          </a:p>
          <a:p>
            <a:pPr>
              <a:buBlip>
                <a:blip r:embed="rId2"/>
              </a:buBlip>
            </a:pPr>
            <a:r>
              <a:rPr lang="pl-PL" sz="2900" dirty="0"/>
              <a:t>Ze wszystkich czynności dowodowych powodowych musi być sporządzony protokół, niesporządzenie bowiem protokołu powoduje, że czynności te tracą wartość </a:t>
            </a:r>
            <a:r>
              <a:rPr lang="pl-PL" sz="2900" dirty="0" smtClean="0"/>
              <a:t>dowodową.</a:t>
            </a:r>
            <a:endParaRPr lang="pl-PL" sz="2900" dirty="0"/>
          </a:p>
        </p:txBody>
      </p:sp>
    </p:spTree>
    <p:extLst>
      <p:ext uri="{BB962C8B-B14F-4D97-AF65-F5344CB8AC3E}">
        <p14:creationId xmlns:p14="http://schemas.microsoft.com/office/powerpoint/2010/main" val="4004081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administracyjnej </a:t>
            </a:r>
            <a:endParaRPr lang="pl-PL" sz="2800" dirty="0"/>
          </a:p>
        </p:txBody>
      </p:sp>
      <p:sp>
        <p:nvSpPr>
          <p:cNvPr id="3" name="Symbol zastępczy zawartości 2"/>
          <p:cNvSpPr>
            <a:spLocks noGrp="1"/>
          </p:cNvSpPr>
          <p:nvPr>
            <p:ph idx="1"/>
          </p:nvPr>
        </p:nvSpPr>
        <p:spPr>
          <a:xfrm>
            <a:off x="251520" y="1484784"/>
            <a:ext cx="8229600" cy="4525963"/>
          </a:xfrm>
        </p:spPr>
        <p:txBody>
          <a:bodyPr>
            <a:normAutofit/>
          </a:bodyPr>
          <a:lstStyle/>
          <a:p>
            <a:pPr marL="0" indent="0">
              <a:buNone/>
            </a:pPr>
            <a:endParaRPr lang="pl-PL" sz="2400" dirty="0" smtClean="0"/>
          </a:p>
          <a:p>
            <a:pPr marL="0" indent="0">
              <a:buNone/>
            </a:pPr>
            <a:r>
              <a:rPr lang="pl-PL" sz="2400" dirty="0" smtClean="0">
                <a:solidFill>
                  <a:schemeClr val="accent5">
                    <a:lumMod val="75000"/>
                  </a:schemeClr>
                </a:solidFill>
              </a:rPr>
              <a:t>W </a:t>
            </a:r>
            <a:r>
              <a:rPr lang="pl-PL" sz="2400" b="1" dirty="0">
                <a:solidFill>
                  <a:schemeClr val="accent5">
                    <a:lumMod val="75000"/>
                  </a:schemeClr>
                </a:solidFill>
              </a:rPr>
              <a:t>postępowaniu podatkowym </a:t>
            </a:r>
            <a:r>
              <a:rPr lang="pl-PL" sz="2400" dirty="0" smtClean="0">
                <a:solidFill>
                  <a:schemeClr val="accent5">
                    <a:lumMod val="75000"/>
                  </a:schemeClr>
                </a:solidFill>
              </a:rPr>
              <a:t>szczególną </a:t>
            </a:r>
            <a:r>
              <a:rPr lang="pl-PL" sz="2400" dirty="0">
                <a:solidFill>
                  <a:schemeClr val="accent5">
                    <a:lumMod val="75000"/>
                  </a:schemeClr>
                </a:solidFill>
              </a:rPr>
              <a:t>moc dowodową </a:t>
            </a:r>
            <a:r>
              <a:rPr lang="pl-PL" sz="2400" dirty="0" smtClean="0">
                <a:solidFill>
                  <a:schemeClr val="accent5">
                    <a:lumMod val="75000"/>
                  </a:schemeClr>
                </a:solidFill>
              </a:rPr>
              <a:t>mają: </a:t>
            </a:r>
          </a:p>
          <a:p>
            <a:pPr marL="457200" indent="-457200">
              <a:buFont typeface="+mj-lt"/>
              <a:buAutoNum type="arabicParenR"/>
            </a:pPr>
            <a:r>
              <a:rPr lang="pl-PL" sz="2400" dirty="0" smtClean="0"/>
              <a:t>prowadzone </a:t>
            </a:r>
            <a:r>
              <a:rPr lang="pl-PL" sz="2400" dirty="0"/>
              <a:t>w sposób rzetelny i niewadliwy księgi podatkowe (art. 193 Ordynacji podatkowej) oraz </a:t>
            </a:r>
            <a:endParaRPr lang="pl-PL" sz="2400" dirty="0" smtClean="0"/>
          </a:p>
          <a:p>
            <a:pPr marL="457200" indent="-457200">
              <a:buFont typeface="+mj-lt"/>
              <a:buAutoNum type="arabicParenR"/>
            </a:pPr>
            <a:r>
              <a:rPr lang="pl-PL" sz="2400" dirty="0" smtClean="0"/>
              <a:t>deklaracje </a:t>
            </a:r>
            <a:r>
              <a:rPr lang="pl-PL" sz="2400" dirty="0"/>
              <a:t>składane na podstawie przepisów prawa podatkowego </a:t>
            </a:r>
          </a:p>
          <a:p>
            <a:pPr marL="0" indent="0">
              <a:buNone/>
            </a:pPr>
            <a:r>
              <a:rPr lang="pl-PL" sz="2400" dirty="0" smtClean="0"/>
              <a:t>	(</a:t>
            </a:r>
            <a:r>
              <a:rPr lang="pl-PL" sz="2400" dirty="0"/>
              <a:t>np. deklaracje zeznania o wysokości uzyskanego </a:t>
            </a:r>
            <a:r>
              <a:rPr lang="pl-PL" sz="2400" dirty="0" smtClean="0"/>
              <a:t>	dochodu </a:t>
            </a:r>
            <a:r>
              <a:rPr lang="pl-PL" sz="2400" dirty="0"/>
              <a:t>składane przez osoby fizyczne – tzw. PIT-y</a:t>
            </a:r>
            <a:r>
              <a:rPr lang="pl-PL" sz="2400" dirty="0" smtClean="0"/>
              <a:t>)</a:t>
            </a:r>
          </a:p>
          <a:p>
            <a:pPr marL="0" indent="0">
              <a:buNone/>
            </a:pPr>
            <a:r>
              <a:rPr lang="pl-PL" sz="2400" dirty="0" smtClean="0">
                <a:effectLst>
                  <a:outerShdw blurRad="38100" dist="38100" dir="2700000" algn="tl">
                    <a:srgbClr val="000000">
                      <a:alpha val="43137"/>
                    </a:srgbClr>
                  </a:outerShdw>
                </a:effectLst>
              </a:rPr>
              <a:t>Ponadto w postępowaniu podatkowym jedynym ograniczeniem korzystania z przesłuchania stron jest ich zgoda.</a:t>
            </a:r>
            <a:endParaRPr lang="pl-PL"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1570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19256" cy="1440160"/>
          </a:xfrm>
        </p:spPr>
        <p:txBody>
          <a:bodyPr>
            <a:noAutofit/>
          </a:bodyPr>
          <a:lstStyle/>
          <a:p>
            <a:r>
              <a:rPr lang="pl-PL" sz="3200" dirty="0" smtClean="0"/>
              <a:t/>
            </a:r>
            <a:br>
              <a:rPr lang="pl-PL" sz="3200" dirty="0" smtClean="0"/>
            </a:br>
            <a:r>
              <a:rPr lang="pl-PL" sz="3200" smtClean="0"/>
              <a:t/>
            </a:r>
            <a:br>
              <a:rPr lang="pl-PL" sz="3200" smtClean="0"/>
            </a:br>
            <a:r>
              <a:rPr lang="pl-PL" sz="3200" b="1" smtClean="0"/>
              <a:t>Miejsce i znaczenie postępowania dowodowego w procedurach – karnej, cywilnej i administracyjnej </a:t>
            </a:r>
            <a:endParaRPr lang="pl-PL" sz="3200" b="1" dirty="0"/>
          </a:p>
        </p:txBody>
      </p:sp>
      <p:sp>
        <p:nvSpPr>
          <p:cNvPr id="3" name="Symbol zastępczy zawartości 2"/>
          <p:cNvSpPr>
            <a:spLocks noGrp="1"/>
          </p:cNvSpPr>
          <p:nvPr>
            <p:ph idx="1"/>
          </p:nvPr>
        </p:nvSpPr>
        <p:spPr>
          <a:xfrm>
            <a:off x="467544" y="2204864"/>
            <a:ext cx="8219256" cy="3921299"/>
          </a:xfrm>
        </p:spPr>
        <p:txBody>
          <a:bodyPr>
            <a:normAutofit lnSpcReduction="10000"/>
          </a:bodyPr>
          <a:lstStyle/>
          <a:p>
            <a:endParaRPr lang="pl-PL" sz="2400" dirty="0" smtClean="0"/>
          </a:p>
          <a:p>
            <a:pPr>
              <a:buBlip>
                <a:blip r:embed="rId2"/>
              </a:buBlip>
            </a:pPr>
            <a:r>
              <a:rPr lang="pl-PL" sz="2400" dirty="0" smtClean="0"/>
              <a:t>W </a:t>
            </a:r>
            <a:r>
              <a:rPr lang="pl-PL" sz="2400" dirty="0"/>
              <a:t>niektórych systemach prawnych istnieje jeden akt prawny regulujący całość problematyki dowodów stosowanych w różnych procedurach. </a:t>
            </a:r>
            <a:endParaRPr lang="pl-PL" sz="2400" dirty="0" smtClean="0"/>
          </a:p>
          <a:p>
            <a:pPr>
              <a:buNone/>
            </a:pPr>
            <a:endParaRPr lang="pl-PL" sz="2400" dirty="0" smtClean="0"/>
          </a:p>
          <a:p>
            <a:pPr>
              <a:buBlip>
                <a:blip r:embed="rId2"/>
              </a:buBlip>
            </a:pPr>
            <a:r>
              <a:rPr lang="pl-PL" sz="2400" dirty="0" smtClean="0"/>
              <a:t>W </a:t>
            </a:r>
            <a:r>
              <a:rPr lang="pl-PL" sz="2400" dirty="0"/>
              <a:t>prawie polskim </a:t>
            </a:r>
            <a:r>
              <a:rPr lang="pl-PL" sz="2400" dirty="0" smtClean="0"/>
              <a:t>taka jedna ustawa nie </a:t>
            </a:r>
            <a:r>
              <a:rPr lang="pl-PL" sz="2400" dirty="0"/>
              <a:t>tylko nie istnieje, ale także z uwagi na znaczące rozbieżności w zakresie postępowania dowodowego i unormowań odnoszących się do samych dowodów w poszczególnych procedurach bardzo trudno byłoby go </a:t>
            </a:r>
            <a:r>
              <a:rPr lang="pl-PL" sz="2400" dirty="0" smtClean="0"/>
              <a:t>stworzyć.</a:t>
            </a:r>
            <a:endParaRPr lang="pl-PL" sz="2400" dirty="0"/>
          </a:p>
        </p:txBody>
      </p:sp>
    </p:spTree>
    <p:extLst>
      <p:ext uri="{BB962C8B-B14F-4D97-AF65-F5344CB8AC3E}">
        <p14:creationId xmlns:p14="http://schemas.microsoft.com/office/powerpoint/2010/main" val="251083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administracyjnej </a:t>
            </a:r>
            <a:endParaRPr lang="pl-PL" sz="2800" dirty="0"/>
          </a:p>
        </p:txBody>
      </p:sp>
      <p:sp>
        <p:nvSpPr>
          <p:cNvPr id="3" name="Symbol zastępczy zawartości 2"/>
          <p:cNvSpPr>
            <a:spLocks noGrp="1"/>
          </p:cNvSpPr>
          <p:nvPr>
            <p:ph idx="1"/>
          </p:nvPr>
        </p:nvSpPr>
        <p:spPr>
          <a:xfrm>
            <a:off x="251520" y="1484784"/>
            <a:ext cx="8229600" cy="4525963"/>
          </a:xfrm>
        </p:spPr>
        <p:txBody>
          <a:bodyPr>
            <a:normAutofit lnSpcReduction="10000"/>
          </a:bodyPr>
          <a:lstStyle/>
          <a:p>
            <a:pPr marL="0" indent="0">
              <a:buNone/>
            </a:pPr>
            <a:endParaRPr lang="pl-PL" sz="2400" dirty="0" smtClean="0"/>
          </a:p>
          <a:p>
            <a:pPr marL="0" indent="0">
              <a:buNone/>
            </a:pPr>
            <a:endParaRPr lang="pl-PL" sz="2400" dirty="0" smtClean="0"/>
          </a:p>
          <a:p>
            <a:pPr marL="0" indent="0">
              <a:buNone/>
            </a:pPr>
            <a:r>
              <a:rPr lang="pl-PL" sz="2400" dirty="0" smtClean="0"/>
              <a:t>W </a:t>
            </a:r>
            <a:r>
              <a:rPr lang="pl-PL" sz="2400" b="1" dirty="0"/>
              <a:t>postępowaniu podatkowym </a:t>
            </a:r>
            <a:r>
              <a:rPr lang="pl-PL" sz="2400" dirty="0"/>
              <a:t>występują specyficzne kategorie dowodów: </a:t>
            </a:r>
            <a:endParaRPr lang="pl-PL" sz="2400" dirty="0" smtClean="0"/>
          </a:p>
          <a:p>
            <a:pPr marL="457200" indent="-457200">
              <a:buFont typeface="+mj-lt"/>
              <a:buAutoNum type="arabicParenR"/>
            </a:pPr>
            <a:r>
              <a:rPr lang="pl-PL" sz="2400" dirty="0" smtClean="0"/>
              <a:t>deklaracje </a:t>
            </a:r>
            <a:r>
              <a:rPr lang="pl-PL" sz="2400" dirty="0"/>
              <a:t>składane zgodnie z przepisami prawa podatkowego, </a:t>
            </a:r>
            <a:endParaRPr lang="pl-PL" sz="2400" dirty="0" smtClean="0"/>
          </a:p>
          <a:p>
            <a:pPr marL="457200" indent="-457200">
              <a:buFont typeface="+mj-lt"/>
              <a:buAutoNum type="arabicParenR"/>
            </a:pPr>
            <a:r>
              <a:rPr lang="pl-PL" sz="2400" dirty="0" smtClean="0"/>
              <a:t>informacje </a:t>
            </a:r>
            <a:r>
              <a:rPr lang="pl-PL" sz="2400" dirty="0"/>
              <a:t>podatkowe oraz </a:t>
            </a:r>
            <a:endParaRPr lang="pl-PL" sz="2400" dirty="0" smtClean="0"/>
          </a:p>
          <a:p>
            <a:pPr marL="457200" indent="-457200">
              <a:buFont typeface="+mj-lt"/>
              <a:buAutoNum type="arabicParenR"/>
            </a:pPr>
            <a:r>
              <a:rPr lang="pl-PL" sz="2400" dirty="0" smtClean="0"/>
              <a:t>informacje </a:t>
            </a:r>
            <a:r>
              <a:rPr lang="pl-PL" sz="2400" dirty="0"/>
              <a:t>dotyczące strony postępowania składane przez banki, zakłady ubezpieczeń, fundusze inwestycyjnych, dobrowolne funduszy emerytalnych i banków prowadzących działalność maklerską – </a:t>
            </a:r>
            <a:r>
              <a:rPr lang="pl-PL" sz="2400" dirty="0" smtClean="0"/>
              <a:t>których zażądać może </a:t>
            </a:r>
            <a:r>
              <a:rPr lang="pl-PL" sz="2400" dirty="0"/>
              <a:t>organu podatkowego (art. 182 Ordynaci podatkowej</a:t>
            </a:r>
            <a:r>
              <a:rPr lang="pl-PL" sz="2400" dirty="0" smtClean="0"/>
              <a:t>).</a:t>
            </a:r>
            <a:endParaRPr lang="pl-PL" sz="2400" dirty="0"/>
          </a:p>
        </p:txBody>
      </p:sp>
    </p:spTree>
    <p:extLst>
      <p:ext uri="{BB962C8B-B14F-4D97-AF65-F5344CB8AC3E}">
        <p14:creationId xmlns:p14="http://schemas.microsoft.com/office/powerpoint/2010/main" val="919121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administracyjnej </a:t>
            </a:r>
            <a:endParaRPr lang="pl-PL" sz="2800" dirty="0"/>
          </a:p>
        </p:txBody>
      </p:sp>
      <p:sp>
        <p:nvSpPr>
          <p:cNvPr id="3" name="Symbol zastępczy zawartości 2"/>
          <p:cNvSpPr>
            <a:spLocks noGrp="1"/>
          </p:cNvSpPr>
          <p:nvPr>
            <p:ph idx="1"/>
          </p:nvPr>
        </p:nvSpPr>
        <p:spPr>
          <a:xfrm>
            <a:off x="251520" y="1484784"/>
            <a:ext cx="8229600" cy="4525963"/>
          </a:xfrm>
        </p:spPr>
        <p:txBody>
          <a:bodyPr>
            <a:normAutofit/>
          </a:bodyPr>
          <a:lstStyle/>
          <a:p>
            <a:pPr marL="0" indent="0">
              <a:buNone/>
            </a:pPr>
            <a:endParaRPr lang="pl-PL" sz="2400" dirty="0" smtClean="0"/>
          </a:p>
          <a:p>
            <a:pPr marL="0" indent="0">
              <a:buNone/>
            </a:pPr>
            <a:endParaRPr lang="pl-PL" sz="2400" dirty="0" smtClean="0"/>
          </a:p>
          <a:p>
            <a:pPr marL="0" indent="0">
              <a:buNone/>
            </a:pPr>
            <a:r>
              <a:rPr lang="pl-PL" sz="2400" dirty="0" smtClean="0"/>
              <a:t>Zarówno </a:t>
            </a:r>
            <a:r>
              <a:rPr lang="pl-PL" sz="2400" b="1" dirty="0" smtClean="0"/>
              <a:t>w ogólnym postępowaniu administracyjnym, jak i w </a:t>
            </a:r>
            <a:r>
              <a:rPr lang="pl-PL" sz="2400" b="1" dirty="0"/>
              <a:t>postępowaniu </a:t>
            </a:r>
            <a:r>
              <a:rPr lang="pl-PL" sz="2400" b="1" dirty="0" smtClean="0"/>
              <a:t>podatkowym</a:t>
            </a:r>
            <a:r>
              <a:rPr lang="pl-PL" sz="2400" dirty="0" smtClean="0"/>
              <a:t> specyficznym środkiem dowodowym jest</a:t>
            </a:r>
            <a:r>
              <a:rPr lang="pl-PL" sz="2400" b="1" dirty="0" smtClean="0"/>
              <a:t> </a:t>
            </a:r>
            <a:r>
              <a:rPr lang="pl-PL" sz="2400" b="1" dirty="0"/>
              <a:t>oświadczenie </a:t>
            </a:r>
            <a:r>
              <a:rPr lang="pl-PL" sz="2400" b="1" dirty="0" smtClean="0"/>
              <a:t>strony</a:t>
            </a:r>
            <a:r>
              <a:rPr lang="pl-PL" sz="2400" dirty="0" smtClean="0"/>
              <a:t>, które jest</a:t>
            </a:r>
            <a:r>
              <a:rPr lang="pl-PL" sz="2400" b="1" dirty="0"/>
              <a:t> </a:t>
            </a:r>
            <a:r>
              <a:rPr lang="pl-PL" sz="2400" dirty="0" smtClean="0"/>
              <a:t>dopuszczalne </a:t>
            </a:r>
            <a:r>
              <a:rPr lang="pl-PL" sz="2400" dirty="0"/>
              <a:t>wówczas, gdy regulacje prawne nie wymagają przedłożenia zaświadczenia określonego organu administracji, które by potwierdzało jakieś fakty albo stan prawny, a strona zgłosi wniosek, w którym </a:t>
            </a:r>
            <a:r>
              <a:rPr lang="pl-PL" sz="2400" dirty="0" smtClean="0"/>
              <a:t>wskaże </a:t>
            </a:r>
            <a:r>
              <a:rPr lang="pl-PL" sz="2400" dirty="0"/>
              <a:t>chęć złożenia oświadczenia. </a:t>
            </a:r>
            <a:endParaRPr lang="pl-PL" sz="2400" dirty="0" smtClean="0"/>
          </a:p>
          <a:p>
            <a:pPr marL="0" indent="0">
              <a:buNone/>
            </a:pPr>
            <a:r>
              <a:rPr lang="pl-PL" sz="2400" dirty="0" smtClean="0"/>
              <a:t>Oświadczenie jest odbierane pod </a:t>
            </a:r>
            <a:r>
              <a:rPr lang="pl-PL" sz="2400" dirty="0"/>
              <a:t>rygorem odpowiedzialności za fałszywe </a:t>
            </a:r>
            <a:r>
              <a:rPr lang="pl-PL" sz="2400" dirty="0" smtClean="0"/>
              <a:t>zeznania. </a:t>
            </a:r>
            <a:endParaRPr lang="pl-PL" sz="2400" dirty="0"/>
          </a:p>
        </p:txBody>
      </p:sp>
    </p:spTree>
    <p:extLst>
      <p:ext uri="{BB962C8B-B14F-4D97-AF65-F5344CB8AC3E}">
        <p14:creationId xmlns:p14="http://schemas.microsoft.com/office/powerpoint/2010/main" val="1118294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administracyjnej </a:t>
            </a:r>
            <a:endParaRPr lang="pl-PL" sz="2800" dirty="0"/>
          </a:p>
        </p:txBody>
      </p:sp>
      <p:sp>
        <p:nvSpPr>
          <p:cNvPr id="3" name="Symbol zastępczy zawartości 2"/>
          <p:cNvSpPr>
            <a:spLocks noGrp="1"/>
          </p:cNvSpPr>
          <p:nvPr>
            <p:ph idx="1"/>
          </p:nvPr>
        </p:nvSpPr>
        <p:spPr>
          <a:xfrm>
            <a:off x="251520" y="1484784"/>
            <a:ext cx="8229600" cy="4525963"/>
          </a:xfrm>
        </p:spPr>
        <p:txBody>
          <a:bodyPr>
            <a:normAutofit fontScale="92500"/>
          </a:bodyPr>
          <a:lstStyle/>
          <a:p>
            <a:pPr marL="0" indent="0">
              <a:buNone/>
            </a:pPr>
            <a:endParaRPr lang="pl-PL" sz="2400" dirty="0" smtClean="0"/>
          </a:p>
          <a:p>
            <a:pPr marL="0" indent="0">
              <a:buNone/>
            </a:pPr>
            <a:endParaRPr lang="pl-PL" sz="2400" dirty="0" smtClean="0"/>
          </a:p>
          <a:p>
            <a:pPr marL="0" indent="0">
              <a:buNone/>
            </a:pPr>
            <a:r>
              <a:rPr lang="pl-PL" sz="2400" dirty="0" smtClean="0"/>
              <a:t>W </a:t>
            </a:r>
            <a:r>
              <a:rPr lang="pl-PL" sz="2400" dirty="0"/>
              <a:t>postępowaniu administracyjnym istnieje </a:t>
            </a:r>
            <a:r>
              <a:rPr lang="pl-PL" sz="2400" b="1" dirty="0"/>
              <a:t>sześć podstawowych zasad rządzących postępowaniem dowodowym</a:t>
            </a:r>
            <a:r>
              <a:rPr lang="pl-PL" sz="2400" dirty="0"/>
              <a:t>: </a:t>
            </a:r>
            <a:endParaRPr lang="pl-PL" sz="2400" dirty="0" smtClean="0"/>
          </a:p>
          <a:p>
            <a:pPr marL="457200" indent="-457200">
              <a:buAutoNum type="arabicParenR"/>
            </a:pPr>
            <a:r>
              <a:rPr lang="pl-PL" sz="2400" dirty="0" smtClean="0"/>
              <a:t>zasada </a:t>
            </a:r>
            <a:r>
              <a:rPr lang="pl-PL" sz="2400" dirty="0"/>
              <a:t>dysponowania zakresem postępowania przez organ prowadzący to postępowanie, </a:t>
            </a:r>
            <a:endParaRPr lang="pl-PL" sz="2400" dirty="0" smtClean="0"/>
          </a:p>
          <a:p>
            <a:pPr marL="457200" indent="-457200">
              <a:buAutoNum type="arabicParenR"/>
            </a:pPr>
            <a:r>
              <a:rPr lang="pl-PL" sz="2400" dirty="0" smtClean="0"/>
              <a:t>zasada </a:t>
            </a:r>
            <a:r>
              <a:rPr lang="pl-PL" sz="2400" dirty="0"/>
              <a:t>bezpośredniości postępowania dowodowego, </a:t>
            </a:r>
            <a:endParaRPr lang="pl-PL" sz="2400" dirty="0" smtClean="0"/>
          </a:p>
          <a:p>
            <a:pPr marL="457200" indent="-457200">
              <a:buAutoNum type="arabicParenR"/>
            </a:pPr>
            <a:r>
              <a:rPr lang="pl-PL" sz="2400" dirty="0" smtClean="0"/>
              <a:t>zasada </a:t>
            </a:r>
            <a:r>
              <a:rPr lang="pl-PL" sz="2400" dirty="0"/>
              <a:t>otwartego systemu dowodów, </a:t>
            </a:r>
          </a:p>
          <a:p>
            <a:pPr marL="457200" indent="-457200">
              <a:buAutoNum type="arabicParenR"/>
            </a:pPr>
            <a:r>
              <a:rPr lang="pl-PL" sz="2400" dirty="0" smtClean="0"/>
              <a:t>zasada </a:t>
            </a:r>
            <a:r>
              <a:rPr lang="pl-PL" sz="2400" dirty="0"/>
              <a:t>równej mocy środków dowodowych, </a:t>
            </a:r>
          </a:p>
          <a:p>
            <a:pPr marL="457200" indent="-457200">
              <a:buAutoNum type="arabicParenR"/>
            </a:pPr>
            <a:r>
              <a:rPr lang="pl-PL" sz="2400" dirty="0" smtClean="0"/>
              <a:t>zasada </a:t>
            </a:r>
            <a:r>
              <a:rPr lang="pl-PL" sz="2400" dirty="0"/>
              <a:t>czynnego udziału strony w postępowaniu dowodowym, </a:t>
            </a:r>
          </a:p>
          <a:p>
            <a:pPr marL="457200" indent="-457200">
              <a:buAutoNum type="arabicParenR"/>
            </a:pPr>
            <a:r>
              <a:rPr lang="pl-PL" sz="2400" dirty="0" smtClean="0"/>
              <a:t>zasada </a:t>
            </a:r>
            <a:r>
              <a:rPr lang="pl-PL" sz="2400" dirty="0"/>
              <a:t>swobodnej oceny dowodów</a:t>
            </a:r>
          </a:p>
        </p:txBody>
      </p:sp>
    </p:spTree>
    <p:extLst>
      <p:ext uri="{BB962C8B-B14F-4D97-AF65-F5344CB8AC3E}">
        <p14:creationId xmlns:p14="http://schemas.microsoft.com/office/powerpoint/2010/main" val="2450041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administracyjnej </a:t>
            </a:r>
            <a:endParaRPr lang="pl-PL" sz="2800" dirty="0"/>
          </a:p>
        </p:txBody>
      </p:sp>
      <p:sp>
        <p:nvSpPr>
          <p:cNvPr id="3" name="Symbol zastępczy zawartości 2"/>
          <p:cNvSpPr>
            <a:spLocks noGrp="1"/>
          </p:cNvSpPr>
          <p:nvPr>
            <p:ph idx="1"/>
          </p:nvPr>
        </p:nvSpPr>
        <p:spPr>
          <a:xfrm>
            <a:off x="251520" y="1484784"/>
            <a:ext cx="8229600" cy="4525963"/>
          </a:xfrm>
        </p:spPr>
        <p:txBody>
          <a:bodyPr>
            <a:normAutofit fontScale="85000" lnSpcReduction="20000"/>
          </a:bodyPr>
          <a:lstStyle/>
          <a:p>
            <a:pPr marL="0" indent="0">
              <a:buNone/>
            </a:pPr>
            <a:endParaRPr lang="pl-PL" sz="2800" dirty="0" smtClean="0"/>
          </a:p>
          <a:p>
            <a:pPr marL="0" indent="0">
              <a:buNone/>
            </a:pPr>
            <a:r>
              <a:rPr lang="pl-PL" sz="2800" dirty="0" smtClean="0"/>
              <a:t>Elementy zasady </a:t>
            </a:r>
            <a:r>
              <a:rPr lang="pl-PL" sz="2800" b="1" dirty="0" smtClean="0"/>
              <a:t>czynnego udziału strony w postępowaniu administracyjnym</a:t>
            </a:r>
            <a:r>
              <a:rPr lang="pl-PL" sz="2800" dirty="0" smtClean="0"/>
              <a:t>:</a:t>
            </a:r>
          </a:p>
          <a:p>
            <a:pPr marL="514350" indent="-514350">
              <a:buFont typeface="+mj-lt"/>
              <a:buAutoNum type="arabicParenR"/>
            </a:pPr>
            <a:r>
              <a:rPr lang="pl-PL" sz="2800" dirty="0" smtClean="0"/>
              <a:t>uprawnienie </a:t>
            </a:r>
            <a:r>
              <a:rPr lang="pl-PL" sz="2800" dirty="0"/>
              <a:t>strony do żądania przeprowadzenia </a:t>
            </a:r>
            <a:r>
              <a:rPr lang="pl-PL" sz="2800" dirty="0" smtClean="0"/>
              <a:t>dowodów,</a:t>
            </a:r>
          </a:p>
          <a:p>
            <a:pPr marL="514350" indent="-514350">
              <a:buFont typeface="+mj-lt"/>
              <a:buAutoNum type="arabicParenR"/>
            </a:pPr>
            <a:r>
              <a:rPr lang="pl-PL" sz="2800" dirty="0" smtClean="0"/>
              <a:t>prawo </a:t>
            </a:r>
            <a:r>
              <a:rPr lang="pl-PL" sz="2800" dirty="0"/>
              <a:t>do udziału w czynnościach dowodowych, w związku z czym powinna być zawiadomiona o terminie przeprowadzania danej czynności co najmniej 7 dni wcześniej (art. 79 k.p.a.)</a:t>
            </a:r>
          </a:p>
          <a:p>
            <a:pPr marL="514350" indent="-514350">
              <a:buFont typeface="+mj-lt"/>
              <a:buAutoNum type="arabicParenR"/>
            </a:pPr>
            <a:r>
              <a:rPr lang="pl-PL" sz="2800" dirty="0"/>
              <a:t>u</a:t>
            </a:r>
            <a:r>
              <a:rPr lang="pl-PL" sz="2800" dirty="0" smtClean="0"/>
              <a:t>prawnienie do wypowiedzenia </a:t>
            </a:r>
            <a:r>
              <a:rPr lang="pl-PL" sz="2800" dirty="0"/>
              <a:t>się </a:t>
            </a:r>
            <a:r>
              <a:rPr lang="pl-PL" sz="2800" dirty="0" smtClean="0"/>
              <a:t>potem w kwestii </a:t>
            </a:r>
            <a:r>
              <a:rPr lang="pl-PL" sz="2800" dirty="0"/>
              <a:t>przeprowadzonych dowodów (można uznać okoliczność faktyczną za udowodnioną tylko wtedy, gdy strona miała możliwość wypowiedzenia się w kwestii przeprowadzonych </a:t>
            </a:r>
            <a:r>
              <a:rPr lang="pl-PL" sz="2800" dirty="0" smtClean="0"/>
              <a:t>dowodów). </a:t>
            </a:r>
          </a:p>
        </p:txBody>
      </p:sp>
    </p:spTree>
    <p:extLst>
      <p:ext uri="{BB962C8B-B14F-4D97-AF65-F5344CB8AC3E}">
        <p14:creationId xmlns:p14="http://schemas.microsoft.com/office/powerpoint/2010/main" val="35531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Literatura</a:t>
            </a:r>
            <a:endParaRPr lang="pl-PL" sz="2800" dirty="0"/>
          </a:p>
        </p:txBody>
      </p:sp>
      <p:sp>
        <p:nvSpPr>
          <p:cNvPr id="3" name="Symbol zastępczy zawartości 2"/>
          <p:cNvSpPr>
            <a:spLocks noGrp="1"/>
          </p:cNvSpPr>
          <p:nvPr>
            <p:ph idx="1"/>
          </p:nvPr>
        </p:nvSpPr>
        <p:spPr>
          <a:xfrm>
            <a:off x="251520" y="1484784"/>
            <a:ext cx="8229600" cy="4525963"/>
          </a:xfrm>
        </p:spPr>
        <p:txBody>
          <a:bodyPr>
            <a:normAutofit fontScale="85000" lnSpcReduction="20000"/>
          </a:bodyPr>
          <a:lstStyle/>
          <a:p>
            <a:endParaRPr lang="pl-PL" sz="2800" dirty="0" smtClean="0"/>
          </a:p>
          <a:p>
            <a:r>
              <a:rPr lang="pl-PL" sz="2800" dirty="0" smtClean="0"/>
              <a:t>3) E. Samborski, </a:t>
            </a:r>
            <a:r>
              <a:rPr lang="pl-PL" sz="2800" i="1" dirty="0" smtClean="0"/>
              <a:t>Zarys metodyki pracy sędziego w sprawach karnych</a:t>
            </a:r>
            <a:r>
              <a:rPr lang="pl-PL" sz="2800" dirty="0" smtClean="0"/>
              <a:t>, wydanie 6, </a:t>
            </a:r>
            <a:r>
              <a:rPr lang="pl-PL" sz="2800" dirty="0" err="1" smtClean="0"/>
              <a:t>Lexis</a:t>
            </a:r>
            <a:r>
              <a:rPr lang="pl-PL" sz="2800" dirty="0" smtClean="0"/>
              <a:t> </a:t>
            </a:r>
            <a:r>
              <a:rPr lang="pl-PL" sz="2800" dirty="0" err="1" smtClean="0"/>
              <a:t>Nexis</a:t>
            </a:r>
            <a:r>
              <a:rPr lang="pl-PL" sz="2800" dirty="0" smtClean="0"/>
              <a:t>, Warszawa 2013.</a:t>
            </a:r>
          </a:p>
          <a:p>
            <a:r>
              <a:rPr lang="pl-PL" sz="2800" dirty="0" smtClean="0"/>
              <a:t>4) B. Adamiak, J. Borkowski, </a:t>
            </a:r>
            <a:r>
              <a:rPr lang="pl-PL" sz="2800" i="1" dirty="0" smtClean="0"/>
              <a:t>Postępowanie administracyjne i sądowo administracyjne</a:t>
            </a:r>
            <a:r>
              <a:rPr lang="pl-PL" sz="2800" dirty="0" smtClean="0"/>
              <a:t>, wydanie 11, Warszawa 2013.</a:t>
            </a:r>
          </a:p>
          <a:p>
            <a:r>
              <a:rPr lang="pl-PL" sz="2800" dirty="0" smtClean="0"/>
              <a:t>5) W. </a:t>
            </a:r>
            <a:r>
              <a:rPr lang="pl-PL" sz="2800" dirty="0" err="1" smtClean="0"/>
              <a:t>Broniewicz</a:t>
            </a:r>
            <a:r>
              <a:rPr lang="pl-PL" sz="2800" dirty="0" smtClean="0"/>
              <a:t>, A. Marciniak, I. Kunicki, </a:t>
            </a:r>
            <a:r>
              <a:rPr lang="pl-PL" sz="2800" i="1" dirty="0" smtClean="0"/>
              <a:t>Postępowanie cywilne w zarysie</a:t>
            </a:r>
            <a:r>
              <a:rPr lang="pl-PL" sz="2800" dirty="0" smtClean="0"/>
              <a:t>, wydanie 11, </a:t>
            </a:r>
            <a:r>
              <a:rPr lang="pl-PL" sz="2800" dirty="0" err="1" smtClean="0"/>
              <a:t>Lexis</a:t>
            </a:r>
            <a:r>
              <a:rPr lang="pl-PL" sz="2800" dirty="0" smtClean="0"/>
              <a:t> </a:t>
            </a:r>
            <a:r>
              <a:rPr lang="pl-PL" sz="2800" dirty="0" err="1" smtClean="0"/>
              <a:t>Nexis</a:t>
            </a:r>
            <a:r>
              <a:rPr lang="pl-PL" sz="2800" dirty="0" smtClean="0"/>
              <a:t>, Warszawa 2014.</a:t>
            </a:r>
          </a:p>
          <a:p>
            <a:r>
              <a:rPr lang="pl-PL" sz="2800" dirty="0" smtClean="0"/>
              <a:t>6) R. Kmiecik (red.), </a:t>
            </a:r>
            <a:r>
              <a:rPr lang="pl-PL" sz="2800" i="1" dirty="0" smtClean="0"/>
              <a:t>Prawo dowodowe. Zarys wykładu</a:t>
            </a:r>
            <a:r>
              <a:rPr lang="pl-PL" sz="2800" dirty="0" smtClean="0"/>
              <a:t>, wydanie 3, </a:t>
            </a:r>
            <a:r>
              <a:rPr lang="pl-PL" sz="2800" dirty="0" err="1" smtClean="0"/>
              <a:t>Wolters</a:t>
            </a:r>
            <a:r>
              <a:rPr lang="pl-PL" sz="2800" dirty="0" smtClean="0"/>
              <a:t> </a:t>
            </a:r>
            <a:r>
              <a:rPr lang="pl-PL" sz="2800" dirty="0" err="1" smtClean="0"/>
              <a:t>Kluwer</a:t>
            </a:r>
            <a:r>
              <a:rPr lang="pl-PL" sz="2800" dirty="0" smtClean="0"/>
              <a:t> Polska, Warszawa 2008.</a:t>
            </a:r>
          </a:p>
          <a:p>
            <a:r>
              <a:rPr lang="pl-PL" sz="2800" dirty="0" smtClean="0"/>
              <a:t>7) J. Skorupka, </a:t>
            </a:r>
            <a:r>
              <a:rPr lang="pl-PL" sz="2800" i="1" dirty="0" smtClean="0"/>
              <a:t>O sprawiedliwości procesu karnego, </a:t>
            </a:r>
            <a:r>
              <a:rPr lang="pl-PL" sz="2800" dirty="0" err="1" smtClean="0"/>
              <a:t>Wolters</a:t>
            </a:r>
            <a:r>
              <a:rPr lang="pl-PL" sz="2800" dirty="0" smtClean="0"/>
              <a:t> </a:t>
            </a:r>
            <a:r>
              <a:rPr lang="pl-PL" sz="2800" dirty="0" err="1" smtClean="0"/>
              <a:t>Kluwer</a:t>
            </a:r>
            <a:r>
              <a:rPr lang="pl-PL" sz="2800" dirty="0" smtClean="0"/>
              <a:t>, Warszawa 2013.</a:t>
            </a:r>
          </a:p>
          <a:p>
            <a:r>
              <a:rPr lang="pl-PL" sz="2800" dirty="0" smtClean="0"/>
              <a:t>8) P. Starzyński, M. Nowacki, </a:t>
            </a:r>
            <a:r>
              <a:rPr lang="pl-PL" sz="2800" i="1" dirty="0" smtClean="0"/>
              <a:t>Prawo karne materialne w nauce o bezpieczeństwie</a:t>
            </a:r>
            <a:r>
              <a:rPr lang="pl-PL" sz="2800" dirty="0" smtClean="0"/>
              <a:t>, </a:t>
            </a:r>
            <a:r>
              <a:rPr lang="pl-PL" sz="2800" dirty="0" err="1" smtClean="0"/>
              <a:t>Difin</a:t>
            </a:r>
            <a:r>
              <a:rPr lang="pl-PL" sz="2800" dirty="0" smtClean="0"/>
              <a:t>, Warszawa 2013.</a:t>
            </a:r>
          </a:p>
          <a:p>
            <a:pPr marL="0" indent="0">
              <a:buNone/>
            </a:pPr>
            <a:endParaRPr lang="pl-PL" sz="2800" dirty="0" smtClean="0"/>
          </a:p>
        </p:txBody>
      </p:sp>
    </p:spTree>
    <p:extLst>
      <p:ext uri="{BB962C8B-B14F-4D97-AF65-F5344CB8AC3E}">
        <p14:creationId xmlns:p14="http://schemas.microsoft.com/office/powerpoint/2010/main" val="35531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19256" cy="1440160"/>
          </a:xfrm>
        </p:spPr>
        <p:txBody>
          <a:bodyPr>
            <a:normAutofit fontScale="90000"/>
          </a:bodyPr>
          <a:lstStyle/>
          <a:p>
            <a:r>
              <a:rPr lang="pl-PL" sz="3600" dirty="0" smtClean="0"/>
              <a:t/>
            </a:r>
            <a:br>
              <a:rPr lang="pl-PL" sz="3600" dirty="0" smtClean="0"/>
            </a:br>
            <a:r>
              <a:rPr lang="pl-PL" sz="3600" dirty="0" smtClean="0"/>
              <a:t>Miejsce </a:t>
            </a:r>
            <a:r>
              <a:rPr lang="pl-PL" sz="3600" dirty="0"/>
              <a:t>i znaczenie postępowania dowodowego w </a:t>
            </a:r>
            <a:r>
              <a:rPr lang="pl-PL" sz="3600" dirty="0" smtClean="0"/>
              <a:t>procedurze karnej </a:t>
            </a:r>
            <a:endParaRPr lang="pl-PL" sz="3600" dirty="0"/>
          </a:p>
        </p:txBody>
      </p:sp>
      <p:sp>
        <p:nvSpPr>
          <p:cNvPr id="3" name="Symbol zastępczy zawartości 2"/>
          <p:cNvSpPr>
            <a:spLocks noGrp="1"/>
          </p:cNvSpPr>
          <p:nvPr>
            <p:ph idx="1"/>
          </p:nvPr>
        </p:nvSpPr>
        <p:spPr>
          <a:xfrm>
            <a:off x="467544" y="2204864"/>
            <a:ext cx="8219256" cy="3921299"/>
          </a:xfrm>
        </p:spPr>
        <p:txBody>
          <a:bodyPr>
            <a:normAutofit fontScale="70000" lnSpcReduction="20000"/>
          </a:bodyPr>
          <a:lstStyle/>
          <a:p>
            <a:r>
              <a:rPr lang="pl-PL" b="1" dirty="0" smtClean="0">
                <a:solidFill>
                  <a:srgbClr val="0070C0"/>
                </a:solidFill>
              </a:rPr>
              <a:t>Cele postępowania karnego</a:t>
            </a:r>
            <a:r>
              <a:rPr lang="pl-PL" dirty="0" smtClean="0">
                <a:solidFill>
                  <a:srgbClr val="0070C0"/>
                </a:solidFill>
              </a:rPr>
              <a:t>:</a:t>
            </a:r>
          </a:p>
          <a:p>
            <a:pPr marL="0" indent="0">
              <a:buNone/>
            </a:pPr>
            <a:r>
              <a:rPr lang="pl-PL" dirty="0"/>
              <a:t>1) </a:t>
            </a:r>
            <a:r>
              <a:rPr lang="pl-PL" b="1" dirty="0"/>
              <a:t>właściwe zastosowanie przepisu prawa karnego materialnego </a:t>
            </a:r>
            <a:r>
              <a:rPr lang="pl-PL" dirty="0" smtClean="0"/>
              <a:t>(czasem także </a:t>
            </a:r>
            <a:r>
              <a:rPr lang="pl-PL" dirty="0"/>
              <a:t>słuszne zastosowanie przepisów prawa </a:t>
            </a:r>
            <a:r>
              <a:rPr lang="pl-PL" dirty="0" smtClean="0"/>
              <a:t>cywilnego),</a:t>
            </a:r>
          </a:p>
          <a:p>
            <a:pPr marL="0" indent="0">
              <a:buNone/>
            </a:pPr>
            <a:r>
              <a:rPr lang="pl-PL" dirty="0" smtClean="0"/>
              <a:t>2</a:t>
            </a:r>
            <a:r>
              <a:rPr lang="pl-PL" dirty="0"/>
              <a:t>) </a:t>
            </a:r>
            <a:r>
              <a:rPr lang="pl-PL" b="1" dirty="0"/>
              <a:t>zapewnienie sprawiedliwości proceduralnej </a:t>
            </a:r>
          </a:p>
          <a:p>
            <a:pPr marL="0" indent="0">
              <a:buNone/>
            </a:pPr>
            <a:r>
              <a:rPr lang="pl-PL" dirty="0" smtClean="0"/>
              <a:t>(sprawiedliwość proceduralna oznacza zapewnienia bezstronnego oraz konsekwentnego stosowania obowiązujących uregulowań, gwarantującego również w maksymalnym stopniu urzeczywistnienie podmiotowości oskarżonego – co wiąże się też z prawem do obrony)</a:t>
            </a:r>
          </a:p>
          <a:p>
            <a:pPr marL="0" indent="0">
              <a:buNone/>
            </a:pPr>
            <a:endParaRPr lang="pl-PL" dirty="0" smtClean="0"/>
          </a:p>
          <a:p>
            <a:pPr marL="0" indent="0">
              <a:buNone/>
            </a:pPr>
            <a:r>
              <a:rPr lang="pl-PL" b="1" dirty="0" smtClean="0"/>
              <a:t>Organy procesowe muszą wykazać wystąpienie wszystkich faktów istotnych dla rozstrzygnięcia, gdyż tylko wtedy można osiągnąć cel procesu, jakim jest zastosowanie prawa karnego materialnego</a:t>
            </a:r>
            <a:r>
              <a:rPr lang="pl-PL" dirty="0" smtClean="0"/>
              <a:t>.</a:t>
            </a:r>
            <a:endParaRPr lang="pl-PL" dirty="0"/>
          </a:p>
        </p:txBody>
      </p:sp>
    </p:spTree>
    <p:extLst>
      <p:ext uri="{BB962C8B-B14F-4D97-AF65-F5344CB8AC3E}">
        <p14:creationId xmlns:p14="http://schemas.microsoft.com/office/powerpoint/2010/main" val="2730134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dirty="0" smtClean="0"/>
              <a:t/>
            </a:r>
            <a:br>
              <a:rPr lang="pl-PL" sz="3200" dirty="0" smtClean="0"/>
            </a:br>
            <a:r>
              <a:rPr lang="pl-PL" sz="3200" dirty="0" smtClean="0"/>
              <a:t/>
            </a:r>
            <a:br>
              <a:rPr lang="pl-PL" sz="3200" dirty="0" smtClean="0"/>
            </a:br>
            <a:r>
              <a:rPr lang="pl-PL" sz="3200" dirty="0" smtClean="0"/>
              <a:t/>
            </a:r>
            <a:br>
              <a:rPr lang="pl-PL" sz="3200" dirty="0" smtClean="0"/>
            </a:br>
            <a:r>
              <a:rPr lang="pl-PL" sz="3200" dirty="0" smtClean="0"/>
              <a:t>Miejsce </a:t>
            </a:r>
            <a:r>
              <a:rPr lang="pl-PL" sz="3200" dirty="0"/>
              <a:t>i znaczenie postępowania dowodowego w procedurze karnej </a:t>
            </a:r>
          </a:p>
        </p:txBody>
      </p:sp>
      <p:sp>
        <p:nvSpPr>
          <p:cNvPr id="3" name="Symbol zastępczy zawartości 2"/>
          <p:cNvSpPr>
            <a:spLocks noGrp="1"/>
          </p:cNvSpPr>
          <p:nvPr>
            <p:ph idx="1"/>
          </p:nvPr>
        </p:nvSpPr>
        <p:spPr/>
        <p:txBody>
          <a:bodyPr>
            <a:normAutofit/>
          </a:bodyPr>
          <a:lstStyle/>
          <a:p>
            <a:endParaRPr lang="pl-PL" sz="2400" dirty="0" smtClean="0"/>
          </a:p>
          <a:p>
            <a:pPr>
              <a:buBlip>
                <a:blip r:embed="rId2"/>
              </a:buBlip>
            </a:pPr>
            <a:r>
              <a:rPr lang="pl-PL" sz="2400" dirty="0" smtClean="0"/>
              <a:t>W </a:t>
            </a:r>
            <a:r>
              <a:rPr lang="pl-PL" sz="2400" dirty="0"/>
              <a:t>postępowaniu przygotowawczym dominują czynności związane ze znalezieniem, zabezpieczeniem oraz utrwaleniem w odpowiedniej formie tych dowodów, to postępowanie główne jest nastawione na ich weryfikację oraz ocenę, choć w konkretnej sprawie może także dojść do zebrania kolejnych </a:t>
            </a:r>
            <a:r>
              <a:rPr lang="pl-PL" sz="2400" dirty="0" smtClean="0"/>
              <a:t>dowodów.</a:t>
            </a:r>
          </a:p>
          <a:p>
            <a:pPr>
              <a:buBlip>
                <a:blip r:embed="rId2"/>
              </a:buBlip>
            </a:pPr>
            <a:r>
              <a:rPr lang="pl-PL" sz="2400" dirty="0" smtClean="0"/>
              <a:t>Postępowanie </a:t>
            </a:r>
            <a:r>
              <a:rPr lang="pl-PL" sz="2400" dirty="0"/>
              <a:t>przygotowawcze służy ustaleniu, czy doszło do przestępstwa i komu można zarzucić jego popełnienie, </a:t>
            </a:r>
            <a:endParaRPr lang="pl-PL" sz="2400" dirty="0" smtClean="0"/>
          </a:p>
          <a:p>
            <a:pPr>
              <a:buBlip>
                <a:blip r:embed="rId2"/>
              </a:buBlip>
            </a:pPr>
            <a:r>
              <a:rPr lang="pl-PL" sz="2400" dirty="0" smtClean="0"/>
              <a:t>Postępowanie </a:t>
            </a:r>
            <a:r>
              <a:rPr lang="pl-PL" sz="2400" dirty="0"/>
              <a:t>główne dotyczy już samego przypisania odpowiedzialności </a:t>
            </a:r>
            <a:r>
              <a:rPr lang="pl-PL" sz="2400" dirty="0" smtClean="0"/>
              <a:t>karnej.</a:t>
            </a:r>
          </a:p>
        </p:txBody>
      </p:sp>
    </p:spTree>
    <p:extLst>
      <p:ext uri="{BB962C8B-B14F-4D97-AF65-F5344CB8AC3E}">
        <p14:creationId xmlns:p14="http://schemas.microsoft.com/office/powerpoint/2010/main" val="85452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dirty="0" smtClean="0"/>
              <a:t/>
            </a:r>
            <a:br>
              <a:rPr lang="pl-PL" sz="3200" dirty="0" smtClean="0"/>
            </a:br>
            <a:r>
              <a:rPr lang="pl-PL" sz="3200" dirty="0" smtClean="0"/>
              <a:t/>
            </a:r>
            <a:br>
              <a:rPr lang="pl-PL" sz="3200" dirty="0" smtClean="0"/>
            </a:br>
            <a:r>
              <a:rPr lang="pl-PL" sz="3200" dirty="0" smtClean="0"/>
              <a:t/>
            </a:r>
            <a:br>
              <a:rPr lang="pl-PL" sz="3200" dirty="0" smtClean="0"/>
            </a:br>
            <a:r>
              <a:rPr lang="pl-PL" sz="3200" dirty="0" smtClean="0"/>
              <a:t>Miejsce </a:t>
            </a:r>
            <a:r>
              <a:rPr lang="pl-PL" sz="3200" dirty="0"/>
              <a:t>i znaczenie postępowania dowodowego w procedurze karnej </a:t>
            </a:r>
          </a:p>
        </p:txBody>
      </p:sp>
      <p:sp>
        <p:nvSpPr>
          <p:cNvPr id="3" name="Symbol zastępczy zawartości 2"/>
          <p:cNvSpPr>
            <a:spLocks noGrp="1"/>
          </p:cNvSpPr>
          <p:nvPr>
            <p:ph idx="1"/>
          </p:nvPr>
        </p:nvSpPr>
        <p:spPr/>
        <p:txBody>
          <a:bodyPr>
            <a:normAutofit/>
          </a:bodyPr>
          <a:lstStyle/>
          <a:p>
            <a:endParaRPr lang="pl-PL" sz="2400" dirty="0" smtClean="0"/>
          </a:p>
          <a:p>
            <a:r>
              <a:rPr lang="pl-PL" sz="2400" b="1" dirty="0" smtClean="0"/>
              <a:t>W procesie karnym obowiązek dowodzenia spoczywa na organach procesowych działających z upoważnienia państwa</a:t>
            </a:r>
            <a:r>
              <a:rPr lang="pl-PL" sz="2400" dirty="0" smtClean="0"/>
              <a:t>. </a:t>
            </a:r>
          </a:p>
          <a:p>
            <a:r>
              <a:rPr lang="pl-PL" sz="2400" dirty="0" smtClean="0"/>
              <a:t>Organy te mają działać zgodnie z zasadą obiektywizmu, to znaczy muszą „badać oraz uwzględniać okoliczności przemawiające zarówno na korzyść, jak i na niekorzyść oskarżonego” (art. 4 k.p.k.) – dotyczy to również prokuratora.</a:t>
            </a:r>
            <a:endParaRPr lang="pl-PL" sz="2400" dirty="0"/>
          </a:p>
        </p:txBody>
      </p:sp>
      <p:pic>
        <p:nvPicPr>
          <p:cNvPr id="4" name="Obraz 3" descr="mam10.jpg"/>
          <p:cNvPicPr>
            <a:picLocks noChangeAspect="1"/>
          </p:cNvPicPr>
          <p:nvPr/>
        </p:nvPicPr>
        <p:blipFill>
          <a:blip r:embed="rId2" cstate="print"/>
          <a:stretch>
            <a:fillRect/>
          </a:stretch>
        </p:blipFill>
        <p:spPr>
          <a:xfrm>
            <a:off x="3347864" y="4869160"/>
            <a:ext cx="2286000" cy="15144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54525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
            </a:r>
            <a:br>
              <a:rPr lang="pl-PL" dirty="0" smtClean="0"/>
            </a:br>
            <a:r>
              <a:rPr lang="pl-PL" sz="3200" dirty="0" smtClean="0"/>
              <a:t>Miejsce </a:t>
            </a:r>
            <a:r>
              <a:rPr lang="pl-PL" sz="3200" dirty="0"/>
              <a:t>i znaczenie </a:t>
            </a:r>
            <a:r>
              <a:rPr lang="pl-PL" sz="3200" dirty="0" smtClean="0"/>
              <a:t>postępowania </a:t>
            </a:r>
            <a:r>
              <a:rPr lang="pl-PL" sz="3200" dirty="0"/>
              <a:t>dowodowego w procedurze karnej </a:t>
            </a:r>
          </a:p>
        </p:txBody>
      </p:sp>
      <p:sp>
        <p:nvSpPr>
          <p:cNvPr id="3" name="Symbol zastępczy zawartości 2"/>
          <p:cNvSpPr>
            <a:spLocks noGrp="1"/>
          </p:cNvSpPr>
          <p:nvPr>
            <p:ph idx="1"/>
          </p:nvPr>
        </p:nvSpPr>
        <p:spPr/>
        <p:txBody>
          <a:bodyPr>
            <a:normAutofit/>
          </a:bodyPr>
          <a:lstStyle/>
          <a:p>
            <a:pPr>
              <a:buNone/>
            </a:pPr>
            <a:endParaRPr lang="pl-PL" sz="2400" dirty="0" smtClean="0"/>
          </a:p>
          <a:p>
            <a:pPr>
              <a:buNone/>
            </a:pPr>
            <a:r>
              <a:rPr lang="pl-PL" sz="2400" dirty="0" smtClean="0">
                <a:solidFill>
                  <a:srgbClr val="0070C0"/>
                </a:solidFill>
              </a:rPr>
              <a:t>Zasada legalizmu</a:t>
            </a:r>
          </a:p>
          <a:p>
            <a:pPr>
              <a:buFont typeface="Wingdings" pitchFamily="2" charset="2"/>
              <a:buChar char="Ø"/>
            </a:pPr>
            <a:r>
              <a:rPr lang="pl-PL" sz="2400" dirty="0" smtClean="0">
                <a:solidFill>
                  <a:srgbClr val="0070C0"/>
                </a:solidFill>
              </a:rPr>
              <a:t> </a:t>
            </a:r>
            <a:r>
              <a:rPr lang="pl-PL" sz="2400" dirty="0" smtClean="0"/>
              <a:t>organy powołane do ścigania przestępstw obowiązane są do wszczęcia postępowania o każdy czyn </a:t>
            </a:r>
            <a:r>
              <a:rPr lang="pl-PL" sz="2400" dirty="0" err="1" smtClean="0"/>
              <a:t>publicznoskargowy</a:t>
            </a:r>
            <a:r>
              <a:rPr lang="pl-PL" sz="2400" dirty="0" smtClean="0"/>
              <a:t>, jeżeli postępowanie jest prawnie i faktycznie możliwe.</a:t>
            </a:r>
            <a:endParaRPr lang="pl-PL" sz="2400" dirty="0" smtClean="0">
              <a:solidFill>
                <a:srgbClr val="0070C0"/>
              </a:solidFill>
            </a:endParaRPr>
          </a:p>
          <a:p>
            <a:pPr>
              <a:buNone/>
            </a:pPr>
            <a:endParaRPr lang="pl-PL" sz="2400" dirty="0" smtClean="0"/>
          </a:p>
          <a:p>
            <a:pPr>
              <a:buNone/>
            </a:pPr>
            <a:r>
              <a:rPr lang="pl-PL" sz="2400" dirty="0" smtClean="0"/>
              <a:t>	Oskarżyciel </a:t>
            </a:r>
            <a:r>
              <a:rPr lang="pl-PL" sz="2400" dirty="0"/>
              <a:t>publiczny (prokurator) zobowiązany jest do wniesienia oraz popierania oskarżenia, a więc także do dowodzenia okoliczności faktycznych na jego poparcie, jedynie w odniesieniu do czynów ściganych z urzędu (art. 10 § 1 k.p.k</a:t>
            </a:r>
            <a:r>
              <a:rPr lang="pl-PL" sz="2400" dirty="0" smtClean="0"/>
              <a:t>.).</a:t>
            </a:r>
          </a:p>
        </p:txBody>
      </p:sp>
    </p:spTree>
    <p:extLst>
      <p:ext uri="{BB962C8B-B14F-4D97-AF65-F5344CB8AC3E}">
        <p14:creationId xmlns:p14="http://schemas.microsoft.com/office/powerpoint/2010/main" val="2202994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dirty="0" smtClean="0"/>
              <a:t/>
            </a:r>
            <a:br>
              <a:rPr lang="pl-PL" sz="3200" dirty="0" smtClean="0"/>
            </a:br>
            <a:r>
              <a:rPr lang="pl-PL" sz="3200" dirty="0" smtClean="0"/>
              <a:t/>
            </a:r>
            <a:br>
              <a:rPr lang="pl-PL" sz="3200" dirty="0" smtClean="0"/>
            </a:br>
            <a:r>
              <a:rPr lang="pl-PL" sz="3200" dirty="0" smtClean="0"/>
              <a:t/>
            </a:r>
            <a:br>
              <a:rPr lang="pl-PL" sz="3200" dirty="0" smtClean="0"/>
            </a:br>
            <a:r>
              <a:rPr lang="pl-PL" sz="3200" dirty="0" smtClean="0"/>
              <a:t>Miejsce </a:t>
            </a:r>
            <a:r>
              <a:rPr lang="pl-PL" sz="3200" dirty="0"/>
              <a:t>i znaczenie postępowania dowodowego w procedurze karnej </a:t>
            </a:r>
          </a:p>
        </p:txBody>
      </p:sp>
      <p:sp>
        <p:nvSpPr>
          <p:cNvPr id="3" name="Symbol zastępczy zawartości 2"/>
          <p:cNvSpPr>
            <a:spLocks noGrp="1"/>
          </p:cNvSpPr>
          <p:nvPr>
            <p:ph idx="1"/>
          </p:nvPr>
        </p:nvSpPr>
        <p:spPr/>
        <p:txBody>
          <a:bodyPr>
            <a:normAutofit lnSpcReduction="10000"/>
          </a:bodyPr>
          <a:lstStyle/>
          <a:p>
            <a:endParaRPr lang="pl-PL" sz="2400" dirty="0" smtClean="0"/>
          </a:p>
          <a:p>
            <a:pPr>
              <a:buBlip>
                <a:blip r:embed="rId2"/>
              </a:buBlip>
            </a:pPr>
            <a:r>
              <a:rPr lang="pl-PL" sz="2400" dirty="0" smtClean="0"/>
              <a:t>„</a:t>
            </a:r>
            <a:r>
              <a:rPr lang="pl-PL" sz="2400" dirty="0"/>
              <a:t>Sąd (…) nie ma żadnego obowiązku poszukiwania z urzędu dowodów wspierających oskarżenie, gdy te dostarczone przez oskarżyciela do skazania nie wystarczą, a on sam [prokurator] do ich uzupełnienia nie dąży” </a:t>
            </a:r>
            <a:r>
              <a:rPr lang="pl-PL" sz="2400" dirty="0" smtClean="0"/>
              <a:t>(Wyrok </a:t>
            </a:r>
            <a:r>
              <a:rPr lang="pl-PL" sz="2400" dirty="0"/>
              <a:t>Sądu Apelacyjnego w Katowicach z 8 marca 2007 r</a:t>
            </a:r>
            <a:r>
              <a:rPr lang="pl-PL" sz="2400" dirty="0" smtClean="0"/>
              <a:t>.).</a:t>
            </a:r>
          </a:p>
          <a:p>
            <a:pPr>
              <a:buBlip>
                <a:blip r:embed="rId2"/>
              </a:buBlip>
            </a:pPr>
            <a:r>
              <a:rPr lang="pl-PL" sz="2400" dirty="0"/>
              <a:t>Domniemanie niewinności powoduje, że oskarżony nie zobowiązany do dowodzenia niezasadności zarzutów, ciężar ich dowodzenia ciąży bowiem na oskarżycielu (zazwyczaj prokuratorze</a:t>
            </a:r>
            <a:r>
              <a:rPr lang="pl-PL" sz="2400" dirty="0" smtClean="0"/>
              <a:t>).</a:t>
            </a:r>
          </a:p>
          <a:p>
            <a:pPr>
              <a:buBlip>
                <a:blip r:embed="rId2"/>
              </a:buBlip>
            </a:pPr>
            <a:r>
              <a:rPr lang="pl-PL" sz="2400" dirty="0"/>
              <a:t>To, że oskarżony się nie </a:t>
            </a:r>
            <a:r>
              <a:rPr lang="pl-PL" sz="2400" dirty="0" smtClean="0"/>
              <a:t>broni a jest bierny</a:t>
            </a:r>
            <a:r>
              <a:rPr lang="pl-PL" sz="2400" dirty="0" smtClean="0"/>
              <a:t>, nigdy </a:t>
            </a:r>
            <a:r>
              <a:rPr lang="pl-PL" sz="2400" dirty="0"/>
              <a:t>nie uprawnia do wniosku, że jest on winny zarzucanego mu </a:t>
            </a:r>
            <a:r>
              <a:rPr lang="pl-PL" sz="2400" dirty="0" smtClean="0"/>
              <a:t>czynu.</a:t>
            </a:r>
            <a:endParaRPr lang="pl-PL" sz="2400" dirty="0"/>
          </a:p>
        </p:txBody>
      </p:sp>
    </p:spTree>
    <p:extLst>
      <p:ext uri="{BB962C8B-B14F-4D97-AF65-F5344CB8AC3E}">
        <p14:creationId xmlns:p14="http://schemas.microsoft.com/office/powerpoint/2010/main" val="868743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cywilnej </a:t>
            </a:r>
            <a:endParaRPr lang="pl-PL" sz="2800" dirty="0"/>
          </a:p>
        </p:txBody>
      </p:sp>
      <p:sp>
        <p:nvSpPr>
          <p:cNvPr id="3" name="Symbol zastępczy zawartości 2"/>
          <p:cNvSpPr>
            <a:spLocks noGrp="1"/>
          </p:cNvSpPr>
          <p:nvPr>
            <p:ph idx="1"/>
          </p:nvPr>
        </p:nvSpPr>
        <p:spPr/>
        <p:txBody>
          <a:bodyPr>
            <a:normAutofit fontScale="85000" lnSpcReduction="10000"/>
          </a:bodyPr>
          <a:lstStyle/>
          <a:p>
            <a:endParaRPr lang="pl-PL" sz="2400" dirty="0" smtClean="0"/>
          </a:p>
          <a:p>
            <a:pPr>
              <a:buBlip>
                <a:blip r:embed="rId2"/>
              </a:buBlip>
            </a:pPr>
            <a:r>
              <a:rPr lang="pl-PL" sz="2400" dirty="0" smtClean="0"/>
              <a:t>Od </a:t>
            </a:r>
            <a:r>
              <a:rPr lang="pl-PL" sz="2400" dirty="0"/>
              <a:t>nowelizacji z 1996 r. i 2000 r. </a:t>
            </a:r>
            <a:r>
              <a:rPr lang="pl-PL" sz="2400" dirty="0" smtClean="0"/>
              <a:t>polski Kodeks postępowania cywilnego </a:t>
            </a:r>
            <a:r>
              <a:rPr lang="pl-PL" sz="2400" dirty="0"/>
              <a:t>ten stoi na gruncie nie zasady prawdy materialnej, lecz prawdy formalnej (sądowej). Oznacza to, że sąd rekonstruuje stan faktyczny na podstawie materiału dowodowego przedstawionego przez strony – powoda i </a:t>
            </a:r>
            <a:r>
              <a:rPr lang="pl-PL" sz="2400" dirty="0" smtClean="0"/>
              <a:t>pozwanego.</a:t>
            </a:r>
          </a:p>
          <a:p>
            <a:pPr>
              <a:buBlip>
                <a:blip r:embed="rId2"/>
              </a:buBlip>
            </a:pPr>
            <a:r>
              <a:rPr lang="pl-PL" sz="2400" dirty="0"/>
              <a:t>Powód i pozwany mają równą pozycję w </a:t>
            </a:r>
            <a:r>
              <a:rPr lang="pl-PL" sz="2400" dirty="0" smtClean="0"/>
              <a:t>procesie, </a:t>
            </a:r>
            <a:r>
              <a:rPr lang="pl-PL" sz="2400" dirty="0"/>
              <a:t>żaden z nich nie powinien jednak pozostawać bierny. Strona bierna stawia się bowiem </a:t>
            </a:r>
            <a:r>
              <a:rPr lang="pl-PL" sz="2400" dirty="0" smtClean="0"/>
              <a:t>w </a:t>
            </a:r>
            <a:r>
              <a:rPr lang="pl-PL" sz="2400" dirty="0"/>
              <a:t>mniej korzystnej sytuacji, gdyż niewypowiedzenie się co do twierdzeń przeciwnika procesowego pozwala sądowi skorzystać z instytucji </a:t>
            </a:r>
            <a:r>
              <a:rPr lang="pl-PL" sz="2400" b="1" dirty="0" smtClean="0"/>
              <a:t>przyznania</a:t>
            </a:r>
            <a:r>
              <a:rPr lang="pl-PL" sz="2400" dirty="0" smtClean="0"/>
              <a:t>.</a:t>
            </a:r>
          </a:p>
          <a:p>
            <a:pPr>
              <a:buBlip>
                <a:blip r:embed="rId2"/>
              </a:buBlip>
            </a:pPr>
            <a:r>
              <a:rPr lang="pl-PL" sz="2400" dirty="0" smtClean="0"/>
              <a:t>Przyznanie </a:t>
            </a:r>
            <a:r>
              <a:rPr lang="pl-PL" sz="2400" dirty="0"/>
              <a:t>okoliczności faktycznych nie może być wyłączną podstawą rozstrzygnięcia w kilku </a:t>
            </a:r>
            <a:r>
              <a:rPr lang="pl-PL" sz="2400" dirty="0" smtClean="0"/>
              <a:t>kategoriach spraw: </a:t>
            </a:r>
            <a:r>
              <a:rPr lang="pl-PL" sz="2400" dirty="0"/>
              <a:t>w sprawach małżeńskich, sprawach dotyczących stosunków między rodzicami a dziećmi oraz sprawach o ustanowienie rozdzielności majątkowej między </a:t>
            </a:r>
            <a:r>
              <a:rPr lang="pl-PL" sz="2400" dirty="0" smtClean="0"/>
              <a:t>małżonkami.</a:t>
            </a:r>
            <a:endParaRPr lang="pl-PL" sz="2400" dirty="0"/>
          </a:p>
        </p:txBody>
      </p:sp>
    </p:spTree>
    <p:extLst>
      <p:ext uri="{BB962C8B-B14F-4D97-AF65-F5344CB8AC3E}">
        <p14:creationId xmlns:p14="http://schemas.microsoft.com/office/powerpoint/2010/main" val="3904286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dirty="0" smtClean="0"/>
              <a:t/>
            </a:r>
            <a:br>
              <a:rPr lang="pl-PL" sz="2800" dirty="0" smtClean="0"/>
            </a:br>
            <a:r>
              <a:rPr lang="pl-PL" sz="2800" dirty="0" smtClean="0"/>
              <a:t/>
            </a:r>
            <a:br>
              <a:rPr lang="pl-PL" sz="2800" dirty="0" smtClean="0"/>
            </a:br>
            <a:r>
              <a:rPr lang="pl-PL" sz="2800" dirty="0" smtClean="0"/>
              <a:t/>
            </a:r>
            <a:br>
              <a:rPr lang="pl-PL" sz="2800" dirty="0" smtClean="0"/>
            </a:br>
            <a:r>
              <a:rPr lang="pl-PL" sz="2800" dirty="0" smtClean="0"/>
              <a:t>Miejsce </a:t>
            </a:r>
            <a:r>
              <a:rPr lang="pl-PL" sz="2800" dirty="0"/>
              <a:t>i znaczenie postępowania dowodowego w procedurze </a:t>
            </a:r>
            <a:r>
              <a:rPr lang="pl-PL" sz="2800" dirty="0" smtClean="0"/>
              <a:t>cywilnej </a:t>
            </a:r>
            <a:endParaRPr lang="pl-PL" sz="2800" dirty="0"/>
          </a:p>
        </p:txBody>
      </p:sp>
      <p:sp>
        <p:nvSpPr>
          <p:cNvPr id="3" name="Symbol zastępczy zawartości 2"/>
          <p:cNvSpPr>
            <a:spLocks noGrp="1"/>
          </p:cNvSpPr>
          <p:nvPr>
            <p:ph idx="1"/>
          </p:nvPr>
        </p:nvSpPr>
        <p:spPr/>
        <p:txBody>
          <a:bodyPr>
            <a:normAutofit fontScale="92500"/>
          </a:bodyPr>
          <a:lstStyle/>
          <a:p>
            <a:endParaRPr lang="pl-PL" sz="2400" dirty="0" smtClean="0"/>
          </a:p>
          <a:p>
            <a:pPr>
              <a:buBlip>
                <a:blip r:embed="rId2"/>
              </a:buBlip>
            </a:pPr>
            <a:r>
              <a:rPr lang="pl-PL" sz="2400" dirty="0" smtClean="0"/>
              <a:t>Art. 6 Kodeksu cywilnego</a:t>
            </a:r>
            <a:r>
              <a:rPr lang="pl-PL" sz="2400" dirty="0"/>
              <a:t>: „Ciężar udowodnienia faktu spoczywa na osobie, która z faktu tego wywodzi skutki prawne</a:t>
            </a:r>
            <a:r>
              <a:rPr lang="pl-PL" sz="2400" dirty="0" smtClean="0"/>
              <a:t>”.</a:t>
            </a:r>
          </a:p>
          <a:p>
            <a:pPr>
              <a:buBlip>
                <a:blip r:embed="rId2"/>
              </a:buBlip>
            </a:pPr>
            <a:r>
              <a:rPr lang="pl-PL" sz="2400" dirty="0"/>
              <a:t>Ciężar dowodu nie spoczywa </a:t>
            </a:r>
            <a:r>
              <a:rPr lang="pl-PL" sz="2400" dirty="0" smtClean="0"/>
              <a:t>na </a:t>
            </a:r>
            <a:r>
              <a:rPr lang="pl-PL" sz="2400" dirty="0"/>
              <a:t>tym, kto zaprzecza określonym </a:t>
            </a:r>
            <a:r>
              <a:rPr lang="pl-PL" sz="2400" dirty="0" smtClean="0"/>
              <a:t>faktom.</a:t>
            </a:r>
          </a:p>
          <a:p>
            <a:pPr>
              <a:buBlip>
                <a:blip r:embed="rId2"/>
              </a:buBlip>
            </a:pPr>
            <a:r>
              <a:rPr lang="pl-PL" sz="2400" dirty="0"/>
              <a:t>Prekluzja dowodowa </a:t>
            </a:r>
            <a:r>
              <a:rPr lang="pl-PL" sz="2400" dirty="0" smtClean="0"/>
              <a:t>– </a:t>
            </a:r>
            <a:r>
              <a:rPr lang="pl-PL" sz="2400" dirty="0"/>
              <a:t>określenie terminu na zgłaszanie przez stronę dowodów i przytaczania okoliczności </a:t>
            </a:r>
            <a:r>
              <a:rPr lang="pl-PL" sz="2400" dirty="0" smtClean="0"/>
              <a:t>faktycznych</a:t>
            </a:r>
            <a:r>
              <a:rPr lang="pl-PL" sz="2400" dirty="0"/>
              <a:t>. </a:t>
            </a:r>
            <a:r>
              <a:rPr lang="pl-PL" sz="2400" dirty="0" smtClean="0"/>
              <a:t>Według brzmienia </a:t>
            </a:r>
            <a:r>
              <a:rPr lang="pl-PL" sz="2400" dirty="0"/>
              <a:t>art. 217 k.p.c. </a:t>
            </a:r>
            <a:r>
              <a:rPr lang="pl-PL" sz="2400" dirty="0" smtClean="0"/>
              <a:t>strony </a:t>
            </a:r>
            <a:r>
              <a:rPr lang="pl-PL" sz="2400" dirty="0"/>
              <a:t>mają prawo przytaczać okoliczności faktyczne i dowody na uzasadnienie swoich wniosków lub dla odparcia wniosków i twierdzeń strony przeciwnej do momentu zamknięcia rozprawy. Jeżeli strona spóźni się z przytoczeniem tych okoliczności lub dowodów, sąd je </a:t>
            </a:r>
            <a:r>
              <a:rPr lang="pl-PL" sz="2400" dirty="0" smtClean="0"/>
              <a:t>pomija.</a:t>
            </a:r>
          </a:p>
        </p:txBody>
      </p:sp>
    </p:spTree>
    <p:extLst>
      <p:ext uri="{BB962C8B-B14F-4D97-AF65-F5344CB8AC3E}">
        <p14:creationId xmlns:p14="http://schemas.microsoft.com/office/powerpoint/2010/main" val="118859665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yczny">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832</TotalTime>
  <Words>1623</Words>
  <Application>Microsoft Office PowerPoint</Application>
  <PresentationFormat>Pokaz na ekranie (4:3)</PresentationFormat>
  <Paragraphs>146</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Motyw pakietu Office</vt:lpstr>
      <vt:lpstr>  Prawo dowodowe</vt:lpstr>
      <vt:lpstr>  Miejsce i znaczenie postępowania dowodowego w procedurach – karnej, cywilnej i administracyjnej </vt:lpstr>
      <vt:lpstr> Miejsce i znaczenie postępowania dowodowego w procedurze karnej </vt:lpstr>
      <vt:lpstr>   Miejsce i znaczenie postępowania dowodowego w procedurze karnej </vt:lpstr>
      <vt:lpstr>   Miejsce i znaczenie postępowania dowodowego w procedurze karnej </vt:lpstr>
      <vt:lpstr>  Miejsce i znaczenie postępowania dowodowego w procedurze karnej </vt:lpstr>
      <vt:lpstr>   Miejsce i znaczenie postępowania dowodowego w procedurze karnej </vt:lpstr>
      <vt:lpstr>   Miejsce i znaczenie postępowania dowodowego w procedurze cywilnej </vt:lpstr>
      <vt:lpstr>   Miejsce i znaczenie postępowania dowodowego w procedurze cywilnej </vt:lpstr>
      <vt:lpstr>   Miejsce i znaczenie postępowania dowodowego w procedurze cywilnej </vt:lpstr>
      <vt:lpstr>   Miejsce i znaczenie postępowania dowodowego w procedurze cywilnej </vt:lpstr>
      <vt:lpstr>   Miejsce i znaczenie postępowania dowodowego w procedurze cywilnej </vt:lpstr>
      <vt:lpstr>   Miejsce i znaczenie postępowania dowodowego w procedurze cywilnej </vt:lpstr>
      <vt:lpstr>   Miejsce i znaczenie postępowania dowodowego w procedurze cywilnej </vt:lpstr>
      <vt:lpstr>   Miejsce i znaczenie postępowania dowodowego w procedurze administracyjnej </vt:lpstr>
      <vt:lpstr>    Miejsce i znaczenie postępowania dowodowego w procedurze administracyjnej </vt:lpstr>
      <vt:lpstr>   Miejsce i znaczenie postępowania dowodowego w procedurze administracyjnej </vt:lpstr>
      <vt:lpstr>   Miejsce i znaczenie postępowania dowodowego w procedurze administracyjnej </vt:lpstr>
      <vt:lpstr>   Miejsce i znaczenie postępowania dowodowego w procedurze administracyjnej </vt:lpstr>
      <vt:lpstr>    Miejsce i znaczenie postępowania dowodowego w procedurze administracyjnej </vt:lpstr>
      <vt:lpstr>    Miejsce i znaczenie postępowania dowodowego w procedurze administracyjnej </vt:lpstr>
      <vt:lpstr>   Miejsce i znaczenie postępowania dowodowego w procedurze administracyjnej </vt:lpstr>
      <vt:lpstr>   Miejsce i znaczenie postępowania dowodowego w procedurze administracyjnej </vt:lpstr>
      <vt:lpstr>   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UWr</dc:creator>
  <cp:lastModifiedBy>Dagmara</cp:lastModifiedBy>
  <cp:revision>50</cp:revision>
  <dcterms:created xsi:type="dcterms:W3CDTF">2014-07-04T09:41:26Z</dcterms:created>
  <dcterms:modified xsi:type="dcterms:W3CDTF">2018-02-28T06:59:01Z</dcterms:modified>
</cp:coreProperties>
</file>