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26.10.2018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Czynności procesowe w toku </a:t>
            </a:r>
            <a:r>
              <a:rPr lang="pl-PL" b="1"/>
              <a:t>postępowania administracyjnego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29167" y="5082239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pl-PL" sz="2000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oprac. mgr Łukasz Kląskała</a:t>
            </a:r>
          </a:p>
          <a:p>
            <a:pPr algn="r"/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Zakład Postępowania Administracyjnego </a:t>
            </a:r>
          </a:p>
          <a:p>
            <a:pPr algn="r"/>
            <a:r>
              <a:rPr lang="pl-PL" sz="2000" dirty="0">
                <a:solidFill>
                  <a:schemeClr val="tx2">
                    <a:lumMod val="50000"/>
                  </a:schemeClr>
                </a:solidFill>
              </a:rPr>
              <a:t>i Sądownictwa Administracyjnego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833327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Fikcje doręczenia</a:t>
            </a:r>
          </a:p>
          <a:p>
            <a:pPr marL="0" indent="0" algn="ctr">
              <a:buNone/>
            </a:pPr>
            <a:endParaRPr lang="pl-PL" b="1" dirty="0"/>
          </a:p>
          <a:p>
            <a:pPr>
              <a:buFontTx/>
              <a:buChar char="-"/>
            </a:pPr>
            <a:r>
              <a:rPr lang="pl-PL" dirty="0"/>
              <a:t>W przypadku doręczenia przez pocztę – poczta przechowuje pismo przez okres 14 dni w swojej placówce pocztowej</a:t>
            </a:r>
          </a:p>
          <a:p>
            <a:pPr>
              <a:buFontTx/>
              <a:buChar char="-"/>
            </a:pPr>
            <a:r>
              <a:rPr lang="pl-PL" dirty="0"/>
              <a:t>W przypadku doręczania pisma przez pracownika urzędu gminy (miasta) lub upoważnioną osobę lub organ, pismo składa się na czas 14 dni w urzędzie właściwej gminy (miasta)</a:t>
            </a:r>
          </a:p>
          <a:p>
            <a:pPr>
              <a:buFontTx/>
              <a:buChar char="-"/>
            </a:pPr>
            <a:r>
              <a:rPr lang="pl-PL" dirty="0"/>
              <a:t>Zawiadomienie o możliwości odbioru pisma w terminie 7 dni, umieszcza się w oddawczej skrzynce pocztowej lub drzwiach mieszkania adresata/biura/w widocznym miejscu przy wejściu na posesję, w razie niepodjęcia – powtórne zawiadomienie o możliwości odbioru przesyłki, w terminie nie dłuższym niż 14 dni od daty pierwszego zawiadomienia. Doręczenie uważa się za dokonane z upływem ostatniego dnia od daty pozostawienia pierwszego zawiadomienia (14 dni)</a:t>
            </a:r>
          </a:p>
        </p:txBody>
      </p:sp>
    </p:spTree>
    <p:extLst>
      <p:ext uri="{BB962C8B-B14F-4D97-AF65-F5344CB8AC3E}">
        <p14:creationId xmlns:p14="http://schemas.microsoft.com/office/powerpoint/2010/main" val="561825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Szczególne przypadki doręczeń</a:t>
            </a:r>
          </a:p>
          <a:p>
            <a:pPr marL="0" indent="0">
              <a:buNone/>
            </a:pPr>
            <a:r>
              <a:rPr lang="pl-PL" dirty="0"/>
              <a:t>Pisma kierowane do osób nieznanych z miejsca pobytu, dla których sąd nie wyznaczył przedstawiciela doręcza się przedstawicielowi wyznaczonemu przez organ administracji do czasu wyznaczenia dla niej przedstawiciela przez sąd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Pisma kierowane do osób korzystających z uprawnień wynikających z immunitetu dyplomatycznego lub konsularnego doręcza się w sposób przewidziany w przepisach szczególnych, w umowach i zwyczajach międzynarodowych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751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Zawiadomienie przez obwieszczenie (surogaty doręczeń): </a:t>
            </a:r>
          </a:p>
          <a:p>
            <a:pPr marL="0" indent="0">
              <a:buNone/>
            </a:pPr>
            <a:r>
              <a:rPr lang="pl-PL" dirty="0"/>
              <a:t>skuteczne po 14 dniach od dnia publicznego ogłoszenia przez obwieszczenie lub inny zwyczajowo przyjęty w danej miejscowości sposób publicznego ogłaszania, jeżeli przepis szczególny tak stanowi, np. rozplakatowanie obwieszczenia na tablicy ogłoszeń przy dworcu kolejowym, przed wejściem do budynku urzędu gminy, BIP, itp.(art. 49 §1 i 2 k.p.a.)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3587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5705"/>
            <a:ext cx="8085584" cy="998984"/>
          </a:xfrm>
        </p:spPr>
        <p:txBody>
          <a:bodyPr/>
          <a:lstStyle/>
          <a:p>
            <a:r>
              <a:rPr lang="pl-PL" b="1" dirty="0"/>
              <a:t>Protokół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76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Podstawowa forma utrwalania czynności procesowych na piśmie, wszystkie czynności istotne dla rozstrzygnięcia spawy winny być protokołowane</a:t>
            </a:r>
          </a:p>
          <a:p>
            <a:pPr marL="0" indent="0">
              <a:buNone/>
            </a:pPr>
            <a:r>
              <a:rPr lang="pl-PL" dirty="0"/>
              <a:t>Protokołu nie sporządza się tylko wtedy, gdy czynności zostały w inny sposób utrwalone na piśmie</a:t>
            </a:r>
          </a:p>
          <a:p>
            <a:pPr marL="0" indent="0">
              <a:buNone/>
            </a:pPr>
            <a:r>
              <a:rPr lang="pl-PL" dirty="0"/>
              <a:t>K.p.a. wymienia przykładowe czynności, z których sporządza się protokół: przyjęcie wniesionego ustnie podania, przesłuchanie strony, świadka i biegłego, oględziny i ekspertyzy dokonywane przy udziale przedstawiciela organu adm. </a:t>
            </a:r>
            <a:r>
              <a:rPr lang="pl-PL" dirty="0" err="1"/>
              <a:t>publ</a:t>
            </a:r>
            <a:r>
              <a:rPr lang="pl-PL" dirty="0"/>
              <a:t>., rozprawy, ustne ogłoszenie decyzji i postanowienia (katalog otwarty)</a:t>
            </a:r>
          </a:p>
        </p:txBody>
      </p:sp>
    </p:spTree>
    <p:extLst>
      <p:ext uri="{BB962C8B-B14F-4D97-AF65-F5344CB8AC3E}">
        <p14:creationId xmlns:p14="http://schemas.microsoft.com/office/powerpoint/2010/main" val="1629032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776864" cy="72008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Metryka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1" cy="5616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cel: zwiększenie jawności (przejrzystości) sprawy</a:t>
            </a:r>
          </a:p>
          <a:p>
            <a:pPr>
              <a:buFontTx/>
              <a:buChar char="-"/>
            </a:pPr>
            <a:r>
              <a:rPr lang="pl-PL" dirty="0"/>
              <a:t>prowadzona w formie pisemnej lub elektronicznej</a:t>
            </a:r>
          </a:p>
          <a:p>
            <a:pPr>
              <a:buFontTx/>
              <a:buChar char="-"/>
            </a:pPr>
            <a:r>
              <a:rPr lang="pl-PL" dirty="0"/>
              <a:t>stanowi obowiązkowy element akt sprawy, podlega bieżącej aktualizacji, stanowi widok chronologicznego zestawienia czynności podejmowanych w sprawie</a:t>
            </a:r>
          </a:p>
          <a:p>
            <a:pPr>
              <a:buFontTx/>
              <a:buChar char="-"/>
            </a:pPr>
            <a:r>
              <a:rPr lang="pl-PL" dirty="0"/>
              <a:t>obowiązek jej prowadzenia może być wyłączony w określonych rodzajach spraw ze względu na nieproporcjonalność nakładu środków koniecznych do prowadzenia metryki w stosunku do prostego i powtarzalnego charakteru tych spraw (art. 66a §5 </a:t>
            </a:r>
            <a:r>
              <a:rPr lang="pl-PL"/>
              <a:t>k.p.a.)</a:t>
            </a: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4046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13576" cy="854968"/>
          </a:xfrm>
        </p:spPr>
        <p:txBody>
          <a:bodyPr/>
          <a:lstStyle/>
          <a:p>
            <a:r>
              <a:rPr lang="pl-PL" b="1" dirty="0"/>
              <a:t>Udostępnianie akt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80728"/>
            <a:ext cx="8640960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Uprawnienie wynikające z zasady jawności wobec stron, z zasady czynnego udziału w postępowaniu, z zasady budzenia zaufania obywateli do organów państwa</a:t>
            </a:r>
          </a:p>
          <a:p>
            <a:pPr marL="0" indent="0">
              <a:buNone/>
            </a:pPr>
            <a:r>
              <a:rPr lang="pl-PL" dirty="0"/>
              <a:t>Prawo wglądu w akta sprawy oraz utrwalania sobie wiadomości w notatkach i odpisach, także sporządzanie uwierzytelnionych odpisów, także wgląd elektroniczny</a:t>
            </a:r>
          </a:p>
          <a:p>
            <a:pPr marL="0" indent="0">
              <a:buNone/>
            </a:pPr>
            <a:r>
              <a:rPr lang="pl-PL" dirty="0"/>
              <a:t>Zakres przedmiotowy: jawność akt dla stron ograniczona przez wymagania ustaw szczególnych – Ustawa o ochronie informacji niejawnych- wyłączone informacje opatrywane klauzulami ściśle tajne, tajne, poufne, zastrzeżone oraz ograniczona przez zasady przyznawania uprawnienia dostępu do nich – ważny interes państwowy</a:t>
            </a:r>
          </a:p>
          <a:p>
            <a:pPr marL="0" indent="0">
              <a:buNone/>
            </a:pPr>
            <a:r>
              <a:rPr lang="pl-PL" dirty="0"/>
              <a:t>W </a:t>
            </a:r>
            <a:r>
              <a:rPr lang="pl-PL" dirty="0" err="1"/>
              <a:t>o.p</a:t>
            </a:r>
            <a:r>
              <a:rPr lang="pl-PL" dirty="0"/>
              <a:t>. ograniczenie w art. 179 wyłącza się od przeglądania akta, które organ podatkowy wyłączy z akt sprawy ze względu na interes publiczny</a:t>
            </a:r>
          </a:p>
          <a:p>
            <a:pPr marL="0" indent="0">
              <a:buNone/>
            </a:pPr>
            <a:r>
              <a:rPr lang="pl-PL" dirty="0"/>
              <a:t>Przeglądanie akt następuje wyłącznie w lokalu organu i w obecności jego pracownika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9801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720080"/>
          </a:xfrm>
        </p:spPr>
        <p:txBody>
          <a:bodyPr>
            <a:normAutofit/>
          </a:bodyPr>
          <a:lstStyle/>
          <a:p>
            <a:r>
              <a:rPr lang="pl-PL" sz="3600" b="1" dirty="0"/>
              <a:t>Dowody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Dowodem jest wszystko, co może przyczynić się do wyjaśnienia sprawy, a nie jest sprzeczne z prawem – katalog otwarty: w szczególności – dokumenty, zeznania świadków, opinie biegłych oraz oględziny.</a:t>
            </a:r>
          </a:p>
          <a:p>
            <a:r>
              <a:rPr lang="pl-PL" dirty="0"/>
              <a:t>Zasada prawdy obiektywnej – obowiązek ustalenia stanu faktycznego: organ winien w sposób wyczerpujący zebrać i rozpatrzyć cały materiał dowodowy</a:t>
            </a:r>
          </a:p>
          <a:p>
            <a:r>
              <a:rPr lang="pl-PL" dirty="0"/>
              <a:t>Brak związania: organ może w każdym stadium postępowania zmienić, uzupełnić lub uchylić swoje postanowienie dotyczące przeprowadzenia dowodu</a:t>
            </a:r>
          </a:p>
          <a:p>
            <a:r>
              <a:rPr lang="pl-PL" dirty="0"/>
              <a:t>Dokumenty urzędowe sporządzone w przepisanej formie przez powołane do tego organy państwowe w zakresie ich działania stanowią dowód tego, co zostało w nich urzędowo stwierdzone</a:t>
            </a:r>
          </a:p>
        </p:txBody>
      </p:sp>
    </p:spTree>
    <p:extLst>
      <p:ext uri="{BB962C8B-B14F-4D97-AF65-F5344CB8AC3E}">
        <p14:creationId xmlns:p14="http://schemas.microsoft.com/office/powerpoint/2010/main" val="911634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88640"/>
            <a:ext cx="8445624" cy="63981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Żądanie strony dotyczące przeprowadzenia dowodu należy uwzględnić, jeżeli przedmiotem dowodu jest okoliczność mająca znaczenie dla sprawy</a:t>
            </a:r>
          </a:p>
          <a:p>
            <a:pPr marL="0" indent="0">
              <a:buNone/>
            </a:pPr>
            <a:r>
              <a:rPr lang="pl-PL" dirty="0"/>
              <a:t>Strona ma prawo czynnego uczestniczenia w postępowaniu dowodowym</a:t>
            </a:r>
          </a:p>
          <a:p>
            <a:pPr marL="0" indent="0">
              <a:buNone/>
            </a:pPr>
            <a:r>
              <a:rPr lang="pl-PL" dirty="0"/>
              <a:t>Swobodna ocena dowodów – organ ocenia na podstawie całokształtu materiału dowodowego, czy dana okoliczność została udowodniona</a:t>
            </a:r>
          </a:p>
          <a:p>
            <a:pPr marL="0" indent="0">
              <a:buNone/>
            </a:pPr>
            <a:r>
              <a:rPr lang="pl-PL" dirty="0"/>
              <a:t>Domniemania faktyczne – wynikają z doświadczenia życiowego</a:t>
            </a:r>
          </a:p>
          <a:p>
            <a:pPr marL="0" indent="0">
              <a:buNone/>
            </a:pPr>
            <a:r>
              <a:rPr lang="pl-PL" dirty="0"/>
              <a:t>Domniemania prawne – wynikają z przepisu prawa</a:t>
            </a:r>
          </a:p>
          <a:p>
            <a:pPr marL="0" indent="0">
              <a:buNone/>
            </a:pPr>
            <a:r>
              <a:rPr lang="pl-PL" dirty="0"/>
              <a:t>Nie wymagają dowodu fakty powszechnie znane (notoryjne) oraz fakty znane organowi z urzędu (art. 77 §4 k.p.a.)</a:t>
            </a:r>
          </a:p>
        </p:txBody>
      </p:sp>
    </p:spTree>
    <p:extLst>
      <p:ext uri="{BB962C8B-B14F-4D97-AF65-F5344CB8AC3E}">
        <p14:creationId xmlns:p14="http://schemas.microsoft.com/office/powerpoint/2010/main" val="1683941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W postępowaniu podatkowym dowodami są:</a:t>
            </a:r>
          </a:p>
          <a:p>
            <a:pPr marL="514350" indent="-514350">
              <a:buAutoNum type="arabicPeriod"/>
            </a:pPr>
            <a:r>
              <a:rPr lang="pl-PL" dirty="0"/>
              <a:t>Deklaracje</a:t>
            </a:r>
          </a:p>
          <a:p>
            <a:pPr marL="514350" indent="-514350">
              <a:buAutoNum type="arabicPeriod"/>
            </a:pPr>
            <a:r>
              <a:rPr lang="pl-PL" dirty="0"/>
              <a:t>Informacje podatkowe</a:t>
            </a:r>
          </a:p>
          <a:p>
            <a:pPr marL="514350" indent="-514350">
              <a:buAutoNum type="arabicPeriod"/>
            </a:pPr>
            <a:r>
              <a:rPr lang="pl-PL" dirty="0"/>
              <a:t>Informacje dotyczące strony postępowania – sytuacja majątkowa, posiadanie rachunków bankowych, itd.</a:t>
            </a:r>
          </a:p>
          <a:p>
            <a:pPr marL="514350" indent="-514350">
              <a:buAutoNum type="arabicPeriod"/>
            </a:pPr>
            <a:r>
              <a:rPr lang="pl-PL" dirty="0"/>
              <a:t>Środki dowodowe nienazwane: otwarty katalog, np. opinie instytutu naukowo-badawczego, dowody z filmu, z fotokopii, z planów, z płyt, z taśm dźwiękowych, z wypisów maszynowych urządzeń liczących, itp.</a:t>
            </a:r>
          </a:p>
        </p:txBody>
      </p:sp>
    </p:spTree>
    <p:extLst>
      <p:ext uri="{BB962C8B-B14F-4D97-AF65-F5344CB8AC3E}">
        <p14:creationId xmlns:p14="http://schemas.microsoft.com/office/powerpoint/2010/main" val="486523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272808" cy="72008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Rozprawa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Organ jest zobowiązany przeprowadzić rozprawę gdy:</a:t>
            </a:r>
          </a:p>
          <a:p>
            <a:pPr marL="514350" indent="-514350">
              <a:buAutoNum type="arabicPeriod"/>
            </a:pPr>
            <a:r>
              <a:rPr lang="pl-PL" dirty="0"/>
              <a:t>przyspieszy to lub uprości postępowanie</a:t>
            </a:r>
          </a:p>
          <a:p>
            <a:pPr marL="514350" indent="-514350">
              <a:buAutoNum type="arabicPeriod"/>
            </a:pPr>
            <a:r>
              <a:rPr lang="pl-PL" dirty="0"/>
              <a:t>wymaga tego przepis prawa</a:t>
            </a:r>
          </a:p>
          <a:p>
            <a:pPr marL="514350" indent="-514350">
              <a:buAutoNum type="arabicPeriod"/>
            </a:pPr>
            <a:r>
              <a:rPr lang="pl-PL" dirty="0"/>
              <a:t>zachodzi potrzeba uzgodnienia interesu stron</a:t>
            </a:r>
          </a:p>
          <a:p>
            <a:pPr marL="514350" indent="-514350">
              <a:buAutoNum type="arabicPeriod"/>
            </a:pPr>
            <a:r>
              <a:rPr lang="pl-PL" dirty="0"/>
              <a:t>jest to potrzebne do wyjaśnienia sprawy przy udziale świadków, biegłych, w drodze oględzin </a:t>
            </a:r>
          </a:p>
          <a:p>
            <a:pPr marL="0" indent="0">
              <a:buNone/>
            </a:pPr>
            <a:r>
              <a:rPr lang="pl-PL" dirty="0"/>
              <a:t>Nieprzeprowadzenie rozprawy, gdy wymaga tego przepis prawa, </a:t>
            </a:r>
            <a:r>
              <a:rPr lang="pl-PL" b="1" dirty="0"/>
              <a:t>stanowi rażące naruszenia prawa</a:t>
            </a:r>
          </a:p>
        </p:txBody>
      </p:sp>
    </p:spTree>
    <p:extLst>
      <p:ext uri="{BB962C8B-B14F-4D97-AF65-F5344CB8AC3E}">
        <p14:creationId xmlns:p14="http://schemas.microsoft.com/office/powerpoint/2010/main" val="408011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9" y="188640"/>
            <a:ext cx="8496944" cy="6480720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Działania prawne oraz faktyczne / czynności materialno-techniczne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Systematyka k.p.a. jako podstawa charakterystyki postępowania w I instancji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Inny podział: czynności merytoryczne postępowania oraz czynności techniczno-procesowe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3782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Rozprawą kieruje pracownik organu administracji publicznej, przed którym toczy się postępowanie w sprawie</a:t>
            </a:r>
          </a:p>
          <a:p>
            <a:pPr marL="0" indent="0">
              <a:buNone/>
            </a:pPr>
            <a:r>
              <a:rPr lang="pl-PL" b="1" dirty="0"/>
              <a:t>Część wstępna rozprawy: </a:t>
            </a:r>
            <a:r>
              <a:rPr lang="pl-PL" dirty="0"/>
              <a:t>otwarcie, ustalenie czy stawiły się osoby wezwane, stwierdzenie, czy nie ma podstaw do odroczenia rozprawy – niestawienie się stron należycie wezwanych na rozprawę nie stanowi przeszkody w jej przeprowadzeniu</a:t>
            </a:r>
          </a:p>
          <a:p>
            <a:pPr marL="0" indent="0">
              <a:buNone/>
            </a:pPr>
            <a:r>
              <a:rPr lang="pl-PL" b="1" dirty="0"/>
              <a:t>Część właściwa rozprawy: </a:t>
            </a:r>
            <a:r>
              <a:rPr lang="pl-PL" dirty="0"/>
              <a:t>przeprowadzenie dowodów</a:t>
            </a:r>
          </a:p>
          <a:p>
            <a:pPr marL="0" indent="0">
              <a:buNone/>
            </a:pPr>
            <a:r>
              <a:rPr lang="pl-PL" dirty="0"/>
              <a:t>Kierujący rozprawą sprawuje policję sesyjną – dba o porządek czynności procesowych oraz zapewnia prawidłowy pod każdym względem przebieg rozprawy</a:t>
            </a:r>
          </a:p>
          <a:p>
            <a:pPr marL="0" indent="0">
              <a:buNone/>
            </a:pPr>
            <a:r>
              <a:rPr lang="pl-PL" dirty="0"/>
              <a:t>Postępowanie wyjaśniające gabinetowe – gdy nie ma przesłanek do przeprowadzenia rozprawy, mniej sformalizowane, do udowodnienia stanu faktycznego wystarczą same dokumenty, powszechne w </a:t>
            </a:r>
            <a:r>
              <a:rPr lang="pl-PL"/>
              <a:t>postępowaniu podatkowym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473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/>
          <a:lstStyle/>
          <a:p>
            <a:r>
              <a:rPr lang="pl-PL" b="1" dirty="0"/>
              <a:t>Wszczęcie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328592"/>
          </a:xfrm>
          <a:noFill/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Postępowanie wszczyna się na żądanie strony lub z urzędu (art. 61 §1 k.p.a., art. 165 §1 </a:t>
            </a:r>
            <a:r>
              <a:rPr lang="pl-PL" dirty="0" err="1"/>
              <a:t>o.p</a:t>
            </a:r>
            <a:r>
              <a:rPr lang="pl-PL" dirty="0"/>
              <a:t>.) – zasada dyspozycyjności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Organ administracji ma obowiązek przestrzegania swej właściwości (art. 19 k.p.a., art. 15 §1 </a:t>
            </a:r>
            <a:r>
              <a:rPr lang="pl-PL" dirty="0" err="1"/>
              <a:t>o.p</a:t>
            </a:r>
            <a:r>
              <a:rPr lang="pl-PL" dirty="0"/>
              <a:t>.) – organ administracji nie może zwrócić podania dotyczącego sprawy, w której wcześniej sąd powszechny uznał się za niewłaściwy (art. 66 §4 k.p.a., art. 171 §4 </a:t>
            </a:r>
            <a:r>
              <a:rPr lang="pl-PL" dirty="0" err="1"/>
              <a:t>o.p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Skutek procesowy wszczęcia postępowania – od momentu doręczenia organowi pisemnego podania (art. 61 §3 k.p.a., art. 165 §3 </a:t>
            </a:r>
            <a:r>
              <a:rPr lang="pl-PL" dirty="0" err="1"/>
              <a:t>o.p</a:t>
            </a:r>
            <a:r>
              <a:rPr lang="pl-PL" dirty="0"/>
              <a:t>.), jeśli ma formę dokumentu elektronicznego – od wprowadzenia do systemu informatycznego organu (art. 61 §3a k.p.a., art. 165 §3b </a:t>
            </a:r>
            <a:r>
              <a:rPr lang="pl-PL" dirty="0" err="1"/>
              <a:t>o.p</a:t>
            </a:r>
            <a:r>
              <a:rPr lang="pl-PL" dirty="0"/>
              <a:t>.), gdy stroną jest osoba prawna lub organizacja bez osobowości prawnej – żądanie wnosi jej statutowy organ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Podanie można wnosić także ustnie do protokołu/ nie ma znaczenia forma oraz nazwa pisma – o jego znaczeniu przesądza treść</a:t>
            </a:r>
          </a:p>
        </p:txBody>
      </p:sp>
    </p:spTree>
    <p:extLst>
      <p:ext uri="{BB962C8B-B14F-4D97-AF65-F5344CB8AC3E}">
        <p14:creationId xmlns:p14="http://schemas.microsoft.com/office/powerpoint/2010/main" val="126218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Nie powoduje wszczęcia postępowania żądanie wniesione przez osobę niebędącą stroną postępowania (wada podmiotowa) lub dotyczące sprawy niekwalifikującej się do rozpatrzenia (wada </a:t>
            </a:r>
            <a:r>
              <a:rPr lang="pl-PL"/>
              <a:t>przedmiotowa)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razie stwierdzenia ww. wady/wad organ wydaje postanowienie o odmowie wszczęcia postępowania – osobie wnoszącej podanie służy zażalenie, a w dalszej kolejności skarga do sądu administracyjnego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żądanie wnosi jedna ze stron, pozostałe strony muszą być zawiadomione o wszczęciu postępowania (art. 61 §4 k.p.a., art. 165 §3a </a:t>
            </a:r>
            <a:r>
              <a:rPr lang="pl-PL" dirty="0" err="1"/>
              <a:t>o.p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99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480720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Wyjątek:</a:t>
            </a:r>
          </a:p>
          <a:p>
            <a:pPr marL="0" indent="0">
              <a:buNone/>
            </a:pPr>
            <a:r>
              <a:rPr lang="pl-PL" dirty="0"/>
              <a:t>art. 61 §2 k.p.a. – organ administracji publicznej może ze względu na  szczególnie ważny interes strony wszcząć z urzędu postępowanie także w sprawie, w której przepis prawa wymaga wniosku strony. Organ obowiązany jest uzyskać na to zgodę strony w toku postępowania, a w razie nieuzyskania zgody – postępowanie umorzyć</a:t>
            </a:r>
          </a:p>
        </p:txBody>
      </p:sp>
    </p:spTree>
    <p:extLst>
      <p:ext uri="{BB962C8B-B14F-4D97-AF65-F5344CB8AC3E}">
        <p14:creationId xmlns:p14="http://schemas.microsoft.com/office/powerpoint/2010/main" val="3403616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Czynności techniczno-procesowe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Zaliczamy do nich wezwania, korzystanie z pomocy prawnej, doręczenia pism procesowych, umożliwienie wglądu do akt sprawy, sporządzania protokołów, prowadzenie metryki sprawy</a:t>
            </a:r>
          </a:p>
          <a:p>
            <a:pPr marL="0" indent="0">
              <a:buNone/>
            </a:pPr>
            <a:r>
              <a:rPr lang="pl-PL" dirty="0"/>
              <a:t>Wezwanie – może być skierowane do każdej osoby mającej informacje konieczne w postępowaniu, musi określać sprawę, pozycję procesową pozwanego oraz cel, w którym się go wzywa z zaznaczeniem, czy musi to być osobiste stawiennictwo, jeżeli tak – art. 51 §1 k.p.a. „do osobistego stawienia się wezwany jest obowiązany tylko w obrębie gminy lub miasta, w którym zamieszkuje albo przebywa”, dopuszczalne także żądanie stawienia się osobistego osoby zamieszkałej (przebywającej) w sąsiedniej gminie lub mieście (art. 51§2 k.p.a.), w przypadku </a:t>
            </a:r>
            <a:r>
              <a:rPr lang="pl-PL" dirty="0" err="1"/>
              <a:t>o.p</a:t>
            </a:r>
            <a:r>
              <a:rPr lang="pl-PL" dirty="0"/>
              <a:t>. obowiązek osobistego stawiennictwa w sprawach podatkowych dotyczy terenu województwa miejsca zamieszkania lub pobytu osoby wezwanej (art. 156 §1 </a:t>
            </a:r>
            <a:r>
              <a:rPr lang="pl-PL" dirty="0" err="1"/>
              <a:t>o.p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07197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W sprawach niecierpiących zwłoki możliwość wezwania telefonicznie albo przy użyciu innych środków łączności</a:t>
            </a:r>
          </a:p>
          <a:p>
            <a:pPr marL="0" indent="0">
              <a:buNone/>
            </a:pPr>
            <a:r>
              <a:rPr lang="pl-PL" b="1" dirty="0"/>
              <a:t>Instytucja pomocy prawnej: </a:t>
            </a:r>
            <a:r>
              <a:rPr lang="pl-PL" dirty="0"/>
              <a:t>art. 52 k.p.a. „w toku postępowania organ administracji publicznej zwraca się do właściwego terenowego organu administracji rządowej lub organu samorządu terytorialnego o wezwanie osoby zamieszkałej lub przebywającej w danej gminie lub mieście do złożenia wyjaśnień lub zeznań albo do dokonania innych czynności, związanych z toczącym się postępowaniem”</a:t>
            </a:r>
          </a:p>
          <a:p>
            <a:pPr marL="0" indent="0">
              <a:buNone/>
            </a:pPr>
            <a:r>
              <a:rPr lang="pl-PL" dirty="0"/>
              <a:t>Osobie wezwanej przysługuje zwrot kosztów stawiennictwa</a:t>
            </a:r>
          </a:p>
        </p:txBody>
      </p:sp>
    </p:spTree>
    <p:extLst>
      <p:ext uri="{BB962C8B-B14F-4D97-AF65-F5344CB8AC3E}">
        <p14:creationId xmlns:p14="http://schemas.microsoft.com/office/powerpoint/2010/main" val="3461431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Doręczenia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616624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Zasada oficjalności – doręczenie to czynność procesowa o dużej doniosłości z uwagi na zasadę pisemności oraz skutki prawne jakie wiążą z doręczeniem przepisy prawa materialnego oraz procesowego</a:t>
            </a:r>
          </a:p>
          <a:p>
            <a:pPr marL="0" indent="0">
              <a:buNone/>
            </a:pPr>
            <a:r>
              <a:rPr lang="pl-PL" dirty="0"/>
              <a:t>Przepisy normują kwestię doręczeń, nie odnoszą się do dotarcia treści pisma do adresata – dla biegu postępowania nie ma znaczenia, czy adresat zapoznał się z treścią pisma i kiedy to zrobił – znaczenie procesowe ma sam fakt doręczenia i jego potwierdzenia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2967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Obowiązek stron, przedstawicieli lub pełnomocników zawiadamiania organu o zmianie adresu – uznanie skuteczności doręczenia na dawny adres, jeśli nowego nie zgłoszono (art. 41 §2 k.p.a., art. 146 </a:t>
            </a:r>
            <a:r>
              <a:rPr lang="pl-PL" dirty="0" err="1"/>
              <a:t>o.p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Doręczenie właściwe – w miejscu zamieszkania, w miejscu pracy, w lokalu organu administracji publicznej, w razie niemożności doręczania jak wyżej i w razie koniecznej potrzeby pisma doręcza się w każdym miejscu, gdzie się adresata zastanie (art. 42 k.p.a.)</a:t>
            </a:r>
          </a:p>
          <a:p>
            <a:pPr marL="0" indent="0">
              <a:buNone/>
            </a:pPr>
            <a:r>
              <a:rPr lang="pl-PL" dirty="0"/>
              <a:t>Doręczenie zastępcze – gdy adresat nieobecny, pismo doręcza się za pokwitowaniem dorosłemu domownikowi, sąsiadowi lub dozorcy domu, jeżeli osoby te podjęły się oddania pisma adresatowi (art. 43 k.p.a.)</a:t>
            </a:r>
          </a:p>
        </p:txBody>
      </p:sp>
    </p:spTree>
    <p:extLst>
      <p:ext uri="{BB962C8B-B14F-4D97-AF65-F5344CB8AC3E}">
        <p14:creationId xmlns:p14="http://schemas.microsoft.com/office/powerpoint/2010/main" val="33176209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1779</Words>
  <Application>Microsoft Office PowerPoint</Application>
  <PresentationFormat>Pokaz na ekranie (4:3)</PresentationFormat>
  <Paragraphs>92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Motyw pakietu Office</vt:lpstr>
      <vt:lpstr>Czynności procesowe w toku postępowania administracyjnego</vt:lpstr>
      <vt:lpstr>Prezentacja programu PowerPoint</vt:lpstr>
      <vt:lpstr>Wszczęcie postępowania</vt:lpstr>
      <vt:lpstr>Prezentacja programu PowerPoint</vt:lpstr>
      <vt:lpstr>Prezentacja programu PowerPoint</vt:lpstr>
      <vt:lpstr>Czynności techniczno-procesowe</vt:lpstr>
      <vt:lpstr>Prezentacja programu PowerPoint</vt:lpstr>
      <vt:lpstr>Doręczenia</vt:lpstr>
      <vt:lpstr>Prezentacja programu PowerPoint</vt:lpstr>
      <vt:lpstr>Prezentacja programu PowerPoint</vt:lpstr>
      <vt:lpstr>Prezentacja programu PowerPoint</vt:lpstr>
      <vt:lpstr>Prezentacja programu PowerPoint</vt:lpstr>
      <vt:lpstr>Protokół</vt:lpstr>
      <vt:lpstr>Metryka sprawy</vt:lpstr>
      <vt:lpstr>Udostępnianie akt</vt:lpstr>
      <vt:lpstr>Dowody</vt:lpstr>
      <vt:lpstr>Prezentacja programu PowerPoint</vt:lpstr>
      <vt:lpstr>Prezentacja programu PowerPoint</vt:lpstr>
      <vt:lpstr>Rozprawa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Czynności procesowe w toku postępowania administracyjnego</dc:title>
  <dc:creator>sony</dc:creator>
  <cp:lastModifiedBy>Łukasz Kląskała</cp:lastModifiedBy>
  <cp:revision>29</cp:revision>
  <dcterms:created xsi:type="dcterms:W3CDTF">2016-03-04T20:06:21Z</dcterms:created>
  <dcterms:modified xsi:type="dcterms:W3CDTF">2018-10-26T17:18:57Z</dcterms:modified>
</cp:coreProperties>
</file>