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57" r:id="rId4"/>
    <p:sldId id="272" r:id="rId5"/>
    <p:sldId id="259" r:id="rId6"/>
    <p:sldId id="260" r:id="rId7"/>
    <p:sldId id="258" r:id="rId8"/>
    <p:sldId id="273" r:id="rId9"/>
    <p:sldId id="274" r:id="rId10"/>
    <p:sldId id="261" r:id="rId11"/>
    <p:sldId id="262" r:id="rId12"/>
    <p:sldId id="264" r:id="rId13"/>
    <p:sldId id="265" r:id="rId14"/>
    <p:sldId id="266" r:id="rId15"/>
    <p:sldId id="267" r:id="rId16"/>
    <p:sldId id="268" r:id="rId17"/>
    <p:sldId id="275" r:id="rId18"/>
    <p:sldId id="270" r:id="rId19"/>
    <p:sldId id="26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5"/>
    <p:restoredTop sz="96024"/>
  </p:normalViewPr>
  <p:slideViewPr>
    <p:cSldViewPr snapToGrid="0">
      <p:cViewPr varScale="1">
        <p:scale>
          <a:sx n="117" d="100"/>
          <a:sy n="117" d="100"/>
        </p:scale>
        <p:origin x="4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5E1F65-D107-D642-AFF9-5B42FB9D2F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Psychologia </a:t>
            </a:r>
            <a:r>
              <a:rPr lang="pl-PL" dirty="0" err="1"/>
              <a:t>zachowań</a:t>
            </a:r>
            <a:r>
              <a:rPr lang="pl-PL" dirty="0"/>
              <a:t> ekonomicznych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39952C4-6F93-92E4-0FC5-9E6386A6C2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 Daniel </a:t>
            </a:r>
            <a:r>
              <a:rPr lang="pl-PL" dirty="0" err="1"/>
              <a:t>Butyter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1835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6E059-A157-7CC9-871C-8DEFC44A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Racjonalność Preferencji i Wyborów ekonomicznych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F2D908-CFEB-0F7A-A375-077998388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Aksjomatyczna teoria użyteczności – teoria opracowana przez Johna Neumanna i Oskara Morgensterna (1944)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Zbiór reguł, które wskazują racjonalność naszych preferencji.</a:t>
            </a:r>
          </a:p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eriod"/>
            </a:pPr>
            <a:r>
              <a:rPr lang="pl-PL" dirty="0"/>
              <a:t>Spójności (2 przypadki 10 złotych natychmiast lub 12 za 7 dni; 1 opcja z dwóch lub osobie jest wszystko jedno (wtedy losowanie))</a:t>
            </a:r>
          </a:p>
          <a:p>
            <a:pPr marL="457200" indent="-457200">
              <a:buAutoNum type="arabicPeriod"/>
            </a:pPr>
            <a:r>
              <a:rPr lang="pl-PL" dirty="0"/>
              <a:t>Przechodniości  (3 wybory 1 - akcje, 2 – złoto, 3 – obligacje jeśli wolę 1 od 2 a 2 od 3, to 1 od 3)</a:t>
            </a:r>
          </a:p>
          <a:p>
            <a:pPr marL="457200" indent="-457200">
              <a:buAutoNum type="arabicPeriod"/>
            </a:pPr>
            <a:r>
              <a:rPr lang="pl-PL" dirty="0"/>
              <a:t>Wyniku zupełnie pewnego (2 wyniki – 1 na 100% albo udział w grze w której można prawdopodobnie wygrać 1 lub 2 wynik – 100 zł i 80 zł – wolimy 100 zł., to nie będziemy rzucać monety w której orzeł to 100, a reszka 80 zł.)</a:t>
            </a:r>
          </a:p>
          <a:p>
            <a:pPr marL="457200" indent="-457200">
              <a:buAutoNum type="arabicPeriod"/>
            </a:pPr>
            <a:r>
              <a:rPr lang="pl-PL" dirty="0" err="1"/>
              <a:t>Podstawiolności</a:t>
            </a:r>
            <a:r>
              <a:rPr lang="pl-PL" dirty="0"/>
              <a:t> (jednakowe preferencje 100 zł czy 25 euro 0,8 -100, 0,2-400 lub 0,8 -25 euro lub 0,2 -100 euro)</a:t>
            </a:r>
          </a:p>
        </p:txBody>
      </p:sp>
    </p:spTree>
    <p:extLst>
      <p:ext uri="{BB962C8B-B14F-4D97-AF65-F5344CB8AC3E}">
        <p14:creationId xmlns:p14="http://schemas.microsoft.com/office/powerpoint/2010/main" val="3149271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5BF3AC-BC0E-CEA3-E51A-6D8A7E1F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Racjonalność Preferencji i Wyborów ekonomicznych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5E7B5C-805D-AF8E-435E-A58CFB808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Racjonalny decydent musi wybierać nie tylko zgodnie z aksjomatami lecz również zgodnie z regułą maksymalizowania użyteczności.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</a:p>
          <a:p>
            <a:pPr marL="457200" indent="-457200">
              <a:buAutoNum type="arabicParenR"/>
            </a:pPr>
            <a:r>
              <a:rPr lang="pl-PL" dirty="0"/>
              <a:t>zarobić 100 zł. – prawdopodobieństwo 60% lub stracić 150 z prawdopodobieństwem 40%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pl-PL" dirty="0"/>
              <a:t>zarobić 150 zł. – prawdopodobieństwo 40% lub stracić 100 z prawdopodobieństwem 40%</a:t>
            </a:r>
          </a:p>
          <a:p>
            <a:pPr marL="457200" indent="-457200">
              <a:buAutoNum type="arabi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380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5BF3AC-BC0E-CEA3-E51A-6D8A7E1F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Racjonalność Preferencji i Wyborów ekonomicznych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5E7B5C-805D-AF8E-435E-A58CFB808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Załóżmy </a:t>
            </a:r>
            <a:r>
              <a:rPr lang="pl-PL" dirty="0" err="1"/>
              <a:t>żę</a:t>
            </a:r>
            <a:r>
              <a:rPr lang="pl-PL" dirty="0"/>
              <a:t> użyteczność poszczególnych wyników jest następująca: 0,3 dla wyniku +150 zł., 0,2 dla wyniku +100 zł, 0,7 dla wyniku -150 i 0,5 dla wyniku -100 zł.</a:t>
            </a:r>
          </a:p>
          <a:p>
            <a:pPr marL="0" indent="0">
              <a:buNone/>
            </a:pPr>
            <a:r>
              <a:rPr lang="pl-PL" dirty="0"/>
              <a:t>Oczekiwane użyteczności są to sumy iloczynów użyteczności i odpowiadających im prawdopodobieństwom</a:t>
            </a:r>
          </a:p>
          <a:p>
            <a:pPr marL="0" indent="0">
              <a:buNone/>
            </a:pPr>
            <a:r>
              <a:rPr lang="pl-PL" dirty="0"/>
              <a:t>1) u (100zł)x 0,6-u(-150 zł)x0,4=0,2x0,6-0,7-0,4= -1,6</a:t>
            </a:r>
          </a:p>
          <a:p>
            <a:pPr marL="0" indent="0">
              <a:buNone/>
            </a:pPr>
            <a:r>
              <a:rPr lang="pl-PL" dirty="0"/>
              <a:t>2) u(150 zł)x 0,4-u(-100 zł)x0,6=0,3x0,4-0,5x0,6= -1,8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Wybierzemy opcję - korzystniejsza – wyższa wartość, czyli 1).</a:t>
            </a:r>
          </a:p>
          <a:p>
            <a:pPr marL="457200" indent="-457200">
              <a:buAutoNum type="arabi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3554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5BF3AC-BC0E-CEA3-E51A-6D8A7E1F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PARADOKSY </a:t>
            </a:r>
            <a:r>
              <a:rPr lang="pl-PL" dirty="0" err="1"/>
              <a:t>RACJONALNOŚCi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5E7B5C-805D-AF8E-435E-A58CFB808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Eksperyment </a:t>
            </a:r>
            <a:r>
              <a:rPr lang="pl-PL" dirty="0" err="1"/>
              <a:t>Allais</a:t>
            </a:r>
            <a:r>
              <a:rPr lang="pl-PL" dirty="0"/>
              <a:t> – 1953 </a:t>
            </a:r>
          </a:p>
          <a:p>
            <a:pPr marL="0" indent="0">
              <a:buNone/>
            </a:pPr>
            <a:r>
              <a:rPr lang="pl-PL" dirty="0"/>
              <a:t>Sytuacja 1 </a:t>
            </a:r>
          </a:p>
          <a:p>
            <a:pPr marL="0" indent="0">
              <a:buNone/>
            </a:pPr>
            <a:r>
              <a:rPr lang="pl-PL" dirty="0"/>
              <a:t>A – na pewno otrzymać 1 000 000 dolarów</a:t>
            </a:r>
          </a:p>
          <a:p>
            <a:pPr marL="0" indent="0">
              <a:buNone/>
            </a:pPr>
            <a:r>
              <a:rPr lang="pl-PL" dirty="0"/>
              <a:t>B - 5 000 000 dolarów z prawdopodobieństwem 10% lub 1 000 000 z prawdopodobieństwem  89% lub nic z prawdopodobieństwem 1%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Sytuacja 2</a:t>
            </a:r>
          </a:p>
          <a:p>
            <a:pPr marL="0" indent="0">
              <a:buNone/>
            </a:pPr>
            <a:r>
              <a:rPr lang="pl-PL" dirty="0"/>
              <a:t>C- otrzymać 1 000 000 dolarów z prawdopodobieństwem 11% lub nie otrzymać niczego z prawdopodobieństwem  89%</a:t>
            </a:r>
          </a:p>
          <a:p>
            <a:pPr marL="0" indent="0">
              <a:buNone/>
            </a:pPr>
            <a:r>
              <a:rPr lang="pl-PL" dirty="0"/>
              <a:t>D- otrzymać 5 000 000 dolarów z prawdopodobieństwem  10% lub nie otrzymać niczego z prawdopodobieństwem  90%</a:t>
            </a:r>
          </a:p>
          <a:p>
            <a:pPr marL="457200" indent="-457200">
              <a:buAutoNum type="arabi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8019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5BF3AC-BC0E-CEA3-E51A-6D8A7E1F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PARADOKSY </a:t>
            </a:r>
            <a:r>
              <a:rPr lang="pl-PL" dirty="0" err="1"/>
              <a:t>RACJONALNOŚCi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5E7B5C-805D-AF8E-435E-A58CFB808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A lub D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Allais</a:t>
            </a:r>
            <a:r>
              <a:rPr lang="pl-PL" dirty="0"/>
              <a:t> udowodnił, że preferencje te są niezgodne z aksjomatami teorii użyteczności.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[tabelka z rozpiską paradoksu]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Paradoks decyzyjny, który łamie teorię użyteczności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8838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5BF3AC-BC0E-CEA3-E51A-6D8A7E1F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PARADOKSY </a:t>
            </a:r>
            <a:r>
              <a:rPr lang="pl-PL" dirty="0" err="1"/>
              <a:t>RACJONALNOŚCi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5E7B5C-805D-AF8E-435E-A58CFB808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 przyczyna – efekt pewność – na 100% otrzymujemy 1 000 000, co nie jest racjonalne (silniejsze przesunięcie preferencji w kierunku wyniku zupełnie pewnego) – przykład życiowy – obligacje skarbowe (0 ryzyko – mały zysk)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2 Przyczyna efekt dyspozycji – nieracjonalnie silna skłonność do sprzedawania akcji, których kurs cenowy wzrósł od momentu zakupu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Kolejny Paradoks </a:t>
            </a:r>
            <a:r>
              <a:rPr lang="pl-PL" dirty="0" err="1"/>
              <a:t>Ellsberga</a:t>
            </a:r>
            <a:r>
              <a:rPr lang="pl-PL" dirty="0"/>
              <a:t>- 1961</a:t>
            </a:r>
          </a:p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8595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5BF3AC-BC0E-CEA3-E51A-6D8A7E1F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PARADOKSY </a:t>
            </a:r>
            <a:r>
              <a:rPr lang="pl-PL" dirty="0" err="1"/>
              <a:t>RACJONALNOŚCi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5E7B5C-805D-AF8E-435E-A58CFB808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GRA 1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50/50 kul</a:t>
            </a:r>
          </a:p>
          <a:p>
            <a:pPr marL="0" indent="0">
              <a:buNone/>
            </a:pPr>
            <a:r>
              <a:rPr lang="pl-PL" dirty="0"/>
              <a:t>oraz 100 kul (0+100 lub 100+0)</a:t>
            </a:r>
          </a:p>
          <a:p>
            <a:pPr marL="0" indent="0">
              <a:buNone/>
            </a:pPr>
            <a:r>
              <a:rPr lang="pl-PL" dirty="0"/>
              <a:t>wyciągnąć białą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GRA 2 </a:t>
            </a:r>
          </a:p>
          <a:p>
            <a:pPr marL="0" indent="0">
              <a:buNone/>
            </a:pPr>
            <a:r>
              <a:rPr lang="pl-PL" dirty="0"/>
              <a:t>teraz czarną</a:t>
            </a:r>
          </a:p>
          <a:p>
            <a:pPr marL="457200" indent="-457200">
              <a:buAutoNum type="arabi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8516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60D43F-7D86-9A0D-226D-9B58F9FA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PARADOKSY </a:t>
            </a:r>
            <a:r>
              <a:rPr lang="pl-PL" dirty="0" err="1"/>
              <a:t>RACJONALNOŚCi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1FF708-8895-C8C1-FC5C-680F1F904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76846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Unikanie </a:t>
            </a:r>
            <a:r>
              <a:rPr lang="pl-PL" dirty="0" err="1"/>
              <a:t>nejasności</a:t>
            </a:r>
            <a:r>
              <a:rPr lang="pl-PL" dirty="0"/>
              <a:t>!!! Nawet jeśli zachowujemy się nieracjonalnie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Niejasność wpływa na styl dokonywania wyborów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Większość  decydentów przejawia silną awersję do niejasności, to znaczy, że stara się jej uniknąć (wolimy kupić znaną nam markę, a nie coś nowego)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5501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744EE4-5D2A-D477-9076-5E662675A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C18E45-EFBA-3FE4-19A3-1760F78BE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warunkach niejasności decydenci przywiązują większą wagę do informacji negatywnych (bardziej myślą o tym, ile mogą stracić, niż o tym ile mogą zyskać)</a:t>
            </a:r>
          </a:p>
          <a:p>
            <a:pPr marL="0" indent="0">
              <a:buNone/>
            </a:pPr>
            <a:r>
              <a:rPr lang="pl-PL" dirty="0"/>
              <a:t>Obiekty lub zagrożenia, których działanie cechuje się dużą niejasnością (tzn. bardzo trudno ustalić prawdopodobieństwo straty), są ubezpieczane za znacznie wyższą cenę.</a:t>
            </a:r>
          </a:p>
          <a:p>
            <a:pPr marL="0" indent="0">
              <a:buNone/>
            </a:pPr>
            <a:r>
              <a:rPr lang="pl-PL" dirty="0"/>
              <a:t>Unikanie niejasności w podejmowaniu decyzji jest słabo związane z unikaniem ryzyka, to znaczy oba te zachowania wcale nie muszą współwystępować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5105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8D74C9-7AF7-9D8D-7487-664869C0C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/>
              <a:t>Dziękuję za uwagę</a:t>
            </a:r>
          </a:p>
        </p:txBody>
      </p:sp>
    </p:spTree>
    <p:extLst>
      <p:ext uri="{BB962C8B-B14F-4D97-AF65-F5344CB8AC3E}">
        <p14:creationId xmlns:p14="http://schemas.microsoft.com/office/powerpoint/2010/main" val="1943343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CD08E0-496A-2DCA-C504-474DA222E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Czym jest racjonalne zachowanie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7EC773-A464-A488-EF7A-F8031E451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Osoba, która zachowuje się racjonalnie:</a:t>
            </a:r>
          </a:p>
          <a:p>
            <a:pPr marL="457200" indent="-457200">
              <a:buAutoNum type="arabicPeriod"/>
            </a:pPr>
            <a:r>
              <a:rPr lang="pl-PL" dirty="0"/>
              <a:t>Podejmuje decyzje dotyczące oszczędzania.</a:t>
            </a:r>
          </a:p>
          <a:p>
            <a:pPr marL="457200" indent="-457200">
              <a:buAutoNum type="arabicPeriod"/>
            </a:pPr>
            <a:r>
              <a:rPr lang="pl-PL" dirty="0"/>
              <a:t>Dokonuje inwestycji na rynkach finansowych</a:t>
            </a:r>
          </a:p>
          <a:p>
            <a:pPr marL="457200" indent="-457200">
              <a:buAutoNum type="arabicPeriod"/>
            </a:pPr>
            <a:r>
              <a:rPr lang="pl-PL" dirty="0"/>
              <a:t>Dysponuje pieniędzmi</a:t>
            </a:r>
          </a:p>
          <a:p>
            <a:pPr marL="457200" indent="-457200">
              <a:buAutoNum type="arabicPeriod"/>
            </a:pPr>
            <a:endParaRPr lang="pl-PL" dirty="0"/>
          </a:p>
          <a:p>
            <a:pPr marL="0" indent="0">
              <a:buNone/>
            </a:pPr>
            <a:r>
              <a:rPr lang="pl-PL" dirty="0"/>
              <a:t>Racjonalność vs nieracjonalność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Zachowanie nieracjonalne z punktu widzenia modelu ekonomicznego można postrzegać jako racjonalne z perspektywy innych nauk społecznych.</a:t>
            </a:r>
          </a:p>
          <a:p>
            <a:pPr marL="0" indent="0" algn="r">
              <a:buNone/>
            </a:pPr>
            <a:r>
              <a:rPr lang="pl-PL" dirty="0"/>
              <a:t>(filozofia i psychologia)</a:t>
            </a:r>
          </a:p>
        </p:txBody>
      </p:sp>
    </p:spTree>
    <p:extLst>
      <p:ext uri="{BB962C8B-B14F-4D97-AF65-F5344CB8AC3E}">
        <p14:creationId xmlns:p14="http://schemas.microsoft.com/office/powerpoint/2010/main" val="1111848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6E059-A157-7CC9-871C-8DEFC44A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RACJONALNOŚĆ zachowania w </a:t>
            </a:r>
            <a:r>
              <a:rPr lang="pl-PL" dirty="0" err="1"/>
              <a:t>FiLOZOFii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F2D908-CFEB-0F7A-A375-077998388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Różne poglądy na racjonalność: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M. Lewicka – brak jednolitej definicji racjonalności</a:t>
            </a:r>
          </a:p>
          <a:p>
            <a:pPr marL="0" indent="0">
              <a:buNone/>
            </a:pPr>
            <a:endParaRPr lang="pl-PL" dirty="0"/>
          </a:p>
          <a:p>
            <a:pPr marL="457200" indent="-457200" algn="just">
              <a:buAutoNum type="alphaUcPeriod"/>
            </a:pPr>
            <a:r>
              <a:rPr lang="pl-PL" dirty="0" err="1"/>
              <a:t>Kacelnik</a:t>
            </a:r>
            <a:r>
              <a:rPr lang="pl-PL" dirty="0"/>
              <a:t> – określone działanie może być racjonalne bądź nieracjonalne w zależności od definicji do której się odwołujemy (filozofia i psychologia testują racjonalność, opierając się na różnych postaciach przebiegu procesu oceny lub decydowania; ekonomiczna racjonalność koncentruje się na aspektach ściśle formalnych)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629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6E059-A157-7CC9-871C-8DEFC44A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RACJONALNOŚĆ zachowania w </a:t>
            </a:r>
            <a:r>
              <a:rPr lang="pl-PL" dirty="0" err="1"/>
              <a:t>FiLOZOFII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F2D908-CFEB-0F7A-A375-077998388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2 cechy racjonalności – konsekwencja + realizacja pewnych celów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Powtarzalność zachowania  w niezmiennych okolicznościach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Przykład – samobójca postępuje racjonalnie pod warunkiem, że preferuj śmierć od jakiejkolwiek przyszłości.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Podsumowując – działanie jest racjonalne, jeśli zbliża jednostkę do osiągnięcia zamierzonego celu.</a:t>
            </a:r>
          </a:p>
        </p:txBody>
      </p:sp>
    </p:spTree>
    <p:extLst>
      <p:ext uri="{BB962C8B-B14F-4D97-AF65-F5344CB8AC3E}">
        <p14:creationId xmlns:p14="http://schemas.microsoft.com/office/powerpoint/2010/main" val="2771505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6E059-A157-7CC9-871C-8DEFC44A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RACJONALNOŚĆ zachowania w psychologii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F2D908-CFEB-0F7A-A375-077998388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D. </a:t>
            </a:r>
            <a:r>
              <a:rPr lang="pl-PL" dirty="0" err="1"/>
              <a:t>Over</a:t>
            </a:r>
            <a:r>
              <a:rPr lang="pl-PL" dirty="0"/>
              <a:t> – „ludzie, wraz z charakteryzującymi ich umysłowymi stanami lub procesami oraz podejmowanymi przez nich działaniami, są racjonalni, gdy spełniają określone standardy poznawcze”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Racjonalność </a:t>
            </a:r>
            <a:r>
              <a:rPr lang="pl-PL" dirty="0" err="1"/>
              <a:t>epistemiczna</a:t>
            </a:r>
            <a:r>
              <a:rPr lang="pl-PL" dirty="0"/>
              <a:t> (racjonalne przekonania na podstawie logiki) a racjonalność działania.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Racjonalność teoretyczna (jak powinniśmy się zachowywać) a racjonalność praktyczna (jak się zachowujemy).</a:t>
            </a:r>
          </a:p>
        </p:txBody>
      </p:sp>
    </p:spTree>
    <p:extLst>
      <p:ext uri="{BB962C8B-B14F-4D97-AF65-F5344CB8AC3E}">
        <p14:creationId xmlns:p14="http://schemas.microsoft.com/office/powerpoint/2010/main" val="3984429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6E059-A157-7CC9-871C-8DEFC44A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RACJONALNOŚĆ zachowania w PSYCHOLOGII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F2D908-CFEB-0F7A-A375-077998388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Racjonalność – to „stan odznaczający się rozsądkiem, wolą akceptowania tego, co jest dobrze uzasadnione”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Uznać coś za racjonalne to tyle, co uznać za sensowne, właściwe lub wymagane lub zgodne z jakimś uznanym celem, takim jak prawda lub dobro.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Racjonalny tylko człowiek, bo racjonalność jest „związana z rozumem” (jasność umysłu i rozsądkiem)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5277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6E059-A157-7CC9-871C-8DEFC44A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RACJONALNOŚĆ zachowania w PSYCHOLOGII I Filozofii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F2D908-CFEB-0F7A-A375-077998388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- jest to proces</a:t>
            </a:r>
          </a:p>
          <a:p>
            <a:pPr marL="0" indent="0">
              <a:buNone/>
            </a:pPr>
            <a:r>
              <a:rPr lang="pl-PL" dirty="0"/>
              <a:t>- Interpretacja racjonalności w kontekście niejawnych myśli lub przekonań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Np. inwestor, który przetworzył dużo informacji przed ulokowaniem środków w akcjach określonej spółki (niezależnie od wyniku finansowego)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14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6E059-A157-7CC9-871C-8DEFC44A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Definiowanie Racjonalności w Ekonomii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F2D908-CFEB-0F7A-A375-077998388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UcPeriod"/>
            </a:pPr>
            <a:r>
              <a:rPr lang="pl-PL" dirty="0" err="1"/>
              <a:t>Smith</a:t>
            </a:r>
            <a:r>
              <a:rPr lang="pl-PL" dirty="0"/>
              <a:t> ”Każdy człowiek czyni stałe wysiłki, by znaleźć najbardziej korzystne zastosowanie dla kapitału, jakim może rozporządzać. Ma oczywiście na widoku własną korzyść, a nie korzyść społeczeństwa”</a:t>
            </a:r>
          </a:p>
          <a:p>
            <a:pPr marL="0" indent="0" algn="just">
              <a:buNone/>
            </a:pPr>
            <a:r>
              <a:rPr lang="pl-PL" dirty="0"/>
              <a:t>odwoływanie się do problemu maksymalizacji (zdobycie największej ilości dobra), oraz podjęcie takich decyzji, które optymalizują osobiste korzyści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N. </a:t>
            </a:r>
            <a:r>
              <a:rPr lang="pl-PL" dirty="0" err="1"/>
              <a:t>Wilkinson</a:t>
            </a:r>
            <a:r>
              <a:rPr lang="pl-PL" dirty="0"/>
              <a:t> sprowadza racjonalność do kilku kryterium:</a:t>
            </a:r>
          </a:p>
          <a:p>
            <a:pPr marL="457200" indent="-457200" algn="just">
              <a:buAutoNum type="arabicPeriod"/>
            </a:pPr>
            <a:r>
              <a:rPr lang="pl-PL" dirty="0"/>
              <a:t>Postawy i preferencje powinny odpowiadać podstawowym regułom logiki i rachunku prawdopodobieństwa.</a:t>
            </a:r>
          </a:p>
          <a:p>
            <a:pPr marL="457200" indent="-457200" algn="just">
              <a:buAutoNum type="arabicPeriod"/>
            </a:pPr>
            <a:r>
              <a:rPr lang="pl-PL" dirty="0"/>
              <a:t>Postawy i preferencje powinny być spójne.</a:t>
            </a:r>
          </a:p>
          <a:p>
            <a:pPr marL="457200" indent="-457200" algn="just">
              <a:buAutoNum type="arabicPeriod"/>
            </a:pPr>
            <a:r>
              <a:rPr lang="pl-PL" dirty="0"/>
              <a:t>Postawy i preferencje nie powinny być tworzone lub zmieniane pod wpływem nieistotnych lub błahych powodów.</a:t>
            </a:r>
          </a:p>
          <a:p>
            <a:pPr marL="457200" indent="-457200" algn="just">
              <a:buAutoNum type="arabicPeriod"/>
            </a:pPr>
            <a:r>
              <a:rPr lang="pl-PL" dirty="0"/>
              <a:t>Postawy i preferencje powinny być zgodne z empirycznymi obserwacjami podmiotu, w tym z jego świadomymi działaniami.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968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108F4C-BC5A-B47C-FF2E-E81B892E0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Definiowanie Racjonalności w Ekonomii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A767E4-0DF2-3A35-964F-220AFFDD7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Nie każdy się zgadza z takim rozumieniem racjonalności.</a:t>
            </a:r>
          </a:p>
          <a:p>
            <a:pPr marL="0" indent="0">
              <a:buNone/>
            </a:pPr>
            <a:r>
              <a:rPr lang="pl-PL" dirty="0"/>
              <a:t>A. Sen</a:t>
            </a:r>
          </a:p>
          <a:p>
            <a:pPr marL="0" indent="0">
              <a:buNone/>
            </a:pPr>
            <a:r>
              <a:rPr lang="pl-PL" dirty="0"/>
              <a:t>„Racjonalność wymaga czegoś więcej niż tylko wewnętrznej zgodności wyborów […] musi narzucać relacje między celami i zamiarami rozważanymi przez jednostkę a wyborami, których ona dokonuje”</a:t>
            </a:r>
          </a:p>
          <a:p>
            <a:pPr marL="0" indent="0">
              <a:buNone/>
            </a:pPr>
            <a:r>
              <a:rPr lang="pl-PL" dirty="0"/>
              <a:t>Czy społeczeństwo stworzone przez homo </a:t>
            </a:r>
            <a:r>
              <a:rPr lang="pl-PL" dirty="0" err="1"/>
              <a:t>economicus</a:t>
            </a:r>
            <a:r>
              <a:rPr lang="pl-PL" dirty="0"/>
              <a:t> mogło by być szczęśliwe?</a:t>
            </a:r>
          </a:p>
        </p:txBody>
      </p:sp>
    </p:spTree>
    <p:extLst>
      <p:ext uri="{BB962C8B-B14F-4D97-AF65-F5344CB8AC3E}">
        <p14:creationId xmlns:p14="http://schemas.microsoft.com/office/powerpoint/2010/main" val="3917929482"/>
      </p:ext>
    </p:extLst>
  </p:cSld>
  <p:clrMapOvr>
    <a:masterClrMapping/>
  </p:clrMapOvr>
</p:sld>
</file>

<file path=ppt/theme/theme1.xml><?xml version="1.0" encoding="utf-8"?>
<a:theme xmlns:a="http://schemas.openxmlformats.org/drawingml/2006/main" name="Par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</Template>
  <TotalTime>1765</TotalTime>
  <Words>1134</Words>
  <Application>Microsoft Macintosh PowerPoint</Application>
  <PresentationFormat>Panoramiczny</PresentationFormat>
  <Paragraphs>125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2" baseType="lpstr">
      <vt:lpstr>Arial</vt:lpstr>
      <vt:lpstr>Century Gothic</vt:lpstr>
      <vt:lpstr>Para</vt:lpstr>
      <vt:lpstr>Psychologia zachowań ekonomicznych</vt:lpstr>
      <vt:lpstr>Czym jest racjonalne zachowanie</vt:lpstr>
      <vt:lpstr>RACJONALNOŚĆ zachowania w FiLOZOFii</vt:lpstr>
      <vt:lpstr>RACJONALNOŚĆ zachowania w FiLOZOFII</vt:lpstr>
      <vt:lpstr>RACJONALNOŚĆ zachowania w psychologii</vt:lpstr>
      <vt:lpstr>RACJONALNOŚĆ zachowania w PSYCHOLOGII</vt:lpstr>
      <vt:lpstr>RACJONALNOŚĆ zachowania w PSYCHOLOGII I Filozofii</vt:lpstr>
      <vt:lpstr>Definiowanie Racjonalności w Ekonomii</vt:lpstr>
      <vt:lpstr>Definiowanie Racjonalności w Ekonomii</vt:lpstr>
      <vt:lpstr>Racjonalność Preferencji i Wyborów ekonomicznych</vt:lpstr>
      <vt:lpstr>Racjonalność Preferencji i Wyborów ekonomicznych</vt:lpstr>
      <vt:lpstr>Racjonalność Preferencji i Wyborów ekonomicznych</vt:lpstr>
      <vt:lpstr>PARADOKSY RACJONALNOŚCi</vt:lpstr>
      <vt:lpstr>PARADOKSY RACJONALNOŚCi</vt:lpstr>
      <vt:lpstr>PARADOKSY RACJONALNOŚCi</vt:lpstr>
      <vt:lpstr>PARADOKSY RACJONALNOŚCi</vt:lpstr>
      <vt:lpstr>PARADOKSY RACJONALNOŚCi</vt:lpstr>
      <vt:lpstr>Wnioski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Psychologia zachowań ekonomicznych</dc:title>
  <dc:creator>Daniel Butyter</dc:creator>
  <cp:lastModifiedBy>Daniel Butyter</cp:lastModifiedBy>
  <cp:revision>8</cp:revision>
  <dcterms:created xsi:type="dcterms:W3CDTF">2024-02-21T20:34:03Z</dcterms:created>
  <dcterms:modified xsi:type="dcterms:W3CDTF">2025-03-05T19:50:29Z</dcterms:modified>
</cp:coreProperties>
</file>