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04" r:id="rId5"/>
    <p:sldId id="267" r:id="rId6"/>
    <p:sldId id="259" r:id="rId7"/>
    <p:sldId id="270" r:id="rId8"/>
    <p:sldId id="271" r:id="rId9"/>
    <p:sldId id="269" r:id="rId10"/>
    <p:sldId id="268" r:id="rId11"/>
    <p:sldId id="273" r:id="rId12"/>
    <p:sldId id="272" r:id="rId13"/>
    <p:sldId id="265" r:id="rId14"/>
    <p:sldId id="290" r:id="rId15"/>
    <p:sldId id="280" r:id="rId16"/>
    <p:sldId id="283" r:id="rId17"/>
    <p:sldId id="282" r:id="rId18"/>
    <p:sldId id="281" r:id="rId19"/>
    <p:sldId id="279" r:id="rId20"/>
    <p:sldId id="288" r:id="rId21"/>
    <p:sldId id="287" r:id="rId22"/>
    <p:sldId id="289" r:id="rId23"/>
    <p:sldId id="294" r:id="rId24"/>
    <p:sldId id="293" r:id="rId25"/>
    <p:sldId id="295" r:id="rId26"/>
    <p:sldId id="292" r:id="rId27"/>
    <p:sldId id="291" r:id="rId28"/>
    <p:sldId id="299" r:id="rId29"/>
    <p:sldId id="298" r:id="rId30"/>
    <p:sldId id="297" r:id="rId31"/>
    <p:sldId id="296" r:id="rId32"/>
    <p:sldId id="302" r:id="rId33"/>
    <p:sldId id="301" r:id="rId34"/>
    <p:sldId id="305" r:id="rId35"/>
    <p:sldId id="300" r:id="rId36"/>
    <p:sldId id="303" r:id="rId37"/>
    <p:sldId id="278" r:id="rId3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274"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72E0F7-BB74-4B91-8DD3-039516C955DC}"/>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F57F8747-B600-4D79-9672-90635F9145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2B57FD3F-ACAE-4F4A-98EA-9899306C3754}"/>
              </a:ext>
            </a:extLst>
          </p:cNvPr>
          <p:cNvSpPr>
            <a:spLocks noGrp="1"/>
          </p:cNvSpPr>
          <p:nvPr>
            <p:ph type="dt" sz="half" idx="10"/>
          </p:nvPr>
        </p:nvSpPr>
        <p:spPr/>
        <p:txBody>
          <a:bodyPr/>
          <a:lstStyle/>
          <a:p>
            <a:fld id="{40A7EFC4-3D30-4739-B53E-818FA901385A}" type="datetimeFigureOut">
              <a:rPr lang="pl-PL" smtClean="0"/>
              <a:t>20.04.2023</a:t>
            </a:fld>
            <a:endParaRPr lang="pl-PL"/>
          </a:p>
        </p:txBody>
      </p:sp>
      <p:sp>
        <p:nvSpPr>
          <p:cNvPr id="5" name="Symbol zastępczy stopki 4">
            <a:extLst>
              <a:ext uri="{FF2B5EF4-FFF2-40B4-BE49-F238E27FC236}">
                <a16:creationId xmlns:a16="http://schemas.microsoft.com/office/drawing/2014/main" id="{124BC31F-971F-4200-88B2-716E1846403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009BC8F-651A-4394-80DE-9BB26F714BC8}"/>
              </a:ext>
            </a:extLst>
          </p:cNvPr>
          <p:cNvSpPr>
            <a:spLocks noGrp="1"/>
          </p:cNvSpPr>
          <p:nvPr>
            <p:ph type="sldNum" sz="quarter" idx="12"/>
          </p:nvPr>
        </p:nvSpPr>
        <p:spPr/>
        <p:txBody>
          <a:bodyPr/>
          <a:lstStyle/>
          <a:p>
            <a:fld id="{913F684A-30EE-46A7-A5F9-6C3AEE344E51}" type="slidenum">
              <a:rPr lang="pl-PL" smtClean="0"/>
              <a:t>‹#›</a:t>
            </a:fld>
            <a:endParaRPr lang="pl-PL"/>
          </a:p>
        </p:txBody>
      </p:sp>
    </p:spTree>
    <p:extLst>
      <p:ext uri="{BB962C8B-B14F-4D97-AF65-F5344CB8AC3E}">
        <p14:creationId xmlns:p14="http://schemas.microsoft.com/office/powerpoint/2010/main" val="1590146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C58560-60C5-47AA-93BF-649BBD926F1E}"/>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469C1D50-ECA7-4AE2-91C3-12AF6016C549}"/>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26D4E06-777F-495A-B17D-EEAC11D0FC66}"/>
              </a:ext>
            </a:extLst>
          </p:cNvPr>
          <p:cNvSpPr>
            <a:spLocks noGrp="1"/>
          </p:cNvSpPr>
          <p:nvPr>
            <p:ph type="dt" sz="half" idx="10"/>
          </p:nvPr>
        </p:nvSpPr>
        <p:spPr/>
        <p:txBody>
          <a:bodyPr/>
          <a:lstStyle/>
          <a:p>
            <a:fld id="{40A7EFC4-3D30-4739-B53E-818FA901385A}" type="datetimeFigureOut">
              <a:rPr lang="pl-PL" smtClean="0"/>
              <a:t>20.04.2023</a:t>
            </a:fld>
            <a:endParaRPr lang="pl-PL"/>
          </a:p>
        </p:txBody>
      </p:sp>
      <p:sp>
        <p:nvSpPr>
          <p:cNvPr id="5" name="Symbol zastępczy stopki 4">
            <a:extLst>
              <a:ext uri="{FF2B5EF4-FFF2-40B4-BE49-F238E27FC236}">
                <a16:creationId xmlns:a16="http://schemas.microsoft.com/office/drawing/2014/main" id="{718D5939-0CA0-4BE6-9DA2-72F85203FFB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E3B1E39-C32C-4A97-B448-C78DDFA70003}"/>
              </a:ext>
            </a:extLst>
          </p:cNvPr>
          <p:cNvSpPr>
            <a:spLocks noGrp="1"/>
          </p:cNvSpPr>
          <p:nvPr>
            <p:ph type="sldNum" sz="quarter" idx="12"/>
          </p:nvPr>
        </p:nvSpPr>
        <p:spPr/>
        <p:txBody>
          <a:bodyPr/>
          <a:lstStyle/>
          <a:p>
            <a:fld id="{913F684A-30EE-46A7-A5F9-6C3AEE344E51}" type="slidenum">
              <a:rPr lang="pl-PL" smtClean="0"/>
              <a:t>‹#›</a:t>
            </a:fld>
            <a:endParaRPr lang="pl-PL"/>
          </a:p>
        </p:txBody>
      </p:sp>
    </p:spTree>
    <p:extLst>
      <p:ext uri="{BB962C8B-B14F-4D97-AF65-F5344CB8AC3E}">
        <p14:creationId xmlns:p14="http://schemas.microsoft.com/office/powerpoint/2010/main" val="3722364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E5884CD9-7B97-443C-8255-D3E4C526FE12}"/>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C08886FD-E0B1-47CC-85CF-E2321AB96126}"/>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61207E7-7731-493C-B8A3-84C262A82FF0}"/>
              </a:ext>
            </a:extLst>
          </p:cNvPr>
          <p:cNvSpPr>
            <a:spLocks noGrp="1"/>
          </p:cNvSpPr>
          <p:nvPr>
            <p:ph type="dt" sz="half" idx="10"/>
          </p:nvPr>
        </p:nvSpPr>
        <p:spPr/>
        <p:txBody>
          <a:bodyPr/>
          <a:lstStyle/>
          <a:p>
            <a:fld id="{40A7EFC4-3D30-4739-B53E-818FA901385A}" type="datetimeFigureOut">
              <a:rPr lang="pl-PL" smtClean="0"/>
              <a:t>20.04.2023</a:t>
            </a:fld>
            <a:endParaRPr lang="pl-PL"/>
          </a:p>
        </p:txBody>
      </p:sp>
      <p:sp>
        <p:nvSpPr>
          <p:cNvPr id="5" name="Symbol zastępczy stopki 4">
            <a:extLst>
              <a:ext uri="{FF2B5EF4-FFF2-40B4-BE49-F238E27FC236}">
                <a16:creationId xmlns:a16="http://schemas.microsoft.com/office/drawing/2014/main" id="{A4E7D4BB-2777-4E92-9BED-783CD383386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423C5D7-F493-450C-991D-E3F09D6E67A8}"/>
              </a:ext>
            </a:extLst>
          </p:cNvPr>
          <p:cNvSpPr>
            <a:spLocks noGrp="1"/>
          </p:cNvSpPr>
          <p:nvPr>
            <p:ph type="sldNum" sz="quarter" idx="12"/>
          </p:nvPr>
        </p:nvSpPr>
        <p:spPr/>
        <p:txBody>
          <a:bodyPr/>
          <a:lstStyle/>
          <a:p>
            <a:fld id="{913F684A-30EE-46A7-A5F9-6C3AEE344E51}" type="slidenum">
              <a:rPr lang="pl-PL" smtClean="0"/>
              <a:t>‹#›</a:t>
            </a:fld>
            <a:endParaRPr lang="pl-PL"/>
          </a:p>
        </p:txBody>
      </p:sp>
    </p:spTree>
    <p:extLst>
      <p:ext uri="{BB962C8B-B14F-4D97-AF65-F5344CB8AC3E}">
        <p14:creationId xmlns:p14="http://schemas.microsoft.com/office/powerpoint/2010/main" val="1851578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406D89-E14B-4E10-84FE-EA3ACD3BC14F}"/>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26B4AD86-3A3D-4B4D-B709-71A750F0478E}"/>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073FF4C-32ED-49C1-8A95-0413D0CAB5E2}"/>
              </a:ext>
            </a:extLst>
          </p:cNvPr>
          <p:cNvSpPr>
            <a:spLocks noGrp="1"/>
          </p:cNvSpPr>
          <p:nvPr>
            <p:ph type="dt" sz="half" idx="10"/>
          </p:nvPr>
        </p:nvSpPr>
        <p:spPr/>
        <p:txBody>
          <a:bodyPr/>
          <a:lstStyle/>
          <a:p>
            <a:fld id="{40A7EFC4-3D30-4739-B53E-818FA901385A}" type="datetimeFigureOut">
              <a:rPr lang="pl-PL" smtClean="0"/>
              <a:t>20.04.2023</a:t>
            </a:fld>
            <a:endParaRPr lang="pl-PL"/>
          </a:p>
        </p:txBody>
      </p:sp>
      <p:sp>
        <p:nvSpPr>
          <p:cNvPr id="5" name="Symbol zastępczy stopki 4">
            <a:extLst>
              <a:ext uri="{FF2B5EF4-FFF2-40B4-BE49-F238E27FC236}">
                <a16:creationId xmlns:a16="http://schemas.microsoft.com/office/drawing/2014/main" id="{5B9A9D64-E111-4C34-B036-8F13A3E4ED0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7C77592-EA53-4B0F-BA89-A4F918F01B07}"/>
              </a:ext>
            </a:extLst>
          </p:cNvPr>
          <p:cNvSpPr>
            <a:spLocks noGrp="1"/>
          </p:cNvSpPr>
          <p:nvPr>
            <p:ph type="sldNum" sz="quarter" idx="12"/>
          </p:nvPr>
        </p:nvSpPr>
        <p:spPr/>
        <p:txBody>
          <a:bodyPr/>
          <a:lstStyle/>
          <a:p>
            <a:fld id="{913F684A-30EE-46A7-A5F9-6C3AEE344E51}" type="slidenum">
              <a:rPr lang="pl-PL" smtClean="0"/>
              <a:t>‹#›</a:t>
            </a:fld>
            <a:endParaRPr lang="pl-PL"/>
          </a:p>
        </p:txBody>
      </p:sp>
    </p:spTree>
    <p:extLst>
      <p:ext uri="{BB962C8B-B14F-4D97-AF65-F5344CB8AC3E}">
        <p14:creationId xmlns:p14="http://schemas.microsoft.com/office/powerpoint/2010/main" val="2352486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65344D-32A1-4103-853C-A396B5036BCB}"/>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76B84664-7450-43D7-8926-DBA2ADBFE4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ECD4A8E9-9D5B-4A20-B57D-1C8C7A3FFA3B}"/>
              </a:ext>
            </a:extLst>
          </p:cNvPr>
          <p:cNvSpPr>
            <a:spLocks noGrp="1"/>
          </p:cNvSpPr>
          <p:nvPr>
            <p:ph type="dt" sz="half" idx="10"/>
          </p:nvPr>
        </p:nvSpPr>
        <p:spPr/>
        <p:txBody>
          <a:bodyPr/>
          <a:lstStyle/>
          <a:p>
            <a:fld id="{40A7EFC4-3D30-4739-B53E-818FA901385A}" type="datetimeFigureOut">
              <a:rPr lang="pl-PL" smtClean="0"/>
              <a:t>20.04.2023</a:t>
            </a:fld>
            <a:endParaRPr lang="pl-PL"/>
          </a:p>
        </p:txBody>
      </p:sp>
      <p:sp>
        <p:nvSpPr>
          <p:cNvPr id="5" name="Symbol zastępczy stopki 4">
            <a:extLst>
              <a:ext uri="{FF2B5EF4-FFF2-40B4-BE49-F238E27FC236}">
                <a16:creationId xmlns:a16="http://schemas.microsoft.com/office/drawing/2014/main" id="{8F8BD226-065B-437A-B71B-FD08B2C80EF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71280B5-A9D4-40F6-B96B-8DBD556ECBB1}"/>
              </a:ext>
            </a:extLst>
          </p:cNvPr>
          <p:cNvSpPr>
            <a:spLocks noGrp="1"/>
          </p:cNvSpPr>
          <p:nvPr>
            <p:ph type="sldNum" sz="quarter" idx="12"/>
          </p:nvPr>
        </p:nvSpPr>
        <p:spPr/>
        <p:txBody>
          <a:bodyPr/>
          <a:lstStyle/>
          <a:p>
            <a:fld id="{913F684A-30EE-46A7-A5F9-6C3AEE344E51}" type="slidenum">
              <a:rPr lang="pl-PL" smtClean="0"/>
              <a:t>‹#›</a:t>
            </a:fld>
            <a:endParaRPr lang="pl-PL"/>
          </a:p>
        </p:txBody>
      </p:sp>
    </p:spTree>
    <p:extLst>
      <p:ext uri="{BB962C8B-B14F-4D97-AF65-F5344CB8AC3E}">
        <p14:creationId xmlns:p14="http://schemas.microsoft.com/office/powerpoint/2010/main" val="4179533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D00F17-0CA2-4562-9FB5-37B1B846B7D3}"/>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C01668DE-AEAE-4750-9AA4-97F802E0DCCB}"/>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3FA130BF-0FC7-4CF3-B5C8-C4C2C67C9443}"/>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7623624A-A564-4193-A22F-F1A053DEBF04}"/>
              </a:ext>
            </a:extLst>
          </p:cNvPr>
          <p:cNvSpPr>
            <a:spLocks noGrp="1"/>
          </p:cNvSpPr>
          <p:nvPr>
            <p:ph type="dt" sz="half" idx="10"/>
          </p:nvPr>
        </p:nvSpPr>
        <p:spPr/>
        <p:txBody>
          <a:bodyPr/>
          <a:lstStyle/>
          <a:p>
            <a:fld id="{40A7EFC4-3D30-4739-B53E-818FA901385A}" type="datetimeFigureOut">
              <a:rPr lang="pl-PL" smtClean="0"/>
              <a:t>20.04.2023</a:t>
            </a:fld>
            <a:endParaRPr lang="pl-PL"/>
          </a:p>
        </p:txBody>
      </p:sp>
      <p:sp>
        <p:nvSpPr>
          <p:cNvPr id="6" name="Symbol zastępczy stopki 5">
            <a:extLst>
              <a:ext uri="{FF2B5EF4-FFF2-40B4-BE49-F238E27FC236}">
                <a16:creationId xmlns:a16="http://schemas.microsoft.com/office/drawing/2014/main" id="{F2D0D694-6BEB-4665-A679-C01C4755087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626F516-1B68-4746-B695-9F42A67E6D3A}"/>
              </a:ext>
            </a:extLst>
          </p:cNvPr>
          <p:cNvSpPr>
            <a:spLocks noGrp="1"/>
          </p:cNvSpPr>
          <p:nvPr>
            <p:ph type="sldNum" sz="quarter" idx="12"/>
          </p:nvPr>
        </p:nvSpPr>
        <p:spPr/>
        <p:txBody>
          <a:bodyPr/>
          <a:lstStyle/>
          <a:p>
            <a:fld id="{913F684A-30EE-46A7-A5F9-6C3AEE344E51}" type="slidenum">
              <a:rPr lang="pl-PL" smtClean="0"/>
              <a:t>‹#›</a:t>
            </a:fld>
            <a:endParaRPr lang="pl-PL"/>
          </a:p>
        </p:txBody>
      </p:sp>
    </p:spTree>
    <p:extLst>
      <p:ext uri="{BB962C8B-B14F-4D97-AF65-F5344CB8AC3E}">
        <p14:creationId xmlns:p14="http://schemas.microsoft.com/office/powerpoint/2010/main" val="3785846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4EDF9AD-2185-400B-B66C-1CC24C26236D}"/>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7B724A79-D122-4DD4-90DD-CB3B8E7119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00B6190F-D5EA-4273-BE6B-9612A62C1E65}"/>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46DF64DC-FA14-4BC0-8810-759C90D51C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2796C922-26F7-420B-9261-0E2C151A75E8}"/>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3F15B846-32BD-4EE2-9AFD-F0A2A71FAB3B}"/>
              </a:ext>
            </a:extLst>
          </p:cNvPr>
          <p:cNvSpPr>
            <a:spLocks noGrp="1"/>
          </p:cNvSpPr>
          <p:nvPr>
            <p:ph type="dt" sz="half" idx="10"/>
          </p:nvPr>
        </p:nvSpPr>
        <p:spPr/>
        <p:txBody>
          <a:bodyPr/>
          <a:lstStyle/>
          <a:p>
            <a:fld id="{40A7EFC4-3D30-4739-B53E-818FA901385A}" type="datetimeFigureOut">
              <a:rPr lang="pl-PL" smtClean="0"/>
              <a:t>20.04.2023</a:t>
            </a:fld>
            <a:endParaRPr lang="pl-PL"/>
          </a:p>
        </p:txBody>
      </p:sp>
      <p:sp>
        <p:nvSpPr>
          <p:cNvPr id="8" name="Symbol zastępczy stopki 7">
            <a:extLst>
              <a:ext uri="{FF2B5EF4-FFF2-40B4-BE49-F238E27FC236}">
                <a16:creationId xmlns:a16="http://schemas.microsoft.com/office/drawing/2014/main" id="{79D1AA00-460E-48E7-8FE9-07A16E20EA5A}"/>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3F8AA90B-1DD0-4E45-93E0-5BC783CD94E6}"/>
              </a:ext>
            </a:extLst>
          </p:cNvPr>
          <p:cNvSpPr>
            <a:spLocks noGrp="1"/>
          </p:cNvSpPr>
          <p:nvPr>
            <p:ph type="sldNum" sz="quarter" idx="12"/>
          </p:nvPr>
        </p:nvSpPr>
        <p:spPr/>
        <p:txBody>
          <a:bodyPr/>
          <a:lstStyle/>
          <a:p>
            <a:fld id="{913F684A-30EE-46A7-A5F9-6C3AEE344E51}" type="slidenum">
              <a:rPr lang="pl-PL" smtClean="0"/>
              <a:t>‹#›</a:t>
            </a:fld>
            <a:endParaRPr lang="pl-PL"/>
          </a:p>
        </p:txBody>
      </p:sp>
    </p:spTree>
    <p:extLst>
      <p:ext uri="{BB962C8B-B14F-4D97-AF65-F5344CB8AC3E}">
        <p14:creationId xmlns:p14="http://schemas.microsoft.com/office/powerpoint/2010/main" val="4043064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A265D6F-E59E-49A1-B624-4A8E05CE0004}"/>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3A4A67A3-D6E5-45C0-897C-FC3FFFBEE5C4}"/>
              </a:ext>
            </a:extLst>
          </p:cNvPr>
          <p:cNvSpPr>
            <a:spLocks noGrp="1"/>
          </p:cNvSpPr>
          <p:nvPr>
            <p:ph type="dt" sz="half" idx="10"/>
          </p:nvPr>
        </p:nvSpPr>
        <p:spPr/>
        <p:txBody>
          <a:bodyPr/>
          <a:lstStyle/>
          <a:p>
            <a:fld id="{40A7EFC4-3D30-4739-B53E-818FA901385A}" type="datetimeFigureOut">
              <a:rPr lang="pl-PL" smtClean="0"/>
              <a:t>20.04.2023</a:t>
            </a:fld>
            <a:endParaRPr lang="pl-PL"/>
          </a:p>
        </p:txBody>
      </p:sp>
      <p:sp>
        <p:nvSpPr>
          <p:cNvPr id="4" name="Symbol zastępczy stopki 3">
            <a:extLst>
              <a:ext uri="{FF2B5EF4-FFF2-40B4-BE49-F238E27FC236}">
                <a16:creationId xmlns:a16="http://schemas.microsoft.com/office/drawing/2014/main" id="{DE8CA278-8928-4700-944A-866FF08DB0E8}"/>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E49B4205-FE31-416A-AB60-AA9768D7DE92}"/>
              </a:ext>
            </a:extLst>
          </p:cNvPr>
          <p:cNvSpPr>
            <a:spLocks noGrp="1"/>
          </p:cNvSpPr>
          <p:nvPr>
            <p:ph type="sldNum" sz="quarter" idx="12"/>
          </p:nvPr>
        </p:nvSpPr>
        <p:spPr/>
        <p:txBody>
          <a:bodyPr/>
          <a:lstStyle/>
          <a:p>
            <a:fld id="{913F684A-30EE-46A7-A5F9-6C3AEE344E51}" type="slidenum">
              <a:rPr lang="pl-PL" smtClean="0"/>
              <a:t>‹#›</a:t>
            </a:fld>
            <a:endParaRPr lang="pl-PL"/>
          </a:p>
        </p:txBody>
      </p:sp>
    </p:spTree>
    <p:extLst>
      <p:ext uri="{BB962C8B-B14F-4D97-AF65-F5344CB8AC3E}">
        <p14:creationId xmlns:p14="http://schemas.microsoft.com/office/powerpoint/2010/main" val="3225818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83DC2F75-F2C7-41BF-9D07-8FFC5F4A0419}"/>
              </a:ext>
            </a:extLst>
          </p:cNvPr>
          <p:cNvSpPr>
            <a:spLocks noGrp="1"/>
          </p:cNvSpPr>
          <p:nvPr>
            <p:ph type="dt" sz="half" idx="10"/>
          </p:nvPr>
        </p:nvSpPr>
        <p:spPr/>
        <p:txBody>
          <a:bodyPr/>
          <a:lstStyle/>
          <a:p>
            <a:fld id="{40A7EFC4-3D30-4739-B53E-818FA901385A}" type="datetimeFigureOut">
              <a:rPr lang="pl-PL" smtClean="0"/>
              <a:t>20.04.2023</a:t>
            </a:fld>
            <a:endParaRPr lang="pl-PL"/>
          </a:p>
        </p:txBody>
      </p:sp>
      <p:sp>
        <p:nvSpPr>
          <p:cNvPr id="3" name="Symbol zastępczy stopki 2">
            <a:extLst>
              <a:ext uri="{FF2B5EF4-FFF2-40B4-BE49-F238E27FC236}">
                <a16:creationId xmlns:a16="http://schemas.microsoft.com/office/drawing/2014/main" id="{B721E2DD-20BF-42ED-8EE2-40BB8F3B5CDF}"/>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D175B277-E166-4213-8F68-B47C46995EA2}"/>
              </a:ext>
            </a:extLst>
          </p:cNvPr>
          <p:cNvSpPr>
            <a:spLocks noGrp="1"/>
          </p:cNvSpPr>
          <p:nvPr>
            <p:ph type="sldNum" sz="quarter" idx="12"/>
          </p:nvPr>
        </p:nvSpPr>
        <p:spPr/>
        <p:txBody>
          <a:bodyPr/>
          <a:lstStyle/>
          <a:p>
            <a:fld id="{913F684A-30EE-46A7-A5F9-6C3AEE344E51}" type="slidenum">
              <a:rPr lang="pl-PL" smtClean="0"/>
              <a:t>‹#›</a:t>
            </a:fld>
            <a:endParaRPr lang="pl-PL"/>
          </a:p>
        </p:txBody>
      </p:sp>
    </p:spTree>
    <p:extLst>
      <p:ext uri="{BB962C8B-B14F-4D97-AF65-F5344CB8AC3E}">
        <p14:creationId xmlns:p14="http://schemas.microsoft.com/office/powerpoint/2010/main" val="3464823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87B0F43-5095-4150-9FA2-5C6E72800115}"/>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582F462-D25F-4043-AA91-37218177AB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FE837B32-A113-4306-9337-BD3F9C30AD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2C78BB61-F27C-488B-94BE-C4A673D30E7B}"/>
              </a:ext>
            </a:extLst>
          </p:cNvPr>
          <p:cNvSpPr>
            <a:spLocks noGrp="1"/>
          </p:cNvSpPr>
          <p:nvPr>
            <p:ph type="dt" sz="half" idx="10"/>
          </p:nvPr>
        </p:nvSpPr>
        <p:spPr/>
        <p:txBody>
          <a:bodyPr/>
          <a:lstStyle/>
          <a:p>
            <a:fld id="{40A7EFC4-3D30-4739-B53E-818FA901385A}" type="datetimeFigureOut">
              <a:rPr lang="pl-PL" smtClean="0"/>
              <a:t>20.04.2023</a:t>
            </a:fld>
            <a:endParaRPr lang="pl-PL"/>
          </a:p>
        </p:txBody>
      </p:sp>
      <p:sp>
        <p:nvSpPr>
          <p:cNvPr id="6" name="Symbol zastępczy stopki 5">
            <a:extLst>
              <a:ext uri="{FF2B5EF4-FFF2-40B4-BE49-F238E27FC236}">
                <a16:creationId xmlns:a16="http://schemas.microsoft.com/office/drawing/2014/main" id="{ACCD79F1-F4B4-4D21-902D-B07F06BB05DE}"/>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210C6A8C-FA4D-4E6D-8FD2-8BB3F64F513D}"/>
              </a:ext>
            </a:extLst>
          </p:cNvPr>
          <p:cNvSpPr>
            <a:spLocks noGrp="1"/>
          </p:cNvSpPr>
          <p:nvPr>
            <p:ph type="sldNum" sz="quarter" idx="12"/>
          </p:nvPr>
        </p:nvSpPr>
        <p:spPr/>
        <p:txBody>
          <a:bodyPr/>
          <a:lstStyle/>
          <a:p>
            <a:fld id="{913F684A-30EE-46A7-A5F9-6C3AEE344E51}" type="slidenum">
              <a:rPr lang="pl-PL" smtClean="0"/>
              <a:t>‹#›</a:t>
            </a:fld>
            <a:endParaRPr lang="pl-PL"/>
          </a:p>
        </p:txBody>
      </p:sp>
    </p:spTree>
    <p:extLst>
      <p:ext uri="{BB962C8B-B14F-4D97-AF65-F5344CB8AC3E}">
        <p14:creationId xmlns:p14="http://schemas.microsoft.com/office/powerpoint/2010/main" val="8678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091B4D-46F5-49CB-90A2-859769C1FB0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DC7DF56E-8F99-4405-A4F2-3491794D07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4D852D11-B503-46BA-A846-2B731BD768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303E96CE-7FCC-41C4-8981-3B4342806391}"/>
              </a:ext>
            </a:extLst>
          </p:cNvPr>
          <p:cNvSpPr>
            <a:spLocks noGrp="1"/>
          </p:cNvSpPr>
          <p:nvPr>
            <p:ph type="dt" sz="half" idx="10"/>
          </p:nvPr>
        </p:nvSpPr>
        <p:spPr/>
        <p:txBody>
          <a:bodyPr/>
          <a:lstStyle/>
          <a:p>
            <a:fld id="{40A7EFC4-3D30-4739-B53E-818FA901385A}" type="datetimeFigureOut">
              <a:rPr lang="pl-PL" smtClean="0"/>
              <a:t>20.04.2023</a:t>
            </a:fld>
            <a:endParaRPr lang="pl-PL"/>
          </a:p>
        </p:txBody>
      </p:sp>
      <p:sp>
        <p:nvSpPr>
          <p:cNvPr id="6" name="Symbol zastępczy stopki 5">
            <a:extLst>
              <a:ext uri="{FF2B5EF4-FFF2-40B4-BE49-F238E27FC236}">
                <a16:creationId xmlns:a16="http://schemas.microsoft.com/office/drawing/2014/main" id="{E17EC229-1448-4F43-A8A7-99D8AAED84E3}"/>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1723FD53-A4F4-4FB1-BAB0-02F00D1E05EC}"/>
              </a:ext>
            </a:extLst>
          </p:cNvPr>
          <p:cNvSpPr>
            <a:spLocks noGrp="1"/>
          </p:cNvSpPr>
          <p:nvPr>
            <p:ph type="sldNum" sz="quarter" idx="12"/>
          </p:nvPr>
        </p:nvSpPr>
        <p:spPr/>
        <p:txBody>
          <a:bodyPr/>
          <a:lstStyle/>
          <a:p>
            <a:fld id="{913F684A-30EE-46A7-A5F9-6C3AEE344E51}" type="slidenum">
              <a:rPr lang="pl-PL" smtClean="0"/>
              <a:t>‹#›</a:t>
            </a:fld>
            <a:endParaRPr lang="pl-PL"/>
          </a:p>
        </p:txBody>
      </p:sp>
    </p:spTree>
    <p:extLst>
      <p:ext uri="{BB962C8B-B14F-4D97-AF65-F5344CB8AC3E}">
        <p14:creationId xmlns:p14="http://schemas.microsoft.com/office/powerpoint/2010/main" val="1703385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854C0614-55FD-4372-9278-889CEA99DC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F9671268-5A50-4F99-A8DC-4996BA9F77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891B4D15-30EF-4F59-865A-EC2C9C6086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A7EFC4-3D30-4739-B53E-818FA901385A}" type="datetimeFigureOut">
              <a:rPr lang="pl-PL" smtClean="0"/>
              <a:t>20.04.2023</a:t>
            </a:fld>
            <a:endParaRPr lang="pl-PL"/>
          </a:p>
        </p:txBody>
      </p:sp>
      <p:sp>
        <p:nvSpPr>
          <p:cNvPr id="5" name="Symbol zastępczy stopki 4">
            <a:extLst>
              <a:ext uri="{FF2B5EF4-FFF2-40B4-BE49-F238E27FC236}">
                <a16:creationId xmlns:a16="http://schemas.microsoft.com/office/drawing/2014/main" id="{11D4185D-CF63-41B4-A802-33F497F12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6754B34D-1C6B-4196-8E35-AC61DB3771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3F684A-30EE-46A7-A5F9-6C3AEE344E51}" type="slidenum">
              <a:rPr lang="pl-PL" smtClean="0"/>
              <a:t>‹#›</a:t>
            </a:fld>
            <a:endParaRPr lang="pl-PL"/>
          </a:p>
        </p:txBody>
      </p:sp>
    </p:spTree>
    <p:extLst>
      <p:ext uri="{BB962C8B-B14F-4D97-AF65-F5344CB8AC3E}">
        <p14:creationId xmlns:p14="http://schemas.microsoft.com/office/powerpoint/2010/main" val="35887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869571F-6AF2-43CF-AB39-62005CE1DB26}"/>
              </a:ext>
            </a:extLst>
          </p:cNvPr>
          <p:cNvSpPr>
            <a:spLocks noGrp="1"/>
          </p:cNvSpPr>
          <p:nvPr>
            <p:ph type="ctrTitle"/>
          </p:nvPr>
        </p:nvSpPr>
        <p:spPr/>
        <p:txBody>
          <a:bodyPr/>
          <a:lstStyle/>
          <a:p>
            <a:r>
              <a:rPr lang="en-GB" b="1" dirty="0"/>
              <a:t>Status of architect in the construction process</a:t>
            </a:r>
            <a:endParaRPr lang="pl-PL" dirty="0"/>
          </a:p>
        </p:txBody>
      </p:sp>
      <p:sp>
        <p:nvSpPr>
          <p:cNvPr id="3" name="Podtytuł 2">
            <a:extLst>
              <a:ext uri="{FF2B5EF4-FFF2-40B4-BE49-F238E27FC236}">
                <a16:creationId xmlns:a16="http://schemas.microsoft.com/office/drawing/2014/main" id="{468D15D6-CF6D-4D83-80AB-2413A7C09C4E}"/>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1144839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AFD81-C0BF-4056-9A5F-88AA608F864A}"/>
              </a:ext>
            </a:extLst>
          </p:cNvPr>
          <p:cNvSpPr>
            <a:spLocks noGrp="1"/>
          </p:cNvSpPr>
          <p:nvPr>
            <p:ph type="title"/>
          </p:nvPr>
        </p:nvSpPr>
        <p:spPr/>
        <p:txBody>
          <a:bodyPr/>
          <a:lstStyle/>
          <a:p>
            <a:pPr algn="ctr"/>
            <a:r>
              <a:rPr lang="en-GB" b="1" dirty="0"/>
              <a:t>DESIGNER</a:t>
            </a:r>
            <a:endParaRPr lang="pl-PL" dirty="0"/>
          </a:p>
        </p:txBody>
      </p:sp>
      <p:sp>
        <p:nvSpPr>
          <p:cNvPr id="3" name="Symbol zastępczy zawartości 2">
            <a:extLst>
              <a:ext uri="{FF2B5EF4-FFF2-40B4-BE49-F238E27FC236}">
                <a16:creationId xmlns:a16="http://schemas.microsoft.com/office/drawing/2014/main" id="{2C3825EE-6645-4205-BBA7-8DFA8CD3FD49}"/>
              </a:ext>
            </a:extLst>
          </p:cNvPr>
          <p:cNvSpPr>
            <a:spLocks noGrp="1"/>
          </p:cNvSpPr>
          <p:nvPr>
            <p:ph idx="1"/>
          </p:nvPr>
        </p:nvSpPr>
        <p:spPr/>
        <p:txBody>
          <a:bodyPr>
            <a:normAutofit fontScale="92500" lnSpcReduction="20000"/>
          </a:bodyPr>
          <a:lstStyle/>
          <a:p>
            <a:pPr marL="0" indent="0">
              <a:buNone/>
            </a:pPr>
            <a:r>
              <a:rPr lang="en-GB" b="1" dirty="0"/>
              <a:t>Obligation of establishment of an investor's supervision inspector</a:t>
            </a:r>
            <a:endParaRPr lang="pl-PL" dirty="0"/>
          </a:p>
          <a:p>
            <a:pPr marL="0" indent="0">
              <a:buNone/>
            </a:pPr>
            <a:r>
              <a:rPr lang="en-GB" dirty="0"/>
              <a:t>1. The competent authority may, in the decision on the construction permit, impose on the investor the obligation to establish an investor supervision inspector, and the obligation to provide the author's supervision, in cases justified by a high degree of complication of the facility or construction works or the expected impact on the environment.</a:t>
            </a:r>
            <a:endParaRPr lang="pl-PL" dirty="0"/>
          </a:p>
          <a:p>
            <a:pPr marL="0" indent="0">
              <a:buNone/>
            </a:pPr>
            <a:r>
              <a:rPr lang="en-GB" dirty="0"/>
              <a:t>2. The Minister for Construction, Local Planning and Planning and Housing shall determine, by means of a regulation, the types of construction works, the implementation of which is required to establish a surveillance inspector investor, as well as a list of construction works and technical criteria to be followed by the authority during the imposition of an obligation on the investor to establish an investor supervision inspector.</a:t>
            </a:r>
            <a:endParaRPr lang="pl-PL" dirty="0"/>
          </a:p>
          <a:p>
            <a:pPr marL="0" indent="0">
              <a:buNone/>
            </a:pPr>
            <a:r>
              <a:rPr lang="en-GB" dirty="0"/>
              <a:t>(Art. 19 A.B.L.)</a:t>
            </a:r>
            <a:endParaRPr lang="pl-PL" dirty="0"/>
          </a:p>
          <a:p>
            <a:pPr marL="0" indent="0">
              <a:buNone/>
            </a:pPr>
            <a:endParaRPr lang="pl-PL" dirty="0"/>
          </a:p>
        </p:txBody>
      </p:sp>
    </p:spTree>
    <p:extLst>
      <p:ext uri="{BB962C8B-B14F-4D97-AF65-F5344CB8AC3E}">
        <p14:creationId xmlns:p14="http://schemas.microsoft.com/office/powerpoint/2010/main" val="1548124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AFD81-C0BF-4056-9A5F-88AA608F864A}"/>
              </a:ext>
            </a:extLst>
          </p:cNvPr>
          <p:cNvSpPr>
            <a:spLocks noGrp="1"/>
          </p:cNvSpPr>
          <p:nvPr>
            <p:ph type="title"/>
          </p:nvPr>
        </p:nvSpPr>
        <p:spPr/>
        <p:txBody>
          <a:bodyPr/>
          <a:lstStyle/>
          <a:p>
            <a:pPr algn="ctr"/>
            <a:r>
              <a:rPr lang="en-GB" b="1" dirty="0"/>
              <a:t>DESIGNER’S OBLIGATIONS</a:t>
            </a:r>
            <a:endParaRPr lang="pl-PL" dirty="0"/>
          </a:p>
        </p:txBody>
      </p:sp>
      <p:sp>
        <p:nvSpPr>
          <p:cNvPr id="3" name="Symbol zastępczy zawartości 2">
            <a:extLst>
              <a:ext uri="{FF2B5EF4-FFF2-40B4-BE49-F238E27FC236}">
                <a16:creationId xmlns:a16="http://schemas.microsoft.com/office/drawing/2014/main" id="{2C3825EE-6645-4205-BBA7-8DFA8CD3FD49}"/>
              </a:ext>
            </a:extLst>
          </p:cNvPr>
          <p:cNvSpPr>
            <a:spLocks noGrp="1"/>
          </p:cNvSpPr>
          <p:nvPr>
            <p:ph idx="1"/>
          </p:nvPr>
        </p:nvSpPr>
        <p:spPr/>
        <p:txBody>
          <a:bodyPr>
            <a:normAutofit fontScale="85000" lnSpcReduction="20000"/>
          </a:bodyPr>
          <a:lstStyle/>
          <a:p>
            <a:pPr marL="0" indent="0">
              <a:buNone/>
            </a:pPr>
            <a:r>
              <a:rPr lang="en-GB" dirty="0"/>
              <a:t>1. The basic duties of the designer shall be:</a:t>
            </a:r>
            <a:endParaRPr lang="pl-PL" dirty="0"/>
          </a:p>
          <a:p>
            <a:pPr marL="0" indent="0">
              <a:buNone/>
            </a:pPr>
            <a:r>
              <a:rPr lang="en-GB" dirty="0"/>
              <a:t>1) the development of a construction project in a manner consistent with the requirements of the Act, the findings set out in the administrative decisions concerning the construction deliberations, the applicable regulations and the principles of technical knowledge;</a:t>
            </a:r>
            <a:endParaRPr lang="pl-PL" dirty="0"/>
          </a:p>
          <a:p>
            <a:pPr marL="0" indent="0">
              <a:buNone/>
            </a:pPr>
            <a:r>
              <a:rPr lang="en-GB" dirty="0"/>
              <a:t>(1a) ensure, where necessary, the participation in the development of a project of persons with design powers to design in the relevant speciality and the technical coordination carried out by those persons of design studies, providing for the taking into account the principles of safety and health in the construction process, taking into account the specificity of the construction site being designed;</a:t>
            </a:r>
            <a:endParaRPr lang="pl-PL" dirty="0"/>
          </a:p>
          <a:p>
            <a:pPr marL="0" indent="0">
              <a:buNone/>
            </a:pPr>
            <a:r>
              <a:rPr lang="en-GB" dirty="0"/>
              <a:t>2) obtaining the required opinions, arrangements and checks of design solutions in the scope resulting from the regulations;</a:t>
            </a:r>
            <a:endParaRPr lang="pl-PL" dirty="0"/>
          </a:p>
          <a:p>
            <a:pPr marL="0" indent="0">
              <a:buNone/>
            </a:pPr>
            <a:r>
              <a:rPr lang="en-GB" dirty="0"/>
              <a:t>3) explaining the doubts about the project and the solutions contained therein;</a:t>
            </a:r>
            <a:endParaRPr lang="pl-PL" dirty="0"/>
          </a:p>
          <a:p>
            <a:pPr marL="0" indent="0">
              <a:buNone/>
            </a:pPr>
            <a:r>
              <a:rPr lang="fr-FR" dirty="0"/>
              <a:t>(Article 20. A.B.L.)</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2526245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AFD81-C0BF-4056-9A5F-88AA608F864A}"/>
              </a:ext>
            </a:extLst>
          </p:cNvPr>
          <p:cNvSpPr>
            <a:spLocks noGrp="1"/>
          </p:cNvSpPr>
          <p:nvPr>
            <p:ph type="title"/>
          </p:nvPr>
        </p:nvSpPr>
        <p:spPr/>
        <p:txBody>
          <a:bodyPr/>
          <a:lstStyle/>
          <a:p>
            <a:pPr algn="ctr"/>
            <a:r>
              <a:rPr lang="en-GB" b="1" dirty="0"/>
              <a:t>DESIGNER’S OBLIGATIONS</a:t>
            </a:r>
            <a:endParaRPr lang="pl-PL" dirty="0"/>
          </a:p>
        </p:txBody>
      </p:sp>
      <p:sp>
        <p:nvSpPr>
          <p:cNvPr id="3" name="Symbol zastępczy zawartości 2">
            <a:extLst>
              <a:ext uri="{FF2B5EF4-FFF2-40B4-BE49-F238E27FC236}">
                <a16:creationId xmlns:a16="http://schemas.microsoft.com/office/drawing/2014/main" id="{2C3825EE-6645-4205-BBA7-8DFA8CD3FD49}"/>
              </a:ext>
            </a:extLst>
          </p:cNvPr>
          <p:cNvSpPr>
            <a:spLocks noGrp="1"/>
          </p:cNvSpPr>
          <p:nvPr>
            <p:ph idx="1"/>
          </p:nvPr>
        </p:nvSpPr>
        <p:spPr/>
        <p:txBody>
          <a:bodyPr>
            <a:normAutofit fontScale="62500" lnSpcReduction="20000"/>
          </a:bodyPr>
          <a:lstStyle/>
          <a:p>
            <a:pPr marL="0" indent="0">
              <a:buNone/>
            </a:pPr>
            <a:r>
              <a:rPr lang="en-GB" dirty="0"/>
              <a:t>4) the exercise of the author's supervision at the request of the investor or the competent authority in the scope of:</a:t>
            </a:r>
            <a:endParaRPr lang="pl-PL" dirty="0"/>
          </a:p>
          <a:p>
            <a:pPr marL="0" indent="0">
              <a:buNone/>
            </a:pPr>
            <a:r>
              <a:rPr lang="en-GB" dirty="0"/>
              <a:t>(a) the execution of the execution of the execution of the execution of the project,</a:t>
            </a:r>
            <a:endParaRPr lang="pl-PL" dirty="0"/>
          </a:p>
          <a:p>
            <a:pPr marL="0" indent="0">
              <a:buNone/>
            </a:pPr>
            <a:r>
              <a:rPr lang="en-GB" dirty="0"/>
              <a:t>(b) reconciliation of the possibility of introducing convertible solutions in relation to the projects foreseen by the Construction Manager or the Investor Supervision Supervisor.</a:t>
            </a:r>
            <a:endParaRPr lang="pl-PL" dirty="0"/>
          </a:p>
          <a:p>
            <a:pPr marL="0" indent="0">
              <a:buNone/>
            </a:pPr>
            <a:r>
              <a:rPr lang="en-GB" dirty="0"/>
              <a:t>2. The designer is obliged to ensure the verification of the architectural and construction project in terms of compliance with regulations, including technical-construction, by a person who has construction powers to design without restriction in the appropriate specialities.</a:t>
            </a:r>
            <a:endParaRPr lang="pl-PL" dirty="0"/>
          </a:p>
          <a:p>
            <a:pPr marL="0" indent="0">
              <a:buNone/>
            </a:pPr>
            <a:r>
              <a:rPr lang="en-GB" dirty="0"/>
              <a:t>3. The obligation referred to in paragraph. 2, not applicable:</a:t>
            </a:r>
            <a:endParaRPr lang="pl-PL" dirty="0"/>
          </a:p>
          <a:p>
            <a:pPr marL="0" indent="0">
              <a:buNone/>
            </a:pPr>
            <a:r>
              <a:rPr lang="en-GB" dirty="0"/>
              <a:t>1) the scope of the examination and opinion on the basis of specific provisions;</a:t>
            </a:r>
            <a:endParaRPr lang="pl-PL" dirty="0"/>
          </a:p>
          <a:p>
            <a:pPr marL="0" indent="0">
              <a:buNone/>
            </a:pPr>
            <a:r>
              <a:rPr lang="en-GB" dirty="0"/>
              <a:t>2) projects of construction works with a simple structure, like: single-family dwellings, small economic, inventory and building blocks.</a:t>
            </a:r>
            <a:endParaRPr lang="pl-PL" dirty="0"/>
          </a:p>
          <a:p>
            <a:pPr marL="0" indent="0">
              <a:buNone/>
            </a:pPr>
            <a:r>
              <a:rPr lang="en-GB" dirty="0"/>
              <a:t>4. Designer, as well as the inspector referred to in paragraph. 2, the construction project shall include a statement on the drawing up of the construction project, in accordance with the applicable regulations and the principles of technical knowledge.</a:t>
            </a:r>
            <a:endParaRPr lang="pl-PL" dirty="0"/>
          </a:p>
          <a:p>
            <a:pPr marL="0" indent="0">
              <a:buNone/>
            </a:pPr>
            <a:r>
              <a:rPr lang="pl-PL" dirty="0"/>
              <a:t>(</a:t>
            </a:r>
            <a:r>
              <a:rPr lang="en-GB" dirty="0"/>
              <a:t>Article 20. A.B.L.)</a:t>
            </a:r>
            <a:endParaRPr lang="pl-PL" dirty="0"/>
          </a:p>
          <a:p>
            <a:pPr marL="0" indent="0">
              <a:buNone/>
            </a:pPr>
            <a:endParaRPr lang="pl-PL" dirty="0"/>
          </a:p>
        </p:txBody>
      </p:sp>
    </p:spTree>
    <p:extLst>
      <p:ext uri="{BB962C8B-B14F-4D97-AF65-F5344CB8AC3E}">
        <p14:creationId xmlns:p14="http://schemas.microsoft.com/office/powerpoint/2010/main" val="563828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AFD81-C0BF-4056-9A5F-88AA608F864A}"/>
              </a:ext>
            </a:extLst>
          </p:cNvPr>
          <p:cNvSpPr>
            <a:spLocks noGrp="1"/>
          </p:cNvSpPr>
          <p:nvPr>
            <p:ph type="title"/>
          </p:nvPr>
        </p:nvSpPr>
        <p:spPr/>
        <p:txBody>
          <a:bodyPr/>
          <a:lstStyle/>
          <a:p>
            <a:pPr algn="ctr"/>
            <a:r>
              <a:rPr lang="en-GB" b="1" dirty="0"/>
              <a:t>DESIGNER’S RIGHTS </a:t>
            </a:r>
            <a:endParaRPr lang="pl-PL" dirty="0"/>
          </a:p>
        </p:txBody>
      </p:sp>
      <p:sp>
        <p:nvSpPr>
          <p:cNvPr id="3" name="Symbol zastępczy zawartości 2">
            <a:extLst>
              <a:ext uri="{FF2B5EF4-FFF2-40B4-BE49-F238E27FC236}">
                <a16:creationId xmlns:a16="http://schemas.microsoft.com/office/drawing/2014/main" id="{2C3825EE-6645-4205-BBA7-8DFA8CD3FD49}"/>
              </a:ext>
            </a:extLst>
          </p:cNvPr>
          <p:cNvSpPr>
            <a:spLocks noGrp="1"/>
          </p:cNvSpPr>
          <p:nvPr>
            <p:ph idx="1"/>
          </p:nvPr>
        </p:nvSpPr>
        <p:spPr/>
        <p:txBody>
          <a:bodyPr/>
          <a:lstStyle/>
          <a:p>
            <a:pPr marL="0" indent="0">
              <a:buNone/>
            </a:pPr>
            <a:r>
              <a:rPr lang="en-GB" dirty="0"/>
              <a:t>The designer, in the course of realization of the construction, has the right:</a:t>
            </a:r>
            <a:endParaRPr lang="pl-PL" dirty="0"/>
          </a:p>
          <a:p>
            <a:pPr marL="0" indent="0">
              <a:buNone/>
            </a:pPr>
            <a:r>
              <a:rPr lang="en-GB" dirty="0"/>
              <a:t>1) entrance to the site of construction and making records in the construction journal concerning its implementation;</a:t>
            </a:r>
            <a:endParaRPr lang="pl-PL" dirty="0"/>
          </a:p>
          <a:p>
            <a:pPr marL="0" indent="0">
              <a:buNone/>
            </a:pPr>
            <a:r>
              <a:rPr lang="en-GB" dirty="0"/>
              <a:t>2) the request of the entry to the log of the construction of the hold of works in the event</a:t>
            </a:r>
            <a:endParaRPr lang="pl-PL" dirty="0"/>
          </a:p>
          <a:p>
            <a:pPr marL="0" indent="0">
              <a:buNone/>
            </a:pPr>
            <a:r>
              <a:rPr lang="en-GB" dirty="0"/>
              <a:t>(a) the possibility of a threat to</a:t>
            </a:r>
            <a:endParaRPr lang="pl-PL" dirty="0"/>
          </a:p>
          <a:p>
            <a:pPr marL="0" indent="0">
              <a:buNone/>
            </a:pPr>
            <a:r>
              <a:rPr lang="en-GB" dirty="0"/>
              <a:t>(b) carrying out their </a:t>
            </a:r>
            <a:r>
              <a:rPr lang="en-GB" dirty="0" err="1"/>
              <a:t>inaccordance</a:t>
            </a:r>
            <a:r>
              <a:rPr lang="en-GB" dirty="0"/>
              <a:t> with the project.</a:t>
            </a:r>
            <a:endParaRPr lang="pl-PL" dirty="0"/>
          </a:p>
          <a:p>
            <a:pPr marL="0" indent="0">
              <a:buNone/>
            </a:pPr>
            <a:r>
              <a:rPr lang="en-GB" b="1" dirty="0"/>
              <a:t>Article 21 A.B.L.</a:t>
            </a:r>
            <a:endParaRPr lang="pl-PL" dirty="0"/>
          </a:p>
          <a:p>
            <a:pPr marL="0" indent="0">
              <a:buNone/>
            </a:pPr>
            <a:endParaRPr lang="pl-PL" dirty="0"/>
          </a:p>
        </p:txBody>
      </p:sp>
    </p:spTree>
    <p:extLst>
      <p:ext uri="{BB962C8B-B14F-4D97-AF65-F5344CB8AC3E}">
        <p14:creationId xmlns:p14="http://schemas.microsoft.com/office/powerpoint/2010/main" val="4135172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E04865-6C47-4021-964C-92D97915556D}"/>
              </a:ext>
            </a:extLst>
          </p:cNvPr>
          <p:cNvSpPr>
            <a:spLocks noGrp="1"/>
          </p:cNvSpPr>
          <p:nvPr>
            <p:ph type="ctrTitle"/>
          </p:nvPr>
        </p:nvSpPr>
        <p:spPr/>
        <p:txBody>
          <a:bodyPr>
            <a:normAutofit/>
          </a:bodyPr>
          <a:lstStyle/>
          <a:p>
            <a:r>
              <a:rPr lang="en-GB" b="1" dirty="0"/>
              <a:t>AUTHOR’S </a:t>
            </a:r>
            <a:r>
              <a:rPr lang="pl-PL" b="1" dirty="0"/>
              <a:t>PERSONAL</a:t>
            </a:r>
            <a:r>
              <a:rPr lang="en-GB" b="1" dirty="0"/>
              <a:t> RIGHTS</a:t>
            </a:r>
            <a:br>
              <a:rPr lang="pl-PL" dirty="0"/>
            </a:br>
            <a:endParaRPr lang="pl-PL" dirty="0"/>
          </a:p>
        </p:txBody>
      </p:sp>
      <p:sp>
        <p:nvSpPr>
          <p:cNvPr id="3" name="Podtytuł 2">
            <a:extLst>
              <a:ext uri="{FF2B5EF4-FFF2-40B4-BE49-F238E27FC236}">
                <a16:creationId xmlns:a16="http://schemas.microsoft.com/office/drawing/2014/main" id="{3DC3101A-5A22-437B-8046-3295C35057BE}"/>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3097452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AFD81-C0BF-4056-9A5F-88AA608F864A}"/>
              </a:ext>
            </a:extLst>
          </p:cNvPr>
          <p:cNvSpPr>
            <a:spLocks noGrp="1"/>
          </p:cNvSpPr>
          <p:nvPr>
            <p:ph type="title"/>
          </p:nvPr>
        </p:nvSpPr>
        <p:spPr/>
        <p:txBody>
          <a:bodyPr/>
          <a:lstStyle/>
          <a:p>
            <a:pPr algn="ctr"/>
            <a:r>
              <a:rPr lang="en-GB" b="1" dirty="0"/>
              <a:t>AUTHOR’S PERSONAL RIGHT</a:t>
            </a:r>
            <a:endParaRPr lang="pl-PL" dirty="0"/>
          </a:p>
        </p:txBody>
      </p:sp>
      <p:sp>
        <p:nvSpPr>
          <p:cNvPr id="3" name="Symbol zastępczy zawartości 2">
            <a:extLst>
              <a:ext uri="{FF2B5EF4-FFF2-40B4-BE49-F238E27FC236}">
                <a16:creationId xmlns:a16="http://schemas.microsoft.com/office/drawing/2014/main" id="{2C3825EE-6645-4205-BBA7-8DFA8CD3FD49}"/>
              </a:ext>
            </a:extLst>
          </p:cNvPr>
          <p:cNvSpPr>
            <a:spLocks noGrp="1"/>
          </p:cNvSpPr>
          <p:nvPr>
            <p:ph idx="1"/>
          </p:nvPr>
        </p:nvSpPr>
        <p:spPr/>
        <p:txBody>
          <a:bodyPr>
            <a:normAutofit fontScale="85000" lnSpcReduction="20000"/>
          </a:bodyPr>
          <a:lstStyle/>
          <a:p>
            <a:pPr marL="0" indent="0">
              <a:buNone/>
            </a:pPr>
            <a:r>
              <a:rPr lang="en-GB" b="1" dirty="0"/>
              <a:t>Substance of author’s personal right </a:t>
            </a:r>
            <a:endParaRPr lang="pl-PL" dirty="0"/>
          </a:p>
          <a:p>
            <a:pPr marL="0" indent="0">
              <a:buNone/>
            </a:pPr>
            <a:r>
              <a:rPr lang="en-GB" dirty="0"/>
              <a:t>Unless the Law provides otherwise, author’s personal rights protect the author’s bond with the work which is indefinite in duration and which may not be waived or transferred, and especially the right:</a:t>
            </a:r>
            <a:endParaRPr lang="pl-PL" dirty="0"/>
          </a:p>
          <a:p>
            <a:pPr lvl="0"/>
            <a:r>
              <a:rPr lang="en-GB" dirty="0"/>
              <a:t>to claim authorship; </a:t>
            </a:r>
            <a:endParaRPr lang="pl-PL" dirty="0"/>
          </a:p>
          <a:p>
            <a:pPr lvl="0"/>
            <a:r>
              <a:rPr lang="en-GB" dirty="0"/>
              <a:t>to be identified on the work by his name or pseudonym or to make the work available anonymously; </a:t>
            </a:r>
            <a:endParaRPr lang="pl-PL" dirty="0"/>
          </a:p>
          <a:p>
            <a:pPr lvl="0"/>
            <a:r>
              <a:rPr lang="en-GB" b="1" dirty="0"/>
              <a:t>to integrity of the form and content of his work and to the fair use pf the work; </a:t>
            </a:r>
            <a:endParaRPr lang="pl-PL" dirty="0"/>
          </a:p>
          <a:p>
            <a:pPr lvl="0"/>
            <a:r>
              <a:rPr lang="en-GB" dirty="0"/>
              <a:t>to decide whether and how the work is made available to the public for the first time; </a:t>
            </a:r>
            <a:endParaRPr lang="pl-PL" dirty="0"/>
          </a:p>
          <a:p>
            <a:pPr lvl="0"/>
            <a:r>
              <a:rPr lang="en-GB" b="1" dirty="0"/>
              <a:t>to supervise how the work is used. </a:t>
            </a:r>
            <a:endParaRPr lang="pl-PL" dirty="0"/>
          </a:p>
          <a:p>
            <a:pPr marL="0" indent="0">
              <a:buNone/>
            </a:pPr>
            <a:r>
              <a:rPr lang="en-GB" dirty="0"/>
              <a:t>(art. 16 L.C)</a:t>
            </a:r>
            <a:endParaRPr lang="pl-PL" dirty="0"/>
          </a:p>
          <a:p>
            <a:pPr marL="0" indent="0">
              <a:buNone/>
            </a:pPr>
            <a:endParaRPr lang="pl-PL" dirty="0"/>
          </a:p>
        </p:txBody>
      </p:sp>
    </p:spTree>
    <p:extLst>
      <p:ext uri="{BB962C8B-B14F-4D97-AF65-F5344CB8AC3E}">
        <p14:creationId xmlns:p14="http://schemas.microsoft.com/office/powerpoint/2010/main" val="3745673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AFD81-C0BF-4056-9A5F-88AA608F864A}"/>
              </a:ext>
            </a:extLst>
          </p:cNvPr>
          <p:cNvSpPr>
            <a:spLocks noGrp="1"/>
          </p:cNvSpPr>
          <p:nvPr>
            <p:ph type="title"/>
          </p:nvPr>
        </p:nvSpPr>
        <p:spPr/>
        <p:txBody>
          <a:bodyPr/>
          <a:lstStyle/>
          <a:p>
            <a:pPr algn="ctr"/>
            <a:r>
              <a:rPr lang="en-GB" b="1" dirty="0"/>
              <a:t>AUTHOR’S SUPERVISION</a:t>
            </a:r>
            <a:endParaRPr lang="pl-PL" dirty="0"/>
          </a:p>
        </p:txBody>
      </p:sp>
      <p:sp>
        <p:nvSpPr>
          <p:cNvPr id="3" name="Symbol zastępczy zawartości 2">
            <a:extLst>
              <a:ext uri="{FF2B5EF4-FFF2-40B4-BE49-F238E27FC236}">
                <a16:creationId xmlns:a16="http://schemas.microsoft.com/office/drawing/2014/main" id="{2C3825EE-6645-4205-BBA7-8DFA8CD3FD49}"/>
              </a:ext>
            </a:extLst>
          </p:cNvPr>
          <p:cNvSpPr>
            <a:spLocks noGrp="1"/>
          </p:cNvSpPr>
          <p:nvPr>
            <p:ph idx="1"/>
          </p:nvPr>
        </p:nvSpPr>
        <p:spPr/>
        <p:txBody>
          <a:bodyPr>
            <a:normAutofit fontScale="77500" lnSpcReduction="20000"/>
          </a:bodyPr>
          <a:lstStyle/>
          <a:p>
            <a:pPr marL="0" indent="0">
              <a:buNone/>
            </a:pPr>
            <a:r>
              <a:rPr lang="en-GB" b="1" dirty="0"/>
              <a:t>Author’s </a:t>
            </a:r>
            <a:r>
              <a:rPr lang="en-GB" b="1" dirty="0" err="1"/>
              <a:t>supervison</a:t>
            </a:r>
            <a:r>
              <a:rPr lang="en-GB" b="1" dirty="0"/>
              <a:t> </a:t>
            </a:r>
            <a:endParaRPr lang="pl-PL" dirty="0"/>
          </a:p>
          <a:p>
            <a:pPr marL="0" indent="0">
              <a:buNone/>
            </a:pPr>
            <a:r>
              <a:rPr lang="en-GB" dirty="0"/>
              <a:t>Before starting to distribute a work, the user of the work is obliged to allow the author to exercise author’s supervision. If the changes made as a result of supervision are indispensable and result from circumstances beyond the author’s control, the cost of introducing them will be borne by the acquirer of the author’s economic rights or the licensee. </a:t>
            </a:r>
            <a:endParaRPr lang="pl-PL" dirty="0"/>
          </a:p>
          <a:p>
            <a:pPr marL="0" indent="0">
              <a:buNone/>
            </a:pPr>
            <a:r>
              <a:rPr lang="en-GB" dirty="0"/>
              <a:t>If the author does not exercise author’s supervision in due time, it is presumed that he has consented to the work being distributed. </a:t>
            </a:r>
            <a:endParaRPr lang="pl-PL" dirty="0"/>
          </a:p>
          <a:p>
            <a:pPr marL="0" indent="0">
              <a:buNone/>
            </a:pPr>
            <a:r>
              <a:rPr lang="en-GB" dirty="0"/>
              <a:t>Unless the Law or a contract provides otherwise, the author is not entitled to separate remuneration for exercising author’s supervision. </a:t>
            </a:r>
            <a:endParaRPr lang="pl-PL" dirty="0"/>
          </a:p>
          <a:p>
            <a:pPr marL="0" indent="0">
              <a:buNone/>
            </a:pPr>
            <a:r>
              <a:rPr lang="en-GB" dirty="0"/>
              <a:t>The author of a fine art work is entitled to exercise author’s supervision for remuneration. </a:t>
            </a:r>
            <a:endParaRPr lang="pl-PL" dirty="0"/>
          </a:p>
          <a:p>
            <a:pPr marL="0" indent="0">
              <a:buNone/>
            </a:pPr>
            <a:r>
              <a:rPr lang="en-GB" dirty="0"/>
              <a:t>The exercise of author’s supervision over architectural and urban architecture works is governed by separate regulations. </a:t>
            </a:r>
            <a:endParaRPr lang="pl-PL" dirty="0"/>
          </a:p>
          <a:p>
            <a:pPr marL="0" indent="0">
              <a:buNone/>
            </a:pPr>
            <a:r>
              <a:rPr lang="en-GB" dirty="0"/>
              <a:t> (art. 60 L.C.)</a:t>
            </a:r>
            <a:endParaRPr lang="pl-PL" dirty="0"/>
          </a:p>
          <a:p>
            <a:pPr marL="0" indent="0">
              <a:buNone/>
            </a:pPr>
            <a:endParaRPr lang="pl-PL" dirty="0"/>
          </a:p>
        </p:txBody>
      </p:sp>
    </p:spTree>
    <p:extLst>
      <p:ext uri="{BB962C8B-B14F-4D97-AF65-F5344CB8AC3E}">
        <p14:creationId xmlns:p14="http://schemas.microsoft.com/office/powerpoint/2010/main" val="2668525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AFD81-C0BF-4056-9A5F-88AA608F864A}"/>
              </a:ext>
            </a:extLst>
          </p:cNvPr>
          <p:cNvSpPr>
            <a:spLocks noGrp="1"/>
          </p:cNvSpPr>
          <p:nvPr>
            <p:ph type="title"/>
          </p:nvPr>
        </p:nvSpPr>
        <p:spPr/>
        <p:txBody>
          <a:bodyPr/>
          <a:lstStyle/>
          <a:p>
            <a:pPr algn="ctr"/>
            <a:r>
              <a:rPr lang="en-GB" b="1" dirty="0"/>
              <a:t>AUTHOR’S SUPERVISION</a:t>
            </a:r>
            <a:endParaRPr lang="pl-PL" dirty="0"/>
          </a:p>
        </p:txBody>
      </p:sp>
      <p:sp>
        <p:nvSpPr>
          <p:cNvPr id="3" name="Symbol zastępczy zawartości 2">
            <a:extLst>
              <a:ext uri="{FF2B5EF4-FFF2-40B4-BE49-F238E27FC236}">
                <a16:creationId xmlns:a16="http://schemas.microsoft.com/office/drawing/2014/main" id="{2C3825EE-6645-4205-BBA7-8DFA8CD3FD49}"/>
              </a:ext>
            </a:extLst>
          </p:cNvPr>
          <p:cNvSpPr>
            <a:spLocks noGrp="1"/>
          </p:cNvSpPr>
          <p:nvPr>
            <p:ph idx="1"/>
          </p:nvPr>
        </p:nvSpPr>
        <p:spPr/>
        <p:txBody>
          <a:bodyPr/>
          <a:lstStyle/>
          <a:p>
            <a:pPr marL="0" indent="0">
              <a:buNone/>
            </a:pPr>
            <a:r>
              <a:rPr lang="en-GB" dirty="0"/>
              <a:t>The exercise of the author's supervision at the request of the investor or the competent authority in the scope of:</a:t>
            </a:r>
            <a:endParaRPr lang="pl-PL" dirty="0"/>
          </a:p>
          <a:p>
            <a:pPr marL="0" indent="0">
              <a:buNone/>
            </a:pPr>
            <a:r>
              <a:rPr lang="en-GB" dirty="0"/>
              <a:t>(a) the execution of the execution of the execution of the execution of the project,</a:t>
            </a:r>
            <a:endParaRPr lang="pl-PL" dirty="0"/>
          </a:p>
          <a:p>
            <a:pPr marL="0" indent="0">
              <a:buNone/>
            </a:pPr>
            <a:r>
              <a:rPr lang="en-GB" dirty="0"/>
              <a:t>(b) reconciliation of the possibility of introducing convertible solutions in relation to the projects foreseen by the Construction Manager or the Investor Supervision Supervisor.</a:t>
            </a:r>
            <a:endParaRPr lang="pl-PL" dirty="0"/>
          </a:p>
          <a:p>
            <a:pPr marL="0" indent="0">
              <a:buNone/>
            </a:pPr>
            <a:r>
              <a:rPr lang="en-GB" dirty="0"/>
              <a:t>(art. 20 item 1 Point 4 A.C.L.)</a:t>
            </a:r>
            <a:endParaRPr lang="pl-PL" dirty="0"/>
          </a:p>
          <a:p>
            <a:pPr marL="0" indent="0">
              <a:buNone/>
            </a:pPr>
            <a:endParaRPr lang="pl-PL" dirty="0"/>
          </a:p>
        </p:txBody>
      </p:sp>
    </p:spTree>
    <p:extLst>
      <p:ext uri="{BB962C8B-B14F-4D97-AF65-F5344CB8AC3E}">
        <p14:creationId xmlns:p14="http://schemas.microsoft.com/office/powerpoint/2010/main" val="32505165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AFD81-C0BF-4056-9A5F-88AA608F864A}"/>
              </a:ext>
            </a:extLst>
          </p:cNvPr>
          <p:cNvSpPr>
            <a:spLocks noGrp="1"/>
          </p:cNvSpPr>
          <p:nvPr>
            <p:ph type="title"/>
          </p:nvPr>
        </p:nvSpPr>
        <p:spPr/>
        <p:txBody>
          <a:bodyPr/>
          <a:lstStyle/>
          <a:p>
            <a:pPr algn="ctr"/>
            <a:r>
              <a:rPr lang="en-GB" b="1" dirty="0"/>
              <a:t>AUTHOR’S SUPERVISION</a:t>
            </a:r>
            <a:endParaRPr lang="pl-PL" dirty="0"/>
          </a:p>
        </p:txBody>
      </p:sp>
      <p:sp>
        <p:nvSpPr>
          <p:cNvPr id="3" name="Symbol zastępczy zawartości 2">
            <a:extLst>
              <a:ext uri="{FF2B5EF4-FFF2-40B4-BE49-F238E27FC236}">
                <a16:creationId xmlns:a16="http://schemas.microsoft.com/office/drawing/2014/main" id="{2C3825EE-6645-4205-BBA7-8DFA8CD3FD49}"/>
              </a:ext>
            </a:extLst>
          </p:cNvPr>
          <p:cNvSpPr>
            <a:spLocks noGrp="1"/>
          </p:cNvSpPr>
          <p:nvPr>
            <p:ph idx="1"/>
          </p:nvPr>
        </p:nvSpPr>
        <p:spPr/>
        <p:txBody>
          <a:bodyPr>
            <a:normAutofit lnSpcReduction="10000"/>
          </a:bodyPr>
          <a:lstStyle/>
          <a:p>
            <a:pPr marL="0" indent="0">
              <a:buNone/>
            </a:pPr>
            <a:r>
              <a:rPr lang="en-GB" b="1" dirty="0"/>
              <a:t>AUTHOR’s DEMAND OF CEASE AND DESIST</a:t>
            </a:r>
            <a:endParaRPr lang="pl-PL" dirty="0"/>
          </a:p>
          <a:p>
            <a:pPr marL="0" indent="0">
              <a:buNone/>
            </a:pPr>
            <a:r>
              <a:rPr lang="en-GB" dirty="0"/>
              <a:t> </a:t>
            </a:r>
            <a:endParaRPr lang="pl-PL" dirty="0"/>
          </a:p>
          <a:p>
            <a:pPr marL="0" indent="0">
              <a:buNone/>
            </a:pPr>
            <a:r>
              <a:rPr lang="en-GB" dirty="0"/>
              <a:t>An author whose author’s personal rights are threatened by the actions of others may demand that such actions be ceased. Where an infringement is committed to cure the effects of the infringement, especially to make a public statement of an appropriate form and content. If the infringement was intentional, the court may award the author a certain amount of money as recompense for the harm suffered or – at the author’s demand – oblige the perpetrator to pay an appropriate sum for a social cause indicated by the author. </a:t>
            </a:r>
            <a:endParaRPr lang="pl-PL" dirty="0"/>
          </a:p>
          <a:p>
            <a:pPr marL="0" indent="0">
              <a:buNone/>
            </a:pPr>
            <a:r>
              <a:rPr lang="en-GB" dirty="0"/>
              <a:t>(art. 78 item 1L.C)</a:t>
            </a:r>
            <a:endParaRPr lang="pl-PL" dirty="0"/>
          </a:p>
          <a:p>
            <a:pPr marL="0" indent="0">
              <a:buNone/>
            </a:pPr>
            <a:endParaRPr lang="pl-PL" dirty="0"/>
          </a:p>
        </p:txBody>
      </p:sp>
    </p:spTree>
    <p:extLst>
      <p:ext uri="{BB962C8B-B14F-4D97-AF65-F5344CB8AC3E}">
        <p14:creationId xmlns:p14="http://schemas.microsoft.com/office/powerpoint/2010/main" val="2295742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AFD81-C0BF-4056-9A5F-88AA608F864A}"/>
              </a:ext>
            </a:extLst>
          </p:cNvPr>
          <p:cNvSpPr>
            <a:spLocks noGrp="1"/>
          </p:cNvSpPr>
          <p:nvPr>
            <p:ph type="title"/>
          </p:nvPr>
        </p:nvSpPr>
        <p:spPr/>
        <p:txBody>
          <a:bodyPr/>
          <a:lstStyle/>
          <a:p>
            <a:pPr algn="ctr"/>
            <a:r>
              <a:rPr lang="en-GB" b="1" dirty="0"/>
              <a:t>AUTHOR’S SUPERVISION</a:t>
            </a:r>
            <a:endParaRPr lang="pl-PL" dirty="0"/>
          </a:p>
        </p:txBody>
      </p:sp>
      <p:sp>
        <p:nvSpPr>
          <p:cNvPr id="3" name="Symbol zastępczy zawartości 2">
            <a:extLst>
              <a:ext uri="{FF2B5EF4-FFF2-40B4-BE49-F238E27FC236}">
                <a16:creationId xmlns:a16="http://schemas.microsoft.com/office/drawing/2014/main" id="{2C3825EE-6645-4205-BBA7-8DFA8CD3FD49}"/>
              </a:ext>
            </a:extLst>
          </p:cNvPr>
          <p:cNvSpPr>
            <a:spLocks noGrp="1"/>
          </p:cNvSpPr>
          <p:nvPr>
            <p:ph idx="1"/>
          </p:nvPr>
        </p:nvSpPr>
        <p:spPr/>
        <p:txBody>
          <a:bodyPr>
            <a:normAutofit fontScale="70000" lnSpcReduction="20000"/>
          </a:bodyPr>
          <a:lstStyle/>
          <a:p>
            <a:pPr marL="0" indent="0">
              <a:buNone/>
            </a:pPr>
            <a:r>
              <a:rPr lang="en-GB" b="1" dirty="0"/>
              <a:t>ALLEGATION AGAINST</a:t>
            </a:r>
            <a:r>
              <a:rPr lang="en-GB" dirty="0"/>
              <a:t> </a:t>
            </a:r>
            <a:r>
              <a:rPr lang="en-GB" b="1" dirty="0"/>
              <a:t>AUTHOR’s DEMAND</a:t>
            </a:r>
            <a:endParaRPr lang="pl-PL" dirty="0"/>
          </a:p>
          <a:p>
            <a:pPr marL="0" indent="0">
              <a:buNone/>
            </a:pPr>
            <a:r>
              <a:rPr lang="en-GB" dirty="0"/>
              <a:t> </a:t>
            </a:r>
            <a:endParaRPr lang="pl-PL" dirty="0"/>
          </a:p>
          <a:p>
            <a:pPr marL="0" indent="0">
              <a:buNone/>
            </a:pPr>
            <a:r>
              <a:rPr lang="en-GB" b="1" dirty="0"/>
              <a:t>Use of a work </a:t>
            </a:r>
            <a:endParaRPr lang="pl-PL" dirty="0"/>
          </a:p>
          <a:p>
            <a:pPr marL="0" indent="0">
              <a:buNone/>
            </a:pPr>
            <a:r>
              <a:rPr lang="en-GB" dirty="0"/>
              <a:t>Regardless of having acquired all the author’s economic rights, a legal successor may not, without the author’s consent, alter the work unless it is obviously necessary, and the author has no reasonable ground to object. This applies accordingly to works in which the author’s economic rights have expired. </a:t>
            </a:r>
            <a:endParaRPr lang="pl-PL" dirty="0"/>
          </a:p>
          <a:p>
            <a:pPr marL="0" indent="0">
              <a:buNone/>
            </a:pPr>
            <a:r>
              <a:rPr lang="en-GB" dirty="0"/>
              <a:t>(art. 49 </a:t>
            </a:r>
            <a:r>
              <a:rPr lang="en-GB" dirty="0" err="1"/>
              <a:t>ust</a:t>
            </a:r>
            <a:r>
              <a:rPr lang="en-GB" dirty="0"/>
              <a:t>. 2 L.C.)</a:t>
            </a:r>
            <a:endParaRPr lang="pl-PL" dirty="0"/>
          </a:p>
          <a:p>
            <a:pPr marL="0" indent="0">
              <a:buNone/>
            </a:pPr>
            <a:r>
              <a:rPr lang="en-GB" dirty="0"/>
              <a:t> </a:t>
            </a:r>
            <a:endParaRPr lang="pl-PL" dirty="0"/>
          </a:p>
          <a:p>
            <a:pPr marL="0" indent="0">
              <a:buNone/>
            </a:pPr>
            <a:r>
              <a:rPr lang="en-GB" b="1" dirty="0"/>
              <a:t>Abuse of right.</a:t>
            </a:r>
            <a:r>
              <a:rPr lang="en-GB" dirty="0"/>
              <a:t> </a:t>
            </a:r>
            <a:endParaRPr lang="pl-PL" dirty="0"/>
          </a:p>
          <a:p>
            <a:pPr marL="0" indent="0">
              <a:buNone/>
            </a:pPr>
            <a:r>
              <a:rPr lang="en-GB" dirty="0"/>
              <a:t>One cannot exercise one's right in a manner contradictory to its social and economic purpose or the principles of community life. Acting or refraining from acting by an entitled person is not deemed an exercise of that right and is not protected.</a:t>
            </a:r>
            <a:endParaRPr lang="pl-PL" dirty="0"/>
          </a:p>
          <a:p>
            <a:pPr marL="0" indent="0">
              <a:buNone/>
            </a:pPr>
            <a:r>
              <a:rPr lang="en-GB" dirty="0"/>
              <a:t>Art. 5 Civil Code </a:t>
            </a:r>
            <a:endParaRPr lang="pl-PL" dirty="0"/>
          </a:p>
          <a:p>
            <a:pPr marL="0" indent="0">
              <a:buNone/>
            </a:pPr>
            <a:endParaRPr lang="pl-PL" dirty="0"/>
          </a:p>
        </p:txBody>
      </p:sp>
    </p:spTree>
    <p:extLst>
      <p:ext uri="{BB962C8B-B14F-4D97-AF65-F5344CB8AC3E}">
        <p14:creationId xmlns:p14="http://schemas.microsoft.com/office/powerpoint/2010/main" val="425124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AFD81-C0BF-4056-9A5F-88AA608F864A}"/>
              </a:ext>
            </a:extLst>
          </p:cNvPr>
          <p:cNvSpPr>
            <a:spLocks noGrp="1"/>
          </p:cNvSpPr>
          <p:nvPr>
            <p:ph type="title"/>
          </p:nvPr>
        </p:nvSpPr>
        <p:spPr/>
        <p:txBody>
          <a:bodyPr/>
          <a:lstStyle/>
          <a:p>
            <a:pPr algn="ctr"/>
            <a:r>
              <a:rPr lang="en-GB" b="1" dirty="0"/>
              <a:t>ARCHITECTULAR WORKS</a:t>
            </a:r>
            <a:endParaRPr lang="pl-PL" dirty="0"/>
          </a:p>
        </p:txBody>
      </p:sp>
      <p:sp>
        <p:nvSpPr>
          <p:cNvPr id="3" name="Symbol zastępczy zawartości 2">
            <a:extLst>
              <a:ext uri="{FF2B5EF4-FFF2-40B4-BE49-F238E27FC236}">
                <a16:creationId xmlns:a16="http://schemas.microsoft.com/office/drawing/2014/main" id="{2C3825EE-6645-4205-BBA7-8DFA8CD3FD49}"/>
              </a:ext>
            </a:extLst>
          </p:cNvPr>
          <p:cNvSpPr>
            <a:spLocks noGrp="1"/>
          </p:cNvSpPr>
          <p:nvPr>
            <p:ph idx="1"/>
          </p:nvPr>
        </p:nvSpPr>
        <p:spPr/>
        <p:txBody>
          <a:bodyPr/>
          <a:lstStyle/>
          <a:p>
            <a:pPr marL="0" indent="0">
              <a:buNone/>
            </a:pPr>
            <a:r>
              <a:rPr lang="en-GB" b="1" dirty="0"/>
              <a:t>1.	Utility </a:t>
            </a:r>
            <a:endParaRPr lang="pl-PL" dirty="0"/>
          </a:p>
          <a:p>
            <a:pPr marL="0" indent="0">
              <a:buNone/>
            </a:pPr>
            <a:r>
              <a:rPr lang="en-GB" b="1" dirty="0"/>
              <a:t>2.	Beauty </a:t>
            </a:r>
            <a:endParaRPr lang="pl-PL" dirty="0"/>
          </a:p>
          <a:p>
            <a:pPr marL="0" indent="0">
              <a:buNone/>
            </a:pPr>
            <a:r>
              <a:rPr lang="en-GB" b="1" dirty="0"/>
              <a:t>3.	Strength</a:t>
            </a:r>
            <a:endParaRPr lang="pl-PL" dirty="0"/>
          </a:p>
          <a:p>
            <a:pPr marL="0" indent="0">
              <a:buNone/>
            </a:pPr>
            <a:r>
              <a:rPr lang="en-GB" i="1" dirty="0"/>
              <a:t>Marcus Vitruvius Pollio</a:t>
            </a:r>
            <a:endParaRPr lang="pl-PL" dirty="0"/>
          </a:p>
          <a:p>
            <a:pPr marL="0" indent="0">
              <a:buNone/>
            </a:pPr>
            <a:endParaRPr lang="pl-PL" dirty="0"/>
          </a:p>
        </p:txBody>
      </p:sp>
    </p:spTree>
    <p:extLst>
      <p:ext uri="{BB962C8B-B14F-4D97-AF65-F5344CB8AC3E}">
        <p14:creationId xmlns:p14="http://schemas.microsoft.com/office/powerpoint/2010/main" val="34455860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AFD81-C0BF-4056-9A5F-88AA608F864A}"/>
              </a:ext>
            </a:extLst>
          </p:cNvPr>
          <p:cNvSpPr>
            <a:spLocks noGrp="1"/>
          </p:cNvSpPr>
          <p:nvPr>
            <p:ph type="title"/>
          </p:nvPr>
        </p:nvSpPr>
        <p:spPr/>
        <p:txBody>
          <a:bodyPr/>
          <a:lstStyle/>
          <a:p>
            <a:pPr algn="ctr"/>
            <a:r>
              <a:rPr lang="en-GB" b="1" dirty="0"/>
              <a:t>AUTHOR’S SUPERVISION</a:t>
            </a:r>
            <a:endParaRPr lang="pl-PL" dirty="0"/>
          </a:p>
        </p:txBody>
      </p:sp>
      <p:sp>
        <p:nvSpPr>
          <p:cNvPr id="3" name="Symbol zastępczy zawartości 2">
            <a:extLst>
              <a:ext uri="{FF2B5EF4-FFF2-40B4-BE49-F238E27FC236}">
                <a16:creationId xmlns:a16="http://schemas.microsoft.com/office/drawing/2014/main" id="{2C3825EE-6645-4205-BBA7-8DFA8CD3FD49}"/>
              </a:ext>
            </a:extLst>
          </p:cNvPr>
          <p:cNvSpPr>
            <a:spLocks noGrp="1"/>
          </p:cNvSpPr>
          <p:nvPr>
            <p:ph idx="1"/>
          </p:nvPr>
        </p:nvSpPr>
        <p:spPr/>
        <p:txBody>
          <a:bodyPr>
            <a:normAutofit fontScale="77500" lnSpcReduction="20000"/>
          </a:bodyPr>
          <a:lstStyle/>
          <a:p>
            <a:pPr marL="0" indent="0">
              <a:buNone/>
            </a:pPr>
            <a:r>
              <a:rPr lang="en-GB" b="1" dirty="0"/>
              <a:t>ADMINISTRATIVE REQUIREMENTS FOR THE CONSTRUCTION PROJECT</a:t>
            </a:r>
            <a:endParaRPr lang="pl-PL" dirty="0"/>
          </a:p>
          <a:p>
            <a:pPr marL="0" indent="0">
              <a:buNone/>
            </a:pPr>
            <a:r>
              <a:rPr lang="en-GB" b="1" dirty="0"/>
              <a:t>Article 30 A.B.L. [ Request for construction to the relevant authority] </a:t>
            </a:r>
            <a:endParaRPr lang="pl-PL" dirty="0"/>
          </a:p>
          <a:p>
            <a:pPr marL="0" indent="0">
              <a:buNone/>
            </a:pPr>
            <a:r>
              <a:rPr lang="en-GB" dirty="0"/>
              <a:t>3. To report the construction referred to in Art. 29 par. In addition, the design of the plot of land or land, together with the technical description of the installation, carried out by the designer with the appropriate building authority, must be attached. Land or land development project, in the case of the construction of a gas installation referred to in art. 29 par. 1 point 19, it shall be agreed with the entity competent for fire protection.</a:t>
            </a:r>
            <a:endParaRPr lang="pl-PL" dirty="0"/>
          </a:p>
          <a:p>
            <a:pPr marL="0" indent="0">
              <a:buNone/>
            </a:pPr>
            <a:r>
              <a:rPr lang="en-GB" dirty="0"/>
              <a:t> </a:t>
            </a:r>
            <a:endParaRPr lang="pl-PL" dirty="0"/>
          </a:p>
          <a:p>
            <a:pPr marL="0" indent="0">
              <a:buNone/>
            </a:pPr>
            <a:r>
              <a:rPr lang="en-GB" b="1" dirty="0"/>
              <a:t>Article 33 A.B.L. [ Additional documents attached to the application for a permit for the construction and demolition of construction sites] </a:t>
            </a:r>
            <a:endParaRPr lang="pl-PL" dirty="0"/>
          </a:p>
          <a:p>
            <a:pPr marL="0" indent="0">
              <a:buNone/>
            </a:pPr>
            <a:r>
              <a:rPr lang="en-GB" dirty="0"/>
              <a:t>2. The application for a building permit shall be accompanied by:</a:t>
            </a:r>
            <a:endParaRPr lang="pl-PL" dirty="0"/>
          </a:p>
          <a:p>
            <a:pPr marL="0" indent="0">
              <a:buNone/>
            </a:pPr>
            <a:r>
              <a:rPr lang="en-GB" dirty="0"/>
              <a:t>1) four copies of the construction project together with the opinions, arrangements, permits and other documents required by specific provisions and the certificate referred to in art. 12 (1) 7, current on the date of project development; </a:t>
            </a:r>
            <a:endParaRPr lang="pl-PL" dirty="0"/>
          </a:p>
          <a:p>
            <a:pPr marL="0" indent="0">
              <a:buNone/>
            </a:pPr>
            <a:endParaRPr lang="pl-PL" dirty="0"/>
          </a:p>
        </p:txBody>
      </p:sp>
    </p:spTree>
    <p:extLst>
      <p:ext uri="{BB962C8B-B14F-4D97-AF65-F5344CB8AC3E}">
        <p14:creationId xmlns:p14="http://schemas.microsoft.com/office/powerpoint/2010/main" val="3482938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AFD81-C0BF-4056-9A5F-88AA608F864A}"/>
              </a:ext>
            </a:extLst>
          </p:cNvPr>
          <p:cNvSpPr>
            <a:spLocks noGrp="1"/>
          </p:cNvSpPr>
          <p:nvPr>
            <p:ph type="title"/>
          </p:nvPr>
        </p:nvSpPr>
        <p:spPr/>
        <p:txBody>
          <a:bodyPr/>
          <a:lstStyle/>
          <a:p>
            <a:pPr algn="ctr"/>
            <a:r>
              <a:rPr lang="en-GB" b="1" dirty="0"/>
              <a:t>AUTHOR’S SUPERVISION</a:t>
            </a:r>
            <a:endParaRPr lang="pl-PL" dirty="0"/>
          </a:p>
        </p:txBody>
      </p:sp>
      <p:sp>
        <p:nvSpPr>
          <p:cNvPr id="3" name="Symbol zastępczy zawartości 2">
            <a:extLst>
              <a:ext uri="{FF2B5EF4-FFF2-40B4-BE49-F238E27FC236}">
                <a16:creationId xmlns:a16="http://schemas.microsoft.com/office/drawing/2014/main" id="{2C3825EE-6645-4205-BBA7-8DFA8CD3FD49}"/>
              </a:ext>
            </a:extLst>
          </p:cNvPr>
          <p:cNvSpPr>
            <a:spLocks noGrp="1"/>
          </p:cNvSpPr>
          <p:nvPr>
            <p:ph idx="1"/>
          </p:nvPr>
        </p:nvSpPr>
        <p:spPr>
          <a:xfrm>
            <a:off x="838200" y="1548714"/>
            <a:ext cx="10515600" cy="5033317"/>
          </a:xfrm>
        </p:spPr>
        <p:txBody>
          <a:bodyPr>
            <a:normAutofit fontScale="55000" lnSpcReduction="20000"/>
          </a:bodyPr>
          <a:lstStyle/>
          <a:p>
            <a:pPr marL="0" indent="0">
              <a:buNone/>
            </a:pPr>
            <a:r>
              <a:rPr lang="en-GB" b="1" dirty="0"/>
              <a:t>Article 36a</a:t>
            </a:r>
            <a:r>
              <a:rPr lang="en-GB" dirty="0"/>
              <a:t> </a:t>
            </a:r>
            <a:r>
              <a:rPr lang="en-GB" b="1" dirty="0"/>
              <a:t>A.B.L. [ Withdrawal from approved construction project] </a:t>
            </a:r>
            <a:endParaRPr lang="pl-PL" dirty="0"/>
          </a:p>
          <a:p>
            <a:pPr marL="0" indent="0">
              <a:buNone/>
            </a:pPr>
            <a:r>
              <a:rPr lang="en-GB" dirty="0"/>
              <a:t>1. Significant withdrawal from an approved construction project or other conditions of the construction permit shall be allowed only after obtaining the decision to change the building permit.</a:t>
            </a:r>
            <a:endParaRPr lang="pl-PL" dirty="0"/>
          </a:p>
          <a:p>
            <a:pPr marL="0" indent="0">
              <a:buNone/>
            </a:pPr>
            <a:r>
              <a:rPr lang="en-GB" dirty="0"/>
              <a:t>1a. Significant withdrawal from the construction project submitted together with the construction declaration referred to in art. 29 par. 1 points 1a, 2b and 19a, or the redevelopment referred to in Article 1 29 par. Point 1b, to which the competent authority has not objected, shall be admissible only after the decision on the construction permit for the entire construction project is obtained.</a:t>
            </a:r>
            <a:endParaRPr lang="pl-PL" dirty="0"/>
          </a:p>
          <a:p>
            <a:pPr marL="0" indent="0">
              <a:buNone/>
            </a:pPr>
            <a:r>
              <a:rPr lang="en-GB" dirty="0"/>
              <a:t>2. The competent authority shall revoke the decisions on the construction permit, in the case of a decision referred to in Article 4. 51 (1) 1 point 3.</a:t>
            </a:r>
            <a:endParaRPr lang="pl-PL" dirty="0"/>
          </a:p>
          <a:p>
            <a:pPr marL="0" indent="0">
              <a:buNone/>
            </a:pPr>
            <a:r>
              <a:rPr lang="en-GB" dirty="0"/>
              <a:t>3. In the proceedings on the amendment of the decision on the construction permit, the provisions of art. 32-35 shall apply mutatis mutandis to the scope of that amendment.</a:t>
            </a:r>
            <a:endParaRPr lang="pl-PL" dirty="0"/>
          </a:p>
          <a:p>
            <a:pPr marL="0" indent="0">
              <a:buNone/>
            </a:pPr>
            <a:r>
              <a:rPr lang="en-GB" dirty="0"/>
              <a:t>5. An insignificant waiver from an approved construction project or other conditions of the construction permit does not require obtaining a decision to change the building permit and is permissible, unless applicable:</a:t>
            </a:r>
            <a:endParaRPr lang="pl-PL" dirty="0"/>
          </a:p>
          <a:p>
            <a:pPr marL="0" indent="0">
              <a:buNone/>
            </a:pPr>
            <a:r>
              <a:rPr lang="en-GB" dirty="0"/>
              <a:t>1) the scope of the land or land development project,</a:t>
            </a:r>
            <a:endParaRPr lang="pl-PL" dirty="0"/>
          </a:p>
          <a:p>
            <a:pPr marL="0" indent="0">
              <a:buNone/>
            </a:pPr>
            <a:r>
              <a:rPr lang="en-GB" dirty="0"/>
              <a:t>2) characteristic parameters of the construction object: the cubature, the surface of the construction, the height, length, width and number of floors,</a:t>
            </a:r>
            <a:endParaRPr lang="pl-PL" dirty="0"/>
          </a:p>
          <a:p>
            <a:pPr marL="0" indent="0">
              <a:buNone/>
            </a:pPr>
            <a:r>
              <a:rPr lang="en-GB" dirty="0"/>
              <a:t>5) provide the conditions necessary for the use of this facility by persons with disabilities,</a:t>
            </a:r>
            <a:endParaRPr lang="pl-PL" dirty="0"/>
          </a:p>
          <a:p>
            <a:pPr marL="0" indent="0">
              <a:buNone/>
            </a:pPr>
            <a:r>
              <a:rPr lang="en-GB" dirty="0"/>
              <a:t>6) changes in the intended use of the construction object or parts thereof,</a:t>
            </a:r>
            <a:endParaRPr lang="pl-PL" dirty="0"/>
          </a:p>
          <a:p>
            <a:pPr marL="0" indent="0">
              <a:buNone/>
            </a:pPr>
            <a:r>
              <a:rPr lang="en-GB" dirty="0"/>
              <a:t>7) the findings of the local spatial development plan or the decision on the conditions for the construction and development of the land and does not require the opinion, arrangements, permits and other documents required by the specific provisions to be obtained.</a:t>
            </a:r>
            <a:endParaRPr lang="pl-PL" dirty="0"/>
          </a:p>
          <a:p>
            <a:pPr marL="0" indent="0">
              <a:buNone/>
            </a:pPr>
            <a:r>
              <a:rPr lang="en-GB" dirty="0"/>
              <a:t>6. The designer performs the qualifications of the intended withdrawal and is obliged to include in the construction project the relevant information (drawing and description) concerning the withdrawal referred to in the paragraph. 5.</a:t>
            </a:r>
            <a:endParaRPr lang="pl-PL" dirty="0"/>
          </a:p>
          <a:p>
            <a:pPr marL="0" indent="0">
              <a:buNone/>
            </a:pPr>
            <a:endParaRPr lang="pl-PL" dirty="0"/>
          </a:p>
        </p:txBody>
      </p:sp>
    </p:spTree>
    <p:extLst>
      <p:ext uri="{BB962C8B-B14F-4D97-AF65-F5344CB8AC3E}">
        <p14:creationId xmlns:p14="http://schemas.microsoft.com/office/powerpoint/2010/main" val="3006344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4BB760-30E6-40B2-A601-8CF378FF7C85}"/>
              </a:ext>
            </a:extLst>
          </p:cNvPr>
          <p:cNvSpPr>
            <a:spLocks noGrp="1"/>
          </p:cNvSpPr>
          <p:nvPr>
            <p:ph type="ctrTitle"/>
          </p:nvPr>
        </p:nvSpPr>
        <p:spPr/>
        <p:txBody>
          <a:bodyPr>
            <a:normAutofit fontScale="90000"/>
          </a:bodyPr>
          <a:lstStyle/>
          <a:p>
            <a:r>
              <a:rPr lang="en-GB" b="1" dirty="0"/>
              <a:t>AUTHOR’S ECONOMIC RIGHTS</a:t>
            </a:r>
            <a:br>
              <a:rPr lang="pl-PL" dirty="0"/>
            </a:br>
            <a:endParaRPr lang="pl-PL" dirty="0"/>
          </a:p>
        </p:txBody>
      </p:sp>
      <p:sp>
        <p:nvSpPr>
          <p:cNvPr id="3" name="Podtytuł 2">
            <a:extLst>
              <a:ext uri="{FF2B5EF4-FFF2-40B4-BE49-F238E27FC236}">
                <a16:creationId xmlns:a16="http://schemas.microsoft.com/office/drawing/2014/main" id="{AC3ACEA1-0444-495D-92C5-F6F6AAF67AD6}"/>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9511561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AFD81-C0BF-4056-9A5F-88AA608F864A}"/>
              </a:ext>
            </a:extLst>
          </p:cNvPr>
          <p:cNvSpPr>
            <a:spLocks noGrp="1"/>
          </p:cNvSpPr>
          <p:nvPr>
            <p:ph type="title"/>
          </p:nvPr>
        </p:nvSpPr>
        <p:spPr/>
        <p:txBody>
          <a:bodyPr/>
          <a:lstStyle/>
          <a:p>
            <a:pPr algn="ctr"/>
            <a:r>
              <a:rPr lang="en-GB" b="1" dirty="0"/>
              <a:t>AUTHOR’S ECONOMIC RIGHTS</a:t>
            </a:r>
            <a:endParaRPr lang="pl-PL" dirty="0"/>
          </a:p>
        </p:txBody>
      </p:sp>
      <p:sp>
        <p:nvSpPr>
          <p:cNvPr id="3" name="Symbol zastępczy zawartości 2">
            <a:extLst>
              <a:ext uri="{FF2B5EF4-FFF2-40B4-BE49-F238E27FC236}">
                <a16:creationId xmlns:a16="http://schemas.microsoft.com/office/drawing/2014/main" id="{2C3825EE-6645-4205-BBA7-8DFA8CD3FD49}"/>
              </a:ext>
            </a:extLst>
          </p:cNvPr>
          <p:cNvSpPr>
            <a:spLocks noGrp="1"/>
          </p:cNvSpPr>
          <p:nvPr>
            <p:ph idx="1"/>
          </p:nvPr>
        </p:nvSpPr>
        <p:spPr/>
        <p:txBody>
          <a:bodyPr/>
          <a:lstStyle/>
          <a:p>
            <a:pPr marL="0" indent="0">
              <a:buNone/>
            </a:pPr>
            <a:r>
              <a:rPr lang="en-GB" b="1" dirty="0"/>
              <a:t>Substance of author’s economic rights </a:t>
            </a:r>
            <a:endParaRPr lang="pl-PL" dirty="0"/>
          </a:p>
          <a:p>
            <a:pPr marL="0" indent="0">
              <a:buNone/>
            </a:pPr>
            <a:r>
              <a:rPr lang="en-GB" dirty="0"/>
              <a:t>Unless the Law provides otherwise, the author has the exclusive right to use and to dispose of a work in all forms of exploitation and to royalties for use of the work. </a:t>
            </a:r>
            <a:endParaRPr lang="pl-PL" dirty="0"/>
          </a:p>
          <a:p>
            <a:pPr marL="0" indent="0">
              <a:buNone/>
            </a:pPr>
            <a:r>
              <a:rPr lang="en-GB" dirty="0"/>
              <a:t>(art. 17 L.C.)</a:t>
            </a:r>
            <a:endParaRPr lang="pl-PL" dirty="0"/>
          </a:p>
          <a:p>
            <a:pPr marL="0" indent="0">
              <a:buNone/>
            </a:pPr>
            <a:endParaRPr lang="pl-PL" dirty="0"/>
          </a:p>
        </p:txBody>
      </p:sp>
    </p:spTree>
    <p:extLst>
      <p:ext uri="{BB962C8B-B14F-4D97-AF65-F5344CB8AC3E}">
        <p14:creationId xmlns:p14="http://schemas.microsoft.com/office/powerpoint/2010/main" val="5868193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AFD81-C0BF-4056-9A5F-88AA608F864A}"/>
              </a:ext>
            </a:extLst>
          </p:cNvPr>
          <p:cNvSpPr>
            <a:spLocks noGrp="1"/>
          </p:cNvSpPr>
          <p:nvPr>
            <p:ph type="title"/>
          </p:nvPr>
        </p:nvSpPr>
        <p:spPr/>
        <p:txBody>
          <a:bodyPr/>
          <a:lstStyle/>
          <a:p>
            <a:pPr algn="ctr"/>
            <a:r>
              <a:rPr lang="en-GB" b="1" dirty="0"/>
              <a:t>AUTHOR’S ECONOMIC RIGHTS</a:t>
            </a:r>
            <a:endParaRPr lang="pl-PL" dirty="0"/>
          </a:p>
        </p:txBody>
      </p:sp>
      <p:sp>
        <p:nvSpPr>
          <p:cNvPr id="3" name="Symbol zastępczy zawartości 2">
            <a:extLst>
              <a:ext uri="{FF2B5EF4-FFF2-40B4-BE49-F238E27FC236}">
                <a16:creationId xmlns:a16="http://schemas.microsoft.com/office/drawing/2014/main" id="{2C3825EE-6645-4205-BBA7-8DFA8CD3FD49}"/>
              </a:ext>
            </a:extLst>
          </p:cNvPr>
          <p:cNvSpPr>
            <a:spLocks noGrp="1"/>
          </p:cNvSpPr>
          <p:nvPr>
            <p:ph idx="1"/>
          </p:nvPr>
        </p:nvSpPr>
        <p:spPr/>
        <p:txBody>
          <a:bodyPr>
            <a:normAutofit fontScale="77500" lnSpcReduction="20000"/>
          </a:bodyPr>
          <a:lstStyle/>
          <a:p>
            <a:pPr marL="0" indent="0">
              <a:buNone/>
            </a:pPr>
            <a:r>
              <a:rPr lang="en-GB" b="1" dirty="0"/>
              <a:t>WORK CREATED IN THE COURSE OF EMPLOYMENT</a:t>
            </a:r>
            <a:endParaRPr lang="pl-PL" dirty="0"/>
          </a:p>
          <a:p>
            <a:pPr marL="0" indent="0">
              <a:buNone/>
            </a:pPr>
            <a:r>
              <a:rPr lang="en-GB" dirty="0"/>
              <a:t> </a:t>
            </a:r>
            <a:endParaRPr lang="pl-PL" dirty="0"/>
          </a:p>
          <a:p>
            <a:pPr marL="0" indent="0">
              <a:buNone/>
            </a:pPr>
            <a:r>
              <a:rPr lang="en-GB" dirty="0"/>
              <a:t>Unless the Law or an employment contract provides otherwise, an employer whose employee creates a work as part of his employment duties acquires, upon acceptance of the work, the author’s economic rights within the limits resulting from the purpose of the employment contract and the mutual intent of the parties. </a:t>
            </a:r>
            <a:endParaRPr lang="pl-PL" dirty="0"/>
          </a:p>
          <a:p>
            <a:pPr marL="0" indent="0">
              <a:buNone/>
            </a:pPr>
            <a:r>
              <a:rPr lang="en-GB" dirty="0"/>
              <a:t>If, within two years of accepting the work, the employer does not start distributing the work designated in the employment contract for distribution the work with the effect that, after the time limit passes to no effect, the rights acquired by the employer, together with the ownership of the object on which the work has been fixed, revert to the author unless the contract provides otherwise. The parties may specify a different time limit for starting to distribute the work. </a:t>
            </a:r>
            <a:endParaRPr lang="pl-PL" dirty="0"/>
          </a:p>
          <a:p>
            <a:pPr marL="0" indent="0">
              <a:buNone/>
            </a:pPr>
            <a:r>
              <a:rPr lang="en-GB" dirty="0"/>
              <a:t>Unless the employment contract provides otherwise, the employer acquires ownership of the object on which the work is fixed upon acceptance of the work. </a:t>
            </a:r>
            <a:endParaRPr lang="pl-PL" dirty="0"/>
          </a:p>
          <a:p>
            <a:pPr marL="0" indent="0">
              <a:buNone/>
            </a:pPr>
            <a:r>
              <a:rPr lang="en-GB" dirty="0"/>
              <a:t>(Art. 12 L.C.)</a:t>
            </a:r>
            <a:endParaRPr lang="pl-PL" dirty="0"/>
          </a:p>
          <a:p>
            <a:pPr marL="0" indent="0">
              <a:buNone/>
            </a:pPr>
            <a:endParaRPr lang="pl-PL" dirty="0"/>
          </a:p>
        </p:txBody>
      </p:sp>
    </p:spTree>
    <p:extLst>
      <p:ext uri="{BB962C8B-B14F-4D97-AF65-F5344CB8AC3E}">
        <p14:creationId xmlns:p14="http://schemas.microsoft.com/office/powerpoint/2010/main" val="40893524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AFD81-C0BF-4056-9A5F-88AA608F864A}"/>
              </a:ext>
            </a:extLst>
          </p:cNvPr>
          <p:cNvSpPr>
            <a:spLocks noGrp="1"/>
          </p:cNvSpPr>
          <p:nvPr>
            <p:ph type="title"/>
          </p:nvPr>
        </p:nvSpPr>
        <p:spPr/>
        <p:txBody>
          <a:bodyPr/>
          <a:lstStyle/>
          <a:p>
            <a:pPr algn="ctr"/>
            <a:r>
              <a:rPr lang="en-GB" b="1" dirty="0"/>
              <a:t>AUTHOR’S ECONOMIC RIGHTS</a:t>
            </a:r>
            <a:endParaRPr lang="pl-PL" dirty="0"/>
          </a:p>
        </p:txBody>
      </p:sp>
      <p:sp>
        <p:nvSpPr>
          <p:cNvPr id="3" name="Symbol zastępczy zawartości 2">
            <a:extLst>
              <a:ext uri="{FF2B5EF4-FFF2-40B4-BE49-F238E27FC236}">
                <a16:creationId xmlns:a16="http://schemas.microsoft.com/office/drawing/2014/main" id="{2C3825EE-6645-4205-BBA7-8DFA8CD3FD49}"/>
              </a:ext>
            </a:extLst>
          </p:cNvPr>
          <p:cNvSpPr>
            <a:spLocks noGrp="1"/>
          </p:cNvSpPr>
          <p:nvPr>
            <p:ph idx="1"/>
          </p:nvPr>
        </p:nvSpPr>
        <p:spPr/>
        <p:txBody>
          <a:bodyPr>
            <a:normAutofit/>
          </a:bodyPr>
          <a:lstStyle/>
          <a:p>
            <a:pPr marL="0" indent="0">
              <a:buNone/>
            </a:pPr>
            <a:r>
              <a:rPr lang="en-GB" b="1" dirty="0"/>
              <a:t>WORK CREATED IN THE COURSE OF EMPLOYMENT</a:t>
            </a:r>
            <a:endParaRPr lang="pl-PL" dirty="0"/>
          </a:p>
          <a:p>
            <a:pPr marL="0" indent="0">
              <a:buNone/>
            </a:pPr>
            <a:r>
              <a:rPr lang="en-GB" dirty="0"/>
              <a:t> </a:t>
            </a:r>
            <a:endParaRPr lang="pl-PL" dirty="0"/>
          </a:p>
          <a:p>
            <a:pPr marL="0" indent="0">
              <a:buNone/>
            </a:pPr>
            <a:r>
              <a:rPr lang="en-GB" b="1" dirty="0"/>
              <a:t>Acceptance of a work </a:t>
            </a:r>
            <a:endParaRPr lang="pl-PL" dirty="0"/>
          </a:p>
          <a:p>
            <a:pPr marL="0" indent="0">
              <a:buNone/>
            </a:pPr>
            <a:r>
              <a:rPr lang="en-GB" dirty="0"/>
              <a:t>Unless the employer notifies the author within six months of the work being delivered that it refuses to accept the work or makes acceptance conditional on specific changes being made within a time limit designated for that purpose, the work will be deemed accepted without any reservations. The parties may specify a different time limit. </a:t>
            </a:r>
            <a:endParaRPr lang="pl-PL" dirty="0"/>
          </a:p>
          <a:p>
            <a:pPr marL="0" indent="0">
              <a:buNone/>
            </a:pPr>
            <a:r>
              <a:rPr lang="en-GB" dirty="0"/>
              <a:t>(art. 13 L.C.). </a:t>
            </a:r>
            <a:endParaRPr lang="pl-PL" dirty="0"/>
          </a:p>
          <a:p>
            <a:pPr marL="0" indent="0">
              <a:buNone/>
            </a:pPr>
            <a:endParaRPr lang="pl-PL" dirty="0"/>
          </a:p>
        </p:txBody>
      </p:sp>
    </p:spTree>
    <p:extLst>
      <p:ext uri="{BB962C8B-B14F-4D97-AF65-F5344CB8AC3E}">
        <p14:creationId xmlns:p14="http://schemas.microsoft.com/office/powerpoint/2010/main" val="5236787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AFD81-C0BF-4056-9A5F-88AA608F864A}"/>
              </a:ext>
            </a:extLst>
          </p:cNvPr>
          <p:cNvSpPr>
            <a:spLocks noGrp="1"/>
          </p:cNvSpPr>
          <p:nvPr>
            <p:ph type="title"/>
          </p:nvPr>
        </p:nvSpPr>
        <p:spPr/>
        <p:txBody>
          <a:bodyPr/>
          <a:lstStyle/>
          <a:p>
            <a:pPr algn="ctr"/>
            <a:r>
              <a:rPr lang="en-GB" b="1" dirty="0"/>
              <a:t>AUTHOR’S ECONOMIC RIGHTS</a:t>
            </a:r>
            <a:endParaRPr lang="pl-PL" dirty="0"/>
          </a:p>
        </p:txBody>
      </p:sp>
      <p:sp>
        <p:nvSpPr>
          <p:cNvPr id="3" name="Symbol zastępczy zawartości 2">
            <a:extLst>
              <a:ext uri="{FF2B5EF4-FFF2-40B4-BE49-F238E27FC236}">
                <a16:creationId xmlns:a16="http://schemas.microsoft.com/office/drawing/2014/main" id="{2C3825EE-6645-4205-BBA7-8DFA8CD3FD49}"/>
              </a:ext>
            </a:extLst>
          </p:cNvPr>
          <p:cNvSpPr>
            <a:spLocks noGrp="1"/>
          </p:cNvSpPr>
          <p:nvPr>
            <p:ph idx="1"/>
          </p:nvPr>
        </p:nvSpPr>
        <p:spPr/>
        <p:txBody>
          <a:bodyPr/>
          <a:lstStyle/>
          <a:p>
            <a:pPr marL="0" indent="0">
              <a:buNone/>
            </a:pPr>
            <a:r>
              <a:rPr lang="en-GB" b="1" dirty="0"/>
              <a:t>PROJECT AGREEMENT</a:t>
            </a:r>
            <a:endParaRPr lang="pl-PL" dirty="0"/>
          </a:p>
          <a:p>
            <a:endParaRPr lang="pl-PL" dirty="0"/>
          </a:p>
          <a:p>
            <a:pPr marL="0" indent="0">
              <a:buNone/>
            </a:pPr>
            <a:r>
              <a:rPr lang="en-GB" b="1" dirty="0"/>
              <a:t>The project agreement could be signed in form of: </a:t>
            </a:r>
            <a:endParaRPr lang="pl-PL" dirty="0"/>
          </a:p>
          <a:p>
            <a:pPr lvl="0"/>
            <a:r>
              <a:rPr lang="en-GB" b="1" dirty="0"/>
              <a:t>a contract on the transfer of author’s economic rights </a:t>
            </a:r>
            <a:endParaRPr lang="pl-PL" dirty="0"/>
          </a:p>
          <a:p>
            <a:pPr lvl="0"/>
            <a:r>
              <a:rPr lang="en-GB" dirty="0"/>
              <a:t>a contract on the use of a work, hereinafter referred to as the “licence” </a:t>
            </a:r>
            <a:endParaRPr lang="pl-PL" dirty="0"/>
          </a:p>
          <a:p>
            <a:pPr marL="0" indent="0">
              <a:buNone/>
            </a:pPr>
            <a:r>
              <a:rPr lang="en-GB" dirty="0"/>
              <a:t>(Art. 41 item 2 L.C.)</a:t>
            </a:r>
            <a:endParaRPr lang="pl-PL" dirty="0"/>
          </a:p>
          <a:p>
            <a:pPr marL="0" indent="0">
              <a:buNone/>
            </a:pPr>
            <a:endParaRPr lang="pl-PL" dirty="0"/>
          </a:p>
        </p:txBody>
      </p:sp>
    </p:spTree>
    <p:extLst>
      <p:ext uri="{BB962C8B-B14F-4D97-AF65-F5344CB8AC3E}">
        <p14:creationId xmlns:p14="http://schemas.microsoft.com/office/powerpoint/2010/main" val="32123629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AFD81-C0BF-4056-9A5F-88AA608F864A}"/>
              </a:ext>
            </a:extLst>
          </p:cNvPr>
          <p:cNvSpPr>
            <a:spLocks noGrp="1"/>
          </p:cNvSpPr>
          <p:nvPr>
            <p:ph type="title"/>
          </p:nvPr>
        </p:nvSpPr>
        <p:spPr/>
        <p:txBody>
          <a:bodyPr/>
          <a:lstStyle/>
          <a:p>
            <a:pPr algn="ctr"/>
            <a:r>
              <a:rPr lang="en-GB" b="1" dirty="0"/>
              <a:t>AUTHOR’S ECONOMIC RIGHTS</a:t>
            </a:r>
            <a:endParaRPr lang="pl-PL" dirty="0"/>
          </a:p>
        </p:txBody>
      </p:sp>
      <p:sp>
        <p:nvSpPr>
          <p:cNvPr id="3" name="Symbol zastępczy zawartości 2">
            <a:extLst>
              <a:ext uri="{FF2B5EF4-FFF2-40B4-BE49-F238E27FC236}">
                <a16:creationId xmlns:a16="http://schemas.microsoft.com/office/drawing/2014/main" id="{2C3825EE-6645-4205-BBA7-8DFA8CD3FD49}"/>
              </a:ext>
            </a:extLst>
          </p:cNvPr>
          <p:cNvSpPr>
            <a:spLocks noGrp="1"/>
          </p:cNvSpPr>
          <p:nvPr>
            <p:ph idx="1"/>
          </p:nvPr>
        </p:nvSpPr>
        <p:spPr/>
        <p:txBody>
          <a:bodyPr/>
          <a:lstStyle/>
          <a:p>
            <a:pPr marL="0" indent="0">
              <a:buNone/>
            </a:pPr>
            <a:r>
              <a:rPr lang="en-GB" b="1" dirty="0"/>
              <a:t>FORM OF PROJECT AGREEMENT</a:t>
            </a:r>
            <a:endParaRPr lang="pl-PL" dirty="0"/>
          </a:p>
          <a:p>
            <a:pPr marL="0" indent="0">
              <a:buNone/>
            </a:pPr>
            <a:r>
              <a:rPr lang="en-GB" dirty="0"/>
              <a:t> </a:t>
            </a:r>
            <a:endParaRPr lang="pl-PL" dirty="0"/>
          </a:p>
          <a:p>
            <a:pPr marL="0" indent="0">
              <a:buNone/>
            </a:pPr>
            <a:r>
              <a:rPr lang="en-GB" dirty="0"/>
              <a:t>A contract transferring author’s economic rights must be made in writing, otherwise, it will be invalid.</a:t>
            </a:r>
            <a:endParaRPr lang="pl-PL" dirty="0"/>
          </a:p>
          <a:p>
            <a:pPr marL="0" indent="0">
              <a:buNone/>
            </a:pPr>
            <a:r>
              <a:rPr lang="en-GB" dirty="0"/>
              <a:t>(art. 53 L.C.) </a:t>
            </a:r>
            <a:endParaRPr lang="pl-PL" dirty="0"/>
          </a:p>
          <a:p>
            <a:pPr marL="0" indent="0">
              <a:buNone/>
            </a:pPr>
            <a:r>
              <a:rPr lang="en-GB" dirty="0"/>
              <a:t>An exclusive licence contract must be made in writing, otherwise, it will be invalid.</a:t>
            </a:r>
            <a:endParaRPr lang="pl-PL" dirty="0"/>
          </a:p>
          <a:p>
            <a:pPr marL="0" indent="0">
              <a:buNone/>
            </a:pPr>
            <a:r>
              <a:rPr lang="en-GB" dirty="0"/>
              <a:t>(art. 67 item 5 L.C.)</a:t>
            </a:r>
            <a:endParaRPr lang="pl-PL" dirty="0"/>
          </a:p>
          <a:p>
            <a:pPr marL="0" indent="0">
              <a:buNone/>
            </a:pPr>
            <a:endParaRPr lang="pl-PL" dirty="0"/>
          </a:p>
        </p:txBody>
      </p:sp>
    </p:spTree>
    <p:extLst>
      <p:ext uri="{BB962C8B-B14F-4D97-AF65-F5344CB8AC3E}">
        <p14:creationId xmlns:p14="http://schemas.microsoft.com/office/powerpoint/2010/main" val="32981169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AFD81-C0BF-4056-9A5F-88AA608F864A}"/>
              </a:ext>
            </a:extLst>
          </p:cNvPr>
          <p:cNvSpPr>
            <a:spLocks noGrp="1"/>
          </p:cNvSpPr>
          <p:nvPr>
            <p:ph type="title"/>
          </p:nvPr>
        </p:nvSpPr>
        <p:spPr/>
        <p:txBody>
          <a:bodyPr/>
          <a:lstStyle/>
          <a:p>
            <a:pPr algn="ctr"/>
            <a:r>
              <a:rPr lang="en-GB" b="1" dirty="0"/>
              <a:t>AUTHOR’S ECONOMIC RIGHTS</a:t>
            </a:r>
            <a:endParaRPr lang="pl-PL" dirty="0"/>
          </a:p>
        </p:txBody>
      </p:sp>
      <p:sp>
        <p:nvSpPr>
          <p:cNvPr id="3" name="Symbol zastępczy zawartości 2">
            <a:extLst>
              <a:ext uri="{FF2B5EF4-FFF2-40B4-BE49-F238E27FC236}">
                <a16:creationId xmlns:a16="http://schemas.microsoft.com/office/drawing/2014/main" id="{2C3825EE-6645-4205-BBA7-8DFA8CD3FD49}"/>
              </a:ext>
            </a:extLst>
          </p:cNvPr>
          <p:cNvSpPr>
            <a:spLocks noGrp="1"/>
          </p:cNvSpPr>
          <p:nvPr>
            <p:ph idx="1"/>
          </p:nvPr>
        </p:nvSpPr>
        <p:spPr/>
        <p:txBody>
          <a:bodyPr>
            <a:normAutofit lnSpcReduction="10000"/>
          </a:bodyPr>
          <a:lstStyle/>
          <a:p>
            <a:pPr marL="0" indent="0">
              <a:buNone/>
            </a:pPr>
            <a:r>
              <a:rPr lang="en-GB" b="1" dirty="0"/>
              <a:t>FORMS OF EXPLOTATION</a:t>
            </a:r>
            <a:endParaRPr lang="pl-PL" dirty="0"/>
          </a:p>
          <a:p>
            <a:pPr marL="0" indent="0">
              <a:buNone/>
            </a:pPr>
            <a:r>
              <a:rPr lang="en-GB" dirty="0"/>
              <a:t> </a:t>
            </a:r>
            <a:endParaRPr lang="pl-PL" dirty="0"/>
          </a:p>
          <a:p>
            <a:pPr marL="0" indent="0">
              <a:buNone/>
            </a:pPr>
            <a:r>
              <a:rPr lang="en-GB" dirty="0"/>
              <a:t>A contract on the transfer of author’s economic rights or a contract on the use of a work, hereinafter referred to as the “licence”, </a:t>
            </a:r>
            <a:r>
              <a:rPr lang="en-GB" b="1" dirty="0"/>
              <a:t>covers the forms of exploitation expressly specified therein</a:t>
            </a:r>
            <a:r>
              <a:rPr lang="en-GB" dirty="0"/>
              <a:t> </a:t>
            </a:r>
            <a:endParaRPr lang="pl-PL" dirty="0"/>
          </a:p>
          <a:p>
            <a:pPr marL="0" indent="0">
              <a:buNone/>
            </a:pPr>
            <a:r>
              <a:rPr lang="en-GB" dirty="0"/>
              <a:t>(Art. 41 item 2 L.C.)</a:t>
            </a:r>
            <a:endParaRPr lang="pl-PL" dirty="0"/>
          </a:p>
          <a:p>
            <a:pPr marL="0" indent="0">
              <a:buNone/>
            </a:pPr>
            <a:r>
              <a:rPr lang="en-GB" dirty="0"/>
              <a:t> </a:t>
            </a:r>
            <a:endParaRPr lang="pl-PL" dirty="0"/>
          </a:p>
          <a:p>
            <a:pPr marL="0" indent="0">
              <a:buNone/>
            </a:pPr>
            <a:r>
              <a:rPr lang="en-GB" dirty="0"/>
              <a:t>A contract may concern only those forms of exploitation which are known at the time the contract is concluded. </a:t>
            </a:r>
            <a:endParaRPr lang="pl-PL" dirty="0"/>
          </a:p>
          <a:p>
            <a:pPr marL="0" indent="0">
              <a:buNone/>
            </a:pPr>
            <a:r>
              <a:rPr lang="en-GB" dirty="0"/>
              <a:t>(Art. 41 item 4 L.C.)</a:t>
            </a:r>
            <a:endParaRPr lang="pl-PL" dirty="0"/>
          </a:p>
          <a:p>
            <a:pPr marL="0" indent="0">
              <a:buNone/>
            </a:pPr>
            <a:endParaRPr lang="pl-PL" dirty="0"/>
          </a:p>
        </p:txBody>
      </p:sp>
    </p:spTree>
    <p:extLst>
      <p:ext uri="{BB962C8B-B14F-4D97-AF65-F5344CB8AC3E}">
        <p14:creationId xmlns:p14="http://schemas.microsoft.com/office/powerpoint/2010/main" val="8244614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AFD81-C0BF-4056-9A5F-88AA608F864A}"/>
              </a:ext>
            </a:extLst>
          </p:cNvPr>
          <p:cNvSpPr>
            <a:spLocks noGrp="1"/>
          </p:cNvSpPr>
          <p:nvPr>
            <p:ph type="title"/>
          </p:nvPr>
        </p:nvSpPr>
        <p:spPr/>
        <p:txBody>
          <a:bodyPr/>
          <a:lstStyle/>
          <a:p>
            <a:pPr algn="ctr"/>
            <a:r>
              <a:rPr lang="en-GB" b="1" dirty="0"/>
              <a:t>AUTHOR’S ECONOMIC RIGHTS</a:t>
            </a:r>
            <a:endParaRPr lang="pl-PL" dirty="0"/>
          </a:p>
        </p:txBody>
      </p:sp>
      <p:sp>
        <p:nvSpPr>
          <p:cNvPr id="3" name="Symbol zastępczy zawartości 2">
            <a:extLst>
              <a:ext uri="{FF2B5EF4-FFF2-40B4-BE49-F238E27FC236}">
                <a16:creationId xmlns:a16="http://schemas.microsoft.com/office/drawing/2014/main" id="{2C3825EE-6645-4205-BBA7-8DFA8CD3FD49}"/>
              </a:ext>
            </a:extLst>
          </p:cNvPr>
          <p:cNvSpPr>
            <a:spLocks noGrp="1"/>
          </p:cNvSpPr>
          <p:nvPr>
            <p:ph idx="1"/>
          </p:nvPr>
        </p:nvSpPr>
        <p:spPr/>
        <p:txBody>
          <a:bodyPr>
            <a:normAutofit fontScale="92500" lnSpcReduction="20000"/>
          </a:bodyPr>
          <a:lstStyle/>
          <a:p>
            <a:pPr marL="0" indent="0">
              <a:buNone/>
            </a:pPr>
            <a:r>
              <a:rPr lang="en-GB" b="1" dirty="0"/>
              <a:t>AUTHOR’S REMUNERATION</a:t>
            </a:r>
            <a:endParaRPr lang="pl-PL" dirty="0"/>
          </a:p>
          <a:p>
            <a:pPr marL="0" lvl="0" indent="0">
              <a:buNone/>
            </a:pPr>
            <a:r>
              <a:rPr lang="en-GB" dirty="0"/>
              <a:t>If a contract does not provide that the author’s economic rights are transferred or a licence is granted free of charge, the author is entitled to royalties. </a:t>
            </a:r>
            <a:endParaRPr lang="pl-PL" dirty="0"/>
          </a:p>
          <a:p>
            <a:pPr marL="0" lvl="0" indent="0">
              <a:buNone/>
            </a:pPr>
            <a:r>
              <a:rPr lang="en-GB" dirty="0"/>
              <a:t>If the contract does not specify the amount of the author’s royalties, the royalties are set taking into account the scope of the right granted and the benefits arising from the use of the work. </a:t>
            </a:r>
            <a:endParaRPr lang="pl-PL" dirty="0"/>
          </a:p>
          <a:p>
            <a:pPr marL="0" indent="0">
              <a:buNone/>
            </a:pPr>
            <a:r>
              <a:rPr lang="en-GB" dirty="0"/>
              <a:t>(art. 43 L.C.)</a:t>
            </a:r>
            <a:endParaRPr lang="pl-PL" dirty="0"/>
          </a:p>
          <a:p>
            <a:pPr marL="0" indent="0">
              <a:buNone/>
            </a:pPr>
            <a:r>
              <a:rPr lang="en-GB" dirty="0"/>
              <a:t> </a:t>
            </a:r>
            <a:endParaRPr lang="pl-PL" dirty="0"/>
          </a:p>
          <a:p>
            <a:pPr marL="0" indent="0">
              <a:buNone/>
            </a:pPr>
            <a:r>
              <a:rPr lang="en-GB" dirty="0"/>
              <a:t>Unless a contract provides otherwise, the author is entitled to separate royalties for the work being used in each form of exploitation. </a:t>
            </a:r>
            <a:endParaRPr lang="pl-PL" dirty="0"/>
          </a:p>
          <a:p>
            <a:pPr marL="0" indent="0">
              <a:buNone/>
            </a:pPr>
            <a:r>
              <a:rPr lang="en-GB" dirty="0"/>
              <a:t>(art. 45 L.C.)</a:t>
            </a:r>
            <a:endParaRPr lang="pl-PL" dirty="0"/>
          </a:p>
          <a:p>
            <a:pPr marL="0" indent="0">
              <a:buNone/>
            </a:pPr>
            <a:endParaRPr lang="pl-PL" dirty="0"/>
          </a:p>
        </p:txBody>
      </p:sp>
    </p:spTree>
    <p:extLst>
      <p:ext uri="{BB962C8B-B14F-4D97-AF65-F5344CB8AC3E}">
        <p14:creationId xmlns:p14="http://schemas.microsoft.com/office/powerpoint/2010/main" val="1739426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AFD81-C0BF-4056-9A5F-88AA608F864A}"/>
              </a:ext>
            </a:extLst>
          </p:cNvPr>
          <p:cNvSpPr>
            <a:spLocks noGrp="1"/>
          </p:cNvSpPr>
          <p:nvPr>
            <p:ph type="title"/>
          </p:nvPr>
        </p:nvSpPr>
        <p:spPr/>
        <p:txBody>
          <a:bodyPr/>
          <a:lstStyle/>
          <a:p>
            <a:pPr algn="ctr"/>
            <a:r>
              <a:rPr lang="en-GB" b="1" dirty="0"/>
              <a:t>ARCHITECTULAR WORKS</a:t>
            </a:r>
            <a:endParaRPr lang="pl-PL" dirty="0"/>
          </a:p>
        </p:txBody>
      </p:sp>
      <p:sp>
        <p:nvSpPr>
          <p:cNvPr id="3" name="Symbol zastępczy zawartości 2">
            <a:extLst>
              <a:ext uri="{FF2B5EF4-FFF2-40B4-BE49-F238E27FC236}">
                <a16:creationId xmlns:a16="http://schemas.microsoft.com/office/drawing/2014/main" id="{2C3825EE-6645-4205-BBA7-8DFA8CD3FD49}"/>
              </a:ext>
            </a:extLst>
          </p:cNvPr>
          <p:cNvSpPr>
            <a:spLocks noGrp="1"/>
          </p:cNvSpPr>
          <p:nvPr>
            <p:ph idx="1"/>
          </p:nvPr>
        </p:nvSpPr>
        <p:spPr/>
        <p:txBody>
          <a:bodyPr>
            <a:normAutofit lnSpcReduction="10000"/>
          </a:bodyPr>
          <a:lstStyle/>
          <a:p>
            <a:pPr marL="0" indent="0">
              <a:buNone/>
            </a:pPr>
            <a:r>
              <a:rPr lang="en-GB" dirty="0"/>
              <a:t>The subject-matter of copyright is any manifestation of creative activity of an individual nature, established in any form, regardless of the value, purpose and manner of expression (work).</a:t>
            </a:r>
            <a:endParaRPr lang="pl-PL" dirty="0"/>
          </a:p>
          <a:p>
            <a:pPr marL="0" indent="0">
              <a:buNone/>
            </a:pPr>
            <a:r>
              <a:rPr lang="en-GB" dirty="0"/>
              <a:t>The subject-matter of copyright includes in particular: (…) architectural, urban architecture and town planning works;</a:t>
            </a:r>
            <a:endParaRPr lang="pl-PL" dirty="0"/>
          </a:p>
          <a:p>
            <a:pPr marL="0" indent="0">
              <a:buNone/>
            </a:pPr>
            <a:r>
              <a:rPr lang="en-GB" dirty="0"/>
              <a:t>A work is protected by copyright from the moment it comes into being, even if it has an unfinished form.</a:t>
            </a:r>
            <a:endParaRPr lang="pl-PL" dirty="0"/>
          </a:p>
          <a:p>
            <a:pPr marL="0" indent="0">
              <a:buNone/>
            </a:pPr>
            <a:r>
              <a:rPr lang="en-GB" dirty="0"/>
              <a:t>An author is entitled to protection regardless of any formalities having been met. </a:t>
            </a:r>
            <a:endParaRPr lang="pl-PL" dirty="0"/>
          </a:p>
          <a:p>
            <a:pPr marL="0" indent="0">
              <a:buNone/>
            </a:pPr>
            <a:r>
              <a:rPr lang="en-GB" dirty="0"/>
              <a:t> </a:t>
            </a:r>
            <a:r>
              <a:rPr lang="pl-PL" dirty="0"/>
              <a:t>(art. 1 ust. 1, ust. 2 pkt. 6, ust. 3, ust. 4 L.C.)</a:t>
            </a:r>
          </a:p>
          <a:p>
            <a:pPr marL="0" indent="0">
              <a:buNone/>
            </a:pPr>
            <a:endParaRPr lang="pl-PL" dirty="0"/>
          </a:p>
        </p:txBody>
      </p:sp>
    </p:spTree>
    <p:extLst>
      <p:ext uri="{BB962C8B-B14F-4D97-AF65-F5344CB8AC3E}">
        <p14:creationId xmlns:p14="http://schemas.microsoft.com/office/powerpoint/2010/main" val="27629791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AFD81-C0BF-4056-9A5F-88AA608F864A}"/>
              </a:ext>
            </a:extLst>
          </p:cNvPr>
          <p:cNvSpPr>
            <a:spLocks noGrp="1"/>
          </p:cNvSpPr>
          <p:nvPr>
            <p:ph type="title"/>
          </p:nvPr>
        </p:nvSpPr>
        <p:spPr/>
        <p:txBody>
          <a:bodyPr/>
          <a:lstStyle/>
          <a:p>
            <a:pPr algn="ctr"/>
            <a:r>
              <a:rPr lang="en-GB" b="1" dirty="0"/>
              <a:t>AUTHOR’S ECONOMIC RIGHTS</a:t>
            </a:r>
            <a:endParaRPr lang="pl-PL" dirty="0"/>
          </a:p>
        </p:txBody>
      </p:sp>
      <p:sp>
        <p:nvSpPr>
          <p:cNvPr id="3" name="Symbol zastępczy zawartości 2">
            <a:extLst>
              <a:ext uri="{FF2B5EF4-FFF2-40B4-BE49-F238E27FC236}">
                <a16:creationId xmlns:a16="http://schemas.microsoft.com/office/drawing/2014/main" id="{2C3825EE-6645-4205-BBA7-8DFA8CD3FD49}"/>
              </a:ext>
            </a:extLst>
          </p:cNvPr>
          <p:cNvSpPr>
            <a:spLocks noGrp="1"/>
          </p:cNvSpPr>
          <p:nvPr>
            <p:ph idx="1"/>
          </p:nvPr>
        </p:nvSpPr>
        <p:spPr/>
        <p:txBody>
          <a:bodyPr>
            <a:normAutofit fontScale="85000" lnSpcReduction="20000"/>
          </a:bodyPr>
          <a:lstStyle/>
          <a:p>
            <a:pPr marL="0" indent="0">
              <a:buNone/>
            </a:pPr>
            <a:r>
              <a:rPr lang="en-GB" b="1" dirty="0"/>
              <a:t>LICENCE</a:t>
            </a:r>
            <a:endParaRPr lang="pl-PL" dirty="0"/>
          </a:p>
          <a:p>
            <a:pPr lvl="0"/>
            <a:r>
              <a:rPr lang="en-GB" dirty="0"/>
              <a:t>An author may give an authorisation to use a work in the form of exploitation specified in a contract and may specify the scope, place and duration of such use. </a:t>
            </a:r>
            <a:endParaRPr lang="pl-PL" dirty="0"/>
          </a:p>
          <a:p>
            <a:pPr lvl="0"/>
            <a:r>
              <a:rPr lang="en-GB" dirty="0"/>
              <a:t>Unless the contract stipulates exclusivity to use a work in a specific manner (exclusive licence), a licence does not preclude the author from granting an authorisation to other persons to use the work in the same form of exploitation (non-exclusive licence). </a:t>
            </a:r>
            <a:endParaRPr lang="pl-PL" dirty="0"/>
          </a:p>
          <a:p>
            <a:pPr lvl="0"/>
            <a:r>
              <a:rPr lang="en-GB" dirty="0"/>
              <a:t>Unless the contract provides otherwise, the licensee may not authorise another person to use a work within a scope of a licence obtained. </a:t>
            </a:r>
            <a:endParaRPr lang="pl-PL" dirty="0"/>
          </a:p>
          <a:p>
            <a:pPr lvl="0"/>
            <a:r>
              <a:rPr lang="en-GB" dirty="0"/>
              <a:t>Unless the contract provides otherwise, a licensee under an exclusive licence may pursue claims for infringement of author’s economic rights within the scope covered by the licence contract. </a:t>
            </a:r>
            <a:endParaRPr lang="pl-PL" dirty="0"/>
          </a:p>
          <a:p>
            <a:pPr marL="0" indent="0">
              <a:buNone/>
            </a:pPr>
            <a:r>
              <a:rPr lang="en-GB" dirty="0"/>
              <a:t>(art. 67 items 1-4 L.C.) </a:t>
            </a:r>
            <a:endParaRPr lang="pl-PL" dirty="0"/>
          </a:p>
          <a:p>
            <a:pPr marL="0" indent="0">
              <a:buNone/>
            </a:pPr>
            <a:endParaRPr lang="pl-PL" dirty="0"/>
          </a:p>
        </p:txBody>
      </p:sp>
    </p:spTree>
    <p:extLst>
      <p:ext uri="{BB962C8B-B14F-4D97-AF65-F5344CB8AC3E}">
        <p14:creationId xmlns:p14="http://schemas.microsoft.com/office/powerpoint/2010/main" val="6166810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AFD81-C0BF-4056-9A5F-88AA608F864A}"/>
              </a:ext>
            </a:extLst>
          </p:cNvPr>
          <p:cNvSpPr>
            <a:spLocks noGrp="1"/>
          </p:cNvSpPr>
          <p:nvPr>
            <p:ph type="title"/>
          </p:nvPr>
        </p:nvSpPr>
        <p:spPr/>
        <p:txBody>
          <a:bodyPr/>
          <a:lstStyle/>
          <a:p>
            <a:pPr algn="ctr"/>
            <a:r>
              <a:rPr lang="en-GB" b="1" dirty="0"/>
              <a:t>AUTHOR’S ECONOMIC RIGHTS</a:t>
            </a:r>
            <a:endParaRPr lang="pl-PL" dirty="0"/>
          </a:p>
        </p:txBody>
      </p:sp>
      <p:sp>
        <p:nvSpPr>
          <p:cNvPr id="3" name="Symbol zastępczy zawartości 2">
            <a:extLst>
              <a:ext uri="{FF2B5EF4-FFF2-40B4-BE49-F238E27FC236}">
                <a16:creationId xmlns:a16="http://schemas.microsoft.com/office/drawing/2014/main" id="{2C3825EE-6645-4205-BBA7-8DFA8CD3FD49}"/>
              </a:ext>
            </a:extLst>
          </p:cNvPr>
          <p:cNvSpPr>
            <a:spLocks noGrp="1"/>
          </p:cNvSpPr>
          <p:nvPr>
            <p:ph idx="1"/>
          </p:nvPr>
        </p:nvSpPr>
        <p:spPr/>
        <p:txBody>
          <a:bodyPr/>
          <a:lstStyle/>
          <a:p>
            <a:pPr marL="0" indent="0">
              <a:buNone/>
            </a:pPr>
            <a:r>
              <a:rPr lang="en-GB" b="1" dirty="0"/>
              <a:t>DERIVATED COPYRIGHTS</a:t>
            </a:r>
            <a:endParaRPr lang="pl-PL" dirty="0"/>
          </a:p>
          <a:p>
            <a:pPr marL="0" indent="0">
              <a:buNone/>
            </a:pPr>
            <a:r>
              <a:rPr lang="en-GB" dirty="0"/>
              <a:t> </a:t>
            </a:r>
            <a:endParaRPr lang="pl-PL" dirty="0"/>
          </a:p>
          <a:p>
            <a:pPr marL="0" indent="0">
              <a:buNone/>
            </a:pPr>
            <a:r>
              <a:rPr lang="en-GB" dirty="0"/>
              <a:t>Unless a contract provides otherwise, the author retains the exclusive right to permit the exercise of a derivative copyright even though the contract provides for the transfer of all of the author’s economic rights. </a:t>
            </a:r>
            <a:endParaRPr lang="pl-PL" dirty="0"/>
          </a:p>
          <a:p>
            <a:pPr marL="0" indent="0">
              <a:buNone/>
            </a:pPr>
            <a:r>
              <a:rPr lang="en-GB" dirty="0"/>
              <a:t>(art. 46 L.C.). </a:t>
            </a:r>
            <a:endParaRPr lang="pl-PL" dirty="0"/>
          </a:p>
          <a:p>
            <a:pPr marL="0" indent="0">
              <a:buNone/>
            </a:pPr>
            <a:endParaRPr lang="pl-PL" dirty="0"/>
          </a:p>
        </p:txBody>
      </p:sp>
    </p:spTree>
    <p:extLst>
      <p:ext uri="{BB962C8B-B14F-4D97-AF65-F5344CB8AC3E}">
        <p14:creationId xmlns:p14="http://schemas.microsoft.com/office/powerpoint/2010/main" val="12468198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AFD81-C0BF-4056-9A5F-88AA608F864A}"/>
              </a:ext>
            </a:extLst>
          </p:cNvPr>
          <p:cNvSpPr>
            <a:spLocks noGrp="1"/>
          </p:cNvSpPr>
          <p:nvPr>
            <p:ph type="title"/>
          </p:nvPr>
        </p:nvSpPr>
        <p:spPr/>
        <p:txBody>
          <a:bodyPr/>
          <a:lstStyle/>
          <a:p>
            <a:pPr algn="ctr"/>
            <a:r>
              <a:rPr lang="en-GB" b="1" dirty="0"/>
              <a:t>AUTHOR’S ECONOMIC RIGHTS</a:t>
            </a:r>
            <a:endParaRPr lang="pl-PL" dirty="0"/>
          </a:p>
        </p:txBody>
      </p:sp>
      <p:sp>
        <p:nvSpPr>
          <p:cNvPr id="3" name="Symbol zastępczy zawartości 2">
            <a:extLst>
              <a:ext uri="{FF2B5EF4-FFF2-40B4-BE49-F238E27FC236}">
                <a16:creationId xmlns:a16="http://schemas.microsoft.com/office/drawing/2014/main" id="{2C3825EE-6645-4205-BBA7-8DFA8CD3FD49}"/>
              </a:ext>
            </a:extLst>
          </p:cNvPr>
          <p:cNvSpPr>
            <a:spLocks noGrp="1"/>
          </p:cNvSpPr>
          <p:nvPr>
            <p:ph idx="1"/>
          </p:nvPr>
        </p:nvSpPr>
        <p:spPr/>
        <p:txBody>
          <a:bodyPr>
            <a:normAutofit lnSpcReduction="10000"/>
          </a:bodyPr>
          <a:lstStyle/>
          <a:p>
            <a:pPr marL="0" indent="0">
              <a:buNone/>
            </a:pPr>
            <a:r>
              <a:rPr lang="en-GB" b="1" dirty="0"/>
              <a:t>CONSEQUENCES OF PURCHASING THE PROJECT</a:t>
            </a:r>
            <a:endParaRPr lang="pl-PL" dirty="0"/>
          </a:p>
          <a:p>
            <a:pPr marL="0" indent="0">
              <a:buNone/>
            </a:pPr>
            <a:r>
              <a:rPr lang="en-GB" dirty="0"/>
              <a:t>Unless a contract provides otherwise, acquiring a copy of an architectural design or an urban architecture design from the author entitles the acquirer to use the design for one construction only. </a:t>
            </a:r>
            <a:endParaRPr lang="pl-PL" dirty="0"/>
          </a:p>
          <a:p>
            <a:pPr marL="0" indent="0">
              <a:buNone/>
            </a:pPr>
            <a:r>
              <a:rPr lang="en-GB" dirty="0"/>
              <a:t> (art. 61 L.C. )</a:t>
            </a:r>
            <a:endParaRPr lang="pl-PL" dirty="0"/>
          </a:p>
          <a:p>
            <a:pPr marL="0" indent="0">
              <a:buNone/>
            </a:pPr>
            <a:r>
              <a:rPr lang="en-GB" dirty="0"/>
              <a:t> </a:t>
            </a:r>
            <a:endParaRPr lang="pl-PL" dirty="0"/>
          </a:p>
          <a:p>
            <a:pPr marL="0" indent="0">
              <a:buNone/>
            </a:pPr>
            <a:r>
              <a:rPr lang="en-GB" dirty="0"/>
              <a:t>Unless a contract provides otherwise, transfer of the ownership of a copy of a work does not result in devolution of the author’s economic rights to the work. </a:t>
            </a:r>
            <a:endParaRPr lang="pl-PL" dirty="0"/>
          </a:p>
          <a:p>
            <a:pPr marL="0" indent="0">
              <a:buNone/>
            </a:pPr>
            <a:r>
              <a:rPr lang="en-GB" dirty="0"/>
              <a:t>(art. 52 item 1 L.C.)</a:t>
            </a:r>
            <a:endParaRPr lang="pl-PL" dirty="0"/>
          </a:p>
        </p:txBody>
      </p:sp>
    </p:spTree>
    <p:extLst>
      <p:ext uri="{BB962C8B-B14F-4D97-AF65-F5344CB8AC3E}">
        <p14:creationId xmlns:p14="http://schemas.microsoft.com/office/powerpoint/2010/main" val="3443883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AFD81-C0BF-4056-9A5F-88AA608F864A}"/>
              </a:ext>
            </a:extLst>
          </p:cNvPr>
          <p:cNvSpPr>
            <a:spLocks noGrp="1"/>
          </p:cNvSpPr>
          <p:nvPr>
            <p:ph type="title"/>
          </p:nvPr>
        </p:nvSpPr>
        <p:spPr/>
        <p:txBody>
          <a:bodyPr/>
          <a:lstStyle/>
          <a:p>
            <a:pPr algn="ctr"/>
            <a:r>
              <a:rPr lang="en-GB" b="1" dirty="0"/>
              <a:t>AUTHOR’S ECONOMIC RIGHTS</a:t>
            </a:r>
            <a:endParaRPr lang="pl-PL" dirty="0"/>
          </a:p>
        </p:txBody>
      </p:sp>
      <p:sp>
        <p:nvSpPr>
          <p:cNvPr id="3" name="Symbol zastępczy zawartości 2">
            <a:extLst>
              <a:ext uri="{FF2B5EF4-FFF2-40B4-BE49-F238E27FC236}">
                <a16:creationId xmlns:a16="http://schemas.microsoft.com/office/drawing/2014/main" id="{2C3825EE-6645-4205-BBA7-8DFA8CD3FD49}"/>
              </a:ext>
            </a:extLst>
          </p:cNvPr>
          <p:cNvSpPr>
            <a:spLocks noGrp="1"/>
          </p:cNvSpPr>
          <p:nvPr>
            <p:ph idx="1"/>
          </p:nvPr>
        </p:nvSpPr>
        <p:spPr/>
        <p:txBody>
          <a:bodyPr/>
          <a:lstStyle/>
          <a:p>
            <a:pPr marL="0" indent="0">
              <a:buNone/>
            </a:pPr>
            <a:r>
              <a:rPr lang="en-GB" b="1" dirty="0"/>
              <a:t>Use in reconstruction and renovation of a structure</a:t>
            </a:r>
            <a:endParaRPr lang="pl-PL" dirty="0"/>
          </a:p>
          <a:p>
            <a:pPr marL="0" indent="0">
              <a:buNone/>
            </a:pPr>
            <a:r>
              <a:rPr lang="en-GB" b="1" dirty="0"/>
              <a:t> </a:t>
            </a:r>
            <a:endParaRPr lang="pl-PL" dirty="0"/>
          </a:p>
          <a:p>
            <a:pPr marL="0" indent="0">
              <a:buNone/>
            </a:pPr>
            <a:r>
              <a:rPr lang="en-GB" dirty="0"/>
              <a:t>It is permitted to use a work in the form of a building structure, its drawings, plans or another arrangement for the purpose of reconstruction or renovating a building structure. </a:t>
            </a:r>
            <a:endParaRPr lang="pl-PL" dirty="0"/>
          </a:p>
          <a:p>
            <a:pPr marL="0" indent="0">
              <a:buNone/>
            </a:pPr>
            <a:r>
              <a:rPr lang="en-GB" dirty="0"/>
              <a:t>(art. 33(5) L.C.).</a:t>
            </a:r>
            <a:endParaRPr lang="pl-PL" dirty="0"/>
          </a:p>
          <a:p>
            <a:pPr marL="0" indent="0">
              <a:buNone/>
            </a:pPr>
            <a:endParaRPr lang="pl-PL" dirty="0"/>
          </a:p>
        </p:txBody>
      </p:sp>
    </p:spTree>
    <p:extLst>
      <p:ext uri="{BB962C8B-B14F-4D97-AF65-F5344CB8AC3E}">
        <p14:creationId xmlns:p14="http://schemas.microsoft.com/office/powerpoint/2010/main" val="18299626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29C972-9F49-437C-894E-4AD6EDBB66C1}"/>
              </a:ext>
            </a:extLst>
          </p:cNvPr>
          <p:cNvSpPr>
            <a:spLocks noGrp="1"/>
          </p:cNvSpPr>
          <p:nvPr>
            <p:ph type="ctrTitle"/>
          </p:nvPr>
        </p:nvSpPr>
        <p:spPr/>
        <p:txBody>
          <a:bodyPr>
            <a:normAutofit fontScale="90000"/>
          </a:bodyPr>
          <a:lstStyle/>
          <a:p>
            <a:r>
              <a:rPr lang="en-GB" b="1" dirty="0"/>
              <a:t>Not-</a:t>
            </a:r>
            <a:r>
              <a:rPr lang="en-GB" b="1" dirty="0" err="1"/>
              <a:t>applyment</a:t>
            </a:r>
            <a:r>
              <a:rPr lang="pl-PL" b="1" dirty="0"/>
              <a:t> </a:t>
            </a:r>
            <a:r>
              <a:rPr lang="en-GB" b="1" dirty="0"/>
              <a:t>of author’s rights</a:t>
            </a:r>
            <a:br>
              <a:rPr lang="pl-PL" dirty="0"/>
            </a:br>
            <a:endParaRPr lang="pl-PL" dirty="0"/>
          </a:p>
        </p:txBody>
      </p:sp>
      <p:sp>
        <p:nvSpPr>
          <p:cNvPr id="3" name="Podtytuł 2">
            <a:extLst>
              <a:ext uri="{FF2B5EF4-FFF2-40B4-BE49-F238E27FC236}">
                <a16:creationId xmlns:a16="http://schemas.microsoft.com/office/drawing/2014/main" id="{4E26D56E-F698-484A-8A9F-54BFC77FB9D6}"/>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31455750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AFD81-C0BF-4056-9A5F-88AA608F864A}"/>
              </a:ext>
            </a:extLst>
          </p:cNvPr>
          <p:cNvSpPr>
            <a:spLocks noGrp="1"/>
          </p:cNvSpPr>
          <p:nvPr>
            <p:ph type="title"/>
          </p:nvPr>
        </p:nvSpPr>
        <p:spPr/>
        <p:txBody>
          <a:bodyPr/>
          <a:lstStyle/>
          <a:p>
            <a:pPr algn="ctr"/>
            <a:r>
              <a:rPr lang="en-GB" b="1" dirty="0"/>
              <a:t>Not-</a:t>
            </a:r>
            <a:r>
              <a:rPr lang="en-GB" b="1" dirty="0" err="1"/>
              <a:t>applyment</a:t>
            </a:r>
            <a:r>
              <a:rPr lang="en-GB" b="1" dirty="0"/>
              <a:t> the recession of author’s rights</a:t>
            </a:r>
            <a:endParaRPr lang="pl-PL" dirty="0"/>
          </a:p>
        </p:txBody>
      </p:sp>
      <p:sp>
        <p:nvSpPr>
          <p:cNvPr id="3" name="Symbol zastępczy zawartości 2">
            <a:extLst>
              <a:ext uri="{FF2B5EF4-FFF2-40B4-BE49-F238E27FC236}">
                <a16:creationId xmlns:a16="http://schemas.microsoft.com/office/drawing/2014/main" id="{2C3825EE-6645-4205-BBA7-8DFA8CD3FD49}"/>
              </a:ext>
            </a:extLst>
          </p:cNvPr>
          <p:cNvSpPr>
            <a:spLocks noGrp="1"/>
          </p:cNvSpPr>
          <p:nvPr>
            <p:ph idx="1"/>
          </p:nvPr>
        </p:nvSpPr>
        <p:spPr/>
        <p:txBody>
          <a:bodyPr>
            <a:normAutofit fontScale="77500" lnSpcReduction="20000"/>
          </a:bodyPr>
          <a:lstStyle/>
          <a:p>
            <a:pPr marL="0" indent="0">
              <a:buNone/>
            </a:pPr>
            <a:r>
              <a:rPr lang="en-GB" b="1" dirty="0"/>
              <a:t>Not-</a:t>
            </a:r>
            <a:r>
              <a:rPr lang="en-GB" b="1" dirty="0" err="1"/>
              <a:t>applyment</a:t>
            </a:r>
            <a:r>
              <a:rPr lang="en-GB" b="1" dirty="0"/>
              <a:t> the recession of author’s rights</a:t>
            </a:r>
            <a:endParaRPr lang="pl-PL" dirty="0"/>
          </a:p>
          <a:p>
            <a:pPr marL="0" indent="0">
              <a:buNone/>
            </a:pPr>
            <a:r>
              <a:rPr lang="en-GB" dirty="0"/>
              <a:t> </a:t>
            </a:r>
            <a:endParaRPr lang="pl-PL" dirty="0"/>
          </a:p>
          <a:p>
            <a:pPr marL="0" indent="0">
              <a:buNone/>
            </a:pPr>
            <a:r>
              <a:rPr lang="en-GB" b="1" dirty="0"/>
              <a:t>Author’s recession </a:t>
            </a:r>
            <a:endParaRPr lang="pl-PL" dirty="0"/>
          </a:p>
          <a:p>
            <a:pPr marL="0" indent="0">
              <a:buNone/>
            </a:pPr>
            <a:r>
              <a:rPr lang="en-GB" dirty="0"/>
              <a:t>The author may rescind or terminate a contract due to his vital creative interests. </a:t>
            </a:r>
            <a:endParaRPr lang="pl-PL" dirty="0"/>
          </a:p>
          <a:p>
            <a:pPr marL="0" indent="0">
              <a:buNone/>
            </a:pPr>
            <a:r>
              <a:rPr lang="en-GB" dirty="0"/>
              <a:t>If, within two years of the recession or termination referred to in section 1, the author intends to start using the work, he will be obliged to offer such use to the acquirer or licensee, setting him a suitable time limit for this purpose. </a:t>
            </a:r>
            <a:endParaRPr lang="pl-PL" dirty="0"/>
          </a:p>
          <a:p>
            <a:pPr marL="0" indent="0">
              <a:buNone/>
            </a:pPr>
            <a:r>
              <a:rPr lang="en-GB" dirty="0"/>
              <a:t>If the contract is rescinded or terminated after the work is accepted, the other party may make the rescission or termination conditional on the costs incurred by it in connection with the contract concluded being secured. However, reimbursement of costs may not be claimed of distribution is ceased due to circumstances beyond the author’s control. </a:t>
            </a:r>
            <a:endParaRPr lang="pl-PL" dirty="0"/>
          </a:p>
          <a:p>
            <a:pPr marL="0" indent="0">
              <a:buNone/>
            </a:pPr>
            <a:r>
              <a:rPr lang="en-GB" b="1" dirty="0"/>
              <a:t>Section 1 does not apply to architectural and urban architecture works, </a:t>
            </a:r>
            <a:r>
              <a:rPr lang="en-GB" b="1" dirty="0" err="1"/>
              <a:t>audiovisual</a:t>
            </a:r>
            <a:r>
              <a:rPr lang="en-GB" b="1" dirty="0"/>
              <a:t> works and works ordered for use in an </a:t>
            </a:r>
            <a:r>
              <a:rPr lang="en-GB" b="1" dirty="0" err="1"/>
              <a:t>audiovisual</a:t>
            </a:r>
            <a:r>
              <a:rPr lang="en-GB" b="1" dirty="0"/>
              <a:t> work. </a:t>
            </a:r>
            <a:endParaRPr lang="pl-PL" dirty="0"/>
          </a:p>
          <a:p>
            <a:pPr marL="0" indent="0">
              <a:buNone/>
            </a:pPr>
            <a:r>
              <a:rPr lang="en-GB" dirty="0"/>
              <a:t>(art. 56 L.C.). </a:t>
            </a:r>
            <a:endParaRPr lang="pl-PL" dirty="0"/>
          </a:p>
          <a:p>
            <a:pPr marL="0" indent="0">
              <a:buNone/>
            </a:pPr>
            <a:endParaRPr lang="pl-PL" dirty="0"/>
          </a:p>
        </p:txBody>
      </p:sp>
    </p:spTree>
    <p:extLst>
      <p:ext uri="{BB962C8B-B14F-4D97-AF65-F5344CB8AC3E}">
        <p14:creationId xmlns:p14="http://schemas.microsoft.com/office/powerpoint/2010/main" val="5125688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AFD81-C0BF-4056-9A5F-88AA608F864A}"/>
              </a:ext>
            </a:extLst>
          </p:cNvPr>
          <p:cNvSpPr>
            <a:spLocks noGrp="1"/>
          </p:cNvSpPr>
          <p:nvPr>
            <p:ph type="title"/>
          </p:nvPr>
        </p:nvSpPr>
        <p:spPr/>
        <p:txBody>
          <a:bodyPr/>
          <a:lstStyle/>
          <a:p>
            <a:pPr algn="ctr"/>
            <a:r>
              <a:rPr lang="en-GB" b="1" dirty="0"/>
              <a:t>Not-</a:t>
            </a:r>
            <a:r>
              <a:rPr lang="en-GB" b="1" dirty="0" err="1"/>
              <a:t>applyment</a:t>
            </a:r>
            <a:r>
              <a:rPr lang="en-GB" b="1" dirty="0"/>
              <a:t> the recession of </a:t>
            </a:r>
            <a:r>
              <a:rPr lang="en-GB" b="1"/>
              <a:t>author’s rights</a:t>
            </a:r>
            <a:endParaRPr lang="pl-PL" dirty="0"/>
          </a:p>
        </p:txBody>
      </p:sp>
      <p:sp>
        <p:nvSpPr>
          <p:cNvPr id="3" name="Symbol zastępczy zawartości 2">
            <a:extLst>
              <a:ext uri="{FF2B5EF4-FFF2-40B4-BE49-F238E27FC236}">
                <a16:creationId xmlns:a16="http://schemas.microsoft.com/office/drawing/2014/main" id="{2C3825EE-6645-4205-BBA7-8DFA8CD3FD49}"/>
              </a:ext>
            </a:extLst>
          </p:cNvPr>
          <p:cNvSpPr>
            <a:spLocks noGrp="1"/>
          </p:cNvSpPr>
          <p:nvPr>
            <p:ph idx="1"/>
          </p:nvPr>
        </p:nvSpPr>
        <p:spPr/>
        <p:txBody>
          <a:bodyPr>
            <a:normAutofit fontScale="77500" lnSpcReduction="20000"/>
          </a:bodyPr>
          <a:lstStyle/>
          <a:p>
            <a:pPr marL="0" indent="0">
              <a:buNone/>
            </a:pPr>
            <a:r>
              <a:rPr lang="en-GB" b="1" dirty="0"/>
              <a:t>Not-</a:t>
            </a:r>
            <a:r>
              <a:rPr lang="en-GB" b="1" dirty="0" err="1"/>
              <a:t>applyment</a:t>
            </a:r>
            <a:r>
              <a:rPr lang="en-GB" b="1" dirty="0"/>
              <a:t> the recession of author’s rights</a:t>
            </a:r>
            <a:endParaRPr lang="pl-PL" dirty="0"/>
          </a:p>
          <a:p>
            <a:pPr marL="0" indent="0">
              <a:buNone/>
            </a:pPr>
            <a:r>
              <a:rPr lang="en-GB" dirty="0"/>
              <a:t> </a:t>
            </a:r>
            <a:endParaRPr lang="pl-PL" dirty="0"/>
          </a:p>
          <a:p>
            <a:pPr marL="0" indent="0">
              <a:buNone/>
            </a:pPr>
            <a:r>
              <a:rPr lang="en-GB" b="1" dirty="0"/>
              <a:t>No distribution </a:t>
            </a:r>
            <a:endParaRPr lang="pl-PL" dirty="0"/>
          </a:p>
          <a:p>
            <a:pPr marL="0" indent="0">
              <a:buNone/>
            </a:pPr>
            <a:r>
              <a:rPr lang="en-GB" dirty="0"/>
              <a:t>If the acquirer of author’s economic rights or the licensee who has undertaken to distribute the work does not start distribution by the agreed time, and if there is no agreed time, within two years of the work being accepted, the author may rescind or terminate the contract and demand that any damage be redressed after an additional time limit not shorter than six months passes to no effect. </a:t>
            </a:r>
            <a:endParaRPr lang="pl-PL" dirty="0"/>
          </a:p>
          <a:p>
            <a:pPr marL="0" indent="0">
              <a:buNone/>
            </a:pPr>
            <a:r>
              <a:rPr lang="en-GB" dirty="0"/>
              <a:t>If, due to circumstances attributable to the acquirer or licensee, a work has not been made available to the public, the author may demand, instead of redress of the damage suffered, double the royalties set forth in the contract on distribution of the work, unless the licence is non-exclusive. </a:t>
            </a:r>
            <a:endParaRPr lang="pl-PL" dirty="0"/>
          </a:p>
          <a:p>
            <a:pPr marL="0" indent="0">
              <a:buNone/>
            </a:pPr>
            <a:r>
              <a:rPr lang="en-GB" b="1" dirty="0"/>
              <a:t>Section 1 and 2 do not apply to architectural and urban architecture works. </a:t>
            </a:r>
            <a:endParaRPr lang="pl-PL" dirty="0"/>
          </a:p>
          <a:p>
            <a:pPr marL="0" indent="0">
              <a:buNone/>
            </a:pPr>
            <a:r>
              <a:rPr lang="en-GB" dirty="0"/>
              <a:t>(art. 57 L.C.)</a:t>
            </a:r>
            <a:endParaRPr lang="pl-PL" dirty="0"/>
          </a:p>
          <a:p>
            <a:pPr marL="0" indent="0">
              <a:buNone/>
            </a:pPr>
            <a:endParaRPr lang="pl-PL" dirty="0"/>
          </a:p>
        </p:txBody>
      </p:sp>
    </p:spTree>
    <p:extLst>
      <p:ext uri="{BB962C8B-B14F-4D97-AF65-F5344CB8AC3E}">
        <p14:creationId xmlns:p14="http://schemas.microsoft.com/office/powerpoint/2010/main" val="34571337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AFD81-C0BF-4056-9A5F-88AA608F864A}"/>
              </a:ext>
            </a:extLst>
          </p:cNvPr>
          <p:cNvSpPr>
            <a:spLocks noGrp="1"/>
          </p:cNvSpPr>
          <p:nvPr>
            <p:ph type="title"/>
          </p:nvPr>
        </p:nvSpPr>
        <p:spPr/>
        <p:txBody>
          <a:bodyPr/>
          <a:lstStyle/>
          <a:p>
            <a:pPr algn="ctr"/>
            <a:r>
              <a:rPr lang="en-GB" b="1" dirty="0"/>
              <a:t>Not-</a:t>
            </a:r>
            <a:r>
              <a:rPr lang="en-GB" b="1" dirty="0" err="1"/>
              <a:t>applyment</a:t>
            </a:r>
            <a:r>
              <a:rPr lang="en-GB" b="1" dirty="0"/>
              <a:t> the recession of author’s rights</a:t>
            </a:r>
            <a:endParaRPr lang="pl-PL" dirty="0"/>
          </a:p>
        </p:txBody>
      </p:sp>
      <p:sp>
        <p:nvSpPr>
          <p:cNvPr id="3" name="Symbol zastępczy zawartości 2">
            <a:extLst>
              <a:ext uri="{FF2B5EF4-FFF2-40B4-BE49-F238E27FC236}">
                <a16:creationId xmlns:a16="http://schemas.microsoft.com/office/drawing/2014/main" id="{2C3825EE-6645-4205-BBA7-8DFA8CD3FD49}"/>
              </a:ext>
            </a:extLst>
          </p:cNvPr>
          <p:cNvSpPr>
            <a:spLocks noGrp="1"/>
          </p:cNvSpPr>
          <p:nvPr>
            <p:ph idx="1"/>
          </p:nvPr>
        </p:nvSpPr>
        <p:spPr/>
        <p:txBody>
          <a:bodyPr>
            <a:normAutofit lnSpcReduction="10000"/>
          </a:bodyPr>
          <a:lstStyle/>
          <a:p>
            <a:pPr marL="0" indent="0">
              <a:buNone/>
            </a:pPr>
            <a:r>
              <a:rPr lang="en-GB" b="1" dirty="0"/>
              <a:t>Not-</a:t>
            </a:r>
            <a:r>
              <a:rPr lang="en-GB" b="1" dirty="0" err="1"/>
              <a:t>applyment</a:t>
            </a:r>
            <a:r>
              <a:rPr lang="en-GB" b="1" dirty="0"/>
              <a:t> private or personal use</a:t>
            </a:r>
            <a:endParaRPr lang="pl-PL" dirty="0"/>
          </a:p>
          <a:p>
            <a:pPr marL="0" indent="0">
              <a:buNone/>
            </a:pPr>
            <a:r>
              <a:rPr lang="en-GB" dirty="0"/>
              <a:t>A work already distributed may be used free of charge for private or personal use without the author’s permission. This provision does not authorise the building, according to another author’s architectural or urban architecture works, or the use of electronic </a:t>
            </a:r>
            <a:r>
              <a:rPr lang="en-GB" dirty="0" err="1"/>
              <a:t>datebases</a:t>
            </a:r>
            <a:r>
              <a:rPr lang="en-GB" dirty="0"/>
              <a:t> having the features of a work unless for one’s own non-profit use for academic purpose. </a:t>
            </a:r>
            <a:endParaRPr lang="pl-PL" dirty="0"/>
          </a:p>
          <a:p>
            <a:pPr marL="0" indent="0">
              <a:buNone/>
            </a:pPr>
            <a:r>
              <a:rPr lang="en-GB" dirty="0"/>
              <a:t>Private or personal use includes use of single copies or works by a group of individuals who are related, especially by blood or marriage, or who are in a social relationship. </a:t>
            </a:r>
            <a:endParaRPr lang="pl-PL" dirty="0"/>
          </a:p>
          <a:p>
            <a:pPr marL="0" indent="0">
              <a:buNone/>
            </a:pPr>
            <a:r>
              <a:rPr lang="en-GB" dirty="0"/>
              <a:t>(art. 23 L.C.).</a:t>
            </a:r>
            <a:endParaRPr lang="pl-PL" dirty="0"/>
          </a:p>
          <a:p>
            <a:pPr marL="0" indent="0">
              <a:buNone/>
            </a:pPr>
            <a:endParaRPr lang="pl-PL" dirty="0"/>
          </a:p>
        </p:txBody>
      </p:sp>
    </p:spTree>
    <p:extLst>
      <p:ext uri="{BB962C8B-B14F-4D97-AF65-F5344CB8AC3E}">
        <p14:creationId xmlns:p14="http://schemas.microsoft.com/office/powerpoint/2010/main" val="2116372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D5E41A-3729-438D-9A8B-419676EB454F}"/>
              </a:ext>
            </a:extLst>
          </p:cNvPr>
          <p:cNvSpPr>
            <a:spLocks noGrp="1"/>
          </p:cNvSpPr>
          <p:nvPr>
            <p:ph type="ctrTitle"/>
          </p:nvPr>
        </p:nvSpPr>
        <p:spPr/>
        <p:txBody>
          <a:bodyPr/>
          <a:lstStyle/>
          <a:p>
            <a:r>
              <a:rPr lang="pl-PL" b="1" dirty="0"/>
              <a:t>AUTHOR OF ARCHITECLURAL WORKS </a:t>
            </a:r>
            <a:endParaRPr lang="pl-PL" dirty="0"/>
          </a:p>
        </p:txBody>
      </p:sp>
      <p:sp>
        <p:nvSpPr>
          <p:cNvPr id="3" name="Podtytuł 2">
            <a:extLst>
              <a:ext uri="{FF2B5EF4-FFF2-40B4-BE49-F238E27FC236}">
                <a16:creationId xmlns:a16="http://schemas.microsoft.com/office/drawing/2014/main" id="{00CDD444-1A68-4A2D-A804-7A0DB1966EDD}"/>
              </a:ext>
            </a:extLst>
          </p:cNvPr>
          <p:cNvSpPr>
            <a:spLocks noGrp="1"/>
          </p:cNvSpPr>
          <p:nvPr>
            <p:ph type="subTitle" idx="1"/>
          </p:nvPr>
        </p:nvSpPr>
        <p:spPr/>
        <p:txBody>
          <a:bodyPr/>
          <a:lstStyle/>
          <a:p>
            <a:endParaRPr lang="pl-PL" dirty="0"/>
          </a:p>
        </p:txBody>
      </p:sp>
    </p:spTree>
    <p:extLst>
      <p:ext uri="{BB962C8B-B14F-4D97-AF65-F5344CB8AC3E}">
        <p14:creationId xmlns:p14="http://schemas.microsoft.com/office/powerpoint/2010/main" val="63001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AFD81-C0BF-4056-9A5F-88AA608F864A}"/>
              </a:ext>
            </a:extLst>
          </p:cNvPr>
          <p:cNvSpPr>
            <a:spLocks noGrp="1"/>
          </p:cNvSpPr>
          <p:nvPr>
            <p:ph type="title"/>
          </p:nvPr>
        </p:nvSpPr>
        <p:spPr/>
        <p:txBody>
          <a:bodyPr/>
          <a:lstStyle/>
          <a:p>
            <a:pPr algn="ctr"/>
            <a:r>
              <a:rPr lang="pl-PL" b="1" dirty="0"/>
              <a:t>AUTHOR OF ARCHITECLURAL WORKS </a:t>
            </a:r>
          </a:p>
        </p:txBody>
      </p:sp>
      <p:sp>
        <p:nvSpPr>
          <p:cNvPr id="3" name="Symbol zastępczy zawartości 2">
            <a:extLst>
              <a:ext uri="{FF2B5EF4-FFF2-40B4-BE49-F238E27FC236}">
                <a16:creationId xmlns:a16="http://schemas.microsoft.com/office/drawing/2014/main" id="{2C3825EE-6645-4205-BBA7-8DFA8CD3FD49}"/>
              </a:ext>
            </a:extLst>
          </p:cNvPr>
          <p:cNvSpPr>
            <a:spLocks noGrp="1"/>
          </p:cNvSpPr>
          <p:nvPr>
            <p:ph idx="1"/>
          </p:nvPr>
        </p:nvSpPr>
        <p:spPr/>
        <p:txBody>
          <a:bodyPr/>
          <a:lstStyle/>
          <a:p>
            <a:pPr marL="0" indent="0">
              <a:buNone/>
            </a:pPr>
            <a:r>
              <a:rPr lang="en-GB" dirty="0"/>
              <a:t>The owner of a copyright in a work is its author, unless the law provides otherwise.</a:t>
            </a:r>
            <a:endParaRPr lang="pl-PL" dirty="0"/>
          </a:p>
          <a:p>
            <a:pPr marL="0" indent="0">
              <a:buNone/>
            </a:pPr>
            <a:r>
              <a:rPr lang="en-GB" dirty="0"/>
              <a:t>It is presumed that the author is the person who is identified as such on copies of the work or whose authorship is made public in another way in connection with distribution of the work.</a:t>
            </a:r>
            <a:endParaRPr lang="pl-PL" dirty="0"/>
          </a:p>
          <a:p>
            <a:pPr marL="0" indent="0">
              <a:buNone/>
            </a:pPr>
            <a:r>
              <a:rPr lang="en-GB" dirty="0"/>
              <a:t>Until the author disclose his authorship, in exercising his copyright he will be replaced by the producer or publisher or, om their absence, by a competent collecting society. </a:t>
            </a:r>
            <a:endParaRPr lang="pl-PL" dirty="0"/>
          </a:p>
          <a:p>
            <a:pPr marL="0" indent="0">
              <a:buNone/>
            </a:pPr>
            <a:r>
              <a:rPr lang="en-GB" dirty="0"/>
              <a:t> (art. 8 L.C.) </a:t>
            </a:r>
            <a:endParaRPr lang="pl-PL" dirty="0"/>
          </a:p>
          <a:p>
            <a:pPr marL="0" indent="0">
              <a:buNone/>
            </a:pPr>
            <a:endParaRPr lang="pl-PL" dirty="0"/>
          </a:p>
        </p:txBody>
      </p:sp>
    </p:spTree>
    <p:extLst>
      <p:ext uri="{BB962C8B-B14F-4D97-AF65-F5344CB8AC3E}">
        <p14:creationId xmlns:p14="http://schemas.microsoft.com/office/powerpoint/2010/main" val="1325834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AFD81-C0BF-4056-9A5F-88AA608F864A}"/>
              </a:ext>
            </a:extLst>
          </p:cNvPr>
          <p:cNvSpPr>
            <a:spLocks noGrp="1"/>
          </p:cNvSpPr>
          <p:nvPr>
            <p:ph type="title"/>
          </p:nvPr>
        </p:nvSpPr>
        <p:spPr/>
        <p:txBody>
          <a:bodyPr/>
          <a:lstStyle/>
          <a:p>
            <a:pPr algn="ctr"/>
            <a:r>
              <a:rPr lang="pl-PL" b="1" dirty="0"/>
              <a:t>AUTHOR OF ARCHITECLURAL WORKS </a:t>
            </a:r>
          </a:p>
        </p:txBody>
      </p:sp>
      <p:sp>
        <p:nvSpPr>
          <p:cNvPr id="3" name="Symbol zastępczy zawartości 2">
            <a:extLst>
              <a:ext uri="{FF2B5EF4-FFF2-40B4-BE49-F238E27FC236}">
                <a16:creationId xmlns:a16="http://schemas.microsoft.com/office/drawing/2014/main" id="{2C3825EE-6645-4205-BBA7-8DFA8CD3FD49}"/>
              </a:ext>
            </a:extLst>
          </p:cNvPr>
          <p:cNvSpPr>
            <a:spLocks noGrp="1"/>
          </p:cNvSpPr>
          <p:nvPr>
            <p:ph idx="1"/>
          </p:nvPr>
        </p:nvSpPr>
        <p:spPr/>
        <p:txBody>
          <a:bodyPr>
            <a:normAutofit fontScale="85000" lnSpcReduction="20000"/>
          </a:bodyPr>
          <a:lstStyle/>
          <a:p>
            <a:pPr marL="0" indent="0">
              <a:buNone/>
            </a:pPr>
            <a:r>
              <a:rPr lang="en-GB" dirty="0"/>
              <a:t>Co-authors are co-owners of a copyright. Their shares in the copyright are presumed to by equal. Each of the co-authors may request that a court determine his share based on his creative work contribution. </a:t>
            </a:r>
            <a:endParaRPr lang="pl-PL" dirty="0"/>
          </a:p>
          <a:p>
            <a:pPr marL="0" indent="0">
              <a:buNone/>
            </a:pPr>
            <a:r>
              <a:rPr lang="en-GB" dirty="0"/>
              <a:t>Each co-author may exercise the copyright in his autonomous part of the work without prejudice to the rights of the other co-authors.</a:t>
            </a:r>
            <a:endParaRPr lang="pl-PL" dirty="0"/>
          </a:p>
          <a:p>
            <a:pPr marL="0" indent="0">
              <a:buNone/>
            </a:pPr>
            <a:r>
              <a:rPr lang="en-GB" dirty="0"/>
              <a:t>Exercising the copyright in the whole work requires the consent of all co-authors. In the absence of such consent, each co-author may request a decision from a court, which will take into account the interests of all the co-authors. </a:t>
            </a:r>
            <a:endParaRPr lang="pl-PL" dirty="0"/>
          </a:p>
          <a:p>
            <a:pPr marL="0" indent="0">
              <a:buNone/>
            </a:pPr>
            <a:r>
              <a:rPr lang="en-GB" dirty="0"/>
              <a:t>Each co-author may pursue claims for infringement of copyright in the whole work. All co-authors will share the compensation received in proportion to their shares. </a:t>
            </a:r>
            <a:endParaRPr lang="pl-PL" dirty="0"/>
          </a:p>
          <a:p>
            <a:pPr marL="0" indent="0">
              <a:buNone/>
            </a:pPr>
            <a:r>
              <a:rPr lang="en-GB" dirty="0"/>
              <a:t>Co-authors’ economic rights shell be used according to provisions of the Civil</a:t>
            </a:r>
            <a:r>
              <a:rPr lang="pl-PL" dirty="0"/>
              <a:t> </a:t>
            </a:r>
            <a:r>
              <a:rPr lang="en-GB" dirty="0"/>
              <a:t>Code on fractional co-ownership. </a:t>
            </a:r>
            <a:endParaRPr lang="pl-PL" dirty="0"/>
          </a:p>
          <a:p>
            <a:pPr marL="0" indent="0">
              <a:buNone/>
            </a:pPr>
            <a:r>
              <a:rPr lang="en-GB" dirty="0"/>
              <a:t>(art. 9 L.C.)</a:t>
            </a:r>
            <a:endParaRPr lang="pl-PL" dirty="0"/>
          </a:p>
          <a:p>
            <a:pPr marL="0" indent="0">
              <a:buNone/>
            </a:pPr>
            <a:endParaRPr lang="pl-PL" dirty="0"/>
          </a:p>
        </p:txBody>
      </p:sp>
    </p:spTree>
    <p:extLst>
      <p:ext uri="{BB962C8B-B14F-4D97-AF65-F5344CB8AC3E}">
        <p14:creationId xmlns:p14="http://schemas.microsoft.com/office/powerpoint/2010/main" val="3944977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AFD81-C0BF-4056-9A5F-88AA608F864A}"/>
              </a:ext>
            </a:extLst>
          </p:cNvPr>
          <p:cNvSpPr>
            <a:spLocks noGrp="1"/>
          </p:cNvSpPr>
          <p:nvPr>
            <p:ph type="title"/>
          </p:nvPr>
        </p:nvSpPr>
        <p:spPr/>
        <p:txBody>
          <a:bodyPr/>
          <a:lstStyle/>
          <a:p>
            <a:pPr algn="ctr"/>
            <a:r>
              <a:rPr lang="en-GB" b="1" dirty="0"/>
              <a:t>DESIGNER</a:t>
            </a:r>
            <a:endParaRPr lang="pl-PL" dirty="0"/>
          </a:p>
        </p:txBody>
      </p:sp>
      <p:sp>
        <p:nvSpPr>
          <p:cNvPr id="3" name="Symbol zastępczy zawartości 2">
            <a:extLst>
              <a:ext uri="{FF2B5EF4-FFF2-40B4-BE49-F238E27FC236}">
                <a16:creationId xmlns:a16="http://schemas.microsoft.com/office/drawing/2014/main" id="{2C3825EE-6645-4205-BBA7-8DFA8CD3FD49}"/>
              </a:ext>
            </a:extLst>
          </p:cNvPr>
          <p:cNvSpPr>
            <a:spLocks noGrp="1"/>
          </p:cNvSpPr>
          <p:nvPr>
            <p:ph idx="1"/>
          </p:nvPr>
        </p:nvSpPr>
        <p:spPr/>
        <p:txBody>
          <a:bodyPr/>
          <a:lstStyle/>
          <a:p>
            <a:pPr marL="0" indent="0">
              <a:buNone/>
            </a:pPr>
            <a:r>
              <a:rPr lang="en-GB" b="1" dirty="0"/>
              <a:t>Article 17 A.B.L. [ Building process participants] </a:t>
            </a:r>
            <a:endParaRPr lang="pl-PL" dirty="0"/>
          </a:p>
          <a:p>
            <a:pPr marL="0" indent="0">
              <a:buNone/>
            </a:pPr>
            <a:r>
              <a:rPr lang="en-GB" dirty="0"/>
              <a:t>The participants of the construction process, within the meaning of the Act, are:</a:t>
            </a:r>
            <a:endParaRPr lang="pl-PL" dirty="0"/>
          </a:p>
          <a:p>
            <a:pPr marL="0" indent="0">
              <a:buNone/>
            </a:pPr>
            <a:r>
              <a:rPr lang="en-GB" dirty="0"/>
              <a:t>3) designer;</a:t>
            </a:r>
            <a:endParaRPr lang="pl-PL" dirty="0"/>
          </a:p>
          <a:p>
            <a:pPr marL="0" indent="0">
              <a:buNone/>
            </a:pPr>
            <a:endParaRPr lang="pl-PL" dirty="0"/>
          </a:p>
        </p:txBody>
      </p:sp>
    </p:spTree>
    <p:extLst>
      <p:ext uri="{BB962C8B-B14F-4D97-AF65-F5344CB8AC3E}">
        <p14:creationId xmlns:p14="http://schemas.microsoft.com/office/powerpoint/2010/main" val="3983180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AFD81-C0BF-4056-9A5F-88AA608F864A}"/>
              </a:ext>
            </a:extLst>
          </p:cNvPr>
          <p:cNvSpPr>
            <a:spLocks noGrp="1"/>
          </p:cNvSpPr>
          <p:nvPr>
            <p:ph type="title"/>
          </p:nvPr>
        </p:nvSpPr>
        <p:spPr/>
        <p:txBody>
          <a:bodyPr/>
          <a:lstStyle/>
          <a:p>
            <a:pPr algn="ctr"/>
            <a:r>
              <a:rPr lang="en-GB" b="1" dirty="0"/>
              <a:t>DESIGNER</a:t>
            </a:r>
            <a:endParaRPr lang="pl-PL" dirty="0"/>
          </a:p>
        </p:txBody>
      </p:sp>
      <p:sp>
        <p:nvSpPr>
          <p:cNvPr id="3" name="Symbol zastępczy zawartości 2">
            <a:extLst>
              <a:ext uri="{FF2B5EF4-FFF2-40B4-BE49-F238E27FC236}">
                <a16:creationId xmlns:a16="http://schemas.microsoft.com/office/drawing/2014/main" id="{2C3825EE-6645-4205-BBA7-8DFA8CD3FD49}"/>
              </a:ext>
            </a:extLst>
          </p:cNvPr>
          <p:cNvSpPr>
            <a:spLocks noGrp="1"/>
          </p:cNvSpPr>
          <p:nvPr>
            <p:ph idx="1"/>
          </p:nvPr>
        </p:nvSpPr>
        <p:spPr>
          <a:xfrm>
            <a:off x="387178" y="1573428"/>
            <a:ext cx="10966622" cy="5284572"/>
          </a:xfrm>
        </p:spPr>
        <p:txBody>
          <a:bodyPr>
            <a:normAutofit fontScale="55000" lnSpcReduction="20000"/>
          </a:bodyPr>
          <a:lstStyle/>
          <a:p>
            <a:pPr marL="0" indent="0">
              <a:buNone/>
            </a:pPr>
            <a:r>
              <a:rPr lang="en-GB" b="1" dirty="0"/>
              <a:t>Article 12 A.B.L.</a:t>
            </a:r>
            <a:endParaRPr lang="pl-PL" dirty="0"/>
          </a:p>
          <a:p>
            <a:pPr marL="0" indent="0">
              <a:buNone/>
            </a:pPr>
            <a:r>
              <a:rPr lang="en-GB" b="1" dirty="0"/>
              <a:t>The scope of the manual technical function in construction</a:t>
            </a:r>
            <a:endParaRPr lang="pl-PL" dirty="0"/>
          </a:p>
          <a:p>
            <a:pPr marL="0" indent="0">
              <a:buNone/>
            </a:pPr>
            <a:r>
              <a:rPr lang="en-GB" dirty="0"/>
              <a:t>1. The independent technical function in the construction industry is considered to be the activity connected with the necessity of professional evaluation of technical phenomena or independent solutions of architectural and technical and technical-organizational issues, and in In particular, activities involving</a:t>
            </a:r>
            <a:endParaRPr lang="pl-PL" dirty="0"/>
          </a:p>
          <a:p>
            <a:pPr marL="0" indent="0">
              <a:buNone/>
            </a:pPr>
            <a:r>
              <a:rPr lang="en-GB" dirty="0"/>
              <a:t>1) designing, checking architectural and construction projects and supervising the author's supervision;</a:t>
            </a:r>
            <a:endParaRPr lang="pl-PL" dirty="0"/>
          </a:p>
          <a:p>
            <a:pPr marL="0" indent="0">
              <a:buNone/>
            </a:pPr>
            <a:r>
              <a:rPr lang="en-GB" dirty="0"/>
              <a:t>2. Self-dependent technical functions in construction, as defined in the paragraph. (1) 1 (1) to (5) may be exercised only by persons having the appropriate technical training and professional practice, adapted to the type, complexity of the activity and other requirements associated with the function carried out, as established by the decision, hereinafter referred to as ' 'Construction allowances', issued by a self-government body.</a:t>
            </a:r>
            <a:endParaRPr lang="pl-PL" dirty="0"/>
          </a:p>
          <a:p>
            <a:pPr marL="0" indent="0">
              <a:buNone/>
            </a:pPr>
            <a:r>
              <a:rPr lang="en-GB" dirty="0"/>
              <a:t>3. The condition of obtaining building authority is the passing of the examination with the knowledge of the construction process and the skill of practical application of technical knowledge.</a:t>
            </a:r>
            <a:endParaRPr lang="pl-PL" dirty="0"/>
          </a:p>
          <a:p>
            <a:pPr marL="0" indent="0">
              <a:buNone/>
            </a:pPr>
            <a:r>
              <a:rPr lang="en-GB" dirty="0"/>
              <a:t>3a. The competent chamber of the professional self-government conducts a qualification procedure consisting of two stages:</a:t>
            </a:r>
            <a:endParaRPr lang="pl-PL" dirty="0"/>
          </a:p>
          <a:p>
            <a:pPr marL="0" indent="0">
              <a:buNone/>
            </a:pPr>
            <a:r>
              <a:rPr lang="en-GB" dirty="0"/>
              <a:t>1) qualification of education and professional practice as appropriate or related to a given speciality of building powers, hereinafter referred to as the "qualification";</a:t>
            </a:r>
            <a:endParaRPr lang="pl-PL" dirty="0"/>
          </a:p>
          <a:p>
            <a:pPr marL="0" indent="0">
              <a:buNone/>
            </a:pPr>
            <a:r>
              <a:rPr lang="en-GB" dirty="0"/>
              <a:t>2) an examination of the knowledge of the construction process and the skill of practical application of technical knowledge.</a:t>
            </a:r>
            <a:endParaRPr lang="pl-PL" dirty="0"/>
          </a:p>
          <a:p>
            <a:pPr marL="0" indent="0">
              <a:buNone/>
            </a:pPr>
            <a:r>
              <a:rPr lang="en-GB" dirty="0"/>
              <a:t>4. The examination shall be submitted before the examination committee appointed by the body of the professional or local authority or by another authorized body.</a:t>
            </a:r>
            <a:endParaRPr lang="pl-PL" dirty="0"/>
          </a:p>
          <a:p>
            <a:pPr marL="0" indent="0">
              <a:buNone/>
            </a:pPr>
            <a:r>
              <a:rPr lang="en-GB" dirty="0"/>
              <a:t>4a. The exam consists of a written part, carried out in the form of a test, and an oral part.</a:t>
            </a:r>
            <a:endParaRPr lang="pl-PL" dirty="0"/>
          </a:p>
          <a:p>
            <a:pPr marL="0" indent="0">
              <a:buNone/>
            </a:pPr>
            <a:endParaRPr lang="pl-PL" dirty="0"/>
          </a:p>
        </p:txBody>
      </p:sp>
    </p:spTree>
    <p:extLst>
      <p:ext uri="{BB962C8B-B14F-4D97-AF65-F5344CB8AC3E}">
        <p14:creationId xmlns:p14="http://schemas.microsoft.com/office/powerpoint/2010/main" val="3322133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AFD81-C0BF-4056-9A5F-88AA608F864A}"/>
              </a:ext>
            </a:extLst>
          </p:cNvPr>
          <p:cNvSpPr>
            <a:spLocks noGrp="1"/>
          </p:cNvSpPr>
          <p:nvPr>
            <p:ph type="title"/>
          </p:nvPr>
        </p:nvSpPr>
        <p:spPr/>
        <p:txBody>
          <a:bodyPr/>
          <a:lstStyle/>
          <a:p>
            <a:pPr algn="ctr"/>
            <a:r>
              <a:rPr lang="en-GB" b="1" dirty="0"/>
              <a:t>DESIGNER</a:t>
            </a:r>
            <a:endParaRPr lang="pl-PL" dirty="0"/>
          </a:p>
        </p:txBody>
      </p:sp>
      <p:sp>
        <p:nvSpPr>
          <p:cNvPr id="3" name="Symbol zastępczy zawartości 2">
            <a:extLst>
              <a:ext uri="{FF2B5EF4-FFF2-40B4-BE49-F238E27FC236}">
                <a16:creationId xmlns:a16="http://schemas.microsoft.com/office/drawing/2014/main" id="{2C3825EE-6645-4205-BBA7-8DFA8CD3FD49}"/>
              </a:ext>
            </a:extLst>
          </p:cNvPr>
          <p:cNvSpPr>
            <a:spLocks noGrp="1"/>
          </p:cNvSpPr>
          <p:nvPr>
            <p:ph idx="1"/>
          </p:nvPr>
        </p:nvSpPr>
        <p:spPr/>
        <p:txBody>
          <a:bodyPr>
            <a:normAutofit fontScale="92500"/>
          </a:bodyPr>
          <a:lstStyle/>
          <a:p>
            <a:pPr marL="0" indent="0">
              <a:buNone/>
            </a:pPr>
            <a:r>
              <a:rPr lang="en-GB" b="1" dirty="0"/>
              <a:t>Obligations of the investor</a:t>
            </a:r>
            <a:endParaRPr lang="pl-PL" dirty="0"/>
          </a:p>
          <a:p>
            <a:pPr marL="0" indent="0">
              <a:buNone/>
            </a:pPr>
            <a:r>
              <a:rPr lang="en-GB" dirty="0"/>
              <a:t>1. The responsibility of the investor shall be to organise the construction process, taking into account the safety and health rules contained in the rules, and in particular the provision of:</a:t>
            </a:r>
            <a:endParaRPr lang="pl-PL" dirty="0"/>
          </a:p>
          <a:p>
            <a:pPr marL="0" indent="0">
              <a:buNone/>
            </a:pPr>
            <a:r>
              <a:rPr lang="en-GB" dirty="0"/>
              <a:t>1) the development of a construction project and, according to the needs, of other projects by persons with appropriate professional qualifications.</a:t>
            </a:r>
            <a:endParaRPr lang="pl-PL" dirty="0"/>
          </a:p>
          <a:p>
            <a:pPr marL="0" indent="0">
              <a:buNone/>
            </a:pPr>
            <a:r>
              <a:rPr lang="en-GB" dirty="0"/>
              <a:t>2. The Investor may establish an investor supervision inspector on the construction site.</a:t>
            </a:r>
            <a:endParaRPr lang="pl-PL" dirty="0"/>
          </a:p>
          <a:p>
            <a:pPr marL="0" indent="0">
              <a:buNone/>
            </a:pPr>
            <a:r>
              <a:rPr lang="en-GB" dirty="0"/>
              <a:t>3. The Investor may oblige the designer to exercise the author's supervision.</a:t>
            </a:r>
            <a:endParaRPr lang="pl-PL" dirty="0"/>
          </a:p>
          <a:p>
            <a:pPr marL="0" indent="0">
              <a:buNone/>
            </a:pPr>
            <a:r>
              <a:rPr lang="en-GB" dirty="0"/>
              <a:t>(art. 18 A.B.L.)</a:t>
            </a:r>
            <a:endParaRPr lang="pl-PL" dirty="0"/>
          </a:p>
        </p:txBody>
      </p:sp>
    </p:spTree>
    <p:extLst>
      <p:ext uri="{BB962C8B-B14F-4D97-AF65-F5344CB8AC3E}">
        <p14:creationId xmlns:p14="http://schemas.microsoft.com/office/powerpoint/2010/main" val="386427180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4094</Words>
  <Application>Microsoft Office PowerPoint</Application>
  <PresentationFormat>Panoramiczny</PresentationFormat>
  <Paragraphs>231</Paragraphs>
  <Slides>37</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37</vt:i4>
      </vt:variant>
    </vt:vector>
  </HeadingPairs>
  <TitlesOfParts>
    <vt:vector size="41" baseType="lpstr">
      <vt:lpstr>Arial</vt:lpstr>
      <vt:lpstr>Calibri</vt:lpstr>
      <vt:lpstr>Calibri Light</vt:lpstr>
      <vt:lpstr>Motyw pakietu Office</vt:lpstr>
      <vt:lpstr>Status of architect in the construction process</vt:lpstr>
      <vt:lpstr>ARCHITECTULAR WORKS</vt:lpstr>
      <vt:lpstr>ARCHITECTULAR WORKS</vt:lpstr>
      <vt:lpstr>AUTHOR OF ARCHITECLURAL WORKS </vt:lpstr>
      <vt:lpstr>AUTHOR OF ARCHITECLURAL WORKS </vt:lpstr>
      <vt:lpstr>AUTHOR OF ARCHITECLURAL WORKS </vt:lpstr>
      <vt:lpstr>DESIGNER</vt:lpstr>
      <vt:lpstr>DESIGNER</vt:lpstr>
      <vt:lpstr>DESIGNER</vt:lpstr>
      <vt:lpstr>DESIGNER</vt:lpstr>
      <vt:lpstr>DESIGNER’S OBLIGATIONS</vt:lpstr>
      <vt:lpstr>DESIGNER’S OBLIGATIONS</vt:lpstr>
      <vt:lpstr>DESIGNER’S RIGHTS </vt:lpstr>
      <vt:lpstr>AUTHOR’S PERSONAL RIGHTS </vt:lpstr>
      <vt:lpstr>AUTHOR’S PERSONAL RIGHT</vt:lpstr>
      <vt:lpstr>AUTHOR’S SUPERVISION</vt:lpstr>
      <vt:lpstr>AUTHOR’S SUPERVISION</vt:lpstr>
      <vt:lpstr>AUTHOR’S SUPERVISION</vt:lpstr>
      <vt:lpstr>AUTHOR’S SUPERVISION</vt:lpstr>
      <vt:lpstr>AUTHOR’S SUPERVISION</vt:lpstr>
      <vt:lpstr>AUTHOR’S SUPERVISION</vt:lpstr>
      <vt:lpstr>AUTHOR’S ECONOMIC RIGHTS </vt:lpstr>
      <vt:lpstr>AUTHOR’S ECONOMIC RIGHTS</vt:lpstr>
      <vt:lpstr>AUTHOR’S ECONOMIC RIGHTS</vt:lpstr>
      <vt:lpstr>AUTHOR’S ECONOMIC RIGHTS</vt:lpstr>
      <vt:lpstr>AUTHOR’S ECONOMIC RIGHTS</vt:lpstr>
      <vt:lpstr>AUTHOR’S ECONOMIC RIGHTS</vt:lpstr>
      <vt:lpstr>AUTHOR’S ECONOMIC RIGHTS</vt:lpstr>
      <vt:lpstr>AUTHOR’S ECONOMIC RIGHTS</vt:lpstr>
      <vt:lpstr>AUTHOR’S ECONOMIC RIGHTS</vt:lpstr>
      <vt:lpstr>AUTHOR’S ECONOMIC RIGHTS</vt:lpstr>
      <vt:lpstr>AUTHOR’S ECONOMIC RIGHTS</vt:lpstr>
      <vt:lpstr>AUTHOR’S ECONOMIC RIGHTS</vt:lpstr>
      <vt:lpstr>Not-applyment of author’s rights </vt:lpstr>
      <vt:lpstr>Not-applyment the recession of author’s rights</vt:lpstr>
      <vt:lpstr>Not-applyment the recession of author’s rights</vt:lpstr>
      <vt:lpstr>Not-applyment the recession of author’s rights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of architect in the construction process</dc:title>
  <dc:creator>Maciej Błażewski</dc:creator>
  <cp:lastModifiedBy>Maciej Błażewski</cp:lastModifiedBy>
  <cp:revision>4</cp:revision>
  <dcterms:created xsi:type="dcterms:W3CDTF">2023-04-20T13:37:25Z</dcterms:created>
  <dcterms:modified xsi:type="dcterms:W3CDTF">2023-04-20T20:21:54Z</dcterms:modified>
</cp:coreProperties>
</file>