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0" r:id="rId4"/>
    <p:sldId id="259" r:id="rId5"/>
    <p:sldId id="260" r:id="rId6"/>
    <p:sldId id="261" r:id="rId7"/>
    <p:sldId id="262" r:id="rId8"/>
    <p:sldId id="263" r:id="rId9"/>
    <p:sldId id="264" r:id="rId10"/>
    <p:sldId id="265" r:id="rId11"/>
    <p:sldId id="266" r:id="rId12"/>
    <p:sldId id="267" r:id="rId13"/>
    <p:sldId id="268" r:id="rId14"/>
    <p:sldId id="269" r:id="rId15"/>
    <p:sldId id="271" r:id="rId16"/>
    <p:sldId id="272" r:id="rId17"/>
    <p:sldId id="273" r:id="rId18"/>
    <p:sldId id="276" r:id="rId19"/>
    <p:sldId id="277" r:id="rId20"/>
    <p:sldId id="274" r:id="rId21"/>
    <p:sldId id="278" r:id="rId22"/>
    <p:sldId id="275" r:id="rId23"/>
    <p:sldId id="279" r:id="rId24"/>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62" autoAdjust="0"/>
    <p:restoredTop sz="94662" autoAdjust="0"/>
  </p:normalViewPr>
  <p:slideViewPr>
    <p:cSldViewPr>
      <p:cViewPr varScale="1">
        <p:scale>
          <a:sx n="70" d="100"/>
          <a:sy n="70" d="100"/>
        </p:scale>
        <p:origin x="-1380" y="-90"/>
      </p:cViewPr>
      <p:guideLst>
        <p:guide orient="horz" pos="2160"/>
        <p:guide pos="2880"/>
      </p:guideLst>
    </p:cSldViewPr>
  </p:slideViewPr>
  <p:outlineViewPr>
    <p:cViewPr>
      <p:scale>
        <a:sx n="33" d="100"/>
        <a:sy n="33" d="100"/>
      </p:scale>
      <p:origin x="48" y="1860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FD17FA3B-C404-4317-B0BC-953931111309}" type="datetimeFigureOut">
              <a:rPr lang="pl-PL" smtClean="0"/>
              <a:t>06.07.2018</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0931897F-8F23-433E-A660-EFF8D3EDA506}" type="slidenum">
              <a:rPr lang="pl-PL" smtClean="0"/>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FD17FA3B-C404-4317-B0BC-953931111309}" type="datetimeFigureOut">
              <a:rPr lang="pl-PL" smtClean="0"/>
              <a:t>06.07.2018</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0931897F-8F23-433E-A660-EFF8D3EDA506}" type="slidenum">
              <a:rPr lang="pl-PL" smtClean="0"/>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FD17FA3B-C404-4317-B0BC-953931111309}" type="datetimeFigureOut">
              <a:rPr lang="pl-PL" smtClean="0"/>
              <a:t>06.07.2018</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0931897F-8F23-433E-A660-EFF8D3EDA506}" type="slidenum">
              <a:rPr lang="pl-PL" smtClean="0"/>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FD17FA3B-C404-4317-B0BC-953931111309}" type="datetimeFigureOut">
              <a:rPr lang="pl-PL" smtClean="0"/>
              <a:t>06.07.2018</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0931897F-8F23-433E-A660-EFF8D3EDA506}" type="slidenum">
              <a:rPr lang="pl-PL" smtClean="0"/>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FD17FA3B-C404-4317-B0BC-953931111309}" type="datetimeFigureOut">
              <a:rPr lang="pl-PL" smtClean="0"/>
              <a:t>06.07.2018</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0931897F-8F23-433E-A660-EFF8D3EDA506}" type="slidenum">
              <a:rPr lang="pl-PL" smtClean="0"/>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FD17FA3B-C404-4317-B0BC-953931111309}" type="datetimeFigureOut">
              <a:rPr lang="pl-PL" smtClean="0"/>
              <a:t>06.07.2018</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0931897F-8F23-433E-A660-EFF8D3EDA506}" type="slidenum">
              <a:rPr lang="pl-PL" smtClean="0"/>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FD17FA3B-C404-4317-B0BC-953931111309}" type="datetimeFigureOut">
              <a:rPr lang="pl-PL" smtClean="0"/>
              <a:t>06.07.2018</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0931897F-8F23-433E-A660-EFF8D3EDA506}" type="slidenum">
              <a:rPr lang="pl-PL" smtClean="0"/>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FD17FA3B-C404-4317-B0BC-953931111309}" type="datetimeFigureOut">
              <a:rPr lang="pl-PL" smtClean="0"/>
              <a:t>06.07.2018</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0931897F-8F23-433E-A660-EFF8D3EDA506}" type="slidenum">
              <a:rPr lang="pl-PL" smtClean="0"/>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FD17FA3B-C404-4317-B0BC-953931111309}" type="datetimeFigureOut">
              <a:rPr lang="pl-PL" smtClean="0"/>
              <a:t>06.07.2018</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0931897F-8F23-433E-A660-EFF8D3EDA506}" type="slidenum">
              <a:rPr lang="pl-PL" smtClean="0"/>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FD17FA3B-C404-4317-B0BC-953931111309}" type="datetimeFigureOut">
              <a:rPr lang="pl-PL" smtClean="0"/>
              <a:t>06.07.2018</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0931897F-8F23-433E-A660-EFF8D3EDA506}" type="slidenum">
              <a:rPr lang="pl-PL" smtClean="0"/>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FD17FA3B-C404-4317-B0BC-953931111309}" type="datetimeFigureOut">
              <a:rPr lang="pl-PL" smtClean="0"/>
              <a:t>06.07.2018</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0931897F-8F23-433E-A660-EFF8D3EDA506}" type="slidenum">
              <a:rPr lang="pl-PL" smtClean="0"/>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17FA3B-C404-4317-B0BC-953931111309}" type="datetimeFigureOut">
              <a:rPr lang="pl-PL" smtClean="0"/>
              <a:t>06.07.2018</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31897F-8F23-433E-A660-EFF8D3EDA506}" type="slidenum">
              <a:rPr lang="pl-PL" smtClean="0"/>
              <a:t>‹#›</a:t>
            </a:fld>
            <a:endParaRPr lang="pl-P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683568" y="1700808"/>
            <a:ext cx="7920880" cy="1800200"/>
          </a:xfrm>
        </p:spPr>
        <p:txBody>
          <a:bodyPr>
            <a:normAutofit fontScale="90000"/>
          </a:bodyPr>
          <a:lstStyle/>
          <a:p>
            <a:r>
              <a:rPr lang="pl-PL" dirty="0" smtClean="0"/>
              <a:t>Zasady obowiązywania ustawy karnej, struktura przepisu karnego – wybrane zagadnienia</a:t>
            </a:r>
            <a:endParaRPr lang="pl-PL" dirty="0"/>
          </a:p>
        </p:txBody>
      </p:sp>
      <p:sp>
        <p:nvSpPr>
          <p:cNvPr id="3" name="Podtytuł 2"/>
          <p:cNvSpPr>
            <a:spLocks noGrp="1"/>
          </p:cNvSpPr>
          <p:nvPr>
            <p:ph type="subTitle" idx="1"/>
          </p:nvPr>
        </p:nvSpPr>
        <p:spPr>
          <a:xfrm>
            <a:off x="2339752" y="4077072"/>
            <a:ext cx="6400800" cy="1752600"/>
          </a:xfrm>
        </p:spPr>
        <p:txBody>
          <a:bodyPr>
            <a:normAutofit fontScale="85000" lnSpcReduction="20000"/>
          </a:bodyPr>
          <a:lstStyle/>
          <a:p>
            <a:pPr algn="r"/>
            <a:r>
              <a:rPr lang="pl-PL" dirty="0" smtClean="0">
                <a:solidFill>
                  <a:schemeClr val="tx1">
                    <a:lumMod val="50000"/>
                    <a:lumOff val="50000"/>
                  </a:schemeClr>
                </a:solidFill>
              </a:rPr>
              <a:t>Mgr Karolina Piech</a:t>
            </a:r>
          </a:p>
          <a:p>
            <a:pPr algn="r"/>
            <a:r>
              <a:rPr lang="pl-PL" dirty="0" smtClean="0">
                <a:solidFill>
                  <a:schemeClr val="tx1">
                    <a:lumMod val="50000"/>
                    <a:lumOff val="50000"/>
                  </a:schemeClr>
                </a:solidFill>
              </a:rPr>
              <a:t>Katedra Prawa Karnego Materialnego</a:t>
            </a:r>
          </a:p>
          <a:p>
            <a:pPr algn="r"/>
            <a:r>
              <a:rPr lang="pl-PL" dirty="0" smtClean="0">
                <a:solidFill>
                  <a:schemeClr val="tx1">
                    <a:lumMod val="50000"/>
                    <a:lumOff val="50000"/>
                  </a:schemeClr>
                </a:solidFill>
              </a:rPr>
              <a:t>Wydział Prawa, Administracji i Ekonomii</a:t>
            </a:r>
          </a:p>
          <a:p>
            <a:pPr algn="r"/>
            <a:r>
              <a:rPr lang="pl-PL" dirty="0" smtClean="0">
                <a:solidFill>
                  <a:schemeClr val="tx1">
                    <a:lumMod val="50000"/>
                    <a:lumOff val="50000"/>
                  </a:schemeClr>
                </a:solidFill>
              </a:rPr>
              <a:t>Uniwersytet Wrocławski</a:t>
            </a:r>
            <a:endParaRPr lang="pl-PL" dirty="0">
              <a:solidFill>
                <a:schemeClr val="tx1">
                  <a:lumMod val="50000"/>
                  <a:lumOff val="50000"/>
                </a:schemeClr>
              </a:solidFill>
            </a:endParaRPr>
          </a:p>
        </p:txBody>
      </p:sp>
    </p:spTree>
    <p:extLst>
      <p:ext uri="{BB962C8B-B14F-4D97-AF65-F5344CB8AC3E}">
        <p14:creationId xmlns:p14="http://schemas.microsoft.com/office/powerpoint/2010/main" val="6391173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67544" y="1124744"/>
            <a:ext cx="8229600" cy="4525963"/>
          </a:xfrm>
        </p:spPr>
        <p:txBody>
          <a:bodyPr>
            <a:normAutofit fontScale="92500" lnSpcReduction="10000"/>
          </a:bodyPr>
          <a:lstStyle/>
          <a:p>
            <a:pPr marL="0" indent="0">
              <a:buNone/>
            </a:pPr>
            <a:r>
              <a:rPr lang="pl-PL" dirty="0" smtClean="0"/>
              <a:t>„Wolność </a:t>
            </a:r>
            <a:r>
              <a:rPr lang="pl-PL" dirty="0"/>
              <a:t>należna każdemu obywatelowi nie pozwala, </a:t>
            </a:r>
            <a:r>
              <a:rPr lang="pl-PL" dirty="0" smtClean="0"/>
              <a:t>by </a:t>
            </a:r>
            <a:r>
              <a:rPr lang="pl-PL" dirty="0"/>
              <a:t>czynność w czasie popełnienia za </a:t>
            </a:r>
            <a:r>
              <a:rPr lang="pl-PL" dirty="0" smtClean="0"/>
              <a:t>dozwoloną uznana</a:t>
            </a:r>
            <a:r>
              <a:rPr lang="pl-PL" dirty="0"/>
              <a:t>, dopiero później obłożona została </a:t>
            </a:r>
            <a:r>
              <a:rPr lang="pl-PL" dirty="0" smtClean="0"/>
              <a:t>karą”</a:t>
            </a:r>
          </a:p>
          <a:p>
            <a:pPr marL="0" indent="0" algn="r">
              <a:buNone/>
            </a:pPr>
            <a:r>
              <a:rPr lang="pl-PL" dirty="0" smtClean="0">
                <a:solidFill>
                  <a:schemeClr val="tx1">
                    <a:lumMod val="50000"/>
                    <a:lumOff val="50000"/>
                  </a:schemeClr>
                </a:solidFill>
              </a:rPr>
              <a:t>S. </a:t>
            </a:r>
            <a:r>
              <a:rPr lang="pl-PL" dirty="0" err="1" smtClean="0">
                <a:solidFill>
                  <a:schemeClr val="tx1">
                    <a:lumMod val="50000"/>
                    <a:lumOff val="50000"/>
                  </a:schemeClr>
                </a:solidFill>
              </a:rPr>
              <a:t>Glaser</a:t>
            </a:r>
            <a:endParaRPr lang="pl-PL" dirty="0" smtClean="0">
              <a:solidFill>
                <a:schemeClr val="tx1">
                  <a:lumMod val="50000"/>
                  <a:lumOff val="50000"/>
                </a:schemeClr>
              </a:solidFill>
            </a:endParaRPr>
          </a:p>
          <a:p>
            <a:pPr marL="0" indent="0">
              <a:buNone/>
            </a:pPr>
            <a:endParaRPr lang="pl-PL" dirty="0"/>
          </a:p>
          <a:p>
            <a:pPr marL="0" indent="0">
              <a:buNone/>
            </a:pPr>
            <a:r>
              <a:rPr lang="pl-PL" dirty="0" smtClean="0"/>
              <a:t>„To</a:t>
            </a:r>
            <a:r>
              <a:rPr lang="pl-PL" dirty="0"/>
              <a:t>, czego ustawa wyraźnie nie zakazuje, to spełniać </a:t>
            </a:r>
            <a:r>
              <a:rPr lang="pl-PL" dirty="0" smtClean="0"/>
              <a:t>możemy, nie </a:t>
            </a:r>
            <a:r>
              <a:rPr lang="pl-PL" dirty="0"/>
              <a:t>obawiając się o </a:t>
            </a:r>
            <a:r>
              <a:rPr lang="pl-PL" dirty="0" smtClean="0"/>
              <a:t>przyszłość”.</a:t>
            </a:r>
          </a:p>
          <a:p>
            <a:pPr marL="0" indent="0" algn="r">
              <a:buNone/>
            </a:pPr>
            <a:r>
              <a:rPr lang="pl-PL" dirty="0" smtClean="0">
                <a:solidFill>
                  <a:schemeClr val="tx1">
                    <a:lumMod val="50000"/>
                    <a:lumOff val="50000"/>
                  </a:schemeClr>
                </a:solidFill>
              </a:rPr>
              <a:t>S. </a:t>
            </a:r>
            <a:r>
              <a:rPr lang="pl-PL" dirty="0" err="1" smtClean="0">
                <a:solidFill>
                  <a:schemeClr val="tx1">
                    <a:lumMod val="50000"/>
                    <a:lumOff val="50000"/>
                  </a:schemeClr>
                </a:solidFill>
              </a:rPr>
              <a:t>Glaser</a:t>
            </a:r>
            <a:endParaRPr lang="pl-PL" dirty="0">
              <a:solidFill>
                <a:schemeClr val="tx1">
                  <a:lumMod val="50000"/>
                  <a:lumOff val="50000"/>
                </a:schemeClr>
              </a:solidFill>
            </a:endParaRPr>
          </a:p>
        </p:txBody>
      </p:sp>
    </p:spTree>
    <p:extLst>
      <p:ext uri="{BB962C8B-B14F-4D97-AF65-F5344CB8AC3E}">
        <p14:creationId xmlns:p14="http://schemas.microsoft.com/office/powerpoint/2010/main" val="19339362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67544" y="476672"/>
            <a:ext cx="8219256" cy="5649491"/>
          </a:xfrm>
        </p:spPr>
        <p:txBody>
          <a:bodyPr>
            <a:normAutofit fontScale="92500" lnSpcReduction="10000"/>
          </a:bodyPr>
          <a:lstStyle/>
          <a:p>
            <a:pPr marL="0" indent="0">
              <a:buNone/>
            </a:pPr>
            <a:r>
              <a:rPr lang="pl-PL" dirty="0" smtClean="0"/>
              <a:t>Obowiązuje ustawa nowa:</a:t>
            </a:r>
            <a:endParaRPr lang="pl-PL" dirty="0"/>
          </a:p>
          <a:p>
            <a:pPr marL="0" indent="0">
              <a:buNone/>
            </a:pPr>
            <a:r>
              <a:rPr lang="pl-PL" dirty="0" smtClean="0"/>
              <a:t>a) jeżeli </a:t>
            </a:r>
            <a:r>
              <a:rPr lang="pl-PL" dirty="0"/>
              <a:t>nie zmienia ona sytuacji prawnej sprawcy (prymat ustawy nowej),</a:t>
            </a:r>
          </a:p>
          <a:p>
            <a:pPr marL="0" indent="0">
              <a:buNone/>
            </a:pPr>
            <a:r>
              <a:rPr lang="pl-PL" dirty="0"/>
              <a:t>b) </a:t>
            </a:r>
            <a:r>
              <a:rPr lang="pl-PL" dirty="0" smtClean="0"/>
              <a:t>jeżeli </a:t>
            </a:r>
            <a:r>
              <a:rPr lang="pl-PL" dirty="0"/>
              <a:t>jest dla sprawcy względniejsza,</a:t>
            </a:r>
          </a:p>
          <a:p>
            <a:pPr marL="0" indent="0">
              <a:buNone/>
            </a:pPr>
            <a:r>
              <a:rPr lang="pl-PL" dirty="0"/>
              <a:t>c) </a:t>
            </a:r>
            <a:r>
              <a:rPr lang="pl-PL" dirty="0" smtClean="0"/>
              <a:t>jeżeli </a:t>
            </a:r>
            <a:r>
              <a:rPr lang="pl-PL" dirty="0"/>
              <a:t>znosi ona przestępność czynu i to również wówczas, gdy wyrok już zapadł</a:t>
            </a:r>
            <a:r>
              <a:rPr lang="pl-PL" dirty="0" smtClean="0"/>
              <a:t>.</a:t>
            </a:r>
          </a:p>
          <a:p>
            <a:pPr marL="0" indent="0">
              <a:buNone/>
            </a:pPr>
            <a:endParaRPr lang="pl-PL" dirty="0"/>
          </a:p>
          <a:p>
            <a:pPr marL="0" indent="0">
              <a:buNone/>
            </a:pPr>
            <a:r>
              <a:rPr lang="pl-PL" dirty="0" smtClean="0"/>
              <a:t>Obowiązuje ustawa dawna:</a:t>
            </a:r>
          </a:p>
          <a:p>
            <a:pPr marL="0" indent="0">
              <a:buNone/>
            </a:pPr>
            <a:r>
              <a:rPr lang="pl-PL" dirty="0" smtClean="0"/>
              <a:t>a</a:t>
            </a:r>
            <a:r>
              <a:rPr lang="pl-PL" dirty="0"/>
              <a:t>) gdy ona była dla sprawcy względniejsza,</a:t>
            </a:r>
          </a:p>
          <a:p>
            <a:pPr marL="0" indent="0">
              <a:buNone/>
            </a:pPr>
            <a:r>
              <a:rPr lang="pl-PL" dirty="0"/>
              <a:t>b) gdy w ogóle nie znała przestępności danego czynu.</a:t>
            </a:r>
          </a:p>
        </p:txBody>
      </p:sp>
    </p:spTree>
    <p:extLst>
      <p:ext uri="{BB962C8B-B14F-4D97-AF65-F5344CB8AC3E}">
        <p14:creationId xmlns:p14="http://schemas.microsoft.com/office/powerpoint/2010/main" val="20938263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67544" y="620688"/>
            <a:ext cx="8219256" cy="5505475"/>
          </a:xfrm>
        </p:spPr>
        <p:txBody>
          <a:bodyPr>
            <a:normAutofit fontScale="92500" lnSpcReduction="20000"/>
          </a:bodyPr>
          <a:lstStyle/>
          <a:p>
            <a:pPr marL="0" indent="0" algn="just">
              <a:buNone/>
            </a:pPr>
            <a:r>
              <a:rPr lang="pl-PL" dirty="0" smtClean="0"/>
              <a:t>„Zgodnie </a:t>
            </a:r>
            <a:r>
              <a:rPr lang="pl-PL" dirty="0"/>
              <a:t>z regułą </a:t>
            </a:r>
            <a:r>
              <a:rPr lang="pl-PL" dirty="0" err="1"/>
              <a:t>intemporalną</a:t>
            </a:r>
            <a:r>
              <a:rPr lang="pl-PL" dirty="0"/>
              <a:t> wyrażoną w art. 4 §1 KK z 1997 </a:t>
            </a:r>
            <a:r>
              <a:rPr lang="pl-PL" dirty="0" smtClean="0"/>
              <a:t>r. stanowiącą</a:t>
            </a:r>
            <a:r>
              <a:rPr lang="pl-PL" dirty="0"/>
              <a:t>, iż należy stosować ustawę obowiązującą w czasie orzekania (nową), chyba że jej zastosowanie </a:t>
            </a:r>
            <a:r>
              <a:rPr lang="pl-PL" dirty="0" smtClean="0"/>
              <a:t>prowadzi do </a:t>
            </a:r>
            <a:r>
              <a:rPr lang="pl-PL" dirty="0"/>
              <a:t>pogorszenia sytuacji sprawcy, sądy powinny, przed dokonaniem oceny prawnej czynów, rozważyć </a:t>
            </a:r>
            <a:r>
              <a:rPr lang="pl-PL" dirty="0" smtClean="0"/>
              <a:t>w pierwszej </a:t>
            </a:r>
            <a:r>
              <a:rPr lang="pl-PL" dirty="0"/>
              <a:t>kolejności, które unormowanie in concreto są względniejsze dla oskarżonej w odniesieniu do </a:t>
            </a:r>
            <a:r>
              <a:rPr lang="pl-PL" dirty="0" smtClean="0"/>
              <a:t>każdego z </a:t>
            </a:r>
            <a:r>
              <a:rPr lang="pl-PL" dirty="0"/>
              <a:t>zarzucanych jej </a:t>
            </a:r>
            <a:r>
              <a:rPr lang="pl-PL" dirty="0" smtClean="0"/>
              <a:t>czynów”</a:t>
            </a:r>
          </a:p>
          <a:p>
            <a:pPr marL="0" indent="0" algn="just">
              <a:buNone/>
            </a:pPr>
            <a:r>
              <a:rPr lang="pl-PL" dirty="0" smtClean="0"/>
              <a:t>(o ustawie względniejszej dla sprawcy)</a:t>
            </a:r>
          </a:p>
          <a:p>
            <a:pPr marL="0" indent="0" algn="r">
              <a:buNone/>
            </a:pPr>
            <a:endParaRPr lang="pl-PL" dirty="0">
              <a:solidFill>
                <a:schemeClr val="tx1">
                  <a:lumMod val="50000"/>
                  <a:lumOff val="50000"/>
                </a:schemeClr>
              </a:solidFill>
            </a:endParaRPr>
          </a:p>
          <a:p>
            <a:pPr marL="0" indent="0" algn="r">
              <a:buNone/>
            </a:pPr>
            <a:r>
              <a:rPr lang="pl-PL" dirty="0" smtClean="0">
                <a:solidFill>
                  <a:schemeClr val="tx1">
                    <a:lumMod val="50000"/>
                    <a:lumOff val="50000"/>
                  </a:schemeClr>
                </a:solidFill>
              </a:rPr>
              <a:t>Wyrok SN z 18.02.2009. </a:t>
            </a:r>
          </a:p>
          <a:p>
            <a:pPr marL="0" indent="0" algn="r">
              <a:buNone/>
            </a:pPr>
            <a:r>
              <a:rPr lang="pl-PL" dirty="0" smtClean="0">
                <a:solidFill>
                  <a:schemeClr val="tx1">
                    <a:lumMod val="50000"/>
                    <a:lumOff val="50000"/>
                  </a:schemeClr>
                </a:solidFill>
              </a:rPr>
              <a:t>Sygn. akt III KK/349/09</a:t>
            </a:r>
            <a:endParaRPr lang="pl-PL" dirty="0">
              <a:solidFill>
                <a:schemeClr val="tx1">
                  <a:lumMod val="50000"/>
                  <a:lumOff val="50000"/>
                </a:schemeClr>
              </a:solidFill>
            </a:endParaRPr>
          </a:p>
        </p:txBody>
      </p:sp>
    </p:spTree>
    <p:extLst>
      <p:ext uri="{BB962C8B-B14F-4D97-AF65-F5344CB8AC3E}">
        <p14:creationId xmlns:p14="http://schemas.microsoft.com/office/powerpoint/2010/main" val="36144706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95536" y="476672"/>
            <a:ext cx="8291264" cy="5649491"/>
          </a:xfrm>
        </p:spPr>
        <p:txBody>
          <a:bodyPr/>
          <a:lstStyle/>
          <a:p>
            <a:pPr marL="0" indent="0">
              <a:buNone/>
            </a:pPr>
            <a:r>
              <a:rPr lang="pl-PL" dirty="0" smtClean="0"/>
              <a:t>„Ocena względności ustawy nie </a:t>
            </a:r>
            <a:r>
              <a:rPr lang="pl-PL" dirty="0"/>
              <a:t>może ograniczać się do prostego zestawienia </a:t>
            </a:r>
            <a:r>
              <a:rPr lang="pl-PL" dirty="0" smtClean="0"/>
              <a:t>wysokości sankcji </a:t>
            </a:r>
            <a:r>
              <a:rPr lang="pl-PL" dirty="0"/>
              <a:t>zawartych w porównywanych przepisach, lecz wymaga analizy wszystkich prawnokarnych skutków </a:t>
            </a:r>
            <a:r>
              <a:rPr lang="pl-PL" dirty="0" smtClean="0"/>
              <a:t>wynikających dla </a:t>
            </a:r>
            <a:r>
              <a:rPr lang="pl-PL" dirty="0"/>
              <a:t>oskarżonego z zastosowania ustawy nowej albo obowiązującej poprzednio</a:t>
            </a:r>
            <a:r>
              <a:rPr lang="pl-PL" dirty="0" smtClean="0"/>
              <a:t>”.</a:t>
            </a:r>
          </a:p>
          <a:p>
            <a:pPr marL="0" indent="0" algn="r">
              <a:buNone/>
            </a:pPr>
            <a:endParaRPr lang="pl-PL" dirty="0"/>
          </a:p>
          <a:p>
            <a:pPr marL="0" indent="0" algn="r">
              <a:buNone/>
            </a:pPr>
            <a:r>
              <a:rPr lang="pl-PL" dirty="0" smtClean="0">
                <a:solidFill>
                  <a:schemeClr val="tx1">
                    <a:lumMod val="50000"/>
                    <a:lumOff val="50000"/>
                  </a:schemeClr>
                </a:solidFill>
              </a:rPr>
              <a:t>Wyrok SN z 10.10.2007.</a:t>
            </a:r>
          </a:p>
          <a:p>
            <a:pPr marL="0" indent="0" algn="r">
              <a:buNone/>
            </a:pPr>
            <a:r>
              <a:rPr lang="pl-PL" dirty="0" smtClean="0">
                <a:solidFill>
                  <a:schemeClr val="tx1">
                    <a:lumMod val="50000"/>
                    <a:lumOff val="50000"/>
                  </a:schemeClr>
                </a:solidFill>
              </a:rPr>
              <a:t>Sygn. akt V KK 194/07</a:t>
            </a:r>
            <a:endParaRPr lang="pl-PL" dirty="0">
              <a:solidFill>
                <a:schemeClr val="tx1">
                  <a:lumMod val="50000"/>
                  <a:lumOff val="50000"/>
                </a:schemeClr>
              </a:solidFill>
            </a:endParaRPr>
          </a:p>
        </p:txBody>
      </p:sp>
    </p:spTree>
    <p:extLst>
      <p:ext uri="{BB962C8B-B14F-4D97-AF65-F5344CB8AC3E}">
        <p14:creationId xmlns:p14="http://schemas.microsoft.com/office/powerpoint/2010/main" val="20554347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Miejsce obowiązywania ustawy karnej</a:t>
            </a:r>
            <a:endParaRPr lang="pl-PL" dirty="0"/>
          </a:p>
        </p:txBody>
      </p:sp>
      <p:sp>
        <p:nvSpPr>
          <p:cNvPr id="3" name="Symbol zastępczy zawartości 2"/>
          <p:cNvSpPr>
            <a:spLocks noGrp="1"/>
          </p:cNvSpPr>
          <p:nvPr>
            <p:ph idx="1"/>
          </p:nvPr>
        </p:nvSpPr>
        <p:spPr/>
        <p:txBody>
          <a:bodyPr/>
          <a:lstStyle/>
          <a:p>
            <a:pPr marL="0" indent="0">
              <a:buNone/>
            </a:pPr>
            <a:r>
              <a:rPr lang="pl-PL" dirty="0" smtClean="0"/>
              <a:t>„Ustawę </a:t>
            </a:r>
            <a:r>
              <a:rPr lang="pl-PL" dirty="0"/>
              <a:t>karną polską stosuje się do sprawcy, który popełnił czyn zabroniony na terytorium Rzeczypospolitej Polskiej, jak również na polskim statku wodnym lub powietrznym, chyba że umowa międzynarodowa, której Rzeczpospolita Polska jest stroną, stanowi </a:t>
            </a:r>
            <a:r>
              <a:rPr lang="pl-PL" dirty="0" smtClean="0"/>
              <a:t>inaczej”.</a:t>
            </a:r>
          </a:p>
          <a:p>
            <a:pPr marL="0" indent="0" algn="r">
              <a:buNone/>
            </a:pPr>
            <a:r>
              <a:rPr lang="pl-PL" dirty="0" smtClean="0">
                <a:solidFill>
                  <a:schemeClr val="tx1">
                    <a:lumMod val="50000"/>
                    <a:lumOff val="50000"/>
                  </a:schemeClr>
                </a:solidFill>
              </a:rPr>
              <a:t>Art. 5 Kodeksu karnego</a:t>
            </a:r>
            <a:endParaRPr lang="pl-PL" dirty="0">
              <a:solidFill>
                <a:schemeClr val="tx1">
                  <a:lumMod val="50000"/>
                  <a:lumOff val="50000"/>
                </a:schemeClr>
              </a:solidFill>
            </a:endParaRPr>
          </a:p>
        </p:txBody>
      </p:sp>
    </p:spTree>
    <p:extLst>
      <p:ext uri="{BB962C8B-B14F-4D97-AF65-F5344CB8AC3E}">
        <p14:creationId xmlns:p14="http://schemas.microsoft.com/office/powerpoint/2010/main" val="31137292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620688"/>
            <a:ext cx="8229600" cy="1143000"/>
          </a:xfrm>
        </p:spPr>
        <p:txBody>
          <a:bodyPr>
            <a:normAutofit fontScale="90000"/>
          </a:bodyPr>
          <a:lstStyle/>
          <a:p>
            <a:r>
              <a:rPr lang="pl-PL" dirty="0" smtClean="0"/>
              <a:t>Miejsce popełnienia czynu zabronionego</a:t>
            </a:r>
            <a:endParaRPr lang="pl-PL" dirty="0"/>
          </a:p>
        </p:txBody>
      </p:sp>
      <p:sp>
        <p:nvSpPr>
          <p:cNvPr id="3" name="Symbol zastępczy zawartości 2"/>
          <p:cNvSpPr>
            <a:spLocks noGrp="1"/>
          </p:cNvSpPr>
          <p:nvPr>
            <p:ph idx="1"/>
          </p:nvPr>
        </p:nvSpPr>
        <p:spPr>
          <a:xfrm>
            <a:off x="467544" y="2132856"/>
            <a:ext cx="8229600" cy="4525963"/>
          </a:xfrm>
        </p:spPr>
        <p:txBody>
          <a:bodyPr/>
          <a:lstStyle/>
          <a:p>
            <a:pPr marL="0" indent="0">
              <a:buNone/>
            </a:pPr>
            <a:r>
              <a:rPr lang="pl-PL" dirty="0" smtClean="0"/>
              <a:t>„Czyn </a:t>
            </a:r>
            <a:r>
              <a:rPr lang="pl-PL" dirty="0"/>
              <a:t>zabroniony uważa się za popełniony w miejscu, w którym sprawca działał lub zaniechał działania, do którego był obowiązany, albo gdzie skutek stanowiący znamię czynu zabronionego nastąpił lub według zamiaru sprawcy miał </a:t>
            </a:r>
            <a:r>
              <a:rPr lang="pl-PL" dirty="0" smtClean="0"/>
              <a:t>nastąpić”.</a:t>
            </a:r>
          </a:p>
          <a:p>
            <a:pPr marL="0" indent="0" algn="r">
              <a:buNone/>
            </a:pPr>
            <a:r>
              <a:rPr lang="pl-PL" dirty="0" smtClean="0">
                <a:solidFill>
                  <a:schemeClr val="tx1">
                    <a:lumMod val="50000"/>
                    <a:lumOff val="50000"/>
                  </a:schemeClr>
                </a:solidFill>
              </a:rPr>
              <a:t>Art. 6 § 2 Kodeksu karnego</a:t>
            </a:r>
            <a:endParaRPr lang="pl-PL" dirty="0">
              <a:solidFill>
                <a:schemeClr val="tx1">
                  <a:lumMod val="50000"/>
                  <a:lumOff val="50000"/>
                </a:schemeClr>
              </a:solidFill>
            </a:endParaRPr>
          </a:p>
        </p:txBody>
      </p:sp>
    </p:spTree>
    <p:extLst>
      <p:ext uri="{BB962C8B-B14F-4D97-AF65-F5344CB8AC3E}">
        <p14:creationId xmlns:p14="http://schemas.microsoft.com/office/powerpoint/2010/main" val="36370161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764704"/>
            <a:ext cx="8229600" cy="5361459"/>
          </a:xfrm>
        </p:spPr>
        <p:txBody>
          <a:bodyPr>
            <a:normAutofit fontScale="92500" lnSpcReduction="20000"/>
          </a:bodyPr>
          <a:lstStyle/>
          <a:p>
            <a:pPr marL="0" indent="0" algn="just">
              <a:buNone/>
            </a:pPr>
            <a:r>
              <a:rPr lang="pl-PL" dirty="0" smtClean="0"/>
              <a:t>„Art</a:t>
            </a:r>
            <a:r>
              <a:rPr lang="pl-PL" dirty="0"/>
              <a:t>. 6 § 2 k.k. przyjął zasadę "</a:t>
            </a:r>
            <a:r>
              <a:rPr lang="pl-PL" dirty="0" err="1"/>
              <a:t>wielomiejscowości</a:t>
            </a:r>
            <a:r>
              <a:rPr lang="pl-PL" dirty="0"/>
              <a:t>" popełnienia czynu zabronionego. Za miejsce popełnienia czynu zabronionego uważa się bowiem zarówno miejsce, w którym sprawca działał, jak i miejsce, w którym zaniechał działania, do którego był obowiązany, a także miejsce, w którym skutek stanowiący znamię czynu zabronionego nastąpił, jak i miejsce, w którym skutek według zamiaru sprawcy miał nastąpić. Przyjęcie zasady "</a:t>
            </a:r>
            <a:r>
              <a:rPr lang="pl-PL" dirty="0" err="1"/>
              <a:t>wielomiejscowości</a:t>
            </a:r>
            <a:r>
              <a:rPr lang="pl-PL" dirty="0"/>
              <a:t>" rozszerza znacznie polską jurysdykcję w oparciu o zasadę </a:t>
            </a:r>
            <a:r>
              <a:rPr lang="pl-PL" dirty="0" smtClean="0"/>
              <a:t>terytorialności”</a:t>
            </a:r>
          </a:p>
          <a:p>
            <a:pPr marL="0" indent="0" algn="r">
              <a:buNone/>
            </a:pPr>
            <a:r>
              <a:rPr lang="pl-PL" dirty="0" smtClean="0">
                <a:solidFill>
                  <a:schemeClr val="tx1">
                    <a:lumMod val="50000"/>
                    <a:lumOff val="50000"/>
                  </a:schemeClr>
                </a:solidFill>
              </a:rPr>
              <a:t>Wyrok SA w Łodzi z 24.01.2011.</a:t>
            </a:r>
          </a:p>
          <a:p>
            <a:pPr marL="0" indent="0" algn="r">
              <a:buNone/>
            </a:pPr>
            <a:r>
              <a:rPr lang="pl-PL" dirty="0" smtClean="0">
                <a:solidFill>
                  <a:schemeClr val="tx1">
                    <a:lumMod val="50000"/>
                    <a:lumOff val="50000"/>
                  </a:schemeClr>
                </a:solidFill>
              </a:rPr>
              <a:t>Sygn. akt II </a:t>
            </a:r>
            <a:r>
              <a:rPr lang="pl-PL" dirty="0" err="1" smtClean="0">
                <a:solidFill>
                  <a:schemeClr val="tx1">
                    <a:lumMod val="50000"/>
                    <a:lumOff val="50000"/>
                  </a:schemeClr>
                </a:solidFill>
              </a:rPr>
              <a:t>AKa</a:t>
            </a:r>
            <a:r>
              <a:rPr lang="pl-PL" dirty="0">
                <a:solidFill>
                  <a:schemeClr val="tx1">
                    <a:lumMod val="50000"/>
                    <a:lumOff val="50000"/>
                  </a:schemeClr>
                </a:solidFill>
              </a:rPr>
              <a:t> </a:t>
            </a:r>
            <a:r>
              <a:rPr lang="pl-PL" dirty="0" smtClean="0">
                <a:solidFill>
                  <a:schemeClr val="tx1">
                    <a:lumMod val="50000"/>
                    <a:lumOff val="50000"/>
                  </a:schemeClr>
                </a:solidFill>
              </a:rPr>
              <a:t>240/01</a:t>
            </a:r>
            <a:endParaRPr lang="pl-PL" dirty="0">
              <a:solidFill>
                <a:schemeClr val="tx1">
                  <a:lumMod val="50000"/>
                  <a:lumOff val="50000"/>
                </a:schemeClr>
              </a:solidFill>
            </a:endParaRPr>
          </a:p>
        </p:txBody>
      </p:sp>
    </p:spTree>
    <p:extLst>
      <p:ext uri="{BB962C8B-B14F-4D97-AF65-F5344CB8AC3E}">
        <p14:creationId xmlns:p14="http://schemas.microsoft.com/office/powerpoint/2010/main" val="28161850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39552" y="2636912"/>
            <a:ext cx="8229600" cy="1143000"/>
          </a:xfrm>
        </p:spPr>
        <p:txBody>
          <a:bodyPr/>
          <a:lstStyle/>
          <a:p>
            <a:r>
              <a:rPr lang="pl-PL" dirty="0" smtClean="0"/>
              <a:t>Struktura przepisu prawa karnego</a:t>
            </a:r>
            <a:endParaRPr lang="pl-PL" dirty="0"/>
          </a:p>
        </p:txBody>
      </p:sp>
    </p:spTree>
    <p:extLst>
      <p:ext uri="{BB962C8B-B14F-4D97-AF65-F5344CB8AC3E}">
        <p14:creationId xmlns:p14="http://schemas.microsoft.com/office/powerpoint/2010/main" val="17494583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620688"/>
            <a:ext cx="8229600" cy="5505475"/>
          </a:xfrm>
        </p:spPr>
        <p:txBody>
          <a:bodyPr>
            <a:normAutofit fontScale="92500" lnSpcReduction="20000"/>
          </a:bodyPr>
          <a:lstStyle/>
          <a:p>
            <a:pPr marL="0" indent="0" algn="just">
              <a:buNone/>
            </a:pPr>
            <a:r>
              <a:rPr lang="pl-PL" dirty="0" smtClean="0"/>
              <a:t>„Prawo </a:t>
            </a:r>
            <a:r>
              <a:rPr lang="pl-PL" dirty="0"/>
              <a:t>karne (prawo karne materialne sensu stricto) definiuje się jako „dziedzinę prawa”, „zbiór norm” </a:t>
            </a:r>
            <a:r>
              <a:rPr lang="pl-PL" dirty="0" smtClean="0"/>
              <a:t>lub „zbiór </a:t>
            </a:r>
            <a:r>
              <a:rPr lang="pl-PL" dirty="0"/>
              <a:t>przepisów” właśnie. W tym ostatnim, najbardziej interesującym nas przypadku mówi się na ogół o </a:t>
            </a:r>
            <a:r>
              <a:rPr lang="pl-PL" dirty="0" smtClean="0"/>
              <a:t>zbiorze przepisów </a:t>
            </a:r>
            <a:r>
              <a:rPr lang="pl-PL" dirty="0"/>
              <a:t>ustanowionych przez właściwą władzę państwową, określających, jakie czyny człowieka </a:t>
            </a:r>
            <a:r>
              <a:rPr lang="pl-PL" dirty="0" smtClean="0"/>
              <a:t>stanowią przestępstwo</a:t>
            </a:r>
            <a:r>
              <a:rPr lang="pl-PL" dirty="0"/>
              <a:t>, jakie kary oraz inne środki reakcji karnej grożą za takie czyny, a także według jakich </a:t>
            </a:r>
            <a:r>
              <a:rPr lang="pl-PL" dirty="0" smtClean="0"/>
              <a:t>zasad pociąga </a:t>
            </a:r>
            <a:r>
              <a:rPr lang="pl-PL" dirty="0"/>
              <a:t>się ich sprawców do odpowiedzialności </a:t>
            </a:r>
            <a:r>
              <a:rPr lang="pl-PL" dirty="0" smtClean="0"/>
              <a:t>karnej. </a:t>
            </a:r>
            <a:r>
              <a:rPr lang="pl-PL" dirty="0"/>
              <a:t>W takim ujęciu przepisem prawa karnego byłby </a:t>
            </a:r>
            <a:r>
              <a:rPr lang="pl-PL" dirty="0" smtClean="0"/>
              <a:t>każdy przepis </a:t>
            </a:r>
            <a:r>
              <a:rPr lang="pl-PL" dirty="0"/>
              <a:t>będący elementem tak oznaczonego </a:t>
            </a:r>
            <a:r>
              <a:rPr lang="pl-PL" dirty="0" smtClean="0"/>
              <a:t>zbioru”.</a:t>
            </a:r>
          </a:p>
          <a:p>
            <a:pPr marL="0" indent="0" algn="r">
              <a:buNone/>
            </a:pPr>
            <a:r>
              <a:rPr lang="pl-PL" dirty="0" smtClean="0">
                <a:solidFill>
                  <a:schemeClr val="tx1">
                    <a:lumMod val="50000"/>
                    <a:lumOff val="50000"/>
                  </a:schemeClr>
                </a:solidFill>
              </a:rPr>
              <a:t>T. Bojarski</a:t>
            </a:r>
            <a:endParaRPr lang="pl-PL" dirty="0">
              <a:solidFill>
                <a:schemeClr val="tx1">
                  <a:lumMod val="50000"/>
                  <a:lumOff val="50000"/>
                </a:schemeClr>
              </a:solidFill>
            </a:endParaRPr>
          </a:p>
        </p:txBody>
      </p:sp>
    </p:spTree>
    <p:extLst>
      <p:ext uri="{BB962C8B-B14F-4D97-AF65-F5344CB8AC3E}">
        <p14:creationId xmlns:p14="http://schemas.microsoft.com/office/powerpoint/2010/main" val="14978642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79512" y="188640"/>
            <a:ext cx="8856984" cy="6552728"/>
          </a:xfrm>
        </p:spPr>
        <p:txBody>
          <a:bodyPr>
            <a:noAutofit/>
          </a:bodyPr>
          <a:lstStyle/>
          <a:p>
            <a:pPr marL="0" indent="0" algn="just">
              <a:buNone/>
            </a:pPr>
            <a:r>
              <a:rPr lang="pl-PL" sz="1600" dirty="0" smtClean="0"/>
              <a:t>„Poszczególne </a:t>
            </a:r>
            <a:r>
              <a:rPr lang="pl-PL" sz="1600" dirty="0"/>
              <a:t>przepisy karne nie mają jednolitego charakteru, pełnią różne funkcje i normują różne </a:t>
            </a:r>
            <a:r>
              <a:rPr lang="pl-PL" sz="1600" dirty="0" smtClean="0"/>
              <a:t>szczegółowe kwestie </a:t>
            </a:r>
            <a:r>
              <a:rPr lang="pl-PL" sz="1600" dirty="0"/>
              <a:t>związane z odpowiedzialnością karną. Wśród przepisów karnych można w szczególności wyróżnić:</a:t>
            </a:r>
          </a:p>
          <a:p>
            <a:pPr marL="0" indent="0" algn="just">
              <a:buNone/>
            </a:pPr>
            <a:r>
              <a:rPr lang="pl-PL" sz="1600" dirty="0"/>
              <a:t>– przepisy określające znamiona poszczególnych typów czynu zabronionego i ustawowe zagrożenia z </a:t>
            </a:r>
            <a:r>
              <a:rPr lang="pl-PL" sz="1600" dirty="0" smtClean="0"/>
              <a:t>nimi związane</a:t>
            </a:r>
            <a:r>
              <a:rPr lang="pl-PL" sz="1600" dirty="0"/>
              <a:t>, w najnowszym piśmiennictwie karnistycznym określane często mianem „przepisów typizujących</a:t>
            </a:r>
            <a:r>
              <a:rPr lang="pl-PL" sz="1600" dirty="0" smtClean="0"/>
              <a:t>” (</a:t>
            </a:r>
            <a:r>
              <a:rPr lang="pl-PL" sz="1600" dirty="0"/>
              <a:t>znakomita większość przepisów Części szczególnej Kodeksu karnego, znakomita większość </a:t>
            </a:r>
            <a:r>
              <a:rPr lang="pl-PL" sz="1600" dirty="0" smtClean="0"/>
              <a:t>przepisów Części </a:t>
            </a:r>
            <a:r>
              <a:rPr lang="pl-PL" sz="1600" dirty="0"/>
              <a:t>wojskowej Kodeksu karnego poza rozdziałem otwierającym tę część, znakomita </a:t>
            </a:r>
            <a:r>
              <a:rPr lang="pl-PL" sz="1600" dirty="0" smtClean="0"/>
              <a:t>większość pozakodeksowych </a:t>
            </a:r>
            <a:r>
              <a:rPr lang="pl-PL" sz="1600" dirty="0"/>
              <a:t>przepisów karnych);</a:t>
            </a:r>
          </a:p>
          <a:p>
            <a:pPr marL="0" indent="0" algn="just">
              <a:buNone/>
            </a:pPr>
            <a:r>
              <a:rPr lang="pl-PL" sz="1600" dirty="0"/>
              <a:t>– przepisy określające zasady odpowiedzialności karnej (przede wszystkim niektóre przepisy Części </a:t>
            </a:r>
            <a:r>
              <a:rPr lang="pl-PL" sz="1600" dirty="0" smtClean="0"/>
              <a:t>ogólnej Kodeksu </a:t>
            </a:r>
            <a:r>
              <a:rPr lang="pl-PL" sz="1600" dirty="0"/>
              <a:t>karnego</a:t>
            </a:r>
            <a:r>
              <a:rPr lang="pl-PL" sz="1600" dirty="0" smtClean="0"/>
              <a:t>);</a:t>
            </a:r>
          </a:p>
          <a:p>
            <a:pPr marL="0" indent="0" algn="just">
              <a:buNone/>
            </a:pPr>
            <a:r>
              <a:rPr lang="pl-PL" sz="1600" dirty="0" smtClean="0"/>
              <a:t>– </a:t>
            </a:r>
            <a:r>
              <a:rPr lang="pl-PL" sz="1600" dirty="0"/>
              <a:t>przepisy określające katalog kar i pozostałych środków reakcji karnej, normatywną charakterystykę </a:t>
            </a:r>
            <a:r>
              <a:rPr lang="pl-PL" sz="1600" dirty="0" smtClean="0"/>
              <a:t>treści tych </a:t>
            </a:r>
            <a:r>
              <a:rPr lang="pl-PL" sz="1600" dirty="0"/>
              <a:t>środków i przesłanki ich orzekania (przede wszystkim niektóre przepisy Części ogólnej </a:t>
            </a:r>
            <a:r>
              <a:rPr lang="pl-PL" sz="1600" dirty="0" smtClean="0"/>
              <a:t>Kodeksu karnego</a:t>
            </a:r>
            <a:r>
              <a:rPr lang="pl-PL" sz="1600" dirty="0"/>
              <a:t>);</a:t>
            </a:r>
          </a:p>
          <a:p>
            <a:pPr marL="0" indent="0" algn="just">
              <a:buNone/>
            </a:pPr>
            <a:r>
              <a:rPr lang="pl-PL" sz="1600" dirty="0"/>
              <a:t>– przepisy określające zasady wymiaru kar i pozostałych środków reakcji karnej oraz stosowania </a:t>
            </a:r>
            <a:r>
              <a:rPr lang="pl-PL" sz="1600" dirty="0" smtClean="0"/>
              <a:t>rozmaitych instytucji </a:t>
            </a:r>
            <a:r>
              <a:rPr lang="pl-PL" sz="1600" dirty="0"/>
              <a:t>tzw. sądowego wymiaru kary (przede wszystkim niektóre przepisy Części ogólnej </a:t>
            </a:r>
            <a:r>
              <a:rPr lang="pl-PL" sz="1600" dirty="0" smtClean="0"/>
              <a:t>Kodeksu karnego</a:t>
            </a:r>
            <a:r>
              <a:rPr lang="pl-PL" sz="1600" dirty="0"/>
              <a:t>);</a:t>
            </a:r>
          </a:p>
          <a:p>
            <a:pPr marL="0" indent="0" algn="just">
              <a:buNone/>
            </a:pPr>
            <a:r>
              <a:rPr lang="pl-PL" sz="1600" dirty="0"/>
              <a:t>– przepisy ustanawiające definicje legalne (przede wszystkim niektóre przepisy Części ogólnej Kodeksu</a:t>
            </a:r>
          </a:p>
          <a:p>
            <a:pPr marL="0" indent="0" algn="just">
              <a:buNone/>
            </a:pPr>
            <a:r>
              <a:rPr lang="pl-PL" sz="1600" dirty="0"/>
              <a:t>karnego);</a:t>
            </a:r>
          </a:p>
          <a:p>
            <a:pPr marL="0" indent="0" algn="just">
              <a:buNone/>
            </a:pPr>
            <a:r>
              <a:rPr lang="pl-PL" sz="1600" dirty="0"/>
              <a:t>– przepisy określające sposób rozumienia oraz czasowy i przestrzenny zasięg stosowalności innych </a:t>
            </a:r>
            <a:r>
              <a:rPr lang="pl-PL" sz="1600" dirty="0" smtClean="0"/>
              <a:t>przepisów karnych(przede </a:t>
            </a:r>
            <a:r>
              <a:rPr lang="pl-PL" sz="1600" dirty="0"/>
              <a:t>wszystkim niektóre przepisy Części ogólnej Kodeksu karnego oraz ustawy </a:t>
            </a:r>
            <a:endParaRPr lang="pl-PL" sz="1600" dirty="0" smtClean="0"/>
          </a:p>
          <a:p>
            <a:pPr marL="0" indent="0" algn="just">
              <a:buNone/>
            </a:pPr>
            <a:r>
              <a:rPr lang="pl-PL" sz="1600" dirty="0" smtClean="0"/>
              <a:t>– Przepisy wprowadzające </a:t>
            </a:r>
            <a:r>
              <a:rPr lang="pl-PL" sz="1600" dirty="0"/>
              <a:t>Kodeks karny</a:t>
            </a:r>
            <a:r>
              <a:rPr lang="pl-PL" sz="1600" dirty="0" smtClean="0"/>
              <a:t>)”</a:t>
            </a:r>
          </a:p>
          <a:p>
            <a:pPr marL="0" indent="0" algn="r">
              <a:buNone/>
            </a:pPr>
            <a:r>
              <a:rPr lang="pl-PL" sz="1600" dirty="0" smtClean="0">
                <a:solidFill>
                  <a:schemeClr val="tx1">
                    <a:lumMod val="50000"/>
                    <a:lumOff val="50000"/>
                  </a:schemeClr>
                </a:solidFill>
              </a:rPr>
              <a:t>T. Bojarski</a:t>
            </a:r>
            <a:endParaRPr lang="pl-PL" sz="1600" dirty="0">
              <a:solidFill>
                <a:schemeClr val="tx1">
                  <a:lumMod val="50000"/>
                  <a:lumOff val="50000"/>
                </a:schemeClr>
              </a:solidFill>
            </a:endParaRPr>
          </a:p>
        </p:txBody>
      </p:sp>
    </p:spTree>
    <p:extLst>
      <p:ext uri="{BB962C8B-B14F-4D97-AF65-F5344CB8AC3E}">
        <p14:creationId xmlns:p14="http://schemas.microsoft.com/office/powerpoint/2010/main" val="19146524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39552" y="2564904"/>
            <a:ext cx="8229600" cy="1143000"/>
          </a:xfrm>
        </p:spPr>
        <p:txBody>
          <a:bodyPr>
            <a:normAutofit fontScale="90000"/>
          </a:bodyPr>
          <a:lstStyle/>
          <a:p>
            <a:r>
              <a:rPr lang="pl-PL" dirty="0" smtClean="0"/>
              <a:t>Zasady obowiązywania ustawy karnej</a:t>
            </a:r>
            <a:endParaRPr lang="pl-PL" dirty="0"/>
          </a:p>
        </p:txBody>
      </p:sp>
    </p:spTree>
    <p:extLst>
      <p:ext uri="{BB962C8B-B14F-4D97-AF65-F5344CB8AC3E}">
        <p14:creationId xmlns:p14="http://schemas.microsoft.com/office/powerpoint/2010/main" val="4015261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692696"/>
            <a:ext cx="8229600" cy="5433467"/>
          </a:xfrm>
        </p:spPr>
        <p:txBody>
          <a:bodyPr>
            <a:normAutofit fontScale="77500" lnSpcReduction="20000"/>
          </a:bodyPr>
          <a:lstStyle/>
          <a:p>
            <a:pPr marL="0" indent="0" algn="just">
              <a:buNone/>
            </a:pPr>
            <a:r>
              <a:rPr lang="pl-PL" dirty="0" smtClean="0"/>
              <a:t>„Rozważania </a:t>
            </a:r>
            <a:r>
              <a:rPr lang="pl-PL" dirty="0"/>
              <a:t>dotyczące normy wyinterpretowanej z przepisów </a:t>
            </a:r>
            <a:r>
              <a:rPr lang="pl-PL" dirty="0" smtClean="0"/>
              <a:t>prawa karnego </a:t>
            </a:r>
            <a:r>
              <a:rPr lang="pl-PL" dirty="0"/>
              <a:t>zajmują w literaturze karnistycznej niewiele miejsca. Zwykle </a:t>
            </a:r>
            <a:r>
              <a:rPr lang="pl-PL" dirty="0" smtClean="0"/>
              <a:t>poprzestaje się </a:t>
            </a:r>
            <a:r>
              <a:rPr lang="pl-PL" dirty="0"/>
              <a:t>na tradycyjnym rozumieniu normy jako struktury </a:t>
            </a:r>
            <a:r>
              <a:rPr lang="pl-PL" dirty="0" smtClean="0"/>
              <a:t>trójelementowej, a </a:t>
            </a:r>
            <a:r>
              <a:rPr lang="pl-PL" dirty="0"/>
              <a:t>autorzy podpisujący się pod taką konstrukcją widzą w </a:t>
            </a:r>
            <a:r>
              <a:rPr lang="pl-PL" dirty="0" smtClean="0"/>
              <a:t>regulacji prawnokarnej </a:t>
            </a:r>
            <a:r>
              <a:rPr lang="pl-PL" dirty="0"/>
              <a:t>zbiór zakazów, czasem zaś nakazów określonego </a:t>
            </a:r>
            <a:r>
              <a:rPr lang="pl-PL" dirty="0" smtClean="0"/>
              <a:t>postępowania, adresowanych </a:t>
            </a:r>
            <a:r>
              <a:rPr lang="pl-PL" dirty="0"/>
              <a:t>do członków danej społeczności "obwarowanych </a:t>
            </a:r>
            <a:r>
              <a:rPr lang="pl-PL" dirty="0" smtClean="0"/>
              <a:t>nadto sankcją”. Inni </a:t>
            </a:r>
            <a:r>
              <a:rPr lang="pl-PL" dirty="0"/>
              <a:t>dostrzegają równocześnie możliwość przyjęcia poglądu, </a:t>
            </a:r>
            <a:r>
              <a:rPr lang="pl-PL" dirty="0" smtClean="0"/>
              <a:t>iż prawo </a:t>
            </a:r>
            <a:r>
              <a:rPr lang="pl-PL" dirty="0"/>
              <a:t>karne zawiera regulację normatywną dwojakiego rodzaju: normę </a:t>
            </a:r>
            <a:r>
              <a:rPr lang="pl-PL" dirty="0" smtClean="0"/>
              <a:t>wyznaczającą </a:t>
            </a:r>
            <a:r>
              <a:rPr lang="pl-PL" dirty="0" err="1" smtClean="0"/>
              <a:t>powinne</a:t>
            </a:r>
            <a:r>
              <a:rPr lang="pl-PL" dirty="0" smtClean="0"/>
              <a:t> </a:t>
            </a:r>
            <a:r>
              <a:rPr lang="pl-PL" dirty="0"/>
              <a:t>zachowanie podmiotu poddanego ustawie karnej, </a:t>
            </a:r>
            <a:r>
              <a:rPr lang="pl-PL" dirty="0" smtClean="0"/>
              <a:t>którą będzie </a:t>
            </a:r>
            <a:r>
              <a:rPr lang="pl-PL" dirty="0"/>
              <a:t>się określało jako normę sankcjonowaną (np. "nie wolno zabijać człowieka</a:t>
            </a:r>
            <a:r>
              <a:rPr lang="pl-PL" dirty="0" smtClean="0"/>
              <a:t>") oraz </a:t>
            </a:r>
            <a:r>
              <a:rPr lang="pl-PL" dirty="0"/>
              <a:t>normę nakazującą pociągnięcie sprawcy czynu </a:t>
            </a:r>
            <a:r>
              <a:rPr lang="pl-PL" dirty="0" smtClean="0"/>
              <a:t>opisywanego w </a:t>
            </a:r>
            <a:r>
              <a:rPr lang="pl-PL" dirty="0"/>
              <a:t>przepisie ustawy do odpowiedzialności karnej (norma sankcjonująca</a:t>
            </a:r>
            <a:r>
              <a:rPr lang="pl-PL" dirty="0" smtClean="0"/>
              <a:t>)”.</a:t>
            </a:r>
          </a:p>
          <a:p>
            <a:pPr marL="0" indent="0" algn="r">
              <a:buNone/>
            </a:pPr>
            <a:r>
              <a:rPr lang="pl-PL" dirty="0" smtClean="0">
                <a:solidFill>
                  <a:schemeClr val="tx1">
                    <a:lumMod val="50000"/>
                    <a:lumOff val="50000"/>
                  </a:schemeClr>
                </a:solidFill>
              </a:rPr>
              <a:t>W. Wróbel</a:t>
            </a:r>
            <a:endParaRPr lang="pl-PL" dirty="0">
              <a:solidFill>
                <a:schemeClr val="tx1">
                  <a:lumMod val="50000"/>
                  <a:lumOff val="50000"/>
                </a:schemeClr>
              </a:solidFill>
            </a:endParaRPr>
          </a:p>
        </p:txBody>
      </p:sp>
    </p:spTree>
    <p:extLst>
      <p:ext uri="{BB962C8B-B14F-4D97-AF65-F5344CB8AC3E}">
        <p14:creationId xmlns:p14="http://schemas.microsoft.com/office/powerpoint/2010/main" val="6362103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23528" y="476672"/>
            <a:ext cx="8640960" cy="6048671"/>
          </a:xfrm>
        </p:spPr>
        <p:txBody>
          <a:bodyPr>
            <a:normAutofit fontScale="70000" lnSpcReduction="20000"/>
          </a:bodyPr>
          <a:lstStyle/>
          <a:p>
            <a:pPr marL="0" indent="0" algn="just">
              <a:buNone/>
            </a:pPr>
            <a:r>
              <a:rPr lang="pl-PL" dirty="0" smtClean="0"/>
              <a:t>„W ramach </a:t>
            </a:r>
            <a:r>
              <a:rPr lang="pl-PL" dirty="0"/>
              <a:t>trójelementowego schematu struktury wewnętrznej </a:t>
            </a:r>
            <a:r>
              <a:rPr lang="pl-PL" dirty="0" smtClean="0"/>
              <a:t>przepisu typizującego </a:t>
            </a:r>
            <a:r>
              <a:rPr lang="pl-PL" dirty="0"/>
              <a:t>poszczególne elementy pełnią następujące funkcje:</a:t>
            </a:r>
          </a:p>
          <a:p>
            <a:pPr marL="0" indent="0" algn="just">
              <a:buNone/>
            </a:pPr>
            <a:r>
              <a:rPr lang="pl-PL" dirty="0"/>
              <a:t>a) hipoteza określa sytuację, w której adresatowi przepisu typizującego nie wolno zachować się w </a:t>
            </a:r>
            <a:r>
              <a:rPr lang="pl-PL" dirty="0" smtClean="0"/>
              <a:t>sposób opisany </a:t>
            </a:r>
            <a:r>
              <a:rPr lang="pl-PL" dirty="0"/>
              <a:t>w dyspozycji; niektórzy autorzy przyjmują, że określa ona również adresata przepisu typizującego;</a:t>
            </a:r>
          </a:p>
          <a:p>
            <a:pPr marL="0" indent="0" algn="just">
              <a:buNone/>
            </a:pPr>
            <a:r>
              <a:rPr lang="pl-PL" dirty="0"/>
              <a:t>b) dyspozycja określa zachowanie się zabronione pod groźbą </a:t>
            </a:r>
            <a:r>
              <a:rPr lang="pl-PL" dirty="0" smtClean="0"/>
              <a:t>kar przewidzianych </a:t>
            </a:r>
            <a:r>
              <a:rPr lang="pl-PL" dirty="0"/>
              <a:t>w sankcji, a zdaniem </a:t>
            </a:r>
            <a:r>
              <a:rPr lang="pl-PL" dirty="0" smtClean="0"/>
              <a:t>niektórych także </a:t>
            </a:r>
            <a:r>
              <a:rPr lang="pl-PL" dirty="0"/>
              <a:t>„zgeneralizowany opis </a:t>
            </a:r>
            <a:r>
              <a:rPr lang="pl-PL" dirty="0" err="1"/>
              <a:t>powinnego</a:t>
            </a:r>
            <a:r>
              <a:rPr lang="pl-PL" dirty="0"/>
              <a:t> </a:t>
            </a:r>
            <a:r>
              <a:rPr lang="pl-PL" dirty="0" smtClean="0"/>
              <a:t>zachowania”; </a:t>
            </a:r>
            <a:r>
              <a:rPr lang="pl-PL" dirty="0"/>
              <a:t>tu również lokują oznaczenie </a:t>
            </a:r>
            <a:r>
              <a:rPr lang="pl-PL" dirty="0" smtClean="0"/>
              <a:t>adresata przepisu </a:t>
            </a:r>
            <a:r>
              <a:rPr lang="pl-PL" dirty="0"/>
              <a:t>typizującego ci autorzy, dla których nie jest ono składnikiem hipotezy;</a:t>
            </a:r>
          </a:p>
          <a:p>
            <a:pPr marL="0" indent="0" algn="just">
              <a:buNone/>
            </a:pPr>
            <a:r>
              <a:rPr lang="pl-PL" dirty="0"/>
              <a:t>c) sankcja określa rodzaj oraz wysokość kary grożącej za popełnienie czynu opisanego w dyspozycji w </a:t>
            </a:r>
            <a:r>
              <a:rPr lang="pl-PL" dirty="0" smtClean="0"/>
              <a:t>sytuacji wskazanej </a:t>
            </a:r>
            <a:r>
              <a:rPr lang="pl-PL" dirty="0"/>
              <a:t>w hipotezie</a:t>
            </a:r>
            <a:r>
              <a:rPr lang="pl-PL" dirty="0" smtClean="0"/>
              <a:t>.</a:t>
            </a:r>
          </a:p>
          <a:p>
            <a:pPr marL="0" indent="0" algn="just">
              <a:buNone/>
            </a:pPr>
            <a:endParaRPr lang="pl-PL" dirty="0"/>
          </a:p>
          <a:p>
            <a:pPr marL="0" indent="0" algn="just">
              <a:buNone/>
            </a:pPr>
            <a:r>
              <a:rPr lang="pl-PL" dirty="0" smtClean="0"/>
              <a:t>Pojedynczy </a:t>
            </a:r>
            <a:r>
              <a:rPr lang="pl-PL" dirty="0"/>
              <a:t>autorzy wykorzystują do analizy zawartości przepisów typizujących następujący </a:t>
            </a:r>
            <a:r>
              <a:rPr lang="pl-PL" dirty="0" smtClean="0"/>
              <a:t>czteroelementowy schemat </a:t>
            </a:r>
            <a:r>
              <a:rPr lang="pl-PL" dirty="0"/>
              <a:t>ich budowy: „W sytuacji «s» x powinien się zachować w sposób «z», a jeżeli postąpi w sposób «</a:t>
            </a:r>
            <a:r>
              <a:rPr lang="pl-PL" dirty="0" smtClean="0"/>
              <a:t>nie z», </a:t>
            </a:r>
            <a:r>
              <a:rPr lang="pl-PL" dirty="0"/>
              <a:t>to podlega karze «k</a:t>
            </a:r>
            <a:r>
              <a:rPr lang="pl-PL" dirty="0" smtClean="0"/>
              <a:t>»”</a:t>
            </a:r>
          </a:p>
          <a:p>
            <a:pPr marL="0" indent="0">
              <a:buNone/>
            </a:pPr>
            <a:endParaRPr lang="pl-PL" dirty="0"/>
          </a:p>
          <a:p>
            <a:pPr marL="0" indent="0" algn="r">
              <a:buNone/>
            </a:pPr>
            <a:r>
              <a:rPr lang="pl-PL" dirty="0" smtClean="0">
                <a:solidFill>
                  <a:schemeClr val="tx1">
                    <a:lumMod val="50000"/>
                    <a:lumOff val="50000"/>
                  </a:schemeClr>
                </a:solidFill>
              </a:rPr>
              <a:t>T. Bojarski</a:t>
            </a:r>
            <a:endParaRPr lang="pl-PL" dirty="0">
              <a:solidFill>
                <a:schemeClr val="tx1">
                  <a:lumMod val="50000"/>
                  <a:lumOff val="50000"/>
                </a:schemeClr>
              </a:solidFill>
            </a:endParaRPr>
          </a:p>
        </p:txBody>
      </p:sp>
    </p:spTree>
    <p:extLst>
      <p:ext uri="{BB962C8B-B14F-4D97-AF65-F5344CB8AC3E}">
        <p14:creationId xmlns:p14="http://schemas.microsoft.com/office/powerpoint/2010/main" val="25970033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67544" y="764704"/>
            <a:ext cx="8219256" cy="5361459"/>
          </a:xfrm>
        </p:spPr>
        <p:txBody>
          <a:bodyPr>
            <a:normAutofit fontScale="92500" lnSpcReduction="20000"/>
          </a:bodyPr>
          <a:lstStyle/>
          <a:p>
            <a:pPr marL="0" indent="0" algn="just">
              <a:buNone/>
            </a:pPr>
            <a:r>
              <a:rPr lang="pl-PL" dirty="0" smtClean="0"/>
              <a:t>„W </a:t>
            </a:r>
            <a:r>
              <a:rPr lang="pl-PL" dirty="0"/>
              <a:t>tym teoretycznym schemacie odróżniamy kilka elementów:</a:t>
            </a:r>
          </a:p>
          <a:p>
            <a:pPr marL="0" indent="0" algn="just">
              <a:buNone/>
            </a:pPr>
            <a:r>
              <a:rPr lang="pl-PL" dirty="0"/>
              <a:t>a) w sytuacji «s» – to hipoteza normy,</a:t>
            </a:r>
          </a:p>
          <a:p>
            <a:pPr marL="0" indent="0" algn="just">
              <a:buNone/>
            </a:pPr>
            <a:r>
              <a:rPr lang="pl-PL" dirty="0"/>
              <a:t>b) x powinien się zachować w sposób «z» – to dyspozycja normy,</a:t>
            </a:r>
          </a:p>
          <a:p>
            <a:pPr marL="0" indent="0" algn="just">
              <a:buNone/>
            </a:pPr>
            <a:r>
              <a:rPr lang="pl-PL" dirty="0"/>
              <a:t>c) to podlega karze «k» – to część sankcjonująca normę,</a:t>
            </a:r>
          </a:p>
          <a:p>
            <a:pPr marL="0" indent="0" algn="just">
              <a:buNone/>
            </a:pPr>
            <a:r>
              <a:rPr lang="pl-PL" dirty="0"/>
              <a:t>d) a jeżeli postąpi w sposób «nie-z» – to część spajająca, wiążąca postępowanie sprzeczne z dyspozycją, </a:t>
            </a:r>
            <a:r>
              <a:rPr lang="pl-PL" dirty="0" smtClean="0"/>
              <a:t>jako rację </a:t>
            </a:r>
            <a:r>
              <a:rPr lang="pl-PL" dirty="0"/>
              <a:t>z następstwem w postaci części </a:t>
            </a:r>
            <a:r>
              <a:rPr lang="pl-PL" dirty="0" smtClean="0"/>
              <a:t>sankcjonujące”</a:t>
            </a:r>
          </a:p>
          <a:p>
            <a:pPr marL="0" indent="0" algn="r">
              <a:buNone/>
            </a:pPr>
            <a:r>
              <a:rPr lang="pl-PL" dirty="0" smtClean="0">
                <a:solidFill>
                  <a:schemeClr val="tx1">
                    <a:lumMod val="50000"/>
                    <a:lumOff val="50000"/>
                  </a:schemeClr>
                </a:solidFill>
              </a:rPr>
              <a:t>W. Wolter</a:t>
            </a:r>
            <a:endParaRPr lang="pl-PL" dirty="0">
              <a:solidFill>
                <a:schemeClr val="tx1">
                  <a:lumMod val="50000"/>
                  <a:lumOff val="50000"/>
                </a:schemeClr>
              </a:solidFill>
            </a:endParaRPr>
          </a:p>
        </p:txBody>
      </p:sp>
    </p:spTree>
    <p:extLst>
      <p:ext uri="{BB962C8B-B14F-4D97-AF65-F5344CB8AC3E}">
        <p14:creationId xmlns:p14="http://schemas.microsoft.com/office/powerpoint/2010/main" val="27408002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23528" y="548680"/>
            <a:ext cx="8363272" cy="5577483"/>
          </a:xfrm>
        </p:spPr>
        <p:txBody>
          <a:bodyPr>
            <a:normAutofit fontScale="92500" lnSpcReduction="10000"/>
          </a:bodyPr>
          <a:lstStyle/>
          <a:p>
            <a:pPr marL="0" indent="0" algn="just">
              <a:buNone/>
            </a:pPr>
            <a:r>
              <a:rPr lang="pl-PL" dirty="0" smtClean="0"/>
              <a:t>„Jedne </a:t>
            </a:r>
            <a:r>
              <a:rPr lang="pl-PL" dirty="0"/>
              <a:t>z </a:t>
            </a:r>
            <a:r>
              <a:rPr lang="pl-PL" dirty="0" smtClean="0"/>
              <a:t>norm </a:t>
            </a:r>
            <a:r>
              <a:rPr lang="pl-PL" dirty="0"/>
              <a:t>nakazują zachowania takie, których </a:t>
            </a:r>
            <a:r>
              <a:rPr lang="pl-PL" dirty="0" smtClean="0"/>
              <a:t>spełnienie jest </a:t>
            </a:r>
            <a:r>
              <a:rPr lang="pl-PL" dirty="0"/>
              <a:t>zasadniczym celem stanowienia norm prawnych, natomiast inne normy nakazują wyznaczonym </a:t>
            </a:r>
            <a:r>
              <a:rPr lang="pl-PL" dirty="0" smtClean="0"/>
              <a:t>organom państwa </a:t>
            </a:r>
            <a:r>
              <a:rPr lang="pl-PL" dirty="0"/>
              <a:t>realizowanie określonych działań sankcjonujących w stosunku do adresatów norm pierwszego rodzaju  </a:t>
            </a:r>
            <a:r>
              <a:rPr lang="pl-PL" dirty="0" smtClean="0"/>
              <a:t>w przypadku</a:t>
            </a:r>
            <a:r>
              <a:rPr lang="pl-PL" dirty="0"/>
              <a:t>, gdy adresat takiej normy zachował się w sposób niezgodny z nią wtedy, gdy znalazła ona </a:t>
            </a:r>
            <a:r>
              <a:rPr lang="pl-PL" dirty="0" smtClean="0"/>
              <a:t>zastosowanie. Normy </a:t>
            </a:r>
            <a:r>
              <a:rPr lang="pl-PL" dirty="0"/>
              <a:t>pierwszego rodzaju nazywane są normami </a:t>
            </a:r>
            <a:r>
              <a:rPr lang="pl-PL" dirty="0" smtClean="0"/>
              <a:t>sankcjonowanymi. Natomiast </a:t>
            </a:r>
            <a:r>
              <a:rPr lang="pl-PL" dirty="0"/>
              <a:t>normy drugiego </a:t>
            </a:r>
            <a:r>
              <a:rPr lang="pl-PL" dirty="0" smtClean="0"/>
              <a:t>rodzaju nazywa </a:t>
            </a:r>
            <a:r>
              <a:rPr lang="pl-PL" dirty="0"/>
              <a:t>się normami </a:t>
            </a:r>
            <a:r>
              <a:rPr lang="pl-PL" dirty="0" smtClean="0"/>
              <a:t>sankcjonującymi”.</a:t>
            </a:r>
          </a:p>
          <a:p>
            <a:pPr marL="0" indent="0" algn="r">
              <a:buNone/>
            </a:pPr>
            <a:r>
              <a:rPr lang="pl-PL" dirty="0" smtClean="0">
                <a:solidFill>
                  <a:schemeClr val="tx1">
                    <a:lumMod val="50000"/>
                    <a:lumOff val="50000"/>
                  </a:schemeClr>
                </a:solidFill>
              </a:rPr>
              <a:t>Z. Ziembiński</a:t>
            </a:r>
            <a:endParaRPr lang="pl-PL" dirty="0">
              <a:solidFill>
                <a:schemeClr val="tx1">
                  <a:lumMod val="50000"/>
                  <a:lumOff val="50000"/>
                </a:schemeClr>
              </a:solidFill>
            </a:endParaRPr>
          </a:p>
        </p:txBody>
      </p:sp>
    </p:spTree>
    <p:extLst>
      <p:ext uri="{BB962C8B-B14F-4D97-AF65-F5344CB8AC3E}">
        <p14:creationId xmlns:p14="http://schemas.microsoft.com/office/powerpoint/2010/main" val="26270201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Czas obowiązywania ustawy karnej</a:t>
            </a:r>
            <a:endParaRPr lang="pl-PL" dirty="0"/>
          </a:p>
        </p:txBody>
      </p:sp>
      <p:sp>
        <p:nvSpPr>
          <p:cNvPr id="3" name="Symbol zastępczy zawartości 2"/>
          <p:cNvSpPr>
            <a:spLocks noGrp="1"/>
          </p:cNvSpPr>
          <p:nvPr>
            <p:ph idx="1"/>
          </p:nvPr>
        </p:nvSpPr>
        <p:spPr/>
        <p:txBody>
          <a:bodyPr/>
          <a:lstStyle/>
          <a:p>
            <a:pPr marL="0" indent="0" algn="just">
              <a:buNone/>
            </a:pPr>
            <a:r>
              <a:rPr lang="pl-PL" dirty="0" smtClean="0"/>
              <a:t>„Jeżeli </a:t>
            </a:r>
            <a:r>
              <a:rPr lang="pl-PL" dirty="0"/>
              <a:t>w czasie orzekania obowiązuje ustawa inna niż w czasie popełnienia przestępstwa, stosuje się ustawę nową, jednakże należy stosować ustawę obowiązującą poprzednio, jeżeli jest względniejsza dla </a:t>
            </a:r>
            <a:r>
              <a:rPr lang="pl-PL" dirty="0" smtClean="0"/>
              <a:t>sprawcy”</a:t>
            </a:r>
          </a:p>
          <a:p>
            <a:pPr marL="0" indent="0" algn="just">
              <a:buNone/>
            </a:pPr>
            <a:endParaRPr lang="pl-PL" dirty="0" smtClean="0"/>
          </a:p>
          <a:p>
            <a:pPr marL="0" indent="0" algn="r">
              <a:buNone/>
            </a:pPr>
            <a:r>
              <a:rPr lang="pl-PL" dirty="0" smtClean="0"/>
              <a:t>Art. 4 § 1 Kodeksu karnego</a:t>
            </a:r>
            <a:endParaRPr lang="pl-PL" dirty="0"/>
          </a:p>
        </p:txBody>
      </p:sp>
    </p:spTree>
    <p:extLst>
      <p:ext uri="{BB962C8B-B14F-4D97-AF65-F5344CB8AC3E}">
        <p14:creationId xmlns:p14="http://schemas.microsoft.com/office/powerpoint/2010/main" val="3446386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692696"/>
            <a:ext cx="8363272" cy="5688632"/>
          </a:xfrm>
        </p:spPr>
        <p:txBody>
          <a:bodyPr>
            <a:normAutofit fontScale="85000" lnSpcReduction="20000"/>
          </a:bodyPr>
          <a:lstStyle/>
          <a:p>
            <a:pPr marL="0" indent="0" algn="just">
              <a:buNone/>
            </a:pPr>
            <a:r>
              <a:rPr lang="pl-PL" dirty="0" smtClean="0"/>
              <a:t>„Rozpatrując </a:t>
            </a:r>
            <a:r>
              <a:rPr lang="pl-PL" dirty="0"/>
              <a:t>sprawę czasu obowiązywania ustawy, należy uwzględnić teraźniejszość, przeszłość i </a:t>
            </a:r>
            <a:r>
              <a:rPr lang="pl-PL" dirty="0" smtClean="0"/>
              <a:t>przyszłość. Jest </a:t>
            </a:r>
            <a:r>
              <a:rPr lang="pl-PL" dirty="0"/>
              <a:t>to sprawa aktualności stanu prawnego w chwili rozpatrywania sprawy karnej, następnie sprawa </a:t>
            </a:r>
            <a:r>
              <a:rPr lang="pl-PL" dirty="0" smtClean="0"/>
              <a:t>ewentualnej różnicy </a:t>
            </a:r>
            <a:r>
              <a:rPr lang="pl-PL" dirty="0"/>
              <a:t>pomiędzy stanem prawnym momentu popełnienia czynu zabronionego a stanem prawnym dnia </a:t>
            </a:r>
            <a:r>
              <a:rPr lang="pl-PL" dirty="0" smtClean="0"/>
              <a:t>orzekania, a </a:t>
            </a:r>
            <a:r>
              <a:rPr lang="pl-PL" dirty="0"/>
              <a:t>także zakończenia obowiązywania danej ustawy lub któregoś z jej przepisów. Są to zatem problemy </a:t>
            </a:r>
            <a:r>
              <a:rPr lang="pl-PL" dirty="0" smtClean="0"/>
              <a:t>początku obowiązywania </a:t>
            </a:r>
            <a:r>
              <a:rPr lang="pl-PL" dirty="0"/>
              <a:t>ustawy karnej i treści jej postanowień, możliwej kolizji ustaw karnych, gdy następuje </a:t>
            </a:r>
            <a:r>
              <a:rPr lang="pl-PL" dirty="0" smtClean="0"/>
              <a:t>zmiana normatywna </a:t>
            </a:r>
            <a:r>
              <a:rPr lang="pl-PL" dirty="0"/>
              <a:t>pomiędzy czasem popełnienia czynu a czasem orzekania i wreszcie zakończenia obowiązywania </a:t>
            </a:r>
            <a:r>
              <a:rPr lang="pl-PL" dirty="0" smtClean="0"/>
              <a:t>całej ustawy </a:t>
            </a:r>
            <a:r>
              <a:rPr lang="pl-PL" dirty="0"/>
              <a:t>lub pojedynczego przepisu. Każdy akt prawny ma bowiem czasowe granice swego działania – </a:t>
            </a:r>
            <a:r>
              <a:rPr lang="pl-PL" dirty="0" smtClean="0"/>
              <a:t>początek i koniec”.</a:t>
            </a:r>
          </a:p>
          <a:p>
            <a:pPr marL="0" indent="0" algn="r">
              <a:buNone/>
            </a:pPr>
            <a:r>
              <a:rPr lang="pl-PL" dirty="0" smtClean="0">
                <a:solidFill>
                  <a:schemeClr val="tx1">
                    <a:lumMod val="50000"/>
                    <a:lumOff val="50000"/>
                  </a:schemeClr>
                </a:solidFill>
              </a:rPr>
              <a:t>S. </a:t>
            </a:r>
            <a:r>
              <a:rPr lang="pl-PL" dirty="0" err="1" smtClean="0">
                <a:solidFill>
                  <a:schemeClr val="tx1">
                    <a:lumMod val="50000"/>
                    <a:lumOff val="50000"/>
                  </a:schemeClr>
                </a:solidFill>
              </a:rPr>
              <a:t>Glaser</a:t>
            </a:r>
            <a:endParaRPr lang="pl-PL" dirty="0">
              <a:solidFill>
                <a:schemeClr val="tx1">
                  <a:lumMod val="50000"/>
                  <a:lumOff val="50000"/>
                </a:schemeClr>
              </a:solidFill>
            </a:endParaRPr>
          </a:p>
        </p:txBody>
      </p:sp>
    </p:spTree>
    <p:extLst>
      <p:ext uri="{BB962C8B-B14F-4D97-AF65-F5344CB8AC3E}">
        <p14:creationId xmlns:p14="http://schemas.microsoft.com/office/powerpoint/2010/main" val="9935644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91264" cy="1143000"/>
          </a:xfrm>
        </p:spPr>
        <p:txBody>
          <a:bodyPr>
            <a:normAutofit fontScale="90000"/>
          </a:bodyPr>
          <a:lstStyle/>
          <a:p>
            <a:r>
              <a:rPr lang="pl-PL" dirty="0" smtClean="0"/>
              <a:t>Początek obowiązywania ustawy karnej</a:t>
            </a:r>
            <a:endParaRPr lang="pl-PL" dirty="0"/>
          </a:p>
        </p:txBody>
      </p:sp>
      <p:sp>
        <p:nvSpPr>
          <p:cNvPr id="3" name="Symbol zastępczy zawartości 2"/>
          <p:cNvSpPr>
            <a:spLocks noGrp="1"/>
          </p:cNvSpPr>
          <p:nvPr>
            <p:ph idx="1"/>
          </p:nvPr>
        </p:nvSpPr>
        <p:spPr>
          <a:xfrm>
            <a:off x="457200" y="1600200"/>
            <a:ext cx="8291264" cy="4997152"/>
          </a:xfrm>
        </p:spPr>
        <p:txBody>
          <a:bodyPr>
            <a:normAutofit fontScale="70000" lnSpcReduction="20000"/>
          </a:bodyPr>
          <a:lstStyle/>
          <a:p>
            <a:pPr marL="0" indent="0" algn="just">
              <a:buNone/>
            </a:pPr>
            <a:r>
              <a:rPr lang="pl-PL" dirty="0" smtClean="0"/>
              <a:t>„Są </a:t>
            </a:r>
            <a:r>
              <a:rPr lang="pl-PL" dirty="0"/>
              <a:t>w tym zakresie dwie praktyczne możliwości, które ustawodawca współcześnie wykorzystuje. Może to </a:t>
            </a:r>
            <a:r>
              <a:rPr lang="pl-PL" dirty="0" smtClean="0"/>
              <a:t>być wskazanie </a:t>
            </a:r>
            <a:r>
              <a:rPr lang="pl-PL" dirty="0"/>
              <a:t>konkretnej daty, z którą wchodzi w życie dana ustawa. Tak </a:t>
            </a:r>
            <a:r>
              <a:rPr lang="pl-PL" dirty="0" smtClean="0"/>
              <a:t>np. obowiązujący </a:t>
            </a:r>
            <a:r>
              <a:rPr lang="pl-PL" dirty="0"/>
              <a:t>kodeks karny wszedł życie tą metodą 1.9.1998 r. (pierwotnie wskazana data wejścia w życie Kodeksu to 1.1.1998 r.) i wydaje się, </a:t>
            </a:r>
            <a:r>
              <a:rPr lang="pl-PL" dirty="0" smtClean="0"/>
              <a:t>że ważniejsze </a:t>
            </a:r>
            <a:r>
              <a:rPr lang="pl-PL" dirty="0"/>
              <a:t>524 akty prawne, np. Kodeks, powinny mieć odpowiednie oznaczenie wejścia w życie </a:t>
            </a:r>
            <a:r>
              <a:rPr lang="pl-PL" dirty="0" smtClean="0"/>
              <a:t>przypadające na </a:t>
            </a:r>
            <a:r>
              <a:rPr lang="pl-PL" dirty="0"/>
              <a:t>początek roku (1 stycznia danego roku) lub początek kwartału w danym roku. Sprzyja to porządkowi w </a:t>
            </a:r>
            <a:r>
              <a:rPr lang="pl-PL" dirty="0" smtClean="0"/>
              <a:t>zakresie określenia </a:t>
            </a:r>
            <a:r>
              <a:rPr lang="pl-PL" dirty="0"/>
              <a:t>biegu spraw i sprawozdawczości, ale przede wszystkim ułatwia zabezpieczenie niezbędnego </a:t>
            </a:r>
            <a:r>
              <a:rPr lang="pl-PL" dirty="0" smtClean="0"/>
              <a:t>czasu do </a:t>
            </a:r>
            <a:r>
              <a:rPr lang="pl-PL" dirty="0"/>
              <a:t>zapoznania się z aktem prawnym przez organa wymiaru sprawiedliwości oraz obywateli. Jest to </a:t>
            </a:r>
            <a:r>
              <a:rPr lang="pl-PL" dirty="0" smtClean="0"/>
              <a:t>najbardziej czytelna </a:t>
            </a:r>
            <a:r>
              <a:rPr lang="pl-PL" dirty="0"/>
              <a:t>forma określenia początku wejścia w życie ustawy. Druga metoda wchodząca tu w rachubę to </a:t>
            </a:r>
            <a:r>
              <a:rPr lang="pl-PL" dirty="0" smtClean="0"/>
              <a:t>wskazanie przez </a:t>
            </a:r>
            <a:r>
              <a:rPr lang="pl-PL" dirty="0"/>
              <a:t>przepisy ustawy, że jej moc obowiązująca rozpoczyna się po pewnym upływie czasu od ogłoszenia </a:t>
            </a:r>
            <a:r>
              <a:rPr lang="pl-PL" dirty="0" smtClean="0"/>
              <a:t>aktu normatywnego </a:t>
            </a:r>
            <a:r>
              <a:rPr lang="pl-PL" dirty="0"/>
              <a:t>w dzienniku </a:t>
            </a:r>
            <a:r>
              <a:rPr lang="pl-PL" dirty="0" smtClean="0"/>
              <a:t>urzędowym”.</a:t>
            </a:r>
          </a:p>
          <a:p>
            <a:pPr marL="0" indent="0" algn="just">
              <a:buNone/>
            </a:pPr>
            <a:endParaRPr lang="pl-PL" dirty="0" smtClean="0"/>
          </a:p>
          <a:p>
            <a:pPr marL="0" indent="0" algn="r">
              <a:buNone/>
            </a:pPr>
            <a:r>
              <a:rPr lang="pl-PL" dirty="0" smtClean="0">
                <a:solidFill>
                  <a:schemeClr val="tx1">
                    <a:lumMod val="50000"/>
                    <a:lumOff val="50000"/>
                  </a:schemeClr>
                </a:solidFill>
              </a:rPr>
              <a:t>T. Bojarski</a:t>
            </a:r>
            <a:endParaRPr lang="pl-PL" dirty="0">
              <a:solidFill>
                <a:schemeClr val="tx1">
                  <a:lumMod val="50000"/>
                  <a:lumOff val="50000"/>
                </a:schemeClr>
              </a:solidFill>
            </a:endParaRPr>
          </a:p>
        </p:txBody>
      </p:sp>
    </p:spTree>
    <p:extLst>
      <p:ext uri="{BB962C8B-B14F-4D97-AF65-F5344CB8AC3E}">
        <p14:creationId xmlns:p14="http://schemas.microsoft.com/office/powerpoint/2010/main" val="36721795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Zakończenie obowiązywania ustawy karnej</a:t>
            </a:r>
            <a:endParaRPr lang="pl-PL" dirty="0"/>
          </a:p>
        </p:txBody>
      </p:sp>
      <p:sp>
        <p:nvSpPr>
          <p:cNvPr id="3" name="Symbol zastępczy zawartości 2"/>
          <p:cNvSpPr>
            <a:spLocks noGrp="1"/>
          </p:cNvSpPr>
          <p:nvPr>
            <p:ph idx="1"/>
          </p:nvPr>
        </p:nvSpPr>
        <p:spPr>
          <a:xfrm>
            <a:off x="457200" y="1600200"/>
            <a:ext cx="8363272" cy="4853136"/>
          </a:xfrm>
        </p:spPr>
        <p:txBody>
          <a:bodyPr>
            <a:normAutofit fontScale="62500" lnSpcReduction="20000"/>
          </a:bodyPr>
          <a:lstStyle/>
          <a:p>
            <a:pPr marL="0" indent="0" algn="just">
              <a:buNone/>
            </a:pPr>
            <a:r>
              <a:rPr lang="pl-PL" dirty="0" smtClean="0"/>
              <a:t>„Może </a:t>
            </a:r>
            <a:r>
              <a:rPr lang="pl-PL" dirty="0"/>
              <a:t>to nastąpić najprościej przez formalne uchylenie danej ustawy lub jej konkretnego przepisu przez </a:t>
            </a:r>
            <a:r>
              <a:rPr lang="pl-PL" dirty="0" smtClean="0"/>
              <a:t>ustawę nową </a:t>
            </a:r>
            <a:r>
              <a:rPr lang="pl-PL" dirty="0"/>
              <a:t>(formalna derogacja), albo też uchylenie może mieć charakter milczący, co jednak współcześnie należy </a:t>
            </a:r>
            <a:r>
              <a:rPr lang="pl-PL" dirty="0" smtClean="0"/>
              <a:t>do rzadkości</a:t>
            </a:r>
            <a:r>
              <a:rPr lang="pl-PL" dirty="0"/>
              <a:t>. Do rzadkości też należą przypadki ustaw wydawanych tylko na określony czas, zwykle dzieje się to </a:t>
            </a:r>
            <a:r>
              <a:rPr lang="pl-PL" dirty="0" smtClean="0"/>
              <a:t>ze szczególnych </a:t>
            </a:r>
            <a:r>
              <a:rPr lang="pl-PL" dirty="0"/>
              <a:t>powodów społecznych, które zaistniały w ocenie ustawodawcy. Do przeszłości już też należy </a:t>
            </a:r>
            <a:r>
              <a:rPr lang="pl-PL" dirty="0" smtClean="0"/>
              <a:t>raczej utrata </a:t>
            </a:r>
            <a:r>
              <a:rPr lang="pl-PL" dirty="0"/>
              <a:t>mocy obowiązującej ustawy z powodu jej niestosowania (</a:t>
            </a:r>
            <a:r>
              <a:rPr lang="pl-PL" dirty="0" err="1"/>
              <a:t>desuetudo</a:t>
            </a:r>
            <a:r>
              <a:rPr lang="pl-PL" dirty="0"/>
              <a:t>) albo zmiany sytuacji faktycznej w </a:t>
            </a:r>
            <a:r>
              <a:rPr lang="pl-PL" dirty="0" smtClean="0"/>
              <a:t>stosunkach społecznych</a:t>
            </a:r>
            <a:r>
              <a:rPr lang="pl-PL" dirty="0"/>
              <a:t>. </a:t>
            </a:r>
            <a:r>
              <a:rPr lang="pl-PL" dirty="0" smtClean="0"/>
              <a:t>Formalne uchylenie </a:t>
            </a:r>
            <a:r>
              <a:rPr lang="pl-PL" dirty="0"/>
              <a:t>ustawy stanowi zasadniczą metodę uchylania aktów prawnych. Jest </a:t>
            </a:r>
            <a:r>
              <a:rPr lang="pl-PL" dirty="0" smtClean="0"/>
              <a:t>to zrozumiałe</a:t>
            </a:r>
            <a:r>
              <a:rPr lang="pl-PL" dirty="0"/>
              <a:t>. Nowa ustawa uchyla ustawę dawną w całości lub w części i wchodzi w jej miejsce albo też </a:t>
            </a:r>
            <a:r>
              <a:rPr lang="pl-PL" dirty="0" smtClean="0"/>
              <a:t>pozostawia pole </a:t>
            </a:r>
            <a:r>
              <a:rPr lang="pl-PL" dirty="0"/>
              <a:t>niewypełnione po przepisach uchylonych. Zdarzyć się może jednak, że uchylenie ustawy (raczej </a:t>
            </a:r>
            <a:r>
              <a:rPr lang="pl-PL" dirty="0" smtClean="0"/>
              <a:t>przepisów) nie </a:t>
            </a:r>
            <a:r>
              <a:rPr lang="pl-PL" dirty="0"/>
              <a:t>następuje, ale w jej miejsce wchodzi rozwiązanie nowe dotyczące tej samej materii. Jest to wszak </a:t>
            </a:r>
            <a:r>
              <a:rPr lang="pl-PL" dirty="0" smtClean="0"/>
              <a:t>sytuacja wyjątkowa </a:t>
            </a:r>
            <a:r>
              <a:rPr lang="pl-PL" dirty="0"/>
              <a:t>i przez ustawodawcę niezamierzona. Przyjmujemy, że w tym wypadku ma zastosowanie </a:t>
            </a:r>
            <a:r>
              <a:rPr lang="pl-PL" dirty="0" smtClean="0"/>
              <a:t>tradycyjna reguła</a:t>
            </a:r>
            <a:r>
              <a:rPr lang="pl-PL" dirty="0"/>
              <a:t>, że ustawa późniejsza uchyla ustawę wcześniejszą – derogacja milcząca (lex </a:t>
            </a:r>
            <a:r>
              <a:rPr lang="pl-PL" dirty="0" err="1"/>
              <a:t>posterior</a:t>
            </a:r>
            <a:r>
              <a:rPr lang="pl-PL" dirty="0"/>
              <a:t> derogat legi priori) </a:t>
            </a:r>
            <a:r>
              <a:rPr lang="pl-PL" dirty="0" smtClean="0"/>
              <a:t>– albo </a:t>
            </a:r>
            <a:r>
              <a:rPr lang="pl-PL" dirty="0"/>
              <a:t>ustawa szczegółowa uchyla ustawę ogólną (lex specialis derogat legi </a:t>
            </a:r>
            <a:r>
              <a:rPr lang="pl-PL" dirty="0" err="1"/>
              <a:t>generali</a:t>
            </a:r>
            <a:r>
              <a:rPr lang="pl-PL" dirty="0" smtClean="0"/>
              <a:t>)”.</a:t>
            </a:r>
          </a:p>
          <a:p>
            <a:pPr marL="0" indent="0" algn="r">
              <a:buNone/>
            </a:pPr>
            <a:r>
              <a:rPr lang="pl-PL" dirty="0" smtClean="0">
                <a:solidFill>
                  <a:schemeClr val="tx1">
                    <a:lumMod val="50000"/>
                    <a:lumOff val="50000"/>
                  </a:schemeClr>
                </a:solidFill>
              </a:rPr>
              <a:t>T. Bojarski</a:t>
            </a:r>
            <a:endParaRPr lang="pl-PL" dirty="0">
              <a:solidFill>
                <a:schemeClr val="tx1">
                  <a:lumMod val="50000"/>
                  <a:lumOff val="50000"/>
                </a:schemeClr>
              </a:solidFill>
            </a:endParaRPr>
          </a:p>
        </p:txBody>
      </p:sp>
    </p:spTree>
    <p:extLst>
      <p:ext uri="{BB962C8B-B14F-4D97-AF65-F5344CB8AC3E}">
        <p14:creationId xmlns:p14="http://schemas.microsoft.com/office/powerpoint/2010/main" val="37426256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67544" y="1412776"/>
            <a:ext cx="8229600" cy="4525963"/>
          </a:xfrm>
        </p:spPr>
        <p:txBody>
          <a:bodyPr/>
          <a:lstStyle/>
          <a:p>
            <a:pPr marL="0" indent="0" algn="just">
              <a:buNone/>
            </a:pPr>
            <a:r>
              <a:rPr lang="pl-PL" dirty="0" smtClean="0"/>
              <a:t>„Tego </a:t>
            </a:r>
            <a:r>
              <a:rPr lang="pl-PL" dirty="0"/>
              <a:t>rodzaju derogacyjna moc zwyczajów sądowych jest w każdym </a:t>
            </a:r>
            <a:r>
              <a:rPr lang="pl-PL" dirty="0" smtClean="0"/>
              <a:t>razie anormalnością </a:t>
            </a:r>
            <a:r>
              <a:rPr lang="pl-PL" dirty="0"/>
              <a:t>oraz naruszeniem praw władzy ustawodawczej i dlatego wszelkie usiłowania zdążające do jej </a:t>
            </a:r>
            <a:r>
              <a:rPr lang="pl-PL" dirty="0" smtClean="0"/>
              <a:t>teoretycznego uzasadnienia </a:t>
            </a:r>
            <a:r>
              <a:rPr lang="pl-PL" dirty="0"/>
              <a:t>nie mogą doprowadzić do żadnego rozumnego </a:t>
            </a:r>
            <a:r>
              <a:rPr lang="pl-PL" dirty="0" smtClean="0"/>
              <a:t>rezultatu”.</a:t>
            </a:r>
          </a:p>
          <a:p>
            <a:pPr marL="0" indent="0" algn="just">
              <a:buNone/>
            </a:pPr>
            <a:r>
              <a:rPr lang="pl-PL" dirty="0" smtClean="0"/>
              <a:t>(o </a:t>
            </a:r>
            <a:r>
              <a:rPr lang="pl-PL" dirty="0" err="1" smtClean="0"/>
              <a:t>desuetudo</a:t>
            </a:r>
            <a:r>
              <a:rPr lang="pl-PL" dirty="0" smtClean="0"/>
              <a:t>)</a:t>
            </a:r>
          </a:p>
          <a:p>
            <a:pPr marL="0" indent="0" algn="r">
              <a:buNone/>
            </a:pPr>
            <a:r>
              <a:rPr lang="pl-PL" dirty="0" smtClean="0">
                <a:solidFill>
                  <a:schemeClr val="tx1">
                    <a:lumMod val="50000"/>
                    <a:lumOff val="50000"/>
                  </a:schemeClr>
                </a:solidFill>
              </a:rPr>
              <a:t>S. </a:t>
            </a:r>
            <a:r>
              <a:rPr lang="pl-PL" dirty="0" err="1" smtClean="0">
                <a:solidFill>
                  <a:schemeClr val="tx1">
                    <a:lumMod val="50000"/>
                    <a:lumOff val="50000"/>
                  </a:schemeClr>
                </a:solidFill>
              </a:rPr>
              <a:t>Glaser</a:t>
            </a:r>
            <a:r>
              <a:rPr lang="pl-PL" dirty="0" smtClean="0">
                <a:solidFill>
                  <a:schemeClr val="tx1">
                    <a:lumMod val="50000"/>
                    <a:lumOff val="50000"/>
                  </a:schemeClr>
                </a:solidFill>
              </a:rPr>
              <a:t> </a:t>
            </a:r>
            <a:endParaRPr lang="pl-PL" dirty="0">
              <a:solidFill>
                <a:schemeClr val="tx1">
                  <a:lumMod val="50000"/>
                  <a:lumOff val="50000"/>
                </a:schemeClr>
              </a:solidFill>
            </a:endParaRPr>
          </a:p>
        </p:txBody>
      </p:sp>
    </p:spTree>
    <p:extLst>
      <p:ext uri="{BB962C8B-B14F-4D97-AF65-F5344CB8AC3E}">
        <p14:creationId xmlns:p14="http://schemas.microsoft.com/office/powerpoint/2010/main" val="22018271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Kolizja ustaw w czasie</a:t>
            </a:r>
            <a:endParaRPr lang="pl-PL" dirty="0"/>
          </a:p>
        </p:txBody>
      </p:sp>
      <p:sp>
        <p:nvSpPr>
          <p:cNvPr id="3" name="Symbol zastępczy zawartości 2"/>
          <p:cNvSpPr>
            <a:spLocks noGrp="1"/>
          </p:cNvSpPr>
          <p:nvPr>
            <p:ph idx="1"/>
          </p:nvPr>
        </p:nvSpPr>
        <p:spPr>
          <a:xfrm>
            <a:off x="457200" y="1600200"/>
            <a:ext cx="8507288" cy="4853136"/>
          </a:xfrm>
        </p:spPr>
        <p:txBody>
          <a:bodyPr>
            <a:normAutofit fontScale="62500" lnSpcReduction="20000"/>
          </a:bodyPr>
          <a:lstStyle/>
          <a:p>
            <a:pPr marL="0" indent="0" algn="just">
              <a:buNone/>
            </a:pPr>
            <a:r>
              <a:rPr lang="pl-PL" dirty="0" smtClean="0"/>
              <a:t>„Istotnym </a:t>
            </a:r>
            <a:r>
              <a:rPr lang="pl-PL" dirty="0"/>
              <a:t>praktycznym problemem jest zmiana ustawy po czynie, który już zaistniał. Niejednokrotnie </a:t>
            </a:r>
            <a:r>
              <a:rPr lang="pl-PL" dirty="0" smtClean="0"/>
              <a:t>dzieje się </a:t>
            </a:r>
            <a:r>
              <a:rPr lang="pl-PL" dirty="0"/>
              <a:t>tak, że czyn przestępny popełniono pod rządami jednej ustawy, a jego osądzanie z konieczności następuje </a:t>
            </a:r>
            <a:r>
              <a:rPr lang="pl-PL" dirty="0" smtClean="0"/>
              <a:t>pod rządami </a:t>
            </a:r>
            <a:r>
              <a:rPr lang="pl-PL" dirty="0"/>
              <a:t>ustawy nowej. Jest to zagadnienie praktyczne, ale przecież także dotyczące zasadniczych reguł teoretycznych obowiązywania ustawy karnej. Z teoretycznego punktu widzenia sprawa nie jest zupełnie prosta do </a:t>
            </a:r>
            <a:r>
              <a:rPr lang="pl-PL" dirty="0" smtClean="0"/>
              <a:t>rozstrzygnięcia. Za </a:t>
            </a:r>
            <a:r>
              <a:rPr lang="pl-PL" dirty="0"/>
              <a:t>stosowaniem ustawy dawnej, czyli ustawy czasu popełnienia czynu, przemawiają ważne </a:t>
            </a:r>
            <a:r>
              <a:rPr lang="pl-PL" dirty="0" smtClean="0"/>
              <a:t>argumenty. Podstawowy </a:t>
            </a:r>
            <a:r>
              <a:rPr lang="pl-PL" dirty="0"/>
              <a:t>to ten, że zachowanie człowieka należy oceniać w kontekście reguł odpowiedzialności karnej </a:t>
            </a:r>
            <a:r>
              <a:rPr lang="pl-PL" dirty="0" smtClean="0"/>
              <a:t>według stanu </a:t>
            </a:r>
            <a:r>
              <a:rPr lang="pl-PL" dirty="0"/>
              <a:t>prawnego obowiązującego w chwili czynu. Przemawia za tym potrzeba stabilności ocen prawnych, </a:t>
            </a:r>
            <a:r>
              <a:rPr lang="pl-PL" dirty="0" smtClean="0"/>
              <a:t>poczucie bezpieczeństwa </a:t>
            </a:r>
            <a:r>
              <a:rPr lang="pl-PL" dirty="0"/>
              <a:t>prawnego jednostki. Oznaczałoby to, że ustawa nowa nie powinna co do zasady działać </a:t>
            </a:r>
            <a:r>
              <a:rPr lang="pl-PL" dirty="0" smtClean="0"/>
              <a:t>wstecz (lex </a:t>
            </a:r>
            <a:r>
              <a:rPr lang="pl-PL" dirty="0"/>
              <a:t>retro non </a:t>
            </a:r>
            <a:r>
              <a:rPr lang="pl-PL" dirty="0" err="1"/>
              <a:t>agit</a:t>
            </a:r>
            <a:r>
              <a:rPr lang="pl-PL" dirty="0"/>
              <a:t>). Ale za ustawą nową także przemawiają istotne względy. Jej wydanie było dyktowane </a:t>
            </a:r>
            <a:r>
              <a:rPr lang="pl-PL" dirty="0" smtClean="0"/>
              <a:t>jakimiś przesłankami</a:t>
            </a:r>
            <a:r>
              <a:rPr lang="pl-PL" dirty="0"/>
              <a:t>, odpowiednią potrzebą społeczną i prawną. Ponadto ustawie nowej przysługuje domniemanie </a:t>
            </a:r>
            <a:r>
              <a:rPr lang="pl-PL" dirty="0" smtClean="0"/>
              <a:t>wprowadzenia rozwiązania </a:t>
            </a:r>
            <a:r>
              <a:rPr lang="pl-PL" dirty="0"/>
              <a:t>bardziej nowoczesnego, generalnie legislacyjnie doskonalszego w porównaniu z </a:t>
            </a:r>
            <a:r>
              <a:rPr lang="pl-PL" dirty="0" smtClean="0"/>
              <a:t>ustawą dawną”. </a:t>
            </a:r>
          </a:p>
          <a:p>
            <a:pPr marL="0" indent="0" algn="r">
              <a:buNone/>
            </a:pPr>
            <a:r>
              <a:rPr lang="pl-PL" dirty="0" smtClean="0">
                <a:solidFill>
                  <a:schemeClr val="tx1">
                    <a:lumMod val="50000"/>
                    <a:lumOff val="50000"/>
                  </a:schemeClr>
                </a:solidFill>
              </a:rPr>
              <a:t>T. Bojarski</a:t>
            </a:r>
            <a:endParaRPr lang="pl-PL" dirty="0">
              <a:solidFill>
                <a:schemeClr val="tx1">
                  <a:lumMod val="50000"/>
                  <a:lumOff val="50000"/>
                </a:schemeClr>
              </a:solidFill>
            </a:endParaRPr>
          </a:p>
        </p:txBody>
      </p:sp>
    </p:spTree>
    <p:extLst>
      <p:ext uri="{BB962C8B-B14F-4D97-AF65-F5344CB8AC3E}">
        <p14:creationId xmlns:p14="http://schemas.microsoft.com/office/powerpoint/2010/main" val="31518982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67544" y="548680"/>
            <a:ext cx="8219256" cy="5577483"/>
          </a:xfrm>
        </p:spPr>
        <p:txBody>
          <a:bodyPr>
            <a:normAutofit fontScale="92500" lnSpcReduction="20000"/>
          </a:bodyPr>
          <a:lstStyle/>
          <a:p>
            <a:pPr marL="0" indent="0">
              <a:buNone/>
            </a:pPr>
            <a:r>
              <a:rPr lang="pl-PL" dirty="0" smtClean="0"/>
              <a:t>„Zagadnienie </a:t>
            </a:r>
            <a:r>
              <a:rPr lang="pl-PL" dirty="0"/>
              <a:t>czasu popełnienia </a:t>
            </a:r>
            <a:r>
              <a:rPr lang="pl-PL" dirty="0" smtClean="0"/>
              <a:t>przestępstwa ma doniosł</a:t>
            </a:r>
            <a:r>
              <a:rPr lang="pl-PL" dirty="0"/>
              <a:t>e</a:t>
            </a:r>
            <a:r>
              <a:rPr lang="pl-PL" dirty="0" smtClean="0"/>
              <a:t> </a:t>
            </a:r>
            <a:r>
              <a:rPr lang="pl-PL" dirty="0"/>
              <a:t>znaczenie w </a:t>
            </a:r>
            <a:r>
              <a:rPr lang="pl-PL" dirty="0" smtClean="0"/>
              <a:t>praktyce wymiaru sprawiedliwości </a:t>
            </a:r>
            <a:r>
              <a:rPr lang="pl-PL" dirty="0"/>
              <a:t>przede </a:t>
            </a:r>
            <a:r>
              <a:rPr lang="pl-PL" dirty="0" smtClean="0"/>
              <a:t>wszystkim </a:t>
            </a:r>
            <a:r>
              <a:rPr lang="pl-PL" dirty="0"/>
              <a:t>w razie </a:t>
            </a:r>
            <a:r>
              <a:rPr lang="pl-PL" dirty="0" smtClean="0"/>
              <a:t>zmiany ustawy </a:t>
            </a:r>
            <a:r>
              <a:rPr lang="pl-PL" dirty="0"/>
              <a:t>karnej (</a:t>
            </a:r>
            <a:r>
              <a:rPr lang="pl-PL" dirty="0" smtClean="0"/>
              <a:t>art.2 </a:t>
            </a:r>
            <a:r>
              <a:rPr lang="pl-PL" dirty="0"/>
              <a:t>k.k.), przy </a:t>
            </a:r>
            <a:r>
              <a:rPr lang="pl-PL" dirty="0" smtClean="0"/>
              <a:t>stosowaniu amnestii </a:t>
            </a:r>
            <a:r>
              <a:rPr lang="pl-PL" dirty="0"/>
              <a:t>oraz przy określaniu początku biegu </a:t>
            </a:r>
            <a:r>
              <a:rPr lang="pl-PL" dirty="0" smtClean="0"/>
              <a:t>przedawnienia. Jeżeli </a:t>
            </a:r>
            <a:r>
              <a:rPr lang="pl-PL" dirty="0"/>
              <a:t>przestępstw o jest popełnione przed </a:t>
            </a:r>
            <a:r>
              <a:rPr lang="pl-PL" dirty="0" smtClean="0"/>
              <a:t>wejściem </a:t>
            </a:r>
            <a:r>
              <a:rPr lang="pl-PL" dirty="0"/>
              <a:t>w życie </a:t>
            </a:r>
            <a:r>
              <a:rPr lang="pl-PL" dirty="0" smtClean="0"/>
              <a:t>nowej ustawy</a:t>
            </a:r>
            <a:r>
              <a:rPr lang="pl-PL" dirty="0"/>
              <a:t>, </a:t>
            </a:r>
            <a:r>
              <a:rPr lang="pl-PL" dirty="0" smtClean="0"/>
              <a:t>spraw ­ca </a:t>
            </a:r>
            <a:r>
              <a:rPr lang="pl-PL" dirty="0"/>
              <a:t>sądzony jest na </a:t>
            </a:r>
            <a:r>
              <a:rPr lang="pl-PL" dirty="0" smtClean="0"/>
              <a:t>podstawie </a:t>
            </a:r>
            <a:r>
              <a:rPr lang="pl-PL" dirty="0"/>
              <a:t>tej </a:t>
            </a:r>
            <a:r>
              <a:rPr lang="pl-PL" dirty="0" smtClean="0"/>
              <a:t>nowej </a:t>
            </a:r>
            <a:r>
              <a:rPr lang="pl-PL" dirty="0"/>
              <a:t>ustaw y, chyba że ustaw a </a:t>
            </a:r>
            <a:r>
              <a:rPr lang="pl-PL" dirty="0" smtClean="0"/>
              <a:t>obowiązująca w </a:t>
            </a:r>
            <a:r>
              <a:rPr lang="pl-PL" dirty="0"/>
              <a:t>czasie dokonania czynu była łagodniejsza. </a:t>
            </a:r>
            <a:r>
              <a:rPr lang="pl-PL" dirty="0" smtClean="0"/>
              <a:t>Amnestia </a:t>
            </a:r>
            <a:r>
              <a:rPr lang="pl-PL" dirty="0"/>
              <a:t>określa czas, przed </a:t>
            </a:r>
            <a:r>
              <a:rPr lang="pl-PL" dirty="0" smtClean="0"/>
              <a:t>którym  popełnione </a:t>
            </a:r>
            <a:r>
              <a:rPr lang="pl-PL" dirty="0"/>
              <a:t>przestępstw a podlegają </a:t>
            </a:r>
            <a:r>
              <a:rPr lang="pl-PL" dirty="0" smtClean="0"/>
              <a:t>warunkom tej ustawy</a:t>
            </a:r>
            <a:r>
              <a:rPr lang="pl-PL" dirty="0"/>
              <a:t>. </a:t>
            </a:r>
            <a:r>
              <a:rPr lang="pl-PL" dirty="0" smtClean="0"/>
              <a:t>Przedawnienie rozpoczyna swój </a:t>
            </a:r>
            <a:r>
              <a:rPr lang="pl-PL" dirty="0"/>
              <a:t>bieg od czasu popełnienia </a:t>
            </a:r>
            <a:r>
              <a:rPr lang="pl-PL" dirty="0" smtClean="0"/>
              <a:t>przestępstwa”. </a:t>
            </a:r>
          </a:p>
          <a:p>
            <a:pPr marL="0" indent="0" algn="r">
              <a:buNone/>
            </a:pPr>
            <a:r>
              <a:rPr lang="pl-PL" dirty="0" smtClean="0">
                <a:solidFill>
                  <a:schemeClr val="tx1">
                    <a:lumMod val="50000"/>
                    <a:lumOff val="50000"/>
                  </a:schemeClr>
                </a:solidFill>
              </a:rPr>
              <a:t>K. Czajkowski</a:t>
            </a:r>
            <a:endParaRPr lang="pl-PL" dirty="0">
              <a:solidFill>
                <a:schemeClr val="tx1">
                  <a:lumMod val="50000"/>
                  <a:lumOff val="50000"/>
                </a:schemeClr>
              </a:solidFill>
            </a:endParaRPr>
          </a:p>
        </p:txBody>
      </p:sp>
    </p:spTree>
    <p:extLst>
      <p:ext uri="{BB962C8B-B14F-4D97-AF65-F5344CB8AC3E}">
        <p14:creationId xmlns:p14="http://schemas.microsoft.com/office/powerpoint/2010/main" val="934510294"/>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100</TotalTime>
  <Words>2084</Words>
  <Application>Microsoft Office PowerPoint</Application>
  <PresentationFormat>Pokaz na ekranie (4:3)</PresentationFormat>
  <Paragraphs>89</Paragraphs>
  <Slides>23</Slides>
  <Notes>0</Notes>
  <HiddenSlides>0</HiddenSlides>
  <MMClips>0</MMClips>
  <ScaleCrop>false</ScaleCrop>
  <HeadingPairs>
    <vt:vector size="4" baseType="variant">
      <vt:variant>
        <vt:lpstr>Motyw</vt:lpstr>
      </vt:variant>
      <vt:variant>
        <vt:i4>1</vt:i4>
      </vt:variant>
      <vt:variant>
        <vt:lpstr>Tytuły slajdów</vt:lpstr>
      </vt:variant>
      <vt:variant>
        <vt:i4>23</vt:i4>
      </vt:variant>
    </vt:vector>
  </HeadingPairs>
  <TitlesOfParts>
    <vt:vector size="24" baseType="lpstr">
      <vt:lpstr>Motyw pakietu Office</vt:lpstr>
      <vt:lpstr>Zasady obowiązywania ustawy karnej, struktura przepisu karnego – wybrane zagadnienia</vt:lpstr>
      <vt:lpstr>Zasady obowiązywania ustawy karnej</vt:lpstr>
      <vt:lpstr>Czas obowiązywania ustawy karnej</vt:lpstr>
      <vt:lpstr>Prezentacja programu PowerPoint</vt:lpstr>
      <vt:lpstr>Początek obowiązywania ustawy karnej</vt:lpstr>
      <vt:lpstr>Zakończenie obowiązywania ustawy karnej</vt:lpstr>
      <vt:lpstr>Prezentacja programu PowerPoint</vt:lpstr>
      <vt:lpstr>Kolizja ustaw w czasie</vt:lpstr>
      <vt:lpstr>Prezentacja programu PowerPoint</vt:lpstr>
      <vt:lpstr>Prezentacja programu PowerPoint</vt:lpstr>
      <vt:lpstr>Prezentacja programu PowerPoint</vt:lpstr>
      <vt:lpstr>Prezentacja programu PowerPoint</vt:lpstr>
      <vt:lpstr>Prezentacja programu PowerPoint</vt:lpstr>
      <vt:lpstr>Miejsce obowiązywania ustawy karnej</vt:lpstr>
      <vt:lpstr>Miejsce popełnienia czynu zabronionego</vt:lpstr>
      <vt:lpstr>Prezentacja programu PowerPoint</vt:lpstr>
      <vt:lpstr>Struktura przepisu prawa karnego</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Struktura przepisu prawa karnego, zasady obowiązywania ustawy karnej – wybrane zagadnienia</dc:title>
  <dc:creator>Karolina</dc:creator>
  <cp:lastModifiedBy>Karolina</cp:lastModifiedBy>
  <cp:revision>9</cp:revision>
  <dcterms:created xsi:type="dcterms:W3CDTF">2018-06-30T17:04:37Z</dcterms:created>
  <dcterms:modified xsi:type="dcterms:W3CDTF">2018-07-06T17:25:23Z</dcterms:modified>
</cp:coreProperties>
</file>