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7" r:id="rId13"/>
    <p:sldId id="269" r:id="rId14"/>
    <p:sldId id="270" r:id="rId15"/>
    <p:sldId id="271" r:id="rId16"/>
    <p:sldId id="272"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4048205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46275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8453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662095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5465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3999019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576501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89024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11812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61218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49747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3FB5EC-4F75-41DC-B516-78736666CF14}" type="datetimeFigureOut">
              <a:rPr lang="en-US" smtClean="0"/>
              <a:t>3/7/2018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32009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3FB5EC-4F75-41DC-B516-78736666CF14}" type="datetimeFigureOut">
              <a:rPr lang="en-US" smtClean="0"/>
              <a:t>3/7/2018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023325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FB5EC-4F75-41DC-B516-78736666CF14}" type="datetimeFigureOut">
              <a:rPr lang="en-US" smtClean="0"/>
              <a:t>3/7/2018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32782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3162728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78461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93FB5EC-4F75-41DC-B516-78736666CF14}" type="datetimeFigureOut">
              <a:rPr lang="en-US" smtClean="0"/>
              <a:t>3/7/2018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F7DAD7B-280D-40C6-AA0F-3ED6580A14FD}" type="slidenum">
              <a:rPr lang="en-US" smtClean="0"/>
              <a:t>‹#›</a:t>
            </a:fld>
            <a:endParaRPr lang="en-US"/>
          </a:p>
        </p:txBody>
      </p:sp>
    </p:spTree>
    <p:extLst>
      <p:ext uri="{BB962C8B-B14F-4D97-AF65-F5344CB8AC3E}">
        <p14:creationId xmlns:p14="http://schemas.microsoft.com/office/powerpoint/2010/main" val="201146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Zasady ustrojowe UE</a:t>
            </a:r>
            <a:endParaRPr lang="en-US" dirty="0"/>
          </a:p>
        </p:txBody>
      </p:sp>
      <p:sp>
        <p:nvSpPr>
          <p:cNvPr id="3" name="Subtitle 2"/>
          <p:cNvSpPr>
            <a:spLocks noGrp="1"/>
          </p:cNvSpPr>
          <p:nvPr>
            <p:ph type="subTitle" idx="1"/>
          </p:nvPr>
        </p:nvSpPr>
        <p:spPr/>
        <p:txBody>
          <a:bodyPr/>
          <a:lstStyle/>
          <a:p>
            <a:r>
              <a:rPr lang="pl-PL" dirty="0" smtClean="0"/>
              <a:t>29.02.2018 r.</a:t>
            </a:r>
            <a:endParaRPr lang="en-US" dirty="0"/>
          </a:p>
        </p:txBody>
      </p:sp>
    </p:spTree>
    <p:extLst>
      <p:ext uri="{BB962C8B-B14F-4D97-AF65-F5344CB8AC3E}">
        <p14:creationId xmlns:p14="http://schemas.microsoft.com/office/powerpoint/2010/main" val="1979231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smtClean="0"/>
              <a:t>Zasada proporcjonalności </a:t>
            </a:r>
            <a:endParaRPr lang="en-US" dirty="0"/>
          </a:p>
        </p:txBody>
      </p:sp>
      <p:sp>
        <p:nvSpPr>
          <p:cNvPr id="3" name="Content Placeholder 2"/>
          <p:cNvSpPr>
            <a:spLocks noGrp="1"/>
          </p:cNvSpPr>
          <p:nvPr>
            <p:ph idx="1"/>
          </p:nvPr>
        </p:nvSpPr>
        <p:spPr/>
        <p:txBody>
          <a:bodyPr>
            <a:normAutofit/>
          </a:bodyPr>
          <a:lstStyle/>
          <a:p>
            <a:r>
              <a:rPr lang="pl-PL" dirty="0"/>
              <a:t>Wyrok TSUE z dnia 12 grudnia 2006 r. w sprawie C-380/03 RFN v. Parlament Europejski, Rada Unii </a:t>
            </a:r>
            <a:r>
              <a:rPr lang="pl-PL" dirty="0" smtClean="0"/>
              <a:t>Europejskiej</a:t>
            </a:r>
          </a:p>
          <a:p>
            <a:pPr algn="just"/>
            <a:r>
              <a:rPr lang="pl-PL" i="1" dirty="0" smtClean="0"/>
              <a:t>„Artykuły </a:t>
            </a:r>
            <a:r>
              <a:rPr lang="pl-PL" i="1" dirty="0"/>
              <a:t>3 i 4 dyrektywy 2003/33 w sprawie zbliżenia przepisów ustawowych, wykonawczych i administracyjnych państw członkowskich odnoszących się do reklamy i sponsorowania wyrobów tytoniowych nie naruszają zasady proporcjonalności, ponieważ można je uznać za stosowne do celu, jakiemu mają służyć, czyli harmonizacji ustawodawstw państw członkowskich w dziedzinie reklamy i sponsorowania wyrobów tytoniowych. Ponadto, biorąc pod uwagę ciążący na ustawodawcy wspólnotowym obowiązek zapewnienia wysokiego poziomy ochrony zdrowia, nie wykraczają one poza zakres niezbędny do osiągnięcia tego celu</a:t>
            </a:r>
            <a:r>
              <a:rPr lang="pl-PL" i="1" dirty="0" smtClean="0"/>
              <a:t>.”</a:t>
            </a:r>
            <a:endParaRPr lang="pl-PL" i="1" dirty="0"/>
          </a:p>
          <a:p>
            <a:endParaRPr lang="pl-PL" dirty="0"/>
          </a:p>
        </p:txBody>
      </p:sp>
    </p:spTree>
    <p:extLst>
      <p:ext uri="{BB962C8B-B14F-4D97-AF65-F5344CB8AC3E}">
        <p14:creationId xmlns:p14="http://schemas.microsoft.com/office/powerpoint/2010/main" val="2884756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Zasada zachowania tożsamości narodowej państwo członkowskich</a:t>
            </a:r>
            <a:br>
              <a:rPr lang="pl-PL" dirty="0"/>
            </a:br>
            <a:endParaRPr lang="en-US" dirty="0"/>
          </a:p>
        </p:txBody>
      </p:sp>
      <p:sp>
        <p:nvSpPr>
          <p:cNvPr id="3" name="Content Placeholder 2"/>
          <p:cNvSpPr>
            <a:spLocks noGrp="1"/>
          </p:cNvSpPr>
          <p:nvPr>
            <p:ph idx="1"/>
          </p:nvPr>
        </p:nvSpPr>
        <p:spPr/>
        <p:txBody>
          <a:bodyPr>
            <a:normAutofit fontScale="85000" lnSpcReduction="20000"/>
          </a:bodyPr>
          <a:lstStyle/>
          <a:p>
            <a:r>
              <a:rPr lang="pl-PL" dirty="0"/>
              <a:t>Art. 4 ust. 2 </a:t>
            </a:r>
            <a:r>
              <a:rPr lang="pl-PL" dirty="0" smtClean="0"/>
              <a:t>TUE - „</a:t>
            </a:r>
            <a:r>
              <a:rPr lang="pl-PL" i="1" dirty="0" smtClean="0"/>
              <a:t>Unia </a:t>
            </a:r>
            <a:r>
              <a:rPr lang="pl-PL" i="1" dirty="0"/>
              <a:t>szanuje równość Państw Członkowskich wobec Traktatów, jak również ich tożsamość narodową, nierozerwalnie związaną z ich podstawowymi strukturami politycznymi i konstytucyjnymi, w tym w odniesieniu do samorządu regionalnego i lokalnego. Szanuje podstawowe funkcje państwa, zwłaszcza funkcje mające na celu zapewnienie jego integralności terytorialnej, utrzymanie porządku publicznego oraz ochronę bezpieczeństwa narodowego. W szczególności bezpieczeństwo narodowe pozostaje w zakresie wyłącznej odpowiedzialności każdego Państwa </a:t>
            </a:r>
            <a:r>
              <a:rPr lang="pl-PL" i="1" dirty="0" smtClean="0"/>
              <a:t>Członkowskiego.”</a:t>
            </a:r>
          </a:p>
          <a:p>
            <a:r>
              <a:rPr lang="pl-PL" i="1" dirty="0"/>
              <a:t>zasada ta oznacza, że UE nie jest państwem, ale składa </a:t>
            </a:r>
            <a:r>
              <a:rPr lang="pl-PL" i="1" dirty="0" smtClean="0"/>
              <a:t>się z Państw członkowskich, </a:t>
            </a:r>
            <a:r>
              <a:rPr lang="pl-PL" i="1" dirty="0"/>
              <a:t>które zachowują swoje zasadnicze odrębności</a:t>
            </a:r>
            <a:r>
              <a:rPr lang="pl-PL" i="1" dirty="0" smtClean="0"/>
              <a:t>.</a:t>
            </a:r>
          </a:p>
          <a:p>
            <a:r>
              <a:rPr lang="pl-PL" i="1" dirty="0" smtClean="0"/>
              <a:t>Hasło: „zjednoczeni w różnorodności”</a:t>
            </a:r>
            <a:endParaRPr lang="pl-PL" i="1" dirty="0"/>
          </a:p>
          <a:p>
            <a:r>
              <a:rPr lang="pl-PL" i="1" dirty="0" smtClean="0"/>
              <a:t>Tożsamość </a:t>
            </a:r>
            <a:r>
              <a:rPr lang="pl-PL" i="1" dirty="0"/>
              <a:t>narodowa oznacza specyfikę kultury, języka, religii itp., ale </a:t>
            </a:r>
            <a:r>
              <a:rPr lang="pl-PL" i="1" dirty="0" smtClean="0"/>
              <a:t>także tożsamość </a:t>
            </a:r>
            <a:r>
              <a:rPr lang="pl-PL" i="1" dirty="0"/>
              <a:t>państwową (konstytucyjną), odrębność państwową, </a:t>
            </a:r>
            <a:r>
              <a:rPr lang="pl-PL" i="1" dirty="0" smtClean="0"/>
              <a:t>zachowanie podstawowych </a:t>
            </a:r>
            <a:r>
              <a:rPr lang="pl-PL" i="1" dirty="0"/>
              <a:t>funkcji państwowych. </a:t>
            </a:r>
            <a:endParaRPr lang="pl-PL" i="1" dirty="0" smtClean="0"/>
          </a:p>
          <a:p>
            <a:r>
              <a:rPr lang="pl-PL" i="1" dirty="0" smtClean="0"/>
              <a:t>Np.: sprawy </a:t>
            </a:r>
            <a:r>
              <a:rPr lang="pl-PL" i="1" dirty="0"/>
              <a:t>pisowni nazwisk (C-208/09 </a:t>
            </a:r>
            <a:r>
              <a:rPr lang="pl-PL" i="1" dirty="0" err="1"/>
              <a:t>Ilonka</a:t>
            </a:r>
            <a:r>
              <a:rPr lang="pl-PL" i="1" dirty="0"/>
              <a:t> </a:t>
            </a:r>
            <a:r>
              <a:rPr lang="pl-PL" i="1" dirty="0" err="1"/>
              <a:t>Sayn</a:t>
            </a:r>
            <a:r>
              <a:rPr lang="pl-PL" i="1" dirty="0"/>
              <a:t>-Wittgenstein </a:t>
            </a:r>
            <a:r>
              <a:rPr lang="pl-PL" i="1" dirty="0" smtClean="0"/>
              <a:t>v. </a:t>
            </a:r>
            <a:r>
              <a:rPr lang="pl-PL" i="1" dirty="0" err="1" smtClean="0"/>
              <a:t>Landeshauptmann</a:t>
            </a:r>
            <a:r>
              <a:rPr lang="pl-PL" i="1" dirty="0" smtClean="0"/>
              <a:t> </a:t>
            </a:r>
            <a:r>
              <a:rPr lang="pl-PL" i="1" dirty="0"/>
              <a:t>von Wien, C-391/09 </a:t>
            </a:r>
            <a:r>
              <a:rPr lang="pl-PL" i="1" dirty="0" err="1"/>
              <a:t>Malgožata</a:t>
            </a:r>
            <a:r>
              <a:rPr lang="pl-PL" i="1" dirty="0"/>
              <a:t> </a:t>
            </a:r>
            <a:r>
              <a:rPr lang="pl-PL" i="1" dirty="0" err="1"/>
              <a:t>Runevič</a:t>
            </a:r>
            <a:r>
              <a:rPr lang="pl-PL" i="1" dirty="0"/>
              <a:t> -</a:t>
            </a:r>
            <a:r>
              <a:rPr lang="pl-PL" i="1" dirty="0" err="1"/>
              <a:t>Vardyn</a:t>
            </a:r>
            <a:r>
              <a:rPr lang="pl-PL" i="1" dirty="0"/>
              <a:t> i Łukasz Paweł </a:t>
            </a:r>
            <a:r>
              <a:rPr lang="pl-PL" i="1" dirty="0" err="1"/>
              <a:t>Wardyn</a:t>
            </a:r>
            <a:r>
              <a:rPr lang="pl-PL" i="1" dirty="0"/>
              <a:t>)</a:t>
            </a:r>
            <a:endParaRPr lang="en-US" i="1" dirty="0"/>
          </a:p>
        </p:txBody>
      </p:sp>
    </p:spTree>
    <p:extLst>
      <p:ext uri="{BB962C8B-B14F-4D97-AF65-F5344CB8AC3E}">
        <p14:creationId xmlns:p14="http://schemas.microsoft.com/office/powerpoint/2010/main" val="2274877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Zasada jednolitych ram instytucjonalnych</a:t>
            </a:r>
            <a:br>
              <a:rPr lang="pl-PL" dirty="0"/>
            </a:br>
            <a:r>
              <a:rPr lang="pl-PL" dirty="0"/>
              <a:t/>
            </a:r>
            <a:br>
              <a:rPr lang="pl-PL" dirty="0"/>
            </a:br>
            <a:endParaRPr lang="en-US" dirty="0"/>
          </a:p>
        </p:txBody>
      </p:sp>
      <p:sp>
        <p:nvSpPr>
          <p:cNvPr id="3" name="Content Placeholder 2"/>
          <p:cNvSpPr>
            <a:spLocks noGrp="1"/>
          </p:cNvSpPr>
          <p:nvPr>
            <p:ph idx="1"/>
          </p:nvPr>
        </p:nvSpPr>
        <p:spPr/>
        <p:txBody>
          <a:bodyPr>
            <a:normAutofit fontScale="62500" lnSpcReduction="20000"/>
          </a:bodyPr>
          <a:lstStyle/>
          <a:p>
            <a:r>
              <a:rPr lang="pl-PL" dirty="0" smtClean="0"/>
              <a:t>Przed Traktatem z Lizbony była to zasada konstytucyjna prawa UE, regulująca stosunki między instytucjami wspólnotowymi. </a:t>
            </a:r>
          </a:p>
          <a:p>
            <a:r>
              <a:rPr lang="pl-PL" dirty="0" smtClean="0"/>
              <a:t>Po przekształceniu UE w jednolitą organizację międzynarodową instytucje działają we wszystkich obszarach UE jednolicie. </a:t>
            </a:r>
          </a:p>
          <a:p>
            <a:r>
              <a:rPr lang="pl-PL" dirty="0" smtClean="0"/>
              <a:t>Art.. 13 ust. </a:t>
            </a:r>
            <a:r>
              <a:rPr lang="pl-PL" dirty="0"/>
              <a:t>1 TUE </a:t>
            </a:r>
            <a:r>
              <a:rPr lang="pl-PL" dirty="0" smtClean="0"/>
              <a:t>– „1</a:t>
            </a:r>
            <a:r>
              <a:rPr lang="pl-PL" dirty="0"/>
              <a:t>. </a:t>
            </a:r>
            <a:r>
              <a:rPr lang="pl-PL" dirty="0" smtClean="0"/>
              <a:t>Unia </a:t>
            </a:r>
            <a:r>
              <a:rPr lang="pl-PL" dirty="0"/>
              <a:t>dysponuje ramami instytucjonalnymi, które mają na celu propagowanie jej wartości, realizację jej celów, służenie jej interesom, interesom jej obywateli oraz interesom Państw Członkowskich, jak również zapewnianie spójności, skuteczności i ciągłości jej polityk oraz działań</a:t>
            </a:r>
            <a:r>
              <a:rPr lang="pl-PL" dirty="0" smtClean="0"/>
              <a:t>.”</a:t>
            </a:r>
            <a:endParaRPr lang="pl-PL" dirty="0"/>
          </a:p>
          <a:p>
            <a:r>
              <a:rPr lang="pl-PL" dirty="0"/>
              <a:t>Instytucjami Unii są</a:t>
            </a:r>
            <a:r>
              <a:rPr lang="pl-PL" dirty="0" smtClean="0"/>
              <a:t>:</a:t>
            </a:r>
            <a:endParaRPr lang="pl-PL" dirty="0"/>
          </a:p>
          <a:p>
            <a:r>
              <a:rPr lang="pl-PL" dirty="0"/>
              <a:t>–	Parlament Europejski,</a:t>
            </a:r>
          </a:p>
          <a:p>
            <a:r>
              <a:rPr lang="pl-PL" dirty="0"/>
              <a:t>–	Rada Europejska,</a:t>
            </a:r>
          </a:p>
          <a:p>
            <a:r>
              <a:rPr lang="pl-PL" dirty="0"/>
              <a:t>–	Rada,</a:t>
            </a:r>
          </a:p>
          <a:p>
            <a:r>
              <a:rPr lang="pl-PL" dirty="0"/>
              <a:t>–	Komisja Europejska (zwana dalej "Komisją"),</a:t>
            </a:r>
          </a:p>
          <a:p>
            <a:r>
              <a:rPr lang="pl-PL" dirty="0"/>
              <a:t>–	Trybunał Sprawiedliwości Unii Europejskiej,</a:t>
            </a:r>
          </a:p>
          <a:p>
            <a:r>
              <a:rPr lang="pl-PL" dirty="0"/>
              <a:t>–	Europejski Bank Centralny,</a:t>
            </a:r>
          </a:p>
          <a:p>
            <a:r>
              <a:rPr lang="pl-PL" dirty="0"/>
              <a:t>–	Trybunał Obrachunkowy</a:t>
            </a:r>
            <a:r>
              <a:rPr lang="pl-PL" dirty="0" smtClean="0"/>
              <a:t>.</a:t>
            </a:r>
          </a:p>
          <a:p>
            <a:endParaRPr lang="pl-PL" dirty="0"/>
          </a:p>
          <a:p>
            <a:r>
              <a:rPr lang="pl-PL" dirty="0" smtClean="0"/>
              <a:t>„</a:t>
            </a:r>
            <a:r>
              <a:rPr lang="pl-PL" strike="sngStrike" dirty="0" smtClean="0"/>
              <a:t>Unia dysponuje jednolitymi ramami instytucjonalnymi, które zapewniają spójność i ciągłość działań podejmowanych do osiągnięcia jej celów, przy poszanowaniu i rozwijaniu dorobku wspólnotowego” - </a:t>
            </a:r>
            <a:r>
              <a:rPr lang="pl-PL" dirty="0" smtClean="0"/>
              <a:t> były art. 3 TUE</a:t>
            </a:r>
            <a:endParaRPr lang="pl-PL" strike="sngStrike" dirty="0"/>
          </a:p>
          <a:p>
            <a:endParaRPr lang="en-US" dirty="0"/>
          </a:p>
        </p:txBody>
      </p:sp>
    </p:spTree>
    <p:extLst>
      <p:ext uri="{BB962C8B-B14F-4D97-AF65-F5344CB8AC3E}">
        <p14:creationId xmlns:p14="http://schemas.microsoft.com/office/powerpoint/2010/main" val="2785850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Zasada </a:t>
            </a:r>
            <a:r>
              <a:rPr lang="pl-PL" dirty="0" smtClean="0"/>
              <a:t>równowagi instytucjonalnej</a:t>
            </a:r>
            <a:r>
              <a:rPr lang="pl-PL" dirty="0"/>
              <a:t/>
            </a:r>
            <a:br>
              <a:rPr lang="pl-PL" dirty="0"/>
            </a:br>
            <a:endParaRPr lang="en-US" dirty="0"/>
          </a:p>
        </p:txBody>
      </p:sp>
      <p:sp>
        <p:nvSpPr>
          <p:cNvPr id="3" name="Content Placeholder 2"/>
          <p:cNvSpPr>
            <a:spLocks noGrp="1"/>
          </p:cNvSpPr>
          <p:nvPr>
            <p:ph idx="1"/>
          </p:nvPr>
        </p:nvSpPr>
        <p:spPr/>
        <p:txBody>
          <a:bodyPr>
            <a:normAutofit/>
          </a:bodyPr>
          <a:lstStyle/>
          <a:p>
            <a:r>
              <a:rPr lang="pl-PL" dirty="0" smtClean="0"/>
              <a:t>Art. 13 ust 4 TUE - „Każda </a:t>
            </a:r>
            <a:r>
              <a:rPr lang="pl-PL" dirty="0"/>
              <a:t>instytucja działa w granicach uprawnień przyznanych jej na mocy traktatów, zgodnie </a:t>
            </a:r>
            <a:r>
              <a:rPr lang="pl-PL" dirty="0" smtClean="0"/>
              <a:t>z procedurami</a:t>
            </a:r>
            <a:r>
              <a:rPr lang="pl-PL" dirty="0"/>
              <a:t>, na warunkach i w celach w nich określonych. Instytucje lojalnie ze </a:t>
            </a:r>
            <a:r>
              <a:rPr lang="pl-PL" dirty="0" smtClean="0"/>
              <a:t>sobą współpracują”.</a:t>
            </a:r>
          </a:p>
          <a:p>
            <a:r>
              <a:rPr lang="pl-PL" dirty="0" smtClean="0"/>
              <a:t>Wywiedziona </a:t>
            </a:r>
            <a:r>
              <a:rPr lang="pl-PL" dirty="0"/>
              <a:t>z traktatów przez TS</a:t>
            </a:r>
            <a:r>
              <a:rPr lang="pl-PL" dirty="0" smtClean="0"/>
              <a:t>,</a:t>
            </a:r>
          </a:p>
          <a:p>
            <a:r>
              <a:rPr lang="pl-PL" dirty="0" smtClean="0"/>
              <a:t>zastępuje w porządku </a:t>
            </a:r>
            <a:r>
              <a:rPr lang="pl-PL" dirty="0"/>
              <a:t>prawnym UE zasadę trójpodziału władzy (charakterystyczną </a:t>
            </a:r>
            <a:r>
              <a:rPr lang="pl-PL" dirty="0" smtClean="0"/>
              <a:t>dla demokratycznych </a:t>
            </a:r>
            <a:r>
              <a:rPr lang="pl-PL" dirty="0"/>
              <a:t>porządków państwowych), która nie ma zastosowania do UE </a:t>
            </a:r>
            <a:r>
              <a:rPr lang="pl-PL" dirty="0" smtClean="0"/>
              <a:t>ze względu </a:t>
            </a:r>
            <a:r>
              <a:rPr lang="pl-PL" dirty="0"/>
              <a:t>na jej charakter i formę prawną (organizacja międzynarodowa, </a:t>
            </a:r>
            <a:r>
              <a:rPr lang="pl-PL" dirty="0" smtClean="0"/>
              <a:t>zasada kompetencji </a:t>
            </a:r>
            <a:r>
              <a:rPr lang="pl-PL" dirty="0"/>
              <a:t>przyznanych); ma charakter jurydyczny (zaskarżalny). </a:t>
            </a:r>
            <a:endParaRPr lang="en-US" dirty="0"/>
          </a:p>
        </p:txBody>
      </p:sp>
    </p:spTree>
    <p:extLst>
      <p:ext uri="{BB962C8B-B14F-4D97-AF65-F5344CB8AC3E}">
        <p14:creationId xmlns:p14="http://schemas.microsoft.com/office/powerpoint/2010/main" val="1655312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smtClean="0"/>
              <a:t>Poszanowanie praw podstawowych</a:t>
            </a:r>
            <a:endParaRPr lang="en-US" dirty="0"/>
          </a:p>
        </p:txBody>
      </p:sp>
      <p:sp>
        <p:nvSpPr>
          <p:cNvPr id="3" name="Content Placeholder 2"/>
          <p:cNvSpPr>
            <a:spLocks noGrp="1"/>
          </p:cNvSpPr>
          <p:nvPr>
            <p:ph idx="1"/>
          </p:nvPr>
        </p:nvSpPr>
        <p:spPr/>
        <p:txBody>
          <a:bodyPr>
            <a:normAutofit fontScale="85000" lnSpcReduction="10000"/>
          </a:bodyPr>
          <a:lstStyle/>
          <a:p>
            <a:r>
              <a:rPr lang="pl-PL" dirty="0" smtClean="0"/>
              <a:t>Art. 6 TUE </a:t>
            </a:r>
            <a:r>
              <a:rPr lang="pl-PL" dirty="0"/>
              <a:t>- „1. 	Unia uznaje prawa, wolności i zasady określone w Karcie praw podstawowych Unii Europejskiej z 7 grudnia 2000 roku, w brzmieniu dostosowanym 12 grudnia 2007 roku w Strasburgu, która ma taką samą moc prawną jak Traktaty.</a:t>
            </a:r>
          </a:p>
          <a:p>
            <a:r>
              <a:rPr lang="pl-PL" dirty="0"/>
              <a:t>Postanowienia Karty w żaden sposób nie rozszerzają kompetencji Unii określonych w Traktatach</a:t>
            </a:r>
            <a:r>
              <a:rPr lang="pl-PL" dirty="0" smtClean="0"/>
              <a:t>.</a:t>
            </a:r>
            <a:endParaRPr lang="pl-PL" dirty="0"/>
          </a:p>
          <a:p>
            <a:r>
              <a:rPr lang="pl-PL" dirty="0"/>
              <a:t>Prawa, wolności i zasady zawarte w Karcie są interpretowane zgodnie z postanowieniami ogólnymi określonymi w tytule VII Karty regulującymi jej interpretację i stosowanie oraz z należytym uwzględnieniem wyjaśnień, o których mowa w Karcie, które określają źródła tych postanowień</a:t>
            </a:r>
            <a:r>
              <a:rPr lang="pl-PL" dirty="0" smtClean="0"/>
              <a:t>.</a:t>
            </a:r>
            <a:endParaRPr lang="pl-PL" dirty="0"/>
          </a:p>
          <a:p>
            <a:r>
              <a:rPr lang="pl-PL" dirty="0"/>
              <a:t>2. 	Unia przystępuje do europejskiej Konwencji o ochronie praw człowieka i podstawowych wolności. Przystąpienie do Konwencji nie narusza kompetencji Unii określonych w Traktatach.</a:t>
            </a:r>
          </a:p>
          <a:p>
            <a:r>
              <a:rPr lang="pl-PL" dirty="0"/>
              <a:t>3. 	Prawa podstawowe, zagwarantowane w europejskiej Konwencji o ochronie praw człowieka i podstawowych wolności oraz wynikające z tradycji konstytucyjnych wspólnych Państwom Członkowskim, stanowią część prawa Unii jako zasady ogólne </a:t>
            </a:r>
            <a:r>
              <a:rPr lang="pl-PL"/>
              <a:t>prawa</a:t>
            </a:r>
            <a:r>
              <a:rPr lang="pl-PL" smtClean="0"/>
              <a:t>.”</a:t>
            </a:r>
            <a:endParaRPr lang="en-US" dirty="0"/>
          </a:p>
        </p:txBody>
      </p:sp>
    </p:spTree>
    <p:extLst>
      <p:ext uri="{BB962C8B-B14F-4D97-AF65-F5344CB8AC3E}">
        <p14:creationId xmlns:p14="http://schemas.microsoft.com/office/powerpoint/2010/main" val="3357599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smtClean="0"/>
              <a:t>Karta praw </a:t>
            </a:r>
            <a:r>
              <a:rPr lang="pl-PL" dirty="0" smtClean="0"/>
              <a:t>podstawowych</a:t>
            </a:r>
            <a:endParaRPr lang="en-US" dirty="0"/>
          </a:p>
        </p:txBody>
      </p:sp>
      <p:sp>
        <p:nvSpPr>
          <p:cNvPr id="3" name="Content Placeholder 2"/>
          <p:cNvSpPr>
            <a:spLocks noGrp="1"/>
          </p:cNvSpPr>
          <p:nvPr>
            <p:ph idx="1"/>
          </p:nvPr>
        </p:nvSpPr>
        <p:spPr>
          <a:xfrm>
            <a:off x="2589212" y="1537856"/>
            <a:ext cx="8915400" cy="4759036"/>
          </a:xfrm>
        </p:spPr>
        <p:txBody>
          <a:bodyPr>
            <a:normAutofit fontScale="77500" lnSpcReduction="20000"/>
          </a:bodyPr>
          <a:lstStyle/>
          <a:p>
            <a:r>
              <a:rPr lang="pl-PL" dirty="0"/>
              <a:t>Zgodnie z </a:t>
            </a:r>
            <a:r>
              <a:rPr lang="pl-PL" dirty="0" smtClean="0"/>
              <a:t>postanowieniami Traktatu z Lizbony należy </a:t>
            </a:r>
            <a:r>
              <a:rPr lang="pl-PL" dirty="0"/>
              <a:t>wyróżnić dwie płaszczyzny ochrony praw </a:t>
            </a:r>
            <a:r>
              <a:rPr lang="pl-PL" dirty="0" smtClean="0"/>
              <a:t>jednostki:</a:t>
            </a:r>
          </a:p>
          <a:p>
            <a:pPr>
              <a:buFont typeface="+mj-lt"/>
              <a:buAutoNum type="arabicPeriod"/>
            </a:pPr>
            <a:r>
              <a:rPr lang="pl-PL" dirty="0" smtClean="0"/>
              <a:t>unijny</a:t>
            </a:r>
            <a:r>
              <a:rPr lang="pl-PL" dirty="0"/>
              <a:t>: w oparciu o KPP i zasadę </a:t>
            </a:r>
            <a:r>
              <a:rPr lang="pl-PL" dirty="0" smtClean="0"/>
              <a:t>ogólną (charakter wewnętrzny),</a:t>
            </a:r>
            <a:endParaRPr lang="pl-PL" dirty="0"/>
          </a:p>
          <a:p>
            <a:pPr>
              <a:buAutoNum type="arabicPeriod" startAt="2"/>
            </a:pPr>
            <a:r>
              <a:rPr lang="pl-PL" dirty="0" smtClean="0"/>
              <a:t>europejski</a:t>
            </a:r>
            <a:r>
              <a:rPr lang="pl-PL" dirty="0"/>
              <a:t>: poprzez przystąpienie UE do Europejskiej konwencji praw człowieka i podstawowych wolności (</a:t>
            </a:r>
            <a:r>
              <a:rPr lang="pl-PL" dirty="0" err="1"/>
              <a:t>EKPCz</a:t>
            </a:r>
            <a:r>
              <a:rPr lang="pl-PL" dirty="0" smtClean="0"/>
              <a:t>) (</a:t>
            </a:r>
            <a:r>
              <a:rPr lang="pl-PL" dirty="0"/>
              <a:t>charakter zewnętrzny - prawo do zwracania się ze skargami do </a:t>
            </a:r>
            <a:r>
              <a:rPr lang="pl-PL" dirty="0" err="1" smtClean="0"/>
              <a:t>ETPCz</a:t>
            </a:r>
            <a:r>
              <a:rPr lang="pl-PL" dirty="0"/>
              <a:t>, </a:t>
            </a:r>
            <a:r>
              <a:rPr lang="pl-PL" dirty="0" smtClean="0"/>
              <a:t>opiera się na dorobku </a:t>
            </a:r>
            <a:r>
              <a:rPr lang="pl-PL" dirty="0"/>
              <a:t>Rady Europy </a:t>
            </a:r>
            <a:r>
              <a:rPr lang="pl-PL" dirty="0" smtClean="0"/>
              <a:t>i orzecznictwie </a:t>
            </a:r>
            <a:r>
              <a:rPr lang="pl-PL" dirty="0" err="1" smtClean="0"/>
              <a:t>ETPCz</a:t>
            </a:r>
            <a:r>
              <a:rPr lang="pl-PL" dirty="0" smtClean="0"/>
              <a:t>).</a:t>
            </a:r>
          </a:p>
          <a:p>
            <a:r>
              <a:rPr lang="pl-PL" dirty="0"/>
              <a:t>KPP podpisana została przez trzy instytucje: Radę, Komisję i PE w Nicei w 2000 r. Stworzony został jednolity katalog praw, wolności i zasad chronionych na poziomie </a:t>
            </a:r>
            <a:r>
              <a:rPr lang="pl-PL" dirty="0" smtClean="0"/>
              <a:t>UE. </a:t>
            </a:r>
          </a:p>
          <a:p>
            <a:r>
              <a:rPr lang="pl-PL" dirty="0"/>
              <a:t>nie została przyjęta w formie umowy międzynarodowej, ale stanowiła porozumienie </a:t>
            </a:r>
            <a:r>
              <a:rPr lang="pl-PL" dirty="0" smtClean="0"/>
              <a:t>międzyinstytucjonalne.</a:t>
            </a:r>
          </a:p>
          <a:p>
            <a:r>
              <a:rPr lang="pl-PL" dirty="0"/>
              <a:t>Traktat z Lizbony nadał KPP moc wiążącą równą prawu pierwotnemu. Nie inkorporowano jej postanowień do treści traktatu, ale w art. 6 ust. 1 TUE przyznał jej moc normatywną równą prawu pierwotnemu</a:t>
            </a:r>
            <a:r>
              <a:rPr lang="pl-PL" dirty="0" smtClean="0"/>
              <a:t>.</a:t>
            </a:r>
          </a:p>
          <a:p>
            <a:r>
              <a:rPr lang="pl-PL" dirty="0"/>
              <a:t>katalog praw, wolności i zasad ujętych w KPP nie rozszerza zakresu zastosowania prawa UE poza jej kompetencje, ani zadań Unii, ani też nie zmienia kompetencji i zadań określonych w  </a:t>
            </a:r>
            <a:r>
              <a:rPr lang="pl-PL" dirty="0" smtClean="0"/>
              <a:t>Traktatach.</a:t>
            </a:r>
          </a:p>
          <a:p>
            <a:r>
              <a:rPr lang="pl-PL" dirty="0"/>
              <a:t>KPP nie wiąże państwa członkowskie w pełnym zakresie obowiązywania prawa krajowego, ale w tym dziedzinach, które należą do kompetencji </a:t>
            </a:r>
            <a:r>
              <a:rPr lang="pl-PL" dirty="0" smtClean="0"/>
              <a:t>UE. </a:t>
            </a:r>
          </a:p>
          <a:p>
            <a:r>
              <a:rPr lang="pl-PL" dirty="0" smtClean="0"/>
              <a:t>Podmiotami </a:t>
            </a:r>
            <a:r>
              <a:rPr lang="pl-PL" dirty="0"/>
              <a:t>zobowiązanymi są UE, instytucje unijne i jednostki organizacyjne UE przy poszanowaniu zasady pomocniczości, oraz państwa członkowskie, ale tylko wtedy, gdy wykonują one prawo unijne.</a:t>
            </a:r>
            <a:endParaRPr lang="pl-PL" dirty="0" smtClean="0"/>
          </a:p>
          <a:p>
            <a:pPr>
              <a:buAutoNum type="arabicPeriod" startAt="2"/>
            </a:pPr>
            <a:endParaRPr lang="pl-PL" dirty="0"/>
          </a:p>
        </p:txBody>
      </p:sp>
    </p:spTree>
    <p:extLst>
      <p:ext uri="{BB962C8B-B14F-4D97-AF65-F5344CB8AC3E}">
        <p14:creationId xmlns:p14="http://schemas.microsoft.com/office/powerpoint/2010/main" val="3430411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smtClean="0"/>
              <a:t>Karta praw </a:t>
            </a:r>
            <a:r>
              <a:rPr lang="pl-PL" dirty="0" smtClean="0"/>
              <a:t>podstawowych</a:t>
            </a:r>
            <a:endParaRPr lang="en-US" dirty="0"/>
          </a:p>
        </p:txBody>
      </p:sp>
      <p:sp>
        <p:nvSpPr>
          <p:cNvPr id="3" name="Content Placeholder 2"/>
          <p:cNvSpPr>
            <a:spLocks noGrp="1"/>
          </p:cNvSpPr>
          <p:nvPr>
            <p:ph idx="1"/>
          </p:nvPr>
        </p:nvSpPr>
        <p:spPr>
          <a:xfrm>
            <a:off x="2589212" y="1537856"/>
            <a:ext cx="8915400" cy="4759036"/>
          </a:xfrm>
        </p:spPr>
        <p:txBody>
          <a:bodyPr>
            <a:normAutofit fontScale="85000" lnSpcReduction="20000"/>
          </a:bodyPr>
          <a:lstStyle/>
          <a:p>
            <a:r>
              <a:rPr lang="pl-PL" dirty="0" smtClean="0"/>
              <a:t>KPP nie jest stosowana jednolicie w krajach członkowskich UE.</a:t>
            </a:r>
          </a:p>
          <a:p>
            <a:r>
              <a:rPr lang="pl-PL" dirty="0"/>
              <a:t>Protokół nr 30 dołączony do Traktatu z </a:t>
            </a:r>
            <a:r>
              <a:rPr lang="pl-PL" dirty="0" smtClean="0"/>
              <a:t>Lizbony (klauzula </a:t>
            </a:r>
            <a:r>
              <a:rPr lang="pl-PL" dirty="0" err="1" smtClean="0"/>
              <a:t>opt</a:t>
            </a:r>
            <a:r>
              <a:rPr lang="pl-PL" dirty="0" smtClean="0"/>
              <a:t>-out) dotyczy </a:t>
            </a:r>
            <a:r>
              <a:rPr lang="pl-PL" dirty="0"/>
              <a:t>ograniczenia stosowania całości przepisów Karty praw podstawowych dla obywateli Wielkiej Brytanii i Polski. </a:t>
            </a:r>
            <a:endParaRPr lang="pl-PL" dirty="0" smtClean="0"/>
          </a:p>
          <a:p>
            <a:r>
              <a:rPr lang="pl-PL" dirty="0" smtClean="0"/>
              <a:t>„Artykuł  </a:t>
            </a:r>
            <a:r>
              <a:rPr lang="pl-PL" dirty="0"/>
              <a:t>1</a:t>
            </a:r>
          </a:p>
          <a:p>
            <a:r>
              <a:rPr lang="pl-PL" dirty="0"/>
              <a:t>1. 	Karta nie rozszerza zdolności Trybunału Sprawiedliwości Unii Europejskiej ani żadnego sądu lub trybunału Polski lub Zjednoczonego Królestwa do uznania, że przepisy ustawowe, wykonawcze lub administracyjne, praktyki lub działania administracyjne Polski lub Zjednoczonego Królestwa są niezgodne z podstawowymi prawami, wolnościami i zasadami, które są w niej potwierdzone.</a:t>
            </a:r>
          </a:p>
          <a:p>
            <a:r>
              <a:rPr lang="pl-PL" dirty="0"/>
              <a:t>2. 	W szczególności i w celu uniknięcia wszelkich wątpliwości nic, co zawarte jest w tytule IV Karty nie tworzy praw, które mogą być dochodzone na drodze sądowej, mających zastosowanie do Polski lub Zjednoczonego Królestwa, z wyjątkiem przypadków gdy Polska lub Zjednoczone Królestwo przewidziały takie prawa w swoim prawie krajowym.</a:t>
            </a:r>
          </a:p>
          <a:p>
            <a:r>
              <a:rPr lang="pl-PL" dirty="0"/>
              <a:t>Artykuł  2</a:t>
            </a:r>
          </a:p>
          <a:p>
            <a:r>
              <a:rPr lang="pl-PL" dirty="0"/>
              <a:t>Jeżeli dane postanowienie Karty odnosi się do ustawodawstw i praktyk krajowych, ma ono zastosowanie do Polski lub Zjednoczonego Królestwa wyłącznie w zakresie, w jakim prawa i zasady zawarte w tym postanowieniu są uznane przez ustawodawstwo lub praktyki Polski lub Zjednoczonego Królestwa</a:t>
            </a:r>
            <a:r>
              <a:rPr lang="pl-PL" dirty="0" smtClean="0"/>
              <a:t>.”</a:t>
            </a:r>
          </a:p>
          <a:p>
            <a:pPr>
              <a:buAutoNum type="arabicPeriod" startAt="2"/>
            </a:pPr>
            <a:endParaRPr lang="pl-PL" dirty="0"/>
          </a:p>
        </p:txBody>
      </p:sp>
    </p:spTree>
    <p:extLst>
      <p:ext uri="{BB962C8B-B14F-4D97-AF65-F5344CB8AC3E}">
        <p14:creationId xmlns:p14="http://schemas.microsoft.com/office/powerpoint/2010/main" val="2352927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Na kolejne zajęcia</a:t>
            </a:r>
            <a:endParaRPr lang="en-US" dirty="0"/>
          </a:p>
        </p:txBody>
      </p:sp>
      <p:sp>
        <p:nvSpPr>
          <p:cNvPr id="3" name="Content Placeholder 2"/>
          <p:cNvSpPr>
            <a:spLocks noGrp="1"/>
          </p:cNvSpPr>
          <p:nvPr>
            <p:ph idx="1"/>
          </p:nvPr>
        </p:nvSpPr>
        <p:spPr/>
        <p:txBody>
          <a:bodyPr/>
          <a:lstStyle/>
          <a:p>
            <a:r>
              <a:rPr lang="pl-PL" dirty="0" smtClean="0"/>
              <a:t>System instytucjonalny UE (przede wszystkim Rada, Rada Unii Europejskiej, Komisja, TSUE) – proszę zwrócić uwagę na:</a:t>
            </a:r>
          </a:p>
          <a:p>
            <a:pPr lvl="1"/>
            <a:r>
              <a:rPr lang="pl-PL" dirty="0" smtClean="0"/>
              <a:t>Kompetencje</a:t>
            </a:r>
          </a:p>
          <a:p>
            <a:pPr lvl="1"/>
            <a:r>
              <a:rPr lang="pl-PL" dirty="0" smtClean="0"/>
              <a:t>Skład </a:t>
            </a:r>
          </a:p>
          <a:p>
            <a:pPr lvl="1"/>
            <a:r>
              <a:rPr lang="pl-PL" dirty="0" smtClean="0"/>
              <a:t>Ponadnarodowość</a:t>
            </a:r>
          </a:p>
          <a:p>
            <a:pPr lvl="1"/>
            <a:r>
              <a:rPr lang="pl-PL" dirty="0" smtClean="0"/>
              <a:t>Sposób podejmowania decyzji</a:t>
            </a:r>
          </a:p>
          <a:p>
            <a:pPr lvl="1"/>
            <a:endParaRPr lang="en-US" dirty="0"/>
          </a:p>
        </p:txBody>
      </p:sp>
    </p:spTree>
    <p:extLst>
      <p:ext uri="{BB962C8B-B14F-4D97-AF65-F5344CB8AC3E}">
        <p14:creationId xmlns:p14="http://schemas.microsoft.com/office/powerpoint/2010/main" val="3699454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Zasada lojalności / lojalnej współpracy / solidarności</a:t>
            </a:r>
            <a:endParaRPr lang="en-US" dirty="0"/>
          </a:p>
        </p:txBody>
      </p:sp>
      <p:sp>
        <p:nvSpPr>
          <p:cNvPr id="3" name="Content Placeholder 2"/>
          <p:cNvSpPr>
            <a:spLocks noGrp="1"/>
          </p:cNvSpPr>
          <p:nvPr>
            <p:ph idx="1"/>
          </p:nvPr>
        </p:nvSpPr>
        <p:spPr/>
        <p:txBody>
          <a:bodyPr>
            <a:normAutofit fontScale="92500" lnSpcReduction="10000"/>
          </a:bodyPr>
          <a:lstStyle/>
          <a:p>
            <a:r>
              <a:rPr lang="pl-PL" dirty="0" smtClean="0"/>
              <a:t>Brak jednolitej podstawy traktatowej (art. 4.3 TUE, 24 ust. 3 TUE)</a:t>
            </a:r>
          </a:p>
          <a:p>
            <a:r>
              <a:rPr lang="pl-PL" dirty="0" smtClean="0"/>
              <a:t>Obowiązek współpracy instytucji unijnych i organów krajowych; obowiązek współpracy państw członkowskich; obowiązek współpracy między instytucjami UE (art. 13 TUE)</a:t>
            </a:r>
          </a:p>
          <a:p>
            <a:r>
              <a:rPr lang="pl-PL" dirty="0" smtClean="0"/>
              <a:t>Obowiązek pozytywny: podejmowanie działań w celu realizacji zobowiązań wynikających z prawa UE</a:t>
            </a:r>
          </a:p>
          <a:p>
            <a:r>
              <a:rPr lang="pl-PL" dirty="0" smtClean="0"/>
              <a:t>Obowiązek negatywny: powstrzymywanie się od działań, które mogą stać na przeszkodzie osiągnięciu traktatowych celów UE. </a:t>
            </a:r>
          </a:p>
          <a:p>
            <a:r>
              <a:rPr lang="pl-PL" dirty="0" smtClean="0"/>
              <a:t>Brak skutku bezpośredniego art. </a:t>
            </a:r>
            <a:r>
              <a:rPr lang="pl-PL" dirty="0"/>
              <a:t>4.3 TFUE, jednak w połączeniu z innym przepisem może być podstawą roszczeń </a:t>
            </a:r>
            <a:r>
              <a:rPr lang="pl-PL" dirty="0" smtClean="0"/>
              <a:t>jednostki</a:t>
            </a:r>
          </a:p>
          <a:p>
            <a:r>
              <a:rPr lang="pl-PL" dirty="0"/>
              <a:t>Adresaci: przede wszystkim państwa, ale także instytucje UE. Jednostki nie są bezpośrednim adresatem, ale państwa mogą ponosić sankcje za naruszenia przez jednostki. </a:t>
            </a:r>
            <a:endParaRPr lang="pl-PL" dirty="0" smtClean="0"/>
          </a:p>
          <a:p>
            <a:endParaRPr lang="en-US" dirty="0"/>
          </a:p>
        </p:txBody>
      </p:sp>
    </p:spTree>
    <p:extLst>
      <p:ext uri="{BB962C8B-B14F-4D97-AF65-F5344CB8AC3E}">
        <p14:creationId xmlns:p14="http://schemas.microsoft.com/office/powerpoint/2010/main" val="3801015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Zasada lojalności / lojalnej współpracy / solidarności</a:t>
            </a:r>
            <a:endParaRPr lang="en-US" dirty="0"/>
          </a:p>
        </p:txBody>
      </p:sp>
      <p:sp>
        <p:nvSpPr>
          <p:cNvPr id="3" name="Content Placeholder 2"/>
          <p:cNvSpPr>
            <a:spLocks noGrp="1"/>
          </p:cNvSpPr>
          <p:nvPr>
            <p:ph idx="1"/>
          </p:nvPr>
        </p:nvSpPr>
        <p:spPr/>
        <p:txBody>
          <a:bodyPr>
            <a:normAutofit fontScale="70000" lnSpcReduction="20000"/>
          </a:bodyPr>
          <a:lstStyle/>
          <a:p>
            <a:r>
              <a:rPr lang="pl-PL" dirty="0" smtClean="0"/>
              <a:t>Wyrok TSUE  z dnia 10 </a:t>
            </a:r>
            <a:r>
              <a:rPr lang="pl-PL" dirty="0"/>
              <a:t>kwietnia 1984 r., </a:t>
            </a:r>
            <a:r>
              <a:rPr lang="pl-PL" dirty="0" smtClean="0"/>
              <a:t>w sprawie C-14/83, </a:t>
            </a:r>
            <a:r>
              <a:rPr lang="pl-PL" dirty="0" err="1" smtClean="0"/>
              <a:t>Sabine</a:t>
            </a:r>
            <a:r>
              <a:rPr lang="pl-PL" dirty="0" smtClean="0"/>
              <a:t> </a:t>
            </a:r>
            <a:r>
              <a:rPr lang="pl-PL" dirty="0"/>
              <a:t>von Colson i Elizabeth </a:t>
            </a:r>
            <a:r>
              <a:rPr lang="pl-PL" dirty="0" err="1"/>
              <a:t>Kamann</a:t>
            </a:r>
            <a:r>
              <a:rPr lang="pl-PL" dirty="0"/>
              <a:t> przeciwko Land </a:t>
            </a:r>
            <a:r>
              <a:rPr lang="pl-PL" dirty="0" err="1" smtClean="0"/>
              <a:t>Nordrhein-Westfallen</a:t>
            </a:r>
            <a:endParaRPr lang="pl-PL" dirty="0" smtClean="0"/>
          </a:p>
          <a:p>
            <a:r>
              <a:rPr lang="pl-PL" dirty="0" smtClean="0"/>
              <a:t>Z art. 4.3 i 288 TFUE wynika obowiązek realizacji celów przewidzianych w dyrektywie. Zakres tego obowiązku rozciąga się na sądy krajowe, które powinny dokonać wykładni prawa krajowego w świetle celu i treści dyrektywy.</a:t>
            </a:r>
          </a:p>
          <a:p>
            <a:pPr algn="just"/>
            <a:r>
              <a:rPr lang="pl-PL" i="1" dirty="0"/>
              <a:t>„wynikające z dyrektywy zobowiązanie państw członkowskich do osiągnięcia określonego w niej rezultatu, jak również nałożony w art. 5 traktatu obowiązek podejmowania wszelkich właściwych środków ogólnych lub szczególnych w celu zapewnienia wykonania tego zobowiązania, to powinność wszystkich organów państw członkowskich, w tym także, w ramach ich właściwości, sądów. Wynika z tego, że stosując prawo wewnętrzne, a w szczególności przepisy prawa krajowego wprowadzone w celu wykonania dyrektywy 76/207, sądy krajowe są zobowiązane do wykładni prawa krajowego zgodnie z treścią i celem dyrektywy, w celu osiągnięcia rezultatu, o którym mowa w art. 189 akapit trzeci</a:t>
            </a:r>
            <a:r>
              <a:rPr lang="pl-PL" i="1" dirty="0" smtClean="0"/>
              <a:t>.”</a:t>
            </a:r>
          </a:p>
          <a:p>
            <a:pPr algn="just"/>
            <a:r>
              <a:rPr lang="pl-PL" i="1" dirty="0"/>
              <a:t>23     Nawet jeśli pełne zastosowanie dyrektywy nie wymaga, jak stwierdzono w odpowiedzi na pytanie pierwsze, określonej formy sankcji w przypadku naruszenia zakazu dyskryminacji, zakłada ono jednak, że sankcja ta zapewni rzeczywistą i skuteczną ochronę prawną. Powinna mieć ona ponadto rzeczywisty skutek prewencyjny w stosunku do pracodawcy. Wynika z tego, że w przypadku gdy państwo członkowskie decyduje się na nakładanie sankcji w przypadku naruszenia zakazu dyskryminacji poprzez przyznanie odszkodowania, odszkodowanie takie musi być w każdym razie odpowiednie do poniesionej szkody</a:t>
            </a:r>
            <a:r>
              <a:rPr lang="pl-PL" i="1" dirty="0" smtClean="0"/>
              <a:t>.</a:t>
            </a:r>
            <a:endParaRPr lang="pl-PL" i="1" dirty="0"/>
          </a:p>
          <a:p>
            <a:endParaRPr lang="en-US" dirty="0"/>
          </a:p>
        </p:txBody>
      </p:sp>
    </p:spTree>
    <p:extLst>
      <p:ext uri="{BB962C8B-B14F-4D97-AF65-F5344CB8AC3E}">
        <p14:creationId xmlns:p14="http://schemas.microsoft.com/office/powerpoint/2010/main" val="2532457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Zasada lojalności / lojalnej współpracy / solidarności</a:t>
            </a:r>
            <a:endParaRPr lang="en-US" dirty="0"/>
          </a:p>
        </p:txBody>
      </p:sp>
      <p:sp>
        <p:nvSpPr>
          <p:cNvPr id="3" name="Content Placeholder 2"/>
          <p:cNvSpPr>
            <a:spLocks noGrp="1"/>
          </p:cNvSpPr>
          <p:nvPr>
            <p:ph idx="1"/>
          </p:nvPr>
        </p:nvSpPr>
        <p:spPr/>
        <p:txBody>
          <a:bodyPr>
            <a:normAutofit/>
          </a:bodyPr>
          <a:lstStyle/>
          <a:p>
            <a:r>
              <a:rPr lang="pl-PL" b="1" dirty="0"/>
              <a:t>Zasada efektywności </a:t>
            </a:r>
            <a:r>
              <a:rPr lang="pl-PL" b="1" dirty="0" smtClean="0"/>
              <a:t>(</a:t>
            </a:r>
            <a:r>
              <a:rPr lang="pl-PL" b="1" dirty="0" err="1"/>
              <a:t>effet</a:t>
            </a:r>
            <a:r>
              <a:rPr lang="pl-PL" b="1" dirty="0"/>
              <a:t> </a:t>
            </a:r>
            <a:r>
              <a:rPr lang="pl-PL" b="1" dirty="0" err="1" smtClean="0"/>
              <a:t>utile</a:t>
            </a:r>
            <a:r>
              <a:rPr lang="pl-PL" b="1" dirty="0" smtClean="0"/>
              <a:t>)</a:t>
            </a:r>
            <a:r>
              <a:rPr lang="pl-PL" dirty="0" smtClean="0"/>
              <a:t>polega </a:t>
            </a:r>
            <a:r>
              <a:rPr lang="pl-PL" dirty="0"/>
              <a:t>na konieczności osiągnięcia zakładanego rezultatu </a:t>
            </a:r>
            <a:r>
              <a:rPr lang="pl-PL" dirty="0" smtClean="0"/>
              <a:t>w odpowiedni </a:t>
            </a:r>
            <a:r>
              <a:rPr lang="pl-PL" dirty="0"/>
              <a:t>sposób.</a:t>
            </a:r>
          </a:p>
          <a:p>
            <a:r>
              <a:rPr lang="pl-PL" dirty="0" smtClean="0"/>
              <a:t>Wg </a:t>
            </a:r>
            <a:r>
              <a:rPr lang="pl-PL" dirty="0"/>
              <a:t>jednych badaczy jest to samoistna zasada, wg innych jest konsekwencją </a:t>
            </a:r>
            <a:r>
              <a:rPr lang="pl-PL" dirty="0" smtClean="0"/>
              <a:t>zasady lojalnej współpracy.</a:t>
            </a:r>
          </a:p>
          <a:p>
            <a:r>
              <a:rPr lang="pl-PL" dirty="0" smtClean="0"/>
              <a:t>nakazuje </a:t>
            </a:r>
            <a:r>
              <a:rPr lang="pl-PL" dirty="0"/>
              <a:t>nadanie normom prawnym </a:t>
            </a:r>
            <a:r>
              <a:rPr lang="pl-PL" dirty="0" smtClean="0"/>
              <a:t>takiej treści</a:t>
            </a:r>
            <a:r>
              <a:rPr lang="pl-PL" dirty="0"/>
              <a:t>, która pozwoli na optymalne osiągnięcie wyznaczonych przez prawo celów</a:t>
            </a:r>
            <a:endParaRPr lang="en-US" dirty="0"/>
          </a:p>
        </p:txBody>
      </p:sp>
    </p:spTree>
    <p:extLst>
      <p:ext uri="{BB962C8B-B14F-4D97-AF65-F5344CB8AC3E}">
        <p14:creationId xmlns:p14="http://schemas.microsoft.com/office/powerpoint/2010/main" val="2648613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Zasada niedyskryminacji</a:t>
            </a:r>
            <a:endParaRPr lang="en-US" dirty="0"/>
          </a:p>
        </p:txBody>
      </p:sp>
      <p:sp>
        <p:nvSpPr>
          <p:cNvPr id="3" name="Content Placeholder 2"/>
          <p:cNvSpPr>
            <a:spLocks noGrp="1"/>
          </p:cNvSpPr>
          <p:nvPr>
            <p:ph idx="1"/>
          </p:nvPr>
        </p:nvSpPr>
        <p:spPr/>
        <p:txBody>
          <a:bodyPr>
            <a:normAutofit fontScale="92500" lnSpcReduction="20000"/>
          </a:bodyPr>
          <a:lstStyle/>
          <a:p>
            <a:r>
              <a:rPr lang="pl-PL" dirty="0" smtClean="0"/>
              <a:t>Zasada niedyskryminacji ze względu na przynależność państwową – art. </a:t>
            </a:r>
            <a:r>
              <a:rPr lang="pl-PL" dirty="0"/>
              <a:t>18 TFUE: </a:t>
            </a:r>
            <a:r>
              <a:rPr lang="pl-PL" dirty="0" smtClean="0"/>
              <a:t>„</a:t>
            </a:r>
            <a:r>
              <a:rPr lang="pl-PL" i="1" dirty="0" smtClean="0"/>
              <a:t>W </a:t>
            </a:r>
            <a:r>
              <a:rPr lang="pl-PL" i="1" dirty="0"/>
              <a:t>zakresie zastosowania Traktatów i bez uszczerbku dla postanowień szczególnych, które one przewidują, zakazana jest wszelka dyskryminacja ze względu na przynależność państwową</a:t>
            </a:r>
            <a:r>
              <a:rPr lang="pl-PL" dirty="0" smtClean="0"/>
              <a:t>.”</a:t>
            </a:r>
          </a:p>
          <a:p>
            <a:r>
              <a:rPr lang="pl-PL" dirty="0" smtClean="0"/>
              <a:t>Zasada równego traktowania podobnych sytuacji</a:t>
            </a:r>
          </a:p>
          <a:p>
            <a:r>
              <a:rPr lang="pl-PL" dirty="0" smtClean="0"/>
              <a:t>Równe traktowanie kobiet i mężczyzn – art. 3 ust. 3 TUE, 157 TFUE</a:t>
            </a:r>
          </a:p>
          <a:p>
            <a:r>
              <a:rPr lang="pl-PL" dirty="0" smtClean="0"/>
              <a:t>Zwalczanie dyskryminacji ze względu na płeć, rasę, pochodzenie etniczne, religie, światopogląd, niepełnosprawność, wiek, </a:t>
            </a:r>
            <a:r>
              <a:rPr lang="pl-PL" dirty="0"/>
              <a:t>orientacje seksualną </a:t>
            </a:r>
            <a:r>
              <a:rPr lang="pl-PL" dirty="0" smtClean="0"/>
              <a:t>– art. 19 TFUE „</a:t>
            </a:r>
            <a:r>
              <a:rPr lang="pl-PL" i="1" dirty="0" smtClean="0"/>
              <a:t>Bez </a:t>
            </a:r>
            <a:r>
              <a:rPr lang="pl-PL" i="1" dirty="0"/>
              <a:t>uszczerbku dla innych postanowień Traktatów i w granicach kompetencji, które Traktaty powierzają Unii, Rada, stanowiąc jednomyślnie zgodnie ze specjalną procedurą ustawodawczą i po uzyskaniu zgody Parlamentu Europejskiego, może podjąć środki niezbędne w celu zwalczania wszelkiej dyskryminacji ze względu na płeć, rasę lub pochodzenie etniczne, religię lub światopogląd, niepełnosprawność, wiek lub orientację seksualną</a:t>
            </a:r>
            <a:r>
              <a:rPr lang="pl-PL" i="1" dirty="0" smtClean="0"/>
              <a:t>.</a:t>
            </a:r>
            <a:r>
              <a:rPr lang="pl-PL" dirty="0" smtClean="0"/>
              <a:t>”</a:t>
            </a:r>
          </a:p>
          <a:p>
            <a:r>
              <a:rPr lang="pl-PL" dirty="0" smtClean="0"/>
              <a:t>Dyskryminacja bezpośrednia i pośrednia, odwrotna</a:t>
            </a:r>
            <a:endParaRPr lang="en-US" dirty="0"/>
          </a:p>
        </p:txBody>
      </p:sp>
    </p:spTree>
    <p:extLst>
      <p:ext uri="{BB962C8B-B14F-4D97-AF65-F5344CB8AC3E}">
        <p14:creationId xmlns:p14="http://schemas.microsoft.com/office/powerpoint/2010/main" val="3037149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Zasada pomocniczości / subsydiarności</a:t>
            </a:r>
            <a:endParaRPr lang="en-US" dirty="0"/>
          </a:p>
        </p:txBody>
      </p:sp>
      <p:sp>
        <p:nvSpPr>
          <p:cNvPr id="3" name="Content Placeholder 2"/>
          <p:cNvSpPr>
            <a:spLocks noGrp="1"/>
          </p:cNvSpPr>
          <p:nvPr>
            <p:ph idx="1"/>
          </p:nvPr>
        </p:nvSpPr>
        <p:spPr/>
        <p:txBody>
          <a:bodyPr>
            <a:normAutofit fontScale="77500" lnSpcReduction="20000"/>
          </a:bodyPr>
          <a:lstStyle/>
          <a:p>
            <a:r>
              <a:rPr lang="pl-PL" dirty="0" smtClean="0"/>
              <a:t>Zasada dotycząca podziału kompetencji między UE a państwa członkowskie</a:t>
            </a:r>
          </a:p>
          <a:p>
            <a:r>
              <a:rPr lang="pl-PL" dirty="0" smtClean="0"/>
              <a:t>UE przysługują kompetencje, które dzięki przeniesieniu na wyższy szczebel niż państwa członkowskie dają większą skuteczność i efektywność jej wykonywania</a:t>
            </a:r>
          </a:p>
          <a:p>
            <a:r>
              <a:rPr lang="pl-PL" dirty="0"/>
              <a:t>Art.5 TUE – „3. 	</a:t>
            </a:r>
            <a:r>
              <a:rPr lang="pl-PL" i="1" dirty="0"/>
              <a:t>Zgodnie z zasadą pomocniczości, w dziedzinach, które nie należą do jej wyłącznej kompetencji, Unia podejmuje działania tylko wówczas i tylko w takim zakresie, w jakim cele zamierzonego działania nie mogą zostać osiągnięte w sposób wystarczający przez Państwa Członkowskie, zarówno na poziomie centralnym, jak i regionalnym oraz lokalnym, i jeśli ze względu na rozmiary lub skutki proponowanego działania możliwe jest lepsze ich osiągnięcie na poziomie Uni</a:t>
            </a:r>
            <a:r>
              <a:rPr lang="pl-PL" dirty="0"/>
              <a:t>i</a:t>
            </a:r>
            <a:r>
              <a:rPr lang="pl-PL" dirty="0" smtClean="0"/>
              <a:t>.”</a:t>
            </a:r>
          </a:p>
          <a:p>
            <a:r>
              <a:rPr lang="pl-PL" dirty="0" smtClean="0"/>
              <a:t>W państwach członkowskich zasada ta powoduje, że ważne decyzje dla obywateli powinny być podejmowane na możliwie najniższym poziomie, najbliżej nich.</a:t>
            </a:r>
          </a:p>
          <a:p>
            <a:r>
              <a:rPr lang="pl-PL" dirty="0" smtClean="0"/>
              <a:t>Art.. </a:t>
            </a:r>
            <a:r>
              <a:rPr lang="pl-PL" dirty="0"/>
              <a:t>69 TFUE </a:t>
            </a:r>
            <a:r>
              <a:rPr lang="pl-PL" dirty="0" smtClean="0"/>
              <a:t>– „</a:t>
            </a:r>
            <a:r>
              <a:rPr lang="pl-PL" i="1" dirty="0" smtClean="0"/>
              <a:t>Parlamenty </a:t>
            </a:r>
            <a:r>
              <a:rPr lang="pl-PL" i="1" dirty="0"/>
              <a:t>narodowe zapewniają zgodność wniosków i inicjatyw ustawodawczych przedkładanych w ramach rozdziałów 4 i 5 z zasadą pomocniczości, zgodnie z Protokołem w sprawie stosowania zasad pomocniczości i </a:t>
            </a:r>
            <a:r>
              <a:rPr lang="pl-PL" i="1" dirty="0" smtClean="0"/>
              <a:t>proporcjonalności</a:t>
            </a:r>
            <a:r>
              <a:rPr lang="pl-PL" dirty="0" smtClean="0"/>
              <a:t>”. </a:t>
            </a:r>
          </a:p>
          <a:p>
            <a:r>
              <a:rPr lang="pl-PL" dirty="0" smtClean="0"/>
              <a:t>Zasada podstawowa, niewywołująca bezpośredniego skutku</a:t>
            </a:r>
          </a:p>
          <a:p>
            <a:r>
              <a:rPr lang="pl-PL" dirty="0" smtClean="0"/>
              <a:t>Zasada ta nie znajduje zastosowania dla kompetencji wyłącznych UE</a:t>
            </a:r>
            <a:endParaRPr lang="en-US" dirty="0"/>
          </a:p>
        </p:txBody>
      </p:sp>
    </p:spTree>
    <p:extLst>
      <p:ext uri="{BB962C8B-B14F-4D97-AF65-F5344CB8AC3E}">
        <p14:creationId xmlns:p14="http://schemas.microsoft.com/office/powerpoint/2010/main" val="485030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Zasada pomocniczości / subsydiarności</a:t>
            </a:r>
            <a:endParaRPr lang="en-US" dirty="0"/>
          </a:p>
        </p:txBody>
      </p:sp>
      <p:sp>
        <p:nvSpPr>
          <p:cNvPr id="3" name="Content Placeholder 2"/>
          <p:cNvSpPr>
            <a:spLocks noGrp="1"/>
          </p:cNvSpPr>
          <p:nvPr>
            <p:ph idx="1"/>
          </p:nvPr>
        </p:nvSpPr>
        <p:spPr/>
        <p:txBody>
          <a:bodyPr>
            <a:normAutofit fontScale="85000" lnSpcReduction="20000"/>
          </a:bodyPr>
          <a:lstStyle/>
          <a:p>
            <a:r>
              <a:rPr lang="pl-PL" dirty="0"/>
              <a:t>Wyrok TSUE  z dnia 15 grudnia 1995 r. w sprawie C-415/93 Union </a:t>
            </a:r>
            <a:r>
              <a:rPr lang="pl-PL" dirty="0" err="1"/>
              <a:t>royale</a:t>
            </a:r>
            <a:r>
              <a:rPr lang="pl-PL" dirty="0"/>
              <a:t> </a:t>
            </a:r>
            <a:r>
              <a:rPr lang="pl-PL" dirty="0" err="1"/>
              <a:t>belge</a:t>
            </a:r>
            <a:r>
              <a:rPr lang="pl-PL" dirty="0"/>
              <a:t> des </a:t>
            </a:r>
            <a:r>
              <a:rPr lang="pl-PL" dirty="0" err="1"/>
              <a:t>societes</a:t>
            </a:r>
            <a:r>
              <a:rPr lang="pl-PL" dirty="0"/>
              <a:t> de football </a:t>
            </a:r>
            <a:r>
              <a:rPr lang="pl-PL" dirty="0" err="1"/>
              <a:t>association</a:t>
            </a:r>
            <a:r>
              <a:rPr lang="pl-PL" dirty="0"/>
              <a:t> ASBL v. Jean-Mark </a:t>
            </a:r>
            <a:r>
              <a:rPr lang="pl-PL" dirty="0" smtClean="0"/>
              <a:t>Bosman</a:t>
            </a:r>
          </a:p>
          <a:p>
            <a:r>
              <a:rPr lang="pl-PL" dirty="0" smtClean="0"/>
              <a:t>Ograniczenie do minimum zakresu interwencji instytucji UE nie może powodować, że samodzielność stowarzyszeń w określaniu reguł swojej działalności narusza reguły traktatowe, takie jak prawa jednostki (swoboda przemieszczania się pracowników).</a:t>
            </a:r>
          </a:p>
          <a:p>
            <a:pPr algn="just"/>
            <a:r>
              <a:rPr lang="pl-PL" dirty="0"/>
              <a:t>„7. </a:t>
            </a:r>
            <a:r>
              <a:rPr lang="pl-PL" i="1" dirty="0"/>
              <a:t>Swoboda przepływu pracowników, gwarantowana w art. 48 Traktatu, jest podstawową swobodą w systemie wspólnotowym i jej zakres stosowania nie może zostać ograniczony przez obowiązek Wspólnoty poszanowania narodowej i regionalnej różnorodności kulturowej Państw Członkowskich, jak wówczas, kiedy korzysta ona z uprawnień o ograniczonym zakresie powierzonych jej na podstawie art. 128 ust. 1 Traktatu WE w dziedzinie kultury</a:t>
            </a:r>
            <a:r>
              <a:rPr lang="pl-PL" dirty="0" smtClean="0"/>
              <a:t>.”</a:t>
            </a:r>
          </a:p>
          <a:p>
            <a:pPr algn="just"/>
            <a:r>
              <a:rPr lang="pl-PL" i="1" dirty="0" smtClean="0"/>
              <a:t>„Zasada </a:t>
            </a:r>
            <a:r>
              <a:rPr lang="pl-PL" i="1" dirty="0"/>
              <a:t>subsydiarności, nawet interpretowana szeroko z tym skutkiem, iż interwencja ze strony władz wspólnotowych w sferze organizacji działalności sportowej musi zostać ograniczona do tego, co jest ściśle konieczne, nie może prowadzić do powstania sytuacji, w której swoboda prywatnych stowarzyszeń do przyjmowania reguł sportowych ogranicza wykonywanie praw nadanych jednostkom przez Traktat</a:t>
            </a:r>
            <a:r>
              <a:rPr lang="pl-PL" i="1" dirty="0" smtClean="0"/>
              <a:t>.”</a:t>
            </a:r>
          </a:p>
          <a:p>
            <a:pPr algn="just"/>
            <a:r>
              <a:rPr lang="pl-PL" dirty="0" smtClean="0"/>
              <a:t>Znaczenie regionów w podziale terytorialnym państw.</a:t>
            </a:r>
            <a:endParaRPr lang="pl-PL" dirty="0"/>
          </a:p>
          <a:p>
            <a:endParaRPr lang="pl-PL" dirty="0"/>
          </a:p>
          <a:p>
            <a:endParaRPr lang="pl-PL" dirty="0" smtClean="0"/>
          </a:p>
          <a:p>
            <a:endParaRPr lang="pl-PL" dirty="0"/>
          </a:p>
        </p:txBody>
      </p:sp>
    </p:spTree>
    <p:extLst>
      <p:ext uri="{BB962C8B-B14F-4D97-AF65-F5344CB8AC3E}">
        <p14:creationId xmlns:p14="http://schemas.microsoft.com/office/powerpoint/2010/main" val="1067039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smtClean="0"/>
              <a:t>Zasada proporcjonalności </a:t>
            </a:r>
            <a:endParaRPr lang="en-US" dirty="0"/>
          </a:p>
        </p:txBody>
      </p:sp>
      <p:sp>
        <p:nvSpPr>
          <p:cNvPr id="3" name="Content Placeholder 2"/>
          <p:cNvSpPr>
            <a:spLocks noGrp="1"/>
          </p:cNvSpPr>
          <p:nvPr>
            <p:ph idx="1"/>
          </p:nvPr>
        </p:nvSpPr>
        <p:spPr/>
        <p:txBody>
          <a:bodyPr>
            <a:normAutofit fontScale="92500" lnSpcReduction="20000"/>
          </a:bodyPr>
          <a:lstStyle/>
          <a:p>
            <a:r>
              <a:rPr lang="pl-PL" dirty="0" smtClean="0"/>
              <a:t>Fundament państwa prawa, który nakazuje organom publicznym działać w sposób odpowiedni do danego celu, uwzględniając interes jednostki i nie ograniczając nadmiernie jej praw. Ograniczenie działania organów administracji do tego, co jest niezbędne do celu.</a:t>
            </a:r>
          </a:p>
          <a:p>
            <a:r>
              <a:rPr lang="pl-PL" dirty="0" smtClean="0"/>
              <a:t>Zasada unijnego prawa administracyjnego – delimituje zakres swobody uznania instytucji unijnych rozstrzygających w sprawach indywidualnych.</a:t>
            </a:r>
          </a:p>
          <a:p>
            <a:r>
              <a:rPr lang="pl-PL" dirty="0" smtClean="0"/>
              <a:t>Art. 5 ust. </a:t>
            </a:r>
            <a:r>
              <a:rPr lang="pl-PL" dirty="0"/>
              <a:t>4 TUE </a:t>
            </a:r>
            <a:r>
              <a:rPr lang="pl-PL" dirty="0" smtClean="0"/>
              <a:t>– „</a:t>
            </a:r>
            <a:r>
              <a:rPr lang="pl-PL" i="1" dirty="0" smtClean="0"/>
              <a:t>Zgodnie </a:t>
            </a:r>
            <a:r>
              <a:rPr lang="pl-PL" i="1" dirty="0"/>
              <a:t>z zasadą proporcjonalności zakres i forma działania Unii nie wykraczają poza to, co jest konieczne do osiągnięcia celów Traktatów</a:t>
            </a:r>
            <a:r>
              <a:rPr lang="pl-PL" i="1" dirty="0" smtClean="0"/>
              <a:t>. Instytucje </a:t>
            </a:r>
            <a:r>
              <a:rPr lang="pl-PL" i="1" dirty="0"/>
              <a:t>Unii stosują zasadę proporcjonalności zgodnie z Protokołem w sprawie stosowania zasad pomocniczości i proporcjonalności</a:t>
            </a:r>
            <a:r>
              <a:rPr lang="pl-PL" dirty="0" smtClean="0"/>
              <a:t>.”</a:t>
            </a:r>
          </a:p>
          <a:p>
            <a:r>
              <a:rPr lang="pl-PL" dirty="0"/>
              <a:t>kiedy istnieje wybór między kilkoma odpowiednimi środkami, należy uciec się do najmniej ograniczającego oraz żeby spowodowane niedogodności nie były nadmierne w porównaniu do zamierzonych celów</a:t>
            </a:r>
            <a:endParaRPr lang="pl-PL" dirty="0" smtClean="0"/>
          </a:p>
          <a:p>
            <a:r>
              <a:rPr lang="pl-PL" dirty="0" smtClean="0"/>
              <a:t>zasada ogólna </a:t>
            </a:r>
            <a:r>
              <a:rPr lang="pl-PL" dirty="0"/>
              <a:t>prawa wspólnotowego </a:t>
            </a:r>
            <a:r>
              <a:rPr lang="pl-PL" dirty="0" smtClean="0"/>
              <a:t>od </a:t>
            </a:r>
            <a:r>
              <a:rPr lang="pl-PL" dirty="0"/>
              <a:t>czasu orzeczenia </a:t>
            </a:r>
            <a:r>
              <a:rPr lang="pl-PL" dirty="0" err="1"/>
              <a:t>Internationale</a:t>
            </a:r>
            <a:r>
              <a:rPr lang="pl-PL" dirty="0"/>
              <a:t> </a:t>
            </a:r>
            <a:r>
              <a:rPr lang="pl-PL" dirty="0" err="1"/>
              <a:t>Handelsgesellschaft</a:t>
            </a:r>
            <a:endParaRPr lang="pl-PL" dirty="0"/>
          </a:p>
          <a:p>
            <a:endParaRPr lang="pl-PL" dirty="0" smtClean="0"/>
          </a:p>
          <a:p>
            <a:endParaRPr lang="pl-PL" dirty="0"/>
          </a:p>
        </p:txBody>
      </p:sp>
    </p:spTree>
    <p:extLst>
      <p:ext uri="{BB962C8B-B14F-4D97-AF65-F5344CB8AC3E}">
        <p14:creationId xmlns:p14="http://schemas.microsoft.com/office/powerpoint/2010/main" val="208490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smtClean="0"/>
              <a:t>Zasada proporcjonalności </a:t>
            </a:r>
            <a:endParaRPr lang="en-US" dirty="0"/>
          </a:p>
        </p:txBody>
      </p:sp>
      <p:sp>
        <p:nvSpPr>
          <p:cNvPr id="3" name="Content Placeholder 2"/>
          <p:cNvSpPr>
            <a:spLocks noGrp="1"/>
          </p:cNvSpPr>
          <p:nvPr>
            <p:ph idx="1"/>
          </p:nvPr>
        </p:nvSpPr>
        <p:spPr/>
        <p:txBody>
          <a:bodyPr>
            <a:normAutofit fontScale="92500" lnSpcReduction="20000"/>
          </a:bodyPr>
          <a:lstStyle/>
          <a:p>
            <a:r>
              <a:rPr lang="pl-PL" dirty="0" smtClean="0"/>
              <a:t>Wielopłaszczyznowość zasady, chroni wiele podmiotów</a:t>
            </a:r>
          </a:p>
          <a:p>
            <a:r>
              <a:rPr lang="pl-PL" dirty="0" smtClean="0"/>
              <a:t>Podczas postępowania przeciwko aktom instytucji UE </a:t>
            </a:r>
            <a:r>
              <a:rPr lang="pl-PL" dirty="0"/>
              <a:t>TSUE </a:t>
            </a:r>
            <a:r>
              <a:rPr lang="pl-PL" dirty="0" smtClean="0"/>
              <a:t>sprawdza, </a:t>
            </a:r>
            <a:r>
              <a:rPr lang="pl-PL" dirty="0"/>
              <a:t>czy środek przyjęty przez daną instytucję nie jest "oczywiście niewłaściwy" lub też "wyraźnie </a:t>
            </a:r>
            <a:r>
              <a:rPr lang="pl-PL" dirty="0" smtClean="0"/>
              <a:t>nieodpowiedni”. Taki charakter aktu musi być udowodniony przez skarżącego (np.: państwo członkowskie).</a:t>
            </a:r>
          </a:p>
          <a:p>
            <a:r>
              <a:rPr lang="pl-PL" dirty="0"/>
              <a:t>W sprawach, w których ustawodawcy wspólnotowemu należy przyznać zakres swobodnego uznania w dziedzinach zakładających konieczność podejmowania przez niego decyzji natury politycznej, gospodarczej i społecznej oraz wymagających od niego dokonywania globalnych </a:t>
            </a:r>
            <a:r>
              <a:rPr lang="pl-PL" dirty="0" smtClean="0"/>
              <a:t>ocen</a:t>
            </a:r>
            <a:r>
              <a:rPr lang="pl-PL" dirty="0"/>
              <a:t> </a:t>
            </a:r>
            <a:r>
              <a:rPr lang="pl-PL" dirty="0" smtClean="0"/>
              <a:t>analiza proporcjonalności ogranicza się do oczywistych błędów.</a:t>
            </a:r>
          </a:p>
          <a:p>
            <a:r>
              <a:rPr lang="pl-PL" dirty="0" smtClean="0"/>
              <a:t>Test proporcjonalności składa się z następujących przesłanek: czy środek nadaje się do osiągnięcia założonego celu; czy środek jest niezbędny; czy środek nie nakłada nadmiernych cię stosunku do zakładanego celu.</a:t>
            </a:r>
          </a:p>
          <a:p>
            <a:r>
              <a:rPr lang="pl-PL" dirty="0" smtClean="0"/>
              <a:t>Wymóg dla prawodawcy podejmowania najłagodniejszego i najprostszego środka </a:t>
            </a:r>
          </a:p>
          <a:p>
            <a:endParaRPr lang="pl-PL" dirty="0"/>
          </a:p>
        </p:txBody>
      </p:sp>
      <p:pic>
        <p:nvPicPr>
          <p:cNvPr id="4" name="Picture 3"/>
          <p:cNvPicPr>
            <a:picLocks noChangeAspect="1"/>
          </p:cNvPicPr>
          <p:nvPr/>
        </p:nvPicPr>
        <p:blipFill>
          <a:blip r:embed="rId2"/>
          <a:stretch>
            <a:fillRect/>
          </a:stretch>
        </p:blipFill>
        <p:spPr>
          <a:xfrm>
            <a:off x="0" y="4315145"/>
            <a:ext cx="2832388" cy="2542855"/>
          </a:xfrm>
          <a:prstGeom prst="rect">
            <a:avLst/>
          </a:prstGeom>
        </p:spPr>
      </p:pic>
    </p:spTree>
    <p:extLst>
      <p:ext uri="{BB962C8B-B14F-4D97-AF65-F5344CB8AC3E}">
        <p14:creationId xmlns:p14="http://schemas.microsoft.com/office/powerpoint/2010/main" val="1020932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723</TotalTime>
  <Words>1886</Words>
  <Application>Microsoft Office PowerPoint</Application>
  <PresentationFormat>Widescreen</PresentationFormat>
  <Paragraphs>108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Wisp</vt:lpstr>
      <vt:lpstr>Zasady ustrojowe UE</vt:lpstr>
      <vt:lpstr>Zasada lojalności / lojalnej współpracy / solidarności</vt:lpstr>
      <vt:lpstr>Zasada lojalności / lojalnej współpracy / solidarności</vt:lpstr>
      <vt:lpstr>Zasada lojalności / lojalnej współpracy / solidarności</vt:lpstr>
      <vt:lpstr>Zasada niedyskryminacji</vt:lpstr>
      <vt:lpstr>Zasada pomocniczości / subsydiarności</vt:lpstr>
      <vt:lpstr>Zasada pomocniczości / subsydiarności</vt:lpstr>
      <vt:lpstr>Zasada proporcjonalności </vt:lpstr>
      <vt:lpstr>Zasada proporcjonalności </vt:lpstr>
      <vt:lpstr>Zasada proporcjonalności </vt:lpstr>
      <vt:lpstr>Zasada zachowania tożsamości narodowej państwo członkowskich </vt:lpstr>
      <vt:lpstr>Zasada jednolitych ram instytucjonalnych  </vt:lpstr>
      <vt:lpstr>Zasada równowagi instytucjonalnej </vt:lpstr>
      <vt:lpstr>Poszanowanie praw podstawowych</vt:lpstr>
      <vt:lpstr>Karta praw podstawowych</vt:lpstr>
      <vt:lpstr>Karta praw podstawowych</vt:lpstr>
      <vt:lpstr>Na kolejne zajęcia</vt:lpstr>
    </vt:vector>
  </TitlesOfParts>
  <Company>EY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Zasady ustrojowe UE</dc:title>
  <dc:creator>Aleksandra Pawłowicz</dc:creator>
  <cp:lastModifiedBy>Aleksandra Pawłowicz</cp:lastModifiedBy>
  <cp:revision>19</cp:revision>
  <dcterms:created xsi:type="dcterms:W3CDTF">2018-02-28T20:46:17Z</dcterms:created>
  <dcterms:modified xsi:type="dcterms:W3CDTF">2018-03-06T23:40:54Z</dcterms:modified>
</cp:coreProperties>
</file>