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6"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04820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6275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53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66209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546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99901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576501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89024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11812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3/7/2018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61218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4974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3FB5EC-4F75-41DC-B516-78736666CF14}" type="datetimeFigureOut">
              <a:rPr lang="en-US" smtClean="0"/>
              <a:t>3/7/2018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009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3FB5EC-4F75-41DC-B516-78736666CF14}" type="datetimeFigureOut">
              <a:rPr lang="en-US" smtClean="0"/>
              <a:t>3/7/2018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02332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FB5EC-4F75-41DC-B516-78736666CF14}" type="datetimeFigureOut">
              <a:rPr lang="en-US" smtClean="0"/>
              <a:t>3/7/2018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782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16272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3/7/2018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78461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3FB5EC-4F75-41DC-B516-78736666CF14}" type="datetimeFigureOut">
              <a:rPr lang="en-US" smtClean="0"/>
              <a:t>3/7/2018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7DAD7B-280D-40C6-AA0F-3ED6580A14FD}" type="slidenum">
              <a:rPr lang="en-US" smtClean="0"/>
              <a:t>‹#›</a:t>
            </a:fld>
            <a:endParaRPr lang="en-US"/>
          </a:p>
        </p:txBody>
      </p:sp>
    </p:spTree>
    <p:extLst>
      <p:ext uri="{BB962C8B-B14F-4D97-AF65-F5344CB8AC3E}">
        <p14:creationId xmlns:p14="http://schemas.microsoft.com/office/powerpoint/2010/main" val="20114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Instytucje UE</a:t>
            </a:r>
            <a:endParaRPr lang="en-US" dirty="0"/>
          </a:p>
        </p:txBody>
      </p:sp>
      <p:sp>
        <p:nvSpPr>
          <p:cNvPr id="3" name="Subtitle 2"/>
          <p:cNvSpPr>
            <a:spLocks noGrp="1"/>
          </p:cNvSpPr>
          <p:nvPr>
            <p:ph type="subTitle" idx="1"/>
          </p:nvPr>
        </p:nvSpPr>
        <p:spPr/>
        <p:txBody>
          <a:bodyPr/>
          <a:lstStyle/>
          <a:p>
            <a:r>
              <a:rPr lang="pl-PL" dirty="0"/>
              <a:t>8</a:t>
            </a:r>
            <a:r>
              <a:rPr lang="pl-PL" dirty="0" smtClean="0"/>
              <a:t>.03.2018 </a:t>
            </a:r>
            <a:r>
              <a:rPr lang="pl-PL" dirty="0" smtClean="0"/>
              <a:t>r.</a:t>
            </a:r>
            <a:endParaRPr lang="en-US" dirty="0"/>
          </a:p>
        </p:txBody>
      </p:sp>
    </p:spTree>
    <p:extLst>
      <p:ext uri="{BB962C8B-B14F-4D97-AF65-F5344CB8AC3E}">
        <p14:creationId xmlns:p14="http://schemas.microsoft.com/office/powerpoint/2010/main" val="1979231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Europejski Bank Centralny</a:t>
            </a:r>
            <a:endParaRPr lang="en-US" dirty="0"/>
          </a:p>
        </p:txBody>
      </p:sp>
      <p:sp>
        <p:nvSpPr>
          <p:cNvPr id="3" name="Content Placeholder 2"/>
          <p:cNvSpPr>
            <a:spLocks noGrp="1"/>
          </p:cNvSpPr>
          <p:nvPr>
            <p:ph idx="1"/>
          </p:nvPr>
        </p:nvSpPr>
        <p:spPr/>
        <p:txBody>
          <a:bodyPr/>
          <a:lstStyle/>
          <a:p>
            <a:r>
              <a:rPr lang="pl-PL" dirty="0"/>
              <a:t>zarządza euro, utrzymuje stabilność cen i prowadzi politykę pieniężną i gospodarczą UE</a:t>
            </a:r>
            <a:r>
              <a:rPr lang="pl-PL" dirty="0" smtClean="0"/>
              <a:t>.</a:t>
            </a:r>
          </a:p>
          <a:p>
            <a:r>
              <a:rPr lang="pl-PL" dirty="0" smtClean="0"/>
              <a:t>W skład wchodzą Prezes </a:t>
            </a:r>
            <a:r>
              <a:rPr lang="pl-PL" dirty="0"/>
              <a:t>i wiceprezes EBC oraz prezesi banków centralnych wszystkich państw </a:t>
            </a:r>
            <a:r>
              <a:rPr lang="pl-PL" dirty="0" smtClean="0"/>
              <a:t>UE</a:t>
            </a:r>
          </a:p>
          <a:p>
            <a:r>
              <a:rPr lang="pl-PL" dirty="0" smtClean="0"/>
              <a:t>Struktura organizacyjna: Rada Prezesów (główny </a:t>
            </a:r>
            <a:r>
              <a:rPr lang="pl-PL" dirty="0"/>
              <a:t>organ decyzyjny), Zarząd (</a:t>
            </a:r>
            <a:r>
              <a:rPr lang="pl-PL" dirty="0" smtClean="0"/>
              <a:t>nadzoruje </a:t>
            </a:r>
            <a:r>
              <a:rPr lang="pl-PL" dirty="0"/>
              <a:t>bieżące zarządzanie EBC), Rada Ogólna (</a:t>
            </a:r>
            <a:r>
              <a:rPr lang="pl-PL" dirty="0" smtClean="0"/>
              <a:t>wspomaga </a:t>
            </a:r>
            <a:r>
              <a:rPr lang="pl-PL" dirty="0"/>
              <a:t>działania koordynacyjne i doradcze </a:t>
            </a:r>
            <a:r>
              <a:rPr lang="pl-PL" dirty="0" smtClean="0"/>
              <a:t>EBC)</a:t>
            </a:r>
          </a:p>
          <a:p>
            <a:r>
              <a:rPr lang="pl-PL" dirty="0"/>
              <a:t>EBC współpracuje z krajowymi bankami centralnymi wszystkich państw UE. Wszystkie one tworzą Europejski System Banków Centralnych</a:t>
            </a:r>
            <a:r>
              <a:rPr lang="pl-PL" dirty="0" smtClean="0"/>
              <a:t>.</a:t>
            </a:r>
            <a:endParaRPr lang="pl-PL" dirty="0"/>
          </a:p>
          <a:p>
            <a:r>
              <a:rPr lang="pl-PL" dirty="0"/>
              <a:t>EBC koordynuje współpracę między bankami centralnymi w strefie euro. Współpracę tą określa się mianem „Eurosystemu”.</a:t>
            </a:r>
            <a:endParaRPr lang="en-US" dirty="0"/>
          </a:p>
        </p:txBody>
      </p:sp>
      <p:sp>
        <p:nvSpPr>
          <p:cNvPr id="4" name="Rectangle 3"/>
          <p:cNvSpPr/>
          <p:nvPr/>
        </p:nvSpPr>
        <p:spPr>
          <a:xfrm>
            <a:off x="5042095" y="1465302"/>
            <a:ext cx="4745210" cy="369332"/>
          </a:xfrm>
          <a:prstGeom prst="rect">
            <a:avLst/>
          </a:prstGeom>
        </p:spPr>
        <p:txBody>
          <a:bodyPr wrap="none">
            <a:spAutoFit/>
          </a:bodyPr>
          <a:lstStyle/>
          <a:p>
            <a:r>
              <a:rPr lang="pl-PL" dirty="0" smtClean="0"/>
              <a:t>Siedziba: </a:t>
            </a:r>
            <a:r>
              <a:rPr lang="en-US" dirty="0" smtClean="0"/>
              <a:t>Frankfurt </a:t>
            </a:r>
            <a:r>
              <a:rPr lang="en-US" dirty="0" err="1"/>
              <a:t>nad</a:t>
            </a:r>
            <a:r>
              <a:rPr lang="en-US" dirty="0"/>
              <a:t> Menem (</a:t>
            </a:r>
            <a:r>
              <a:rPr lang="en-US" dirty="0" err="1"/>
              <a:t>Niemcy</a:t>
            </a:r>
            <a:r>
              <a:rPr lang="en-US" dirty="0"/>
              <a:t>)</a:t>
            </a:r>
          </a:p>
        </p:txBody>
      </p:sp>
    </p:spTree>
    <p:extLst>
      <p:ext uri="{BB962C8B-B14F-4D97-AF65-F5344CB8AC3E}">
        <p14:creationId xmlns:p14="http://schemas.microsoft.com/office/powerpoint/2010/main" val="3769622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Europejski Trybunał Obrachunkowy</a:t>
            </a:r>
            <a:endParaRPr lang="en-US" dirty="0"/>
          </a:p>
        </p:txBody>
      </p:sp>
      <p:sp>
        <p:nvSpPr>
          <p:cNvPr id="3" name="Content Placeholder 2"/>
          <p:cNvSpPr>
            <a:spLocks noGrp="1"/>
          </p:cNvSpPr>
          <p:nvPr>
            <p:ph idx="1"/>
          </p:nvPr>
        </p:nvSpPr>
        <p:spPr/>
        <p:txBody>
          <a:bodyPr/>
          <a:lstStyle/>
          <a:p>
            <a:r>
              <a:rPr lang="pl-PL" dirty="0"/>
              <a:t>U</a:t>
            </a:r>
            <a:r>
              <a:rPr lang="pl-PL" dirty="0" smtClean="0"/>
              <a:t>nijny </a:t>
            </a:r>
            <a:r>
              <a:rPr lang="pl-PL" dirty="0"/>
              <a:t>niezależny zewnętrzny kontroler </a:t>
            </a:r>
            <a:r>
              <a:rPr lang="pl-PL" dirty="0" smtClean="0"/>
              <a:t>dba </a:t>
            </a:r>
            <a:r>
              <a:rPr lang="pl-PL" dirty="0"/>
              <a:t>o interesy podatników w UE. </a:t>
            </a:r>
            <a:endParaRPr lang="pl-PL" dirty="0" smtClean="0"/>
          </a:p>
          <a:p>
            <a:r>
              <a:rPr lang="pl-PL" dirty="0"/>
              <a:t>N</a:t>
            </a:r>
            <a:r>
              <a:rPr lang="pl-PL" dirty="0" smtClean="0"/>
              <a:t>ie </a:t>
            </a:r>
            <a:r>
              <a:rPr lang="pl-PL" dirty="0"/>
              <a:t>posiada uprawnień w zakresie egzekwowania prawa, ale działa na rzecz usprawnienia zarządzania budżetem UE przez Komisję Europejską i przedstawia sprawozdania na temat finansów UE</a:t>
            </a:r>
            <a:r>
              <a:rPr lang="pl-PL" dirty="0" smtClean="0"/>
              <a:t>.</a:t>
            </a:r>
          </a:p>
          <a:p>
            <a:r>
              <a:rPr lang="pl-PL" dirty="0"/>
              <a:t>Członkowie Trybunału są mianowani przez Radę, po zasięgnięciu opinii Parlamentu, na sześcioletnią odnawialną kadencję. Członkowie wybierają spośród siebie prezesa na trzyletnią (również odnawialną) kadencję</a:t>
            </a:r>
            <a:r>
              <a:rPr lang="pl-PL" dirty="0" smtClean="0"/>
              <a:t>.</a:t>
            </a:r>
          </a:p>
          <a:p>
            <a:r>
              <a:rPr lang="pl-PL" dirty="0"/>
              <a:t>Trybunał podzielony jest na grupy kontroli, tzw. izby. Przygotowują one projekty sprawozdań i opinii, które następnie są formalnie przyjmowane przez członków Trybunału.</a:t>
            </a:r>
          </a:p>
          <a:p>
            <a:endParaRPr lang="pl-PL" dirty="0"/>
          </a:p>
          <a:p>
            <a:endParaRPr lang="en-US" dirty="0"/>
          </a:p>
        </p:txBody>
      </p:sp>
      <p:sp>
        <p:nvSpPr>
          <p:cNvPr id="4" name="TextBox 3"/>
          <p:cNvSpPr txBox="1"/>
          <p:nvPr/>
        </p:nvSpPr>
        <p:spPr>
          <a:xfrm>
            <a:off x="5652654" y="1465302"/>
            <a:ext cx="3823855" cy="369332"/>
          </a:xfrm>
          <a:prstGeom prst="rect">
            <a:avLst/>
          </a:prstGeom>
          <a:noFill/>
        </p:spPr>
        <p:txBody>
          <a:bodyPr wrap="square" rtlCol="0">
            <a:spAutoFit/>
          </a:bodyPr>
          <a:lstStyle/>
          <a:p>
            <a:r>
              <a:rPr lang="pl-PL" dirty="0" smtClean="0"/>
              <a:t>Siedziba: Luksemburg</a:t>
            </a:r>
            <a:endParaRPr lang="en-US" dirty="0"/>
          </a:p>
        </p:txBody>
      </p:sp>
    </p:spTree>
    <p:extLst>
      <p:ext uri="{BB962C8B-B14F-4D97-AF65-F5344CB8AC3E}">
        <p14:creationId xmlns:p14="http://schemas.microsoft.com/office/powerpoint/2010/main" val="41428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Instytucje UE - zarys</a:t>
            </a:r>
            <a:endParaRPr lang="en-US" dirty="0"/>
          </a:p>
        </p:txBody>
      </p:sp>
      <p:sp>
        <p:nvSpPr>
          <p:cNvPr id="3" name="Content Placeholder 2"/>
          <p:cNvSpPr>
            <a:spLocks noGrp="1"/>
          </p:cNvSpPr>
          <p:nvPr>
            <p:ph idx="1"/>
          </p:nvPr>
        </p:nvSpPr>
        <p:spPr/>
        <p:txBody>
          <a:bodyPr>
            <a:normAutofit fontScale="62500" lnSpcReduction="20000"/>
          </a:bodyPr>
          <a:lstStyle/>
          <a:p>
            <a:r>
              <a:rPr lang="pl-PL" dirty="0"/>
              <a:t>Artykuł  13 </a:t>
            </a:r>
            <a:r>
              <a:rPr lang="pl-PL" dirty="0" smtClean="0"/>
              <a:t>[</a:t>
            </a:r>
            <a:r>
              <a:rPr lang="pl-PL" dirty="0"/>
              <a:t>Ramy instytucjonalne Unii]</a:t>
            </a:r>
          </a:p>
          <a:p>
            <a:r>
              <a:rPr lang="pl-PL" dirty="0"/>
              <a:t>1. </a:t>
            </a:r>
            <a:r>
              <a:rPr lang="pl-PL" dirty="0" smtClean="0"/>
              <a:t>Unia </a:t>
            </a:r>
            <a:r>
              <a:rPr lang="pl-PL" dirty="0"/>
              <a:t>dysponuje ramami instytucjonalnymi, które mają na celu propagowanie jej wartości, realizację jej celów, służenie jej interesom, interesom jej obywateli oraz interesom Państw Członkowskich, jak również zapewnianie spójności, skuteczności i ciągłości jej polityk oraz działań.</a:t>
            </a:r>
          </a:p>
          <a:p>
            <a:r>
              <a:rPr lang="pl-PL" dirty="0"/>
              <a:t>Instytucjami Unii są</a:t>
            </a:r>
            <a:r>
              <a:rPr lang="pl-PL" dirty="0" smtClean="0"/>
              <a:t>:</a:t>
            </a:r>
          </a:p>
          <a:p>
            <a:pPr marL="0" indent="0">
              <a:lnSpc>
                <a:spcPct val="120000"/>
              </a:lnSpc>
              <a:spcBef>
                <a:spcPts val="0"/>
              </a:spcBef>
              <a:buNone/>
            </a:pPr>
            <a:r>
              <a:rPr lang="pl-PL" dirty="0" smtClean="0"/>
              <a:t>–</a:t>
            </a:r>
            <a:r>
              <a:rPr lang="pl-PL" dirty="0"/>
              <a:t>	Parlament Europejski,</a:t>
            </a:r>
          </a:p>
          <a:p>
            <a:pPr marL="0" indent="0">
              <a:lnSpc>
                <a:spcPct val="120000"/>
              </a:lnSpc>
              <a:spcBef>
                <a:spcPts val="0"/>
              </a:spcBef>
              <a:buNone/>
            </a:pPr>
            <a:r>
              <a:rPr lang="pl-PL" dirty="0"/>
              <a:t>–	Rada Europejska,</a:t>
            </a:r>
          </a:p>
          <a:p>
            <a:pPr marL="0" indent="0">
              <a:lnSpc>
                <a:spcPct val="120000"/>
              </a:lnSpc>
              <a:spcBef>
                <a:spcPts val="0"/>
              </a:spcBef>
              <a:buNone/>
            </a:pPr>
            <a:r>
              <a:rPr lang="pl-PL" dirty="0"/>
              <a:t>–	Rada,</a:t>
            </a:r>
          </a:p>
          <a:p>
            <a:pPr marL="0" indent="0">
              <a:lnSpc>
                <a:spcPct val="120000"/>
              </a:lnSpc>
              <a:spcBef>
                <a:spcPts val="0"/>
              </a:spcBef>
              <a:buNone/>
            </a:pPr>
            <a:r>
              <a:rPr lang="pl-PL" dirty="0"/>
              <a:t>–	Komisja </a:t>
            </a:r>
            <a:r>
              <a:rPr lang="pl-PL" dirty="0" smtClean="0"/>
              <a:t>Europejska,</a:t>
            </a:r>
            <a:endParaRPr lang="pl-PL" dirty="0"/>
          </a:p>
          <a:p>
            <a:pPr marL="0" indent="0">
              <a:lnSpc>
                <a:spcPct val="120000"/>
              </a:lnSpc>
              <a:spcBef>
                <a:spcPts val="0"/>
              </a:spcBef>
              <a:buNone/>
            </a:pPr>
            <a:r>
              <a:rPr lang="pl-PL" dirty="0"/>
              <a:t>–	Trybunał Sprawiedliwości Unii Europejskiej,</a:t>
            </a:r>
          </a:p>
          <a:p>
            <a:pPr marL="0" indent="0">
              <a:lnSpc>
                <a:spcPct val="120000"/>
              </a:lnSpc>
              <a:spcBef>
                <a:spcPts val="0"/>
              </a:spcBef>
              <a:buNone/>
            </a:pPr>
            <a:r>
              <a:rPr lang="pl-PL" dirty="0"/>
              <a:t>–	Europejski Bank Centralny,</a:t>
            </a:r>
          </a:p>
          <a:p>
            <a:pPr marL="0" indent="0">
              <a:lnSpc>
                <a:spcPct val="120000"/>
              </a:lnSpc>
              <a:spcBef>
                <a:spcPts val="0"/>
              </a:spcBef>
              <a:buNone/>
            </a:pPr>
            <a:r>
              <a:rPr lang="pl-PL" dirty="0"/>
              <a:t>–	Trybunał Obrachunkowy.</a:t>
            </a:r>
          </a:p>
          <a:p>
            <a:r>
              <a:rPr lang="pl-PL" dirty="0"/>
              <a:t>2. </a:t>
            </a:r>
            <a:r>
              <a:rPr lang="pl-PL" dirty="0" smtClean="0"/>
              <a:t>Każda </a:t>
            </a:r>
            <a:r>
              <a:rPr lang="pl-PL" dirty="0"/>
              <a:t>instytucja działa w granicach uprawnień przyznanych jej na mocy Traktatów, zgodnie z procedurami, na warunkach i w celach w nich określonych. Instytucje lojalnie ze sobą współpracują.</a:t>
            </a:r>
          </a:p>
          <a:p>
            <a:r>
              <a:rPr lang="pl-PL" dirty="0"/>
              <a:t>3. </a:t>
            </a:r>
            <a:r>
              <a:rPr lang="pl-PL" dirty="0" smtClean="0"/>
              <a:t>Postanowienia </a:t>
            </a:r>
            <a:r>
              <a:rPr lang="pl-PL" dirty="0"/>
              <a:t>dotyczące Europejskiego Banku Centralnego i Trybunału Obrachunkowego, a także szczegółowe postanowienia dotyczące innych instytucji znajdują się w Traktacie o funkcjonowaniu Unii Europejskiej.</a:t>
            </a:r>
          </a:p>
          <a:p>
            <a:r>
              <a:rPr lang="pl-PL" dirty="0"/>
              <a:t>4. </a:t>
            </a:r>
            <a:r>
              <a:rPr lang="pl-PL" dirty="0" smtClean="0"/>
              <a:t>Parlament </a:t>
            </a:r>
            <a:r>
              <a:rPr lang="pl-PL" dirty="0"/>
              <a:t>Europejski, Rada i Komisja są wspomagane przez Komitet Ekonomiczno-Społeczny i Komitet Regionów, które pełnią funkcje doradcze.</a:t>
            </a:r>
            <a:endParaRPr lang="en-US" dirty="0"/>
          </a:p>
        </p:txBody>
      </p:sp>
    </p:spTree>
    <p:extLst>
      <p:ext uri="{BB962C8B-B14F-4D97-AF65-F5344CB8AC3E}">
        <p14:creationId xmlns:p14="http://schemas.microsoft.com/office/powerpoint/2010/main" val="3801015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Instytucje UE - zarys</a:t>
            </a:r>
            <a:endParaRPr lang="en-US" dirty="0"/>
          </a:p>
        </p:txBody>
      </p:sp>
      <p:pic>
        <p:nvPicPr>
          <p:cNvPr id="5" name="Content Placeholder 4"/>
          <p:cNvPicPr>
            <a:picLocks noGrp="1" noChangeAspect="1"/>
          </p:cNvPicPr>
          <p:nvPr>
            <p:ph idx="1"/>
          </p:nvPr>
        </p:nvPicPr>
        <p:blipFill>
          <a:blip r:embed="rId2"/>
          <a:stretch>
            <a:fillRect/>
          </a:stretch>
        </p:blipFill>
        <p:spPr>
          <a:xfrm>
            <a:off x="1539130" y="1551709"/>
            <a:ext cx="5820112" cy="3778250"/>
          </a:xfrm>
          <a:prstGeom prst="rect">
            <a:avLst/>
          </a:prstGeom>
        </p:spPr>
      </p:pic>
      <p:sp>
        <p:nvSpPr>
          <p:cNvPr id="6" name="TextBox 5"/>
          <p:cNvSpPr txBox="1"/>
          <p:nvPr/>
        </p:nvSpPr>
        <p:spPr>
          <a:xfrm>
            <a:off x="7626927" y="1756064"/>
            <a:ext cx="4125191" cy="1754326"/>
          </a:xfrm>
          <a:prstGeom prst="rect">
            <a:avLst/>
          </a:prstGeom>
          <a:noFill/>
        </p:spPr>
        <p:txBody>
          <a:bodyPr wrap="square" rtlCol="0">
            <a:spAutoFit/>
          </a:bodyPr>
          <a:lstStyle/>
          <a:p>
            <a:pPr marL="342900" indent="-342900">
              <a:buFont typeface="+mj-lt"/>
              <a:buAutoNum type="arabicPeriod"/>
            </a:pPr>
            <a:r>
              <a:rPr lang="pl-PL" dirty="0" smtClean="0"/>
              <a:t>Władza ustawodawcza – Parlament Europejski i Rada</a:t>
            </a:r>
          </a:p>
          <a:p>
            <a:pPr marL="342900" indent="-342900">
              <a:buFont typeface="+mj-lt"/>
              <a:buAutoNum type="arabicPeriod"/>
            </a:pPr>
            <a:r>
              <a:rPr lang="pl-PL" dirty="0" smtClean="0"/>
              <a:t>Władza wykonawcza – Komisja Europejska</a:t>
            </a:r>
          </a:p>
          <a:p>
            <a:pPr marL="342900" indent="-342900">
              <a:buFont typeface="+mj-lt"/>
              <a:buAutoNum type="arabicPeriod"/>
            </a:pPr>
            <a:r>
              <a:rPr lang="pl-PL" dirty="0" smtClean="0"/>
              <a:t>Władza sądownicza – Trybunał Sprawiedliwości UE</a:t>
            </a:r>
            <a:endParaRPr lang="en-US" dirty="0"/>
          </a:p>
        </p:txBody>
      </p:sp>
    </p:spTree>
    <p:extLst>
      <p:ext uri="{BB962C8B-B14F-4D97-AF65-F5344CB8AC3E}">
        <p14:creationId xmlns:p14="http://schemas.microsoft.com/office/powerpoint/2010/main" val="1028529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Parlament </a:t>
            </a:r>
            <a:r>
              <a:rPr lang="pl-PL" dirty="0"/>
              <a:t>E</a:t>
            </a:r>
            <a:r>
              <a:rPr lang="pl-PL" dirty="0" smtClean="0"/>
              <a:t>uropejski</a:t>
            </a:r>
            <a:endParaRPr lang="en-US" dirty="0"/>
          </a:p>
        </p:txBody>
      </p:sp>
      <p:sp>
        <p:nvSpPr>
          <p:cNvPr id="3" name="Content Placeholder 2"/>
          <p:cNvSpPr>
            <a:spLocks noGrp="1"/>
          </p:cNvSpPr>
          <p:nvPr>
            <p:ph idx="1"/>
          </p:nvPr>
        </p:nvSpPr>
        <p:spPr/>
        <p:txBody>
          <a:bodyPr>
            <a:normAutofit fontScale="92500" lnSpcReduction="20000"/>
          </a:bodyPr>
          <a:lstStyle/>
          <a:p>
            <a:r>
              <a:rPr lang="pl-PL" dirty="0" smtClean="0"/>
              <a:t>Instytucja gromadząca przedstawicieli społeczeństwa Unii Europejskiej (art. 14 ust. 2 TUE)</a:t>
            </a:r>
          </a:p>
          <a:p>
            <a:r>
              <a:rPr lang="pl-PL" dirty="0" smtClean="0"/>
              <a:t>PE istnieje od początku istnienia </a:t>
            </a:r>
            <a:r>
              <a:rPr lang="pl-PL" dirty="0" err="1" smtClean="0"/>
              <a:t>EWWiS</a:t>
            </a:r>
            <a:r>
              <a:rPr lang="pl-PL" dirty="0" smtClean="0"/>
              <a:t> – początkowo Wspólne Zgromadzenie</a:t>
            </a:r>
          </a:p>
          <a:p>
            <a:r>
              <a:rPr lang="pl-PL" dirty="0"/>
              <a:t>Posłowie wybierani są w wyborach bezpośrednich co 5 lat Ostatnie wybory odbyły się w maju 2014 r.</a:t>
            </a:r>
            <a:endParaRPr lang="pl-PL" dirty="0" smtClean="0"/>
          </a:p>
          <a:p>
            <a:r>
              <a:rPr lang="pl-PL" dirty="0" smtClean="0"/>
              <a:t>Wybory według zasad państw członkowskich, ale muszą być: proporcjonalne, bezpośrednie, powszechne i tajne (decyzja Rady 2002/772/WE). Prawo wyborcze ma każdy obywatel UE, niezależnie od narodowości, głosuje w okręgu w którym mieszka (zasada domicylu)</a:t>
            </a:r>
          </a:p>
          <a:p>
            <a:r>
              <a:rPr lang="pl-PL" dirty="0" smtClean="0"/>
              <a:t>Całkowita </a:t>
            </a:r>
            <a:r>
              <a:rPr lang="pl-PL" dirty="0"/>
              <a:t>liczba posłów nie może przekroczyć 751 (750 plus przewodniczący). </a:t>
            </a:r>
            <a:endParaRPr lang="pl-PL" dirty="0" smtClean="0"/>
          </a:p>
          <a:p>
            <a:r>
              <a:rPr lang="pl-PL" dirty="0" smtClean="0"/>
              <a:t>Obraduje w trybie sesyjnym (zwyczajne, nadzwyczajne)</a:t>
            </a:r>
          </a:p>
          <a:p>
            <a:r>
              <a:rPr lang="pl-PL" dirty="0" smtClean="0"/>
              <a:t>Praca w komisjach parlamentarnych, uchwalanie prawa w sesjach plenarnych (</a:t>
            </a:r>
            <a:r>
              <a:rPr lang="en-US" dirty="0" err="1" smtClean="0"/>
              <a:t>cztery</a:t>
            </a:r>
            <a:r>
              <a:rPr lang="en-US" dirty="0" smtClean="0"/>
              <a:t> </a:t>
            </a:r>
            <a:r>
              <a:rPr lang="en-US" dirty="0" err="1"/>
              <a:t>dni</a:t>
            </a:r>
            <a:r>
              <a:rPr lang="en-US" dirty="0"/>
              <a:t> w </a:t>
            </a:r>
            <a:r>
              <a:rPr lang="en-US" dirty="0" err="1" smtClean="0"/>
              <a:t>miesiącu</a:t>
            </a:r>
            <a:r>
              <a:rPr lang="pl-PL" dirty="0" smtClean="0"/>
              <a:t> najczęściej w Strasburgu)</a:t>
            </a:r>
          </a:p>
          <a:p>
            <a:endParaRPr lang="pl-PL" dirty="0" smtClean="0"/>
          </a:p>
          <a:p>
            <a:endParaRPr lang="en-US" dirty="0"/>
          </a:p>
        </p:txBody>
      </p:sp>
      <p:sp>
        <p:nvSpPr>
          <p:cNvPr id="4" name="Rectangle 3"/>
          <p:cNvSpPr/>
          <p:nvPr/>
        </p:nvSpPr>
        <p:spPr>
          <a:xfrm>
            <a:off x="4802136" y="1384361"/>
            <a:ext cx="6702476" cy="369332"/>
          </a:xfrm>
          <a:prstGeom prst="rect">
            <a:avLst/>
          </a:prstGeom>
        </p:spPr>
        <p:txBody>
          <a:bodyPr wrap="none">
            <a:spAutoFit/>
          </a:bodyPr>
          <a:lstStyle/>
          <a:p>
            <a:r>
              <a:rPr lang="pl-PL" dirty="0" smtClean="0"/>
              <a:t>Siedziba: </a:t>
            </a:r>
            <a:r>
              <a:rPr lang="en-US" dirty="0" smtClean="0"/>
              <a:t>Strasburg </a:t>
            </a:r>
            <a:r>
              <a:rPr lang="en-US" dirty="0"/>
              <a:t>(</a:t>
            </a:r>
            <a:r>
              <a:rPr lang="en-US" dirty="0" err="1"/>
              <a:t>Francja</a:t>
            </a:r>
            <a:r>
              <a:rPr lang="en-US" dirty="0"/>
              <a:t>), </a:t>
            </a:r>
            <a:r>
              <a:rPr lang="en-US" dirty="0" err="1"/>
              <a:t>Bruksela</a:t>
            </a:r>
            <a:r>
              <a:rPr lang="en-US" dirty="0"/>
              <a:t> (</a:t>
            </a:r>
            <a:r>
              <a:rPr lang="en-US" dirty="0" err="1"/>
              <a:t>Belgia</a:t>
            </a:r>
            <a:r>
              <a:rPr lang="en-US" dirty="0"/>
              <a:t>), </a:t>
            </a:r>
            <a:r>
              <a:rPr lang="en-US" dirty="0" err="1"/>
              <a:t>Luksemburg</a:t>
            </a:r>
            <a:endParaRPr lang="en-US" dirty="0"/>
          </a:p>
        </p:txBody>
      </p:sp>
    </p:spTree>
    <p:extLst>
      <p:ext uri="{BB962C8B-B14F-4D97-AF65-F5344CB8AC3E}">
        <p14:creationId xmlns:p14="http://schemas.microsoft.com/office/powerpoint/2010/main" val="224549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Europejska (ang. </a:t>
            </a:r>
            <a:r>
              <a:rPr lang="pl-PL" dirty="0" err="1" smtClean="0"/>
              <a:t>European</a:t>
            </a:r>
            <a:r>
              <a:rPr lang="pl-PL" dirty="0" smtClean="0"/>
              <a:t> </a:t>
            </a:r>
            <a:r>
              <a:rPr lang="pl-PL" dirty="0" err="1" smtClean="0"/>
              <a:t>Council</a:t>
            </a:r>
            <a:r>
              <a:rPr lang="pl-PL" dirty="0" smtClean="0"/>
              <a:t>)</a:t>
            </a:r>
            <a:endParaRPr lang="en-US" dirty="0"/>
          </a:p>
        </p:txBody>
      </p:sp>
      <p:sp>
        <p:nvSpPr>
          <p:cNvPr id="3" name="Content Placeholder 2"/>
          <p:cNvSpPr>
            <a:spLocks noGrp="1"/>
          </p:cNvSpPr>
          <p:nvPr>
            <p:ph idx="1"/>
          </p:nvPr>
        </p:nvSpPr>
        <p:spPr/>
        <p:txBody>
          <a:bodyPr/>
          <a:lstStyle/>
          <a:p>
            <a:r>
              <a:rPr lang="pl-PL" dirty="0" smtClean="0"/>
              <a:t>Wywodzi się z nieformalnych spotkań przedstawicieli rządów państw członkowskich (spotkania na szczycie). Od 1992 ustanowiona formalnie.</a:t>
            </a:r>
          </a:p>
          <a:p>
            <a:r>
              <a:rPr lang="pl-PL" dirty="0" smtClean="0"/>
              <a:t>Charakter międzyrządowy</a:t>
            </a:r>
          </a:p>
          <a:p>
            <a:r>
              <a:rPr lang="pl-PL" dirty="0" smtClean="0"/>
              <a:t>Nie jest organem formalnie powoływanym, nie ma stałego składu</a:t>
            </a:r>
          </a:p>
          <a:p>
            <a:r>
              <a:rPr lang="pl-PL" dirty="0" smtClean="0"/>
              <a:t>Art. 15 TUE – Rada Europejska nadaje Unii impulsy niezbędne do jej rozwoju i określa ogólne kierunki i priorytety polityczne.</a:t>
            </a:r>
          </a:p>
          <a:p>
            <a:r>
              <a:rPr lang="pl-PL" dirty="0" smtClean="0"/>
              <a:t>Gwarantuje spójność działań UE, pełni rolę arbitra w sytuacjach konfliktu między ministrami wchodzącymi w skład Rady, dąży do rozwoju integracji europejskiej, podejmuje strategiczne decyzje o charakterze politycznym.</a:t>
            </a:r>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506075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(ang. </a:t>
            </a:r>
            <a:r>
              <a:rPr lang="en-US" dirty="0" smtClean="0"/>
              <a:t>Council </a:t>
            </a:r>
            <a:r>
              <a:rPr lang="en-US" dirty="0"/>
              <a:t>of the European Union</a:t>
            </a:r>
            <a:r>
              <a:rPr lang="pl-PL" dirty="0" smtClean="0"/>
              <a:t>)</a:t>
            </a:r>
            <a:endParaRPr lang="en-US" dirty="0"/>
          </a:p>
        </p:txBody>
      </p:sp>
      <p:sp>
        <p:nvSpPr>
          <p:cNvPr id="3" name="Content Placeholder 2"/>
          <p:cNvSpPr>
            <a:spLocks noGrp="1"/>
          </p:cNvSpPr>
          <p:nvPr>
            <p:ph idx="1"/>
          </p:nvPr>
        </p:nvSpPr>
        <p:spPr>
          <a:xfrm>
            <a:off x="2589212" y="2133600"/>
            <a:ext cx="8915400" cy="3976255"/>
          </a:xfrm>
        </p:spPr>
        <p:txBody>
          <a:bodyPr>
            <a:normAutofit/>
          </a:bodyPr>
          <a:lstStyle/>
          <a:p>
            <a:r>
              <a:rPr lang="pl-PL" b="1" dirty="0" smtClean="0"/>
              <a:t>Rada = Rada Unii Europejskiej</a:t>
            </a:r>
          </a:p>
          <a:p>
            <a:r>
              <a:rPr lang="pl-PL" dirty="0" smtClean="0"/>
              <a:t>NIE MYLIĆ Z:</a:t>
            </a:r>
          </a:p>
          <a:p>
            <a:pPr lvl="1"/>
            <a:r>
              <a:rPr lang="pl-PL" dirty="0" smtClean="0"/>
              <a:t>Rada Europejska (inna instytucja UE)</a:t>
            </a:r>
          </a:p>
          <a:p>
            <a:pPr lvl="1"/>
            <a:r>
              <a:rPr lang="pl-PL" dirty="0" smtClean="0"/>
              <a:t>Rada Europy (inna organizacja międzynarodowa)</a:t>
            </a:r>
          </a:p>
          <a:p>
            <a:r>
              <a:rPr lang="pl-PL" dirty="0"/>
              <a:t>Powołana w </a:t>
            </a:r>
            <a:r>
              <a:rPr lang="pl-PL" dirty="0" smtClean="0"/>
              <a:t>1958 r. </a:t>
            </a:r>
            <a:r>
              <a:rPr lang="pl-PL" dirty="0"/>
              <a:t>(jako Rada Europejskiej Wspólnoty Gospodarczej)</a:t>
            </a:r>
            <a:endParaRPr lang="pl-PL" dirty="0" smtClean="0"/>
          </a:p>
          <a:p>
            <a:r>
              <a:rPr lang="pl-PL" dirty="0" smtClean="0"/>
              <a:t>Organ o charakterze międzyrządowym. Członek Rady  jest związany instrukcjami swojego rządu.</a:t>
            </a:r>
          </a:p>
          <a:p>
            <a:r>
              <a:rPr lang="pl-PL" dirty="0" smtClean="0"/>
              <a:t>Rada do Spraw Zagranicznych, której przewodniczy Wysoki Przedstawiciel Unii </a:t>
            </a:r>
            <a:r>
              <a:rPr lang="pl-PL" dirty="0" err="1" smtClean="0"/>
              <a:t>ds</a:t>
            </a:r>
            <a:r>
              <a:rPr lang="pl-PL" dirty="0" smtClean="0"/>
              <a:t>, zagranicznych i polityki bezpieczeństwa.</a:t>
            </a:r>
          </a:p>
          <a:p>
            <a:r>
              <a:rPr lang="pl-PL" dirty="0" smtClean="0"/>
              <a:t>Wszystkim </a:t>
            </a:r>
            <a:r>
              <a:rPr lang="pl-PL" dirty="0"/>
              <a:t>innym posiedzeniom Rady przewodniczy odpowiedni minister kraju, który wówczas sprawuje rotacyjną prezydencję w Unii Europejskiej.</a:t>
            </a:r>
            <a:endParaRPr lang="pl-PL" dirty="0" smtClean="0"/>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45539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Rada – głosowanie kwalifikowaną większością</a:t>
            </a:r>
            <a:endParaRPr lang="en-US" dirty="0"/>
          </a:p>
        </p:txBody>
      </p:sp>
      <p:sp>
        <p:nvSpPr>
          <p:cNvPr id="3" name="Content Placeholder 2"/>
          <p:cNvSpPr>
            <a:spLocks noGrp="1"/>
          </p:cNvSpPr>
          <p:nvPr>
            <p:ph idx="1"/>
          </p:nvPr>
        </p:nvSpPr>
        <p:spPr>
          <a:xfrm>
            <a:off x="1413164" y="2040081"/>
            <a:ext cx="10091448" cy="4745183"/>
          </a:xfrm>
        </p:spPr>
        <p:txBody>
          <a:bodyPr>
            <a:normAutofit fontScale="55000" lnSpcReduction="20000"/>
          </a:bodyPr>
          <a:lstStyle/>
          <a:p>
            <a:pPr algn="just"/>
            <a:r>
              <a:rPr lang="pl-PL" dirty="0" smtClean="0"/>
              <a:t>Formuła z Joaniny (głosowanie w okresie przejściowym do 31 marca 2017 r. za pomocą starej – nicejskiej formuły)</a:t>
            </a:r>
          </a:p>
          <a:p>
            <a:pPr algn="just"/>
            <a:r>
              <a:rPr lang="pl-PL" dirty="0" smtClean="0"/>
              <a:t>Protokół nr 36 do TUE</a:t>
            </a:r>
          </a:p>
          <a:p>
            <a:pPr marL="0" indent="0" algn="just">
              <a:buNone/>
            </a:pPr>
            <a:r>
              <a:rPr lang="pl-PL" dirty="0" smtClean="0"/>
              <a:t>Artykuł </a:t>
            </a:r>
            <a:r>
              <a:rPr lang="pl-PL" dirty="0"/>
              <a:t>2</a:t>
            </a:r>
          </a:p>
          <a:p>
            <a:pPr marL="0" indent="0" algn="just">
              <a:buNone/>
            </a:pPr>
            <a:r>
              <a:rPr lang="pl-PL" dirty="0"/>
              <a:t>W stosownym czasie przed wyborami do Parlamentu Europejskiego w 2009 roku, Rada Europejska przyjmuje decyzję ustalającą skład Parlamentu Europejskiego, zgodnie z artykułem 14 ustęp 2 akapit drugi Traktatu o Unii Europejskiej.</a:t>
            </a:r>
          </a:p>
          <a:p>
            <a:pPr marL="0" indent="0" algn="just">
              <a:buNone/>
            </a:pPr>
            <a:r>
              <a:rPr lang="pl-PL" dirty="0"/>
              <a:t>Do końca kadencji 2004–2009 skład i liczba członków Parlamentu Europejskiego pozostają takie same jak te obowiązujące w chwili wejścia w życie Traktatu z </a:t>
            </a:r>
            <a:r>
              <a:rPr lang="pl-PL" dirty="0" smtClean="0"/>
              <a:t>Lizbony.</a:t>
            </a:r>
          </a:p>
          <a:p>
            <a:pPr marL="0" indent="0" algn="just">
              <a:buNone/>
            </a:pPr>
            <a:r>
              <a:rPr lang="pl-PL" dirty="0" smtClean="0"/>
              <a:t>Artykuł </a:t>
            </a:r>
            <a:r>
              <a:rPr lang="pl-PL" dirty="0"/>
              <a:t>3</a:t>
            </a:r>
          </a:p>
          <a:p>
            <a:pPr marL="0" indent="0" algn="just">
              <a:buNone/>
            </a:pPr>
            <a:r>
              <a:rPr lang="pl-PL" dirty="0"/>
              <a:t>1. Zgodnie z artykułem 16 ustęp 4 Traktatu o Unii Europejskiej postanowienia tego ustępu i postanowienia artykułu 238 ustęp 2 Traktatu o funkcjonowaniu Unii Europejskiej, dotyczące definicji większości kwalifikowanej w Radzie Europejskiej i w Radzie, stają się skuteczne 1 listopada 2014 roku.</a:t>
            </a:r>
          </a:p>
          <a:p>
            <a:pPr marL="0" indent="0" algn="just">
              <a:buNone/>
            </a:pPr>
            <a:r>
              <a:rPr lang="pl-PL" dirty="0"/>
              <a:t>2. Między 1 listopada 2014 roku a 31 marca 2017 roku, jeżeli przyjęcie uchwały wymaga większości kwalifikowanej, członek Rady może zażądać, by uchwała ta została przyjęta większością kwalifikowaną określoną w ustępie 3. W takim przypadku stosuje się ustępy 3 i 4.</a:t>
            </a:r>
          </a:p>
          <a:p>
            <a:pPr marL="0" indent="0" algn="just">
              <a:buNone/>
            </a:pPr>
            <a:r>
              <a:rPr lang="pl-PL" dirty="0"/>
              <a:t>3. Bez uszczerbku dla artykułu 235 ustęp 1 akapit drugi Traktatu o funkcjonowaniu Unii Europejskiej do 31 października 2014 roku obowiązują następujące postanowienia:</a:t>
            </a:r>
          </a:p>
          <a:p>
            <a:pPr marL="0" indent="0" algn="just">
              <a:buNone/>
            </a:pPr>
            <a:r>
              <a:rPr lang="pl-PL" dirty="0" smtClean="0"/>
              <a:t>Jeżeli </a:t>
            </a:r>
            <a:r>
              <a:rPr lang="pl-PL" dirty="0"/>
              <a:t>na mocy Traktatów uchwały powinny zostać przyjęte na wniosek Komisji, wymagają one do ich przyjęcia co najmniej 255 głosów "za", oddanych przez większość członków. W innych przypadkach uchwały wymagają do ich przyjęcia co najmniej 255 głosów "za", oddanych przez co najmniej dwie trzecie członków.</a:t>
            </a:r>
          </a:p>
          <a:p>
            <a:pPr marL="0" indent="0" algn="just">
              <a:buNone/>
            </a:pPr>
            <a:r>
              <a:rPr lang="pl-PL" dirty="0"/>
              <a:t>Jeżeli akt ma zostać przyjęty przez Radę Europejską lub Radę większością kwalifikowaną, członek Rady Europejskiej lub Rady może zażądać sprawdzenia, czy Państwa Członkowskie stanowiące tę większość kwalifikowaną reprezentują co najmniej 62 % ogółu ludności Unii. Jeżeli okaże się, że warunek ten nie został spełniony, dany akt nie zostaje przyjęty.</a:t>
            </a:r>
          </a:p>
          <a:p>
            <a:pPr marL="0" indent="0" algn="just">
              <a:buNone/>
            </a:pPr>
            <a:r>
              <a:rPr lang="pl-PL" dirty="0"/>
              <a:t>4. Do 31 października 2014 roku, w przypadku gdy w zastosowaniu Traktatów nie wszyscy członkowie Rady biorą udział w głosowaniu, czyli w przypadkach gdy zastosowanie ma większość kwalifikowana określona zgodnie z artykułem 238 ustęp 3 Traktatu o funkcjonowaniu Unii Europejskiej, większość kwalifikowana jest określona jako taki sam udział głosów ważonych i taki sam udział liczby członków Rady oraz, w stosownym przypadku, taki sam udział procentowy ludności danych Państw Członkowskich, jak te ustalone w ustępie 3 niniejszego artykułu.</a:t>
            </a:r>
          </a:p>
          <a:p>
            <a:pPr algn="just"/>
            <a:endParaRPr lang="pl-PL" dirty="0" smtClean="0"/>
          </a:p>
          <a:p>
            <a:pPr algn="just"/>
            <a:endParaRPr lang="en-US" dirty="0"/>
          </a:p>
        </p:txBody>
      </p:sp>
    </p:spTree>
    <p:extLst>
      <p:ext uri="{BB962C8B-B14F-4D97-AF65-F5344CB8AC3E}">
        <p14:creationId xmlns:p14="http://schemas.microsoft.com/office/powerpoint/2010/main" val="31229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Komisja Europejska</a:t>
            </a:r>
            <a:endParaRPr lang="en-US" dirty="0"/>
          </a:p>
        </p:txBody>
      </p:sp>
      <p:sp>
        <p:nvSpPr>
          <p:cNvPr id="3" name="Content Placeholder 2"/>
          <p:cNvSpPr>
            <a:spLocks noGrp="1"/>
          </p:cNvSpPr>
          <p:nvPr>
            <p:ph idx="1"/>
          </p:nvPr>
        </p:nvSpPr>
        <p:spPr>
          <a:xfrm>
            <a:off x="2589212" y="2133600"/>
            <a:ext cx="8915400" cy="3976255"/>
          </a:xfrm>
        </p:spPr>
        <p:txBody>
          <a:bodyPr>
            <a:normAutofit/>
          </a:bodyPr>
          <a:lstStyle/>
          <a:p>
            <a:r>
              <a:rPr lang="pl-PL" dirty="0"/>
              <a:t>Powołana na mocy traktatu o fuzji z 1965 r. (wcześniej </a:t>
            </a:r>
            <a:r>
              <a:rPr lang="pl-PL" dirty="0" smtClean="0"/>
              <a:t>Wysoka Władza </a:t>
            </a:r>
            <a:r>
              <a:rPr lang="pl-PL" dirty="0" err="1" smtClean="0"/>
              <a:t>EWWiS</a:t>
            </a:r>
            <a:r>
              <a:rPr lang="pl-PL" dirty="0" smtClean="0"/>
              <a:t>)</a:t>
            </a:r>
          </a:p>
          <a:p>
            <a:r>
              <a:rPr lang="pl-PL" dirty="0" smtClean="0"/>
              <a:t>Niezależna </a:t>
            </a:r>
            <a:r>
              <a:rPr lang="pl-PL" dirty="0"/>
              <a:t>od rządów poszczególnych państw, </a:t>
            </a:r>
            <a:r>
              <a:rPr lang="pl-PL" dirty="0" smtClean="0"/>
              <a:t>reprezentuje </a:t>
            </a:r>
            <a:r>
              <a:rPr lang="pl-PL" dirty="0"/>
              <a:t>interesy Unii Europejskiej jako </a:t>
            </a:r>
            <a:r>
              <a:rPr lang="pl-PL" dirty="0" smtClean="0"/>
              <a:t>całości</a:t>
            </a:r>
          </a:p>
          <a:p>
            <a:r>
              <a:rPr lang="pl-PL" dirty="0"/>
              <a:t>Przewodniczącego Komisji Europejskiej wybiera Parlament Europejski spośród kandydatur przedstawionych przez Radę Europejską. </a:t>
            </a:r>
            <a:endParaRPr lang="pl-PL" dirty="0" smtClean="0"/>
          </a:p>
          <a:p>
            <a:r>
              <a:rPr lang="pl-PL" dirty="0" smtClean="0"/>
              <a:t>Przedkłada </a:t>
            </a:r>
            <a:r>
              <a:rPr lang="pl-PL" dirty="0"/>
              <a:t>wnioski dotyczące poszczególnych obszarów polityki i prawodawstwa </a:t>
            </a:r>
            <a:r>
              <a:rPr lang="pl-PL" dirty="0" smtClean="0"/>
              <a:t>europejskiego, czuwa </a:t>
            </a:r>
            <a:r>
              <a:rPr lang="pl-PL" dirty="0"/>
              <a:t>nad przestrzeganiem postanowień traktatów i przepisów UE (dlatego bywa nazywana „strażniczką traktatów</a:t>
            </a:r>
            <a:r>
              <a:rPr lang="pl-PL" dirty="0" smtClean="0"/>
              <a:t>”), zarządza </a:t>
            </a:r>
            <a:r>
              <a:rPr lang="pl-PL" dirty="0"/>
              <a:t>działaniami w różnych obszarach polityki i budżetem na nie przeznaczonym oraz zajmuje się ich wdrażaniem</a:t>
            </a:r>
            <a:r>
              <a:rPr lang="pl-PL" dirty="0" smtClean="0"/>
              <a:t>,  </a:t>
            </a:r>
            <a:r>
              <a:rPr lang="pl-PL" dirty="0"/>
              <a:t>reprezentuje Unię na arenie światowej w sprawach leżących w gestii Komisji.</a:t>
            </a:r>
          </a:p>
          <a:p>
            <a:endParaRPr lang="pl-PL" dirty="0"/>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Bruksela</a:t>
            </a:r>
            <a:endParaRPr lang="en-US" dirty="0"/>
          </a:p>
        </p:txBody>
      </p:sp>
    </p:spTree>
    <p:extLst>
      <p:ext uri="{BB962C8B-B14F-4D97-AF65-F5344CB8AC3E}">
        <p14:creationId xmlns:p14="http://schemas.microsoft.com/office/powerpoint/2010/main" val="967193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Trybunał Sprawiedliwości UE</a:t>
            </a:r>
            <a:endParaRPr lang="en-US" dirty="0"/>
          </a:p>
        </p:txBody>
      </p:sp>
      <p:sp>
        <p:nvSpPr>
          <p:cNvPr id="3" name="Content Placeholder 2"/>
          <p:cNvSpPr>
            <a:spLocks noGrp="1"/>
          </p:cNvSpPr>
          <p:nvPr>
            <p:ph idx="1"/>
          </p:nvPr>
        </p:nvSpPr>
        <p:spPr/>
        <p:txBody>
          <a:bodyPr>
            <a:normAutofit lnSpcReduction="10000"/>
          </a:bodyPr>
          <a:lstStyle/>
          <a:p>
            <a:r>
              <a:rPr lang="pl-PL" dirty="0" smtClean="0"/>
              <a:t>Zapewnienie </a:t>
            </a:r>
            <a:r>
              <a:rPr lang="pl-PL" dirty="0"/>
              <a:t>jednolitej wykładni i spójnego stosowania prawa UE we wszystkich państwach członkowskich.</a:t>
            </a:r>
          </a:p>
          <a:p>
            <a:r>
              <a:rPr lang="pl-PL" dirty="0"/>
              <a:t>Trybunał </a:t>
            </a:r>
            <a:r>
              <a:rPr lang="pl-PL" dirty="0" smtClean="0"/>
              <a:t>Sprawiedliwości rozstrzyga </a:t>
            </a:r>
            <a:r>
              <a:rPr lang="pl-PL" dirty="0"/>
              <a:t>spory między państwami członkowskimi, instytucjami UE, osobami prawnymi i fizycznymi. </a:t>
            </a:r>
            <a:endParaRPr lang="pl-PL" dirty="0" smtClean="0"/>
          </a:p>
          <a:p>
            <a:r>
              <a:rPr lang="pl-PL" dirty="0" smtClean="0"/>
              <a:t>W </a:t>
            </a:r>
            <a:r>
              <a:rPr lang="pl-PL" dirty="0"/>
              <a:t>skład </a:t>
            </a:r>
            <a:r>
              <a:rPr lang="pl-PL" dirty="0" smtClean="0"/>
              <a:t>trybunału </a:t>
            </a:r>
            <a:r>
              <a:rPr lang="pl-PL" dirty="0"/>
              <a:t>wchodzą sędziowie ze wszystkich krajów UE</a:t>
            </a:r>
            <a:r>
              <a:rPr lang="pl-PL" dirty="0" smtClean="0"/>
              <a:t>.</a:t>
            </a:r>
          </a:p>
          <a:p>
            <a:r>
              <a:rPr lang="pl-PL" dirty="0" smtClean="0"/>
              <a:t>Składa się z 2 organów sądowych:</a:t>
            </a:r>
          </a:p>
          <a:p>
            <a:pPr lvl="1"/>
            <a:r>
              <a:rPr lang="pl-PL" dirty="0"/>
              <a:t>Trybunał Sprawiedliwości: po jednym sędzi z każdego kraju UE i 11 rzeczników generalnych</a:t>
            </a:r>
          </a:p>
          <a:p>
            <a:pPr lvl="1"/>
            <a:r>
              <a:rPr lang="pl-PL" dirty="0"/>
              <a:t>Sąd: 47 sędziów. W 2019 r. ich liczba zwiększy się do 56 (po dwóch sędziów z każdego kraju UE</a:t>
            </a:r>
            <a:r>
              <a:rPr lang="pl-PL" dirty="0" smtClean="0"/>
              <a:t>).</a:t>
            </a:r>
          </a:p>
          <a:p>
            <a:r>
              <a:rPr lang="pl-PL" dirty="0"/>
              <a:t>W każdym z organów sądowych sędziowie wybierają spośród siebie prezesa na odnawialny okres trzech lat.</a:t>
            </a:r>
          </a:p>
          <a:p>
            <a:endParaRPr lang="en-US" dirty="0"/>
          </a:p>
        </p:txBody>
      </p:sp>
      <p:sp>
        <p:nvSpPr>
          <p:cNvPr id="4" name="TextBox 3"/>
          <p:cNvSpPr txBox="1"/>
          <p:nvPr/>
        </p:nvSpPr>
        <p:spPr>
          <a:xfrm>
            <a:off x="5517573" y="1535668"/>
            <a:ext cx="4416136" cy="369332"/>
          </a:xfrm>
          <a:prstGeom prst="rect">
            <a:avLst/>
          </a:prstGeom>
          <a:noFill/>
        </p:spPr>
        <p:txBody>
          <a:bodyPr wrap="square" rtlCol="0">
            <a:spAutoFit/>
          </a:bodyPr>
          <a:lstStyle/>
          <a:p>
            <a:r>
              <a:rPr lang="pl-PL" dirty="0" smtClean="0"/>
              <a:t>Siedziba: Luksemburg</a:t>
            </a:r>
            <a:endParaRPr lang="en-US" dirty="0"/>
          </a:p>
        </p:txBody>
      </p:sp>
    </p:spTree>
    <p:extLst>
      <p:ext uri="{BB962C8B-B14F-4D97-AF65-F5344CB8AC3E}">
        <p14:creationId xmlns:p14="http://schemas.microsoft.com/office/powerpoint/2010/main" val="23299474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2174</TotalTime>
  <Words>1231</Words>
  <Application>Microsoft Office PowerPoint</Application>
  <PresentationFormat>Widescreen</PresentationFormat>
  <Paragraphs>87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Instytucje UE</vt:lpstr>
      <vt:lpstr>Instytucje UE - zarys</vt:lpstr>
      <vt:lpstr>Instytucje UE - zarys</vt:lpstr>
      <vt:lpstr>Parlament Europejski</vt:lpstr>
      <vt:lpstr>Rada Europejska (ang. European Council)</vt:lpstr>
      <vt:lpstr>Rada (ang. Council of the European Union)</vt:lpstr>
      <vt:lpstr>Rada – głosowanie kwalifikowaną większością</vt:lpstr>
      <vt:lpstr>Komisja Europejska</vt:lpstr>
      <vt:lpstr>Trybunał Sprawiedliwości UE</vt:lpstr>
      <vt:lpstr>Europejski Bank Centralny</vt:lpstr>
      <vt:lpstr>Europejski Trybunał Obrachunkowy</vt:lpstr>
    </vt:vector>
  </TitlesOfParts>
  <Company>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ustrojowe UE</dc:title>
  <dc:creator>Aleksandra Pawłowicz</dc:creator>
  <cp:lastModifiedBy>Aleksandra Pawłowicz</cp:lastModifiedBy>
  <cp:revision>30</cp:revision>
  <dcterms:created xsi:type="dcterms:W3CDTF">2018-02-28T20:46:17Z</dcterms:created>
  <dcterms:modified xsi:type="dcterms:W3CDTF">2018-03-07T23:54:14Z</dcterms:modified>
</cp:coreProperties>
</file>