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B5EC-4F75-41DC-B516-78736666CF14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F7DAD7B-280D-40C6-AA0F-3ED6580A1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05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B5EC-4F75-41DC-B516-78736666CF14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7DAD7B-280D-40C6-AA0F-3ED6580A1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755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B5EC-4F75-41DC-B516-78736666CF14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7DAD7B-280D-40C6-AA0F-3ED6580A14F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8453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B5EC-4F75-41DC-B516-78736666CF14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7DAD7B-280D-40C6-AA0F-3ED6580A1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095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B5EC-4F75-41DC-B516-78736666CF14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7DAD7B-280D-40C6-AA0F-3ED6580A14F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5465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B5EC-4F75-41DC-B516-78736666CF14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7DAD7B-280D-40C6-AA0F-3ED6580A1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019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B5EC-4F75-41DC-B516-78736666CF14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AD7B-280D-40C6-AA0F-3ED6580A1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5012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B5EC-4F75-41DC-B516-78736666CF14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AD7B-280D-40C6-AA0F-3ED6580A1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241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B5EC-4F75-41DC-B516-78736666CF14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AD7B-280D-40C6-AA0F-3ED6580A1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125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B5EC-4F75-41DC-B516-78736666CF14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7DAD7B-280D-40C6-AA0F-3ED6580A1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188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B5EC-4F75-41DC-B516-78736666CF14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F7DAD7B-280D-40C6-AA0F-3ED6580A1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475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B5EC-4F75-41DC-B516-78736666CF14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F7DAD7B-280D-40C6-AA0F-3ED6580A1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097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B5EC-4F75-41DC-B516-78736666CF14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AD7B-280D-40C6-AA0F-3ED6580A1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325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B5EC-4F75-41DC-B516-78736666CF14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AD7B-280D-40C6-AA0F-3ED6580A1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25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B5EC-4F75-41DC-B516-78736666CF14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AD7B-280D-40C6-AA0F-3ED6580A1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728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B5EC-4F75-41DC-B516-78736666CF14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7DAD7B-280D-40C6-AA0F-3ED6580A1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613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FB5EC-4F75-41DC-B516-78736666CF14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F7DAD7B-280D-40C6-AA0F-3ED6580A1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4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Ochrona prawna w UE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28.03.2018 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231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Strony postępowania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1827" y="1454727"/>
            <a:ext cx="10392785" cy="5101937"/>
          </a:xfrm>
        </p:spPr>
        <p:txBody>
          <a:bodyPr>
            <a:normAutofit/>
          </a:bodyPr>
          <a:lstStyle/>
          <a:p>
            <a:r>
              <a:rPr lang="pl-PL" dirty="0" smtClean="0"/>
              <a:t>Pozywający</a:t>
            </a:r>
          </a:p>
          <a:p>
            <a:pPr lvl="1"/>
            <a:r>
              <a:rPr lang="pl-PL" dirty="0"/>
              <a:t>Uprzywilejowany </a:t>
            </a:r>
            <a:r>
              <a:rPr lang="pl-PL" dirty="0" smtClean="0"/>
              <a:t>(państwa </a:t>
            </a:r>
            <a:r>
              <a:rPr lang="pl-PL" dirty="0"/>
              <a:t>członkowskie, Rada</a:t>
            </a:r>
            <a:r>
              <a:rPr lang="pl-PL" dirty="0" smtClean="0"/>
              <a:t>, Komisja </a:t>
            </a:r>
            <a:r>
              <a:rPr lang="pl-PL" dirty="0"/>
              <a:t>oraz PE) - m</a:t>
            </a:r>
            <a:r>
              <a:rPr lang="pl-PL" dirty="0" smtClean="0"/>
              <a:t>ogą </a:t>
            </a:r>
            <a:r>
              <a:rPr lang="pl-PL" dirty="0"/>
              <a:t>zaskarżyć każdy akt prawny, który podlega kontroli </a:t>
            </a:r>
            <a:r>
              <a:rPr lang="pl-PL" dirty="0" smtClean="0"/>
              <a:t>legalności, nie </a:t>
            </a:r>
            <a:r>
              <a:rPr lang="pl-PL" dirty="0"/>
              <a:t>muszą wykazywać, że zaskarżony akt ma jakikolwiek wpływ na ich pozycję prawną</a:t>
            </a:r>
            <a:endParaRPr lang="pl-PL" dirty="0" smtClean="0"/>
          </a:p>
          <a:p>
            <a:pPr lvl="1"/>
            <a:r>
              <a:rPr lang="pl-PL" dirty="0" err="1" smtClean="0"/>
              <a:t>Półuprzywilejowany</a:t>
            </a:r>
            <a:r>
              <a:rPr lang="pl-PL" dirty="0" smtClean="0"/>
              <a:t> </a:t>
            </a:r>
            <a:r>
              <a:rPr lang="en-US" dirty="0"/>
              <a:t>(EBC, </a:t>
            </a:r>
            <a:r>
              <a:rPr lang="en-US" dirty="0" smtClean="0"/>
              <a:t>K</a:t>
            </a:r>
            <a:r>
              <a:rPr lang="pl-PL" dirty="0" err="1" smtClean="0"/>
              <a:t>omitet</a:t>
            </a:r>
            <a:r>
              <a:rPr lang="pl-PL" dirty="0" smtClean="0"/>
              <a:t> </a:t>
            </a:r>
            <a:r>
              <a:rPr lang="en-US" dirty="0" smtClean="0"/>
              <a:t>R</a:t>
            </a:r>
            <a:r>
              <a:rPr lang="pl-PL" dirty="0" err="1" smtClean="0"/>
              <a:t>egionów</a:t>
            </a:r>
            <a:r>
              <a:rPr lang="en-US" dirty="0" smtClean="0"/>
              <a:t>, </a:t>
            </a:r>
            <a:r>
              <a:rPr lang="en-US" dirty="0"/>
              <a:t>TO</a:t>
            </a:r>
            <a:r>
              <a:rPr lang="en-US" dirty="0" smtClean="0"/>
              <a:t>)</a:t>
            </a:r>
            <a:r>
              <a:rPr lang="pl-PL" dirty="0"/>
              <a:t> - </a:t>
            </a:r>
            <a:r>
              <a:rPr lang="pl-PL" dirty="0" smtClean="0"/>
              <a:t>mogą </a:t>
            </a:r>
            <a:r>
              <a:rPr lang="pl-PL" dirty="0"/>
              <a:t>złożyć skargę na każdy akt prawny, który podlega kontroli legalności, z tą różnicą, że mogą to uczynić tylko w celu ochrony swoich </a:t>
            </a:r>
            <a:r>
              <a:rPr lang="pl-PL" dirty="0" smtClean="0"/>
              <a:t>prerogatyw, wskazanie </a:t>
            </a:r>
            <a:r>
              <a:rPr lang="pl-PL" dirty="0"/>
              <a:t>prerogatywy, która ma być chroniona oraz wskazanie sposoby w jaki ta prerogatywa została naruszona</a:t>
            </a:r>
            <a:endParaRPr lang="pl-PL" dirty="0" smtClean="0"/>
          </a:p>
          <a:p>
            <a:pPr lvl="1"/>
            <a:r>
              <a:rPr lang="pl-PL" dirty="0" smtClean="0"/>
              <a:t>Nieuprzywilejowany </a:t>
            </a:r>
            <a:r>
              <a:rPr lang="en-US" dirty="0"/>
              <a:t>(</a:t>
            </a:r>
            <a:r>
              <a:rPr lang="en-US" dirty="0" err="1"/>
              <a:t>osoby</a:t>
            </a:r>
            <a:r>
              <a:rPr lang="en-US" dirty="0"/>
              <a:t> </a:t>
            </a:r>
            <a:r>
              <a:rPr lang="en-US" dirty="0" err="1"/>
              <a:t>fizyczne</a:t>
            </a:r>
            <a:r>
              <a:rPr lang="en-US" dirty="0"/>
              <a:t> </a:t>
            </a:r>
            <a:r>
              <a:rPr lang="en-US" dirty="0" err="1"/>
              <a:t>lub</a:t>
            </a:r>
            <a:r>
              <a:rPr lang="en-US" dirty="0"/>
              <a:t> </a:t>
            </a:r>
            <a:r>
              <a:rPr lang="en-US" dirty="0" err="1"/>
              <a:t>prawne</a:t>
            </a:r>
            <a:r>
              <a:rPr lang="en-US" dirty="0" smtClean="0"/>
              <a:t>)</a:t>
            </a:r>
            <a:r>
              <a:rPr lang="pl-PL" dirty="0"/>
              <a:t> - Muszą </a:t>
            </a:r>
            <a:r>
              <a:rPr lang="pl-PL" dirty="0" smtClean="0"/>
              <a:t>wskazać </a:t>
            </a:r>
            <a:r>
              <a:rPr lang="pl-PL" dirty="0"/>
              <a:t>swoje </a:t>
            </a:r>
            <a:r>
              <a:rPr lang="pl-PL" dirty="0" err="1"/>
              <a:t>locus</a:t>
            </a:r>
            <a:r>
              <a:rPr lang="pl-PL" dirty="0"/>
              <a:t> </a:t>
            </a:r>
            <a:r>
              <a:rPr lang="pl-PL" dirty="0" err="1"/>
              <a:t>standi</a:t>
            </a:r>
            <a:r>
              <a:rPr lang="pl-PL" dirty="0"/>
              <a:t> (interes prawny) </a:t>
            </a:r>
            <a:r>
              <a:rPr lang="pl-PL" dirty="0" smtClean="0"/>
              <a:t>w stwierdzeniu </a:t>
            </a:r>
            <a:r>
              <a:rPr lang="pl-PL" dirty="0"/>
              <a:t>nieważności zaskarżonego </a:t>
            </a:r>
            <a:r>
              <a:rPr lang="pl-PL" dirty="0" smtClean="0"/>
              <a:t>aktu:  </a:t>
            </a:r>
          </a:p>
          <a:p>
            <a:pPr lvl="2"/>
            <a:r>
              <a:rPr lang="pl-PL" dirty="0" smtClean="0"/>
              <a:t>Aktów</a:t>
            </a:r>
            <a:r>
              <a:rPr lang="pl-PL" dirty="0"/>
              <a:t>, których są adresatami</a:t>
            </a:r>
          </a:p>
          <a:p>
            <a:pPr lvl="2"/>
            <a:r>
              <a:rPr lang="pl-PL" dirty="0" smtClean="0"/>
              <a:t>Innych </a:t>
            </a:r>
            <a:r>
              <a:rPr lang="pl-PL" dirty="0"/>
              <a:t>aktów, które dotyczą ich w sposób bezpośredni (bez konieczności odwoływania się do </a:t>
            </a:r>
            <a:r>
              <a:rPr lang="pl-PL" dirty="0" smtClean="0"/>
              <a:t>krajowych środków</a:t>
            </a:r>
            <a:r>
              <a:rPr lang="pl-PL" dirty="0"/>
              <a:t>) i </a:t>
            </a:r>
            <a:r>
              <a:rPr lang="pl-PL" dirty="0" smtClean="0"/>
              <a:t>indywidualny (test </a:t>
            </a:r>
            <a:r>
              <a:rPr lang="pl-PL" dirty="0" err="1" smtClean="0"/>
              <a:t>Plaumanna</a:t>
            </a:r>
            <a:r>
              <a:rPr lang="pl-PL" dirty="0" smtClean="0"/>
              <a:t>)</a:t>
            </a:r>
            <a:endParaRPr lang="pl-PL" dirty="0"/>
          </a:p>
          <a:p>
            <a:pPr lvl="2"/>
            <a:r>
              <a:rPr lang="pl-PL" dirty="0" smtClean="0"/>
              <a:t>Aktów </a:t>
            </a:r>
            <a:r>
              <a:rPr lang="pl-PL" dirty="0"/>
              <a:t>regulacyjnych, które dotyczą ich </a:t>
            </a:r>
            <a:r>
              <a:rPr lang="pl-PL" dirty="0" smtClean="0"/>
              <a:t>bezpośrednio i </a:t>
            </a:r>
            <a:r>
              <a:rPr lang="pl-PL" dirty="0"/>
              <a:t>nie wymagają środków wykonawczych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583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 następne zajęcia: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Swobod</a:t>
            </a:r>
            <a:r>
              <a:rPr lang="pl-PL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przepływ</a:t>
            </a:r>
            <a:r>
              <a:rPr lang="pl-PL" dirty="0" smtClean="0"/>
              <a:t>u:</a:t>
            </a:r>
          </a:p>
          <a:p>
            <a:pPr lvl="1"/>
            <a:r>
              <a:rPr lang="en-US" dirty="0" err="1" smtClean="0"/>
              <a:t>Towarów</a:t>
            </a:r>
            <a:endParaRPr lang="pl-PL" dirty="0" smtClean="0"/>
          </a:p>
          <a:p>
            <a:pPr lvl="1"/>
            <a:r>
              <a:rPr lang="pl-PL" dirty="0" smtClean="0"/>
              <a:t>Kapitału</a:t>
            </a:r>
          </a:p>
          <a:p>
            <a:pPr lvl="1"/>
            <a:r>
              <a:rPr lang="pl-PL" dirty="0" smtClean="0"/>
              <a:t>Usług</a:t>
            </a:r>
          </a:p>
          <a:p>
            <a:pPr lvl="1"/>
            <a:r>
              <a:rPr lang="pl-PL" dirty="0" smtClean="0"/>
              <a:t>Osób</a:t>
            </a:r>
          </a:p>
          <a:p>
            <a:pPr lvl="1"/>
            <a:r>
              <a:rPr lang="pl-PL" dirty="0" smtClean="0"/>
              <a:t>+ pracowników, przedsiębiorczości</a:t>
            </a:r>
          </a:p>
          <a:p>
            <a:r>
              <a:rPr lang="pl-PL" dirty="0" smtClean="0"/>
              <a:t>Praca w grupach, możliwość zdobycia plusów za aktywność</a:t>
            </a:r>
          </a:p>
          <a:p>
            <a:r>
              <a:rPr lang="pl-PL" dirty="0"/>
              <a:t>19 </a:t>
            </a:r>
            <a:r>
              <a:rPr lang="pl-PL" dirty="0" smtClean="0"/>
              <a:t>kwietnia – kolokwium</a:t>
            </a:r>
            <a:r>
              <a:rPr lang="pl-PL" dirty="0"/>
              <a:t> </a:t>
            </a:r>
            <a:endParaRPr lang="pl-PL" dirty="0" smtClean="0"/>
          </a:p>
          <a:p>
            <a:r>
              <a:rPr lang="pl-PL" dirty="0" smtClean="0"/>
              <a:t>26 kwietnia – omówienie kolokwium, wystawienie ocen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378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Trybunał Sprawiedliwości 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Zapewnienie </a:t>
            </a:r>
            <a:r>
              <a:rPr lang="pl-PL" dirty="0"/>
              <a:t>jednolitej wykładni i spójnego stosowania prawa UE we wszystkich państwach członkowskich.</a:t>
            </a:r>
          </a:p>
          <a:p>
            <a:r>
              <a:rPr lang="pl-PL" dirty="0"/>
              <a:t>Trybunał </a:t>
            </a:r>
            <a:r>
              <a:rPr lang="pl-PL" dirty="0" smtClean="0"/>
              <a:t>Sprawiedliwości rozstrzyga </a:t>
            </a:r>
            <a:r>
              <a:rPr lang="pl-PL" dirty="0"/>
              <a:t>spory między państwami członkowskimi, instytucjami UE, osobami prawnymi i fizycznymi. </a:t>
            </a:r>
            <a:endParaRPr lang="pl-PL" dirty="0" smtClean="0"/>
          </a:p>
          <a:p>
            <a:r>
              <a:rPr lang="pl-PL" dirty="0" smtClean="0"/>
              <a:t>W </a:t>
            </a:r>
            <a:r>
              <a:rPr lang="pl-PL" dirty="0"/>
              <a:t>skład </a:t>
            </a:r>
            <a:r>
              <a:rPr lang="pl-PL" dirty="0" smtClean="0"/>
              <a:t>trybunału </a:t>
            </a:r>
            <a:r>
              <a:rPr lang="pl-PL" dirty="0"/>
              <a:t>wchodzą sędziowie ze wszystkich krajów UE</a:t>
            </a:r>
            <a:r>
              <a:rPr lang="pl-PL" dirty="0" smtClean="0"/>
              <a:t>.</a:t>
            </a:r>
          </a:p>
          <a:p>
            <a:r>
              <a:rPr lang="pl-PL" dirty="0" smtClean="0"/>
              <a:t>Składa się z 2 organów sądowych:</a:t>
            </a:r>
          </a:p>
          <a:p>
            <a:pPr lvl="1"/>
            <a:r>
              <a:rPr lang="pl-PL" dirty="0"/>
              <a:t>Trybunał Sprawiedliwości: po jednym sędzi z każdego kraju UE i 11 rzeczników generalnych</a:t>
            </a:r>
          </a:p>
          <a:p>
            <a:pPr lvl="1"/>
            <a:r>
              <a:rPr lang="pl-PL" dirty="0" smtClean="0"/>
              <a:t>Sądu: 46 </a:t>
            </a:r>
            <a:r>
              <a:rPr lang="pl-PL" dirty="0"/>
              <a:t>sędziów. W 2019 r. ich liczba zwiększy się do 56 (po dwóch sędziów z każdego kraju UE</a:t>
            </a:r>
            <a:r>
              <a:rPr lang="pl-PL" dirty="0" smtClean="0"/>
              <a:t>).</a:t>
            </a:r>
          </a:p>
          <a:p>
            <a:r>
              <a:rPr lang="pl-PL" dirty="0"/>
              <a:t>W każdym z organów sądowych sędziowie wybierają spośród siebie prezesa na odnawialny okres trzech lat.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17573" y="1535668"/>
            <a:ext cx="4416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Siedziba: Luksemburg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947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Trybunał Sprawiedliwości - skład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2773" y="1535667"/>
            <a:ext cx="10101839" cy="4667705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Sędziowie i rzecznicy generalni są mianowani za wspólnym porozumieniem przez rządy państw członkowskich, po konsultacji z komitetem, którego zadaniem jest opiniowanie, czy kandydaci są odpowiedni do pełnienia danej funkcji. Mandat jest sześcioletni i odnawialny. Są oni wybierani spośród osobistości o niekwestionowanej niezależności i mających wymagane w ich państwach kwalifikacje do zajmowania najwyższych stanowisk sądowych, lub są prawnikami o uznanych kompetencjach</a:t>
            </a:r>
            <a:r>
              <a:rPr lang="pl-PL" dirty="0" smtClean="0"/>
              <a:t>.</a:t>
            </a:r>
          </a:p>
          <a:p>
            <a:r>
              <a:rPr lang="pl-PL" dirty="0"/>
              <a:t>Rzecznicy generalni wspomagają Trybunał. Ich zadaniem jest przedstawianie, w sposób całkowicie bezstronny i niezależny, opinii prawnej, określanej jako „opinia rzecznika generalnego" w sprawach, które zostaną im przydzielone.</a:t>
            </a:r>
          </a:p>
          <a:p>
            <a:r>
              <a:rPr lang="pl-PL" dirty="0"/>
              <a:t>Sekretarz pełni rolę sekretarza generalnego instytucji, kierując jej administracją z upoważnienia prezesa </a:t>
            </a:r>
            <a:r>
              <a:rPr lang="pl-PL" dirty="0" smtClean="0"/>
              <a:t>Trybunału.</a:t>
            </a:r>
            <a:endParaRPr lang="pl-PL" dirty="0"/>
          </a:p>
          <a:p>
            <a:r>
              <a:rPr lang="pl-PL" dirty="0" smtClean="0"/>
              <a:t>Trybunał </a:t>
            </a:r>
            <a:r>
              <a:rPr lang="pl-PL" dirty="0"/>
              <a:t>może obradować w </a:t>
            </a:r>
            <a:r>
              <a:rPr lang="pl-PL" b="1" dirty="0"/>
              <a:t>pełnym składzie</a:t>
            </a:r>
            <a:r>
              <a:rPr lang="pl-PL" dirty="0"/>
              <a:t>, </a:t>
            </a:r>
            <a:r>
              <a:rPr lang="pl-PL" b="1" dirty="0"/>
              <a:t>w składzie wielkiej izby </a:t>
            </a:r>
            <a:r>
              <a:rPr lang="pl-PL" dirty="0"/>
              <a:t>(piętnastu sędziów) albo </a:t>
            </a:r>
            <a:r>
              <a:rPr lang="pl-PL" b="1" dirty="0"/>
              <a:t>w izbach złożonych z pięciu lub trzech sędziów</a:t>
            </a:r>
            <a:r>
              <a:rPr lang="pl-PL" dirty="0"/>
              <a:t>. Trybunał obraduje w pełnym składzie w przypadkach określonych w Statucie Trybunału (w szczególności kiedy ma za zadanie zdymisjonować rzecznika praw obywatelskich lub orzec o dymisji członka Komisji, który naruszył ciążące na nim zobowiązania) oraz jeśli Trybunał uzna, że wniesiona sprawa ma wyjątkowe znaczenie. 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17573" y="1535668"/>
            <a:ext cx="4416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040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599075" cy="1280890"/>
          </a:xfrm>
        </p:spPr>
        <p:txBody>
          <a:bodyPr/>
          <a:lstStyle/>
          <a:p>
            <a:r>
              <a:rPr lang="pl-PL" dirty="0" smtClean="0"/>
              <a:t>Trybunał Sprawiedliwości - postępowania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2773" y="1535667"/>
            <a:ext cx="10101839" cy="46677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/>
              <a:t>Skargi bezpośrednie: </a:t>
            </a:r>
          </a:p>
          <a:p>
            <a:r>
              <a:rPr lang="pl-PL" dirty="0"/>
              <a:t>Skargi o stwierdzenie uchybienia zobowiązaniom państwa </a:t>
            </a:r>
            <a:r>
              <a:rPr lang="pl-PL" dirty="0" smtClean="0"/>
              <a:t>członkowskiego (wnoszone przez KE – art. 258 TFUE, wnoszone przez państwo członkowskie – art. 259 TFUE, kara finansowa przy niezastosowaniu </a:t>
            </a:r>
            <a:r>
              <a:rPr lang="pl-PL" dirty="0"/>
              <a:t>się do wyroku</a:t>
            </a:r>
            <a:r>
              <a:rPr lang="pl-PL" dirty="0" smtClean="0"/>
              <a:t>– art. 260 TFUE).</a:t>
            </a:r>
          </a:p>
          <a:p>
            <a:r>
              <a:rPr lang="pl-PL" dirty="0"/>
              <a:t>Skargi o stwierdzenie nieważności </a:t>
            </a:r>
            <a:r>
              <a:rPr lang="pl-PL" dirty="0" smtClean="0"/>
              <a:t>(art. 263-264 TFUE)</a:t>
            </a:r>
          </a:p>
          <a:p>
            <a:r>
              <a:rPr lang="pl-PL" dirty="0" smtClean="0"/>
              <a:t>skargi </a:t>
            </a:r>
            <a:r>
              <a:rPr lang="pl-PL" dirty="0"/>
              <a:t>o zaniechanie wniesione przeciwko instytucjom Unii </a:t>
            </a:r>
            <a:r>
              <a:rPr lang="pl-PL" dirty="0" smtClean="0"/>
              <a:t>Europejskiej (art. 266 TFUE)</a:t>
            </a:r>
          </a:p>
          <a:p>
            <a:pPr marL="0" indent="0">
              <a:buNone/>
            </a:pPr>
            <a:r>
              <a:rPr lang="pl-PL" dirty="0" smtClean="0"/>
              <a:t>Skargi pośrednie:</a:t>
            </a:r>
          </a:p>
          <a:p>
            <a:r>
              <a:rPr lang="pl-PL" dirty="0" smtClean="0"/>
              <a:t>Odesłania prejudycjalne - </a:t>
            </a:r>
            <a:r>
              <a:rPr lang="pl-PL" dirty="0"/>
              <a:t>sprawa ważności wniesiona do sądu </a:t>
            </a:r>
            <a:r>
              <a:rPr lang="pl-PL" dirty="0" smtClean="0"/>
              <a:t>krajowego (art. 267 TFUE)</a:t>
            </a:r>
          </a:p>
          <a:p>
            <a:pPr marL="0" indent="0" fontAlgn="base">
              <a:buNone/>
            </a:pPr>
            <a:r>
              <a:rPr lang="pl-PL" dirty="0"/>
              <a:t>Właściwość sądu drugiej </a:t>
            </a:r>
            <a:r>
              <a:rPr lang="pl-PL" dirty="0" smtClean="0"/>
              <a:t>instancji:</a:t>
            </a:r>
            <a:endParaRPr lang="pl-PL" dirty="0"/>
          </a:p>
          <a:p>
            <a:pPr fontAlgn="base"/>
            <a:r>
              <a:rPr lang="pl-PL" dirty="0" smtClean="0"/>
              <a:t>Odwołania od </a:t>
            </a:r>
            <a:r>
              <a:rPr lang="pl-PL" dirty="0"/>
              <a:t>wyroków i postanowień </a:t>
            </a:r>
            <a:r>
              <a:rPr lang="pl-PL" dirty="0" smtClean="0"/>
              <a:t>Sądu (</a:t>
            </a:r>
            <a:r>
              <a:rPr lang="pl-PL" dirty="0"/>
              <a:t>odwołania muszą ograniczać się do kwestii prawnych. Odwołanie nie ma skutku </a:t>
            </a:r>
            <a:r>
              <a:rPr lang="pl-PL" dirty="0" smtClean="0"/>
              <a:t>zawieszającego. Jeżeli </a:t>
            </a:r>
            <a:r>
              <a:rPr lang="pl-PL" dirty="0"/>
              <a:t>odwołanie zostanie uznane za dopuszczalne i uzasadnione, </a:t>
            </a:r>
            <a:r>
              <a:rPr lang="pl-PL" dirty="0" smtClean="0"/>
              <a:t>TS </a:t>
            </a:r>
            <a:r>
              <a:rPr lang="pl-PL" dirty="0"/>
              <a:t>uchyla orzeczenie Sądu i sam rozstrzyga </a:t>
            </a:r>
            <a:r>
              <a:rPr lang="pl-PL" dirty="0" smtClean="0"/>
              <a:t>sprawę lub zwraca </a:t>
            </a:r>
            <a:r>
              <a:rPr lang="pl-PL" dirty="0"/>
              <a:t>sprawę Sądowi do ponownego </a:t>
            </a:r>
            <a:r>
              <a:rPr lang="pl-PL" dirty="0" smtClean="0"/>
              <a:t>rozpoznania).</a:t>
            </a:r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17573" y="1535668"/>
            <a:ext cx="4416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147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Sąd - skład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191" y="1641764"/>
            <a:ext cx="9665421" cy="4269458"/>
          </a:xfrm>
        </p:spPr>
        <p:txBody>
          <a:bodyPr>
            <a:normAutofit/>
          </a:bodyPr>
          <a:lstStyle/>
          <a:p>
            <a:r>
              <a:rPr lang="pl-PL" dirty="0"/>
              <a:t>Sędziowie mianowani są za wspólnym porozumieniem przez rządy państw członkowskich, po zasięgnięciu opinii komitetu, którego zadaniem jest opiniowanie kandydatów do wykonywania funkcji sędziego. Ich kadencja trwa sześć lat i jest odnawialna. Sędziowie wybierają spośród siebie na okres trzech lat prezesa. Mianują także sekretarza na sześcioletnią kadencję.</a:t>
            </a:r>
            <a:endParaRPr lang="pl-PL" dirty="0" smtClean="0"/>
          </a:p>
          <a:p>
            <a:r>
              <a:rPr lang="pl-PL" dirty="0" smtClean="0"/>
              <a:t>Sprawy </a:t>
            </a:r>
            <a:r>
              <a:rPr lang="pl-PL" dirty="0"/>
              <a:t>zawisłe przed Sądem są rozpoznawane </a:t>
            </a:r>
            <a:r>
              <a:rPr lang="pl-PL" dirty="0" smtClean="0"/>
              <a:t>przez:</a:t>
            </a:r>
          </a:p>
          <a:p>
            <a:pPr lvl="1"/>
            <a:r>
              <a:rPr lang="pl-PL" dirty="0" smtClean="0"/>
              <a:t>izby </a:t>
            </a:r>
            <a:r>
              <a:rPr lang="pl-PL" dirty="0"/>
              <a:t>złożone z pięciu lub trzech sędziów, </a:t>
            </a:r>
            <a:endParaRPr lang="pl-PL" dirty="0" smtClean="0"/>
          </a:p>
          <a:p>
            <a:pPr lvl="1"/>
            <a:r>
              <a:rPr lang="pl-PL" dirty="0" smtClean="0"/>
              <a:t>w </a:t>
            </a:r>
            <a:r>
              <a:rPr lang="pl-PL" dirty="0"/>
              <a:t>niektórych przypadkach w składzie jednego sędziego. </a:t>
            </a:r>
            <a:endParaRPr lang="pl-PL" dirty="0" smtClean="0"/>
          </a:p>
          <a:p>
            <a:pPr lvl="1"/>
            <a:r>
              <a:rPr lang="pl-PL" dirty="0" smtClean="0"/>
              <a:t>wielkiej </a:t>
            </a:r>
            <a:r>
              <a:rPr lang="pl-PL" dirty="0"/>
              <a:t>izby (piętnastu sędziów), jeżeli uzasadnia to stopień zawiłości prawnej lub waga sprawy</a:t>
            </a:r>
            <a:r>
              <a:rPr lang="pl-PL" dirty="0" smtClean="0"/>
              <a:t>.</a:t>
            </a:r>
          </a:p>
          <a:p>
            <a:r>
              <a:rPr lang="pl-PL" dirty="0"/>
              <a:t>W przeciwieństwie do Trybunału Sprawiedliwości w Sądzie nie ma stałych rzeczników generalnych. Rolę tę może w wyjątkowych przypadkach pełnić jeden z sędziów. </a:t>
            </a:r>
            <a:endParaRPr lang="pl-PL" dirty="0" smtClean="0"/>
          </a:p>
          <a:p>
            <a:endParaRPr lang="pl-PL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401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Sąd - postępowania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191" y="1641764"/>
            <a:ext cx="9665421" cy="4269458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Sędziowie mianowani są za wspólnym porozumieniem przez rządy państw członkowskich, po zasięgnięciu opinii komitetu, którego zadaniem jest opiniowanie kandydatów do wykonywania funkcji sędziego. Ich kadencja trwa sześć lat i jest odnawialna. Sędziowie wybierają spośród siebie na okres trzech lat prezesa. Mianują także sekretarza na sześcioletnią kadencję.</a:t>
            </a:r>
            <a:endParaRPr lang="pl-PL" dirty="0" smtClean="0"/>
          </a:p>
          <a:p>
            <a:r>
              <a:rPr lang="pl-PL" dirty="0" smtClean="0"/>
              <a:t>Sprawy </a:t>
            </a:r>
            <a:r>
              <a:rPr lang="pl-PL" dirty="0"/>
              <a:t>zawisłe przed Sądem są rozpoznawane </a:t>
            </a:r>
            <a:r>
              <a:rPr lang="pl-PL" dirty="0" smtClean="0"/>
              <a:t>przez:</a:t>
            </a:r>
          </a:p>
          <a:p>
            <a:pPr lvl="1"/>
            <a:r>
              <a:rPr lang="pl-PL" dirty="0" smtClean="0"/>
              <a:t>izby </a:t>
            </a:r>
            <a:r>
              <a:rPr lang="pl-PL" dirty="0"/>
              <a:t>złożone z pięciu lub trzech sędziów, </a:t>
            </a:r>
            <a:endParaRPr lang="pl-PL" dirty="0" smtClean="0"/>
          </a:p>
          <a:p>
            <a:pPr lvl="1"/>
            <a:r>
              <a:rPr lang="pl-PL" dirty="0" smtClean="0"/>
              <a:t>w </a:t>
            </a:r>
            <a:r>
              <a:rPr lang="pl-PL" dirty="0"/>
              <a:t>niektórych przypadkach w składzie jednego sędziego. </a:t>
            </a:r>
            <a:endParaRPr lang="pl-PL" dirty="0" smtClean="0"/>
          </a:p>
          <a:p>
            <a:pPr lvl="1"/>
            <a:r>
              <a:rPr lang="pl-PL" dirty="0" smtClean="0"/>
              <a:t>wielkiej </a:t>
            </a:r>
            <a:r>
              <a:rPr lang="pl-PL" dirty="0"/>
              <a:t>izby (piętnastu sędziów), jeżeli uzasadnia to stopień zawiłości prawnej lub waga sprawy</a:t>
            </a:r>
            <a:r>
              <a:rPr lang="pl-PL" dirty="0" smtClean="0"/>
              <a:t>.</a:t>
            </a:r>
          </a:p>
          <a:p>
            <a:r>
              <a:rPr lang="pl-PL" dirty="0"/>
              <a:t>W przeciwieństwie do Trybunału Sprawiedliwości w Sądzie nie ma stałych rzeczników generalnych. Rolę tę może w wyjątkowych przypadkach pełnić jeden z sędziów. </a:t>
            </a:r>
            <a:endParaRPr lang="pl-PL" dirty="0" smtClean="0"/>
          </a:p>
          <a:p>
            <a:r>
              <a:rPr lang="pl-PL" dirty="0" smtClean="0"/>
              <a:t>Art. 256 TFUE </a:t>
            </a:r>
            <a:r>
              <a:rPr lang="pl-PL" dirty="0"/>
              <a:t>- Sąd jest właściwy do rozpoznawania w pierwszej instancji skarg określonych w artykułach 263, 265, </a:t>
            </a:r>
            <a:r>
              <a:rPr lang="pl-PL" dirty="0" smtClean="0"/>
              <a:t>268 - skargi </a:t>
            </a:r>
            <a:r>
              <a:rPr lang="pl-PL" dirty="0"/>
              <a:t>od osób fizycznych i prawnych</a:t>
            </a:r>
            <a:r>
              <a:rPr lang="pl-PL" dirty="0" smtClean="0"/>
              <a:t>, 270 (skargi pracownicze) </a:t>
            </a:r>
            <a:r>
              <a:rPr lang="pl-PL" dirty="0"/>
              <a:t>i </a:t>
            </a:r>
            <a:r>
              <a:rPr lang="pl-PL" dirty="0" smtClean="0"/>
              <a:t>272 (klauzule arbitrażowe).</a:t>
            </a:r>
            <a:endParaRPr lang="pl-PL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179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Rodzaje postępowań przed TSUE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1. POSTĘPOWANIA SPORNE</a:t>
            </a:r>
          </a:p>
          <a:p>
            <a:r>
              <a:rPr lang="pl-PL" dirty="0" smtClean="0"/>
              <a:t>Skarga przeciwko </a:t>
            </a:r>
            <a:r>
              <a:rPr lang="pl-PL" dirty="0"/>
              <a:t>państwu członkowskiemu z </a:t>
            </a:r>
            <a:r>
              <a:rPr lang="pl-PL" dirty="0" smtClean="0"/>
              <a:t>tytułu uchybienia zobowiązaniom (art. 258, 259 TFUE)</a:t>
            </a:r>
            <a:endParaRPr lang="pl-PL" dirty="0"/>
          </a:p>
          <a:p>
            <a:r>
              <a:rPr lang="pl-PL" dirty="0" smtClean="0"/>
              <a:t>Skarga </a:t>
            </a:r>
            <a:r>
              <a:rPr lang="pl-PL" dirty="0"/>
              <a:t>o stwierdzenie nieważności aktu </a:t>
            </a:r>
            <a:r>
              <a:rPr lang="pl-PL" dirty="0" smtClean="0"/>
              <a:t>prawnego Unii (art. 263 TFUE) *incydentalna kontrola aktów o zasięgu ogólnym (art. </a:t>
            </a:r>
            <a:r>
              <a:rPr lang="pl-PL" dirty="0"/>
              <a:t>277 TFUE) </a:t>
            </a:r>
            <a:r>
              <a:rPr lang="pl-PL" dirty="0" smtClean="0"/>
              <a:t>zarzut os. fizycznych i prawnych niezgodności </a:t>
            </a:r>
            <a:r>
              <a:rPr lang="pl-PL" dirty="0"/>
              <a:t>z prawem przy okazji postępowania przed TSUE w sprawie </a:t>
            </a:r>
            <a:r>
              <a:rPr lang="pl-PL" dirty="0" smtClean="0"/>
              <a:t>niezgodności decyzji </a:t>
            </a:r>
            <a:r>
              <a:rPr lang="pl-PL" dirty="0"/>
              <a:t>wydanej na jego podstawie</a:t>
            </a:r>
          </a:p>
          <a:p>
            <a:r>
              <a:rPr lang="pl-PL" dirty="0" smtClean="0"/>
              <a:t>Skarga </a:t>
            </a:r>
            <a:r>
              <a:rPr lang="pl-PL" dirty="0"/>
              <a:t>na bezczynność </a:t>
            </a:r>
            <a:r>
              <a:rPr lang="pl-PL" dirty="0" smtClean="0"/>
              <a:t>Unii (art. 265 TFUE)</a:t>
            </a:r>
            <a:endParaRPr lang="pl-PL" dirty="0"/>
          </a:p>
          <a:p>
            <a:r>
              <a:rPr lang="pl-PL" dirty="0" smtClean="0"/>
              <a:t>Skarga </a:t>
            </a:r>
            <a:r>
              <a:rPr lang="pl-PL" dirty="0"/>
              <a:t>odszkodowawcza przeciwko </a:t>
            </a:r>
            <a:r>
              <a:rPr lang="pl-PL" dirty="0" smtClean="0"/>
              <a:t>Unii (art. 268, 340 TFUE)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2. POSTĘPOWANIA NIESPORNE</a:t>
            </a:r>
          </a:p>
          <a:p>
            <a:r>
              <a:rPr lang="pl-PL" dirty="0" smtClean="0"/>
              <a:t>Postępowanie prejudycjalne (art. 267 TFUE)</a:t>
            </a:r>
            <a:endParaRPr lang="pl-PL" dirty="0"/>
          </a:p>
          <a:p>
            <a:r>
              <a:rPr lang="pl-PL" dirty="0" smtClean="0"/>
              <a:t>Postępowanie </a:t>
            </a:r>
            <a:r>
              <a:rPr lang="pl-PL" dirty="0"/>
              <a:t>w sprawie opinii o </a:t>
            </a:r>
            <a:r>
              <a:rPr lang="pl-PL" dirty="0" smtClean="0"/>
              <a:t>zgodności przewidywanej </a:t>
            </a:r>
            <a:r>
              <a:rPr lang="pl-PL" dirty="0"/>
              <a:t>umowy </a:t>
            </a:r>
            <a:r>
              <a:rPr lang="pl-PL" dirty="0" smtClean="0"/>
              <a:t>międzynarodowej z Traktatami (art. 218 TFUE)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880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Właściwość TSUE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0818" y="1548245"/>
            <a:ext cx="10153794" cy="43629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TSUE jest właściwy we wszystkich sprawach oprócz:</a:t>
            </a:r>
          </a:p>
          <a:p>
            <a:r>
              <a:rPr lang="pl-PL" dirty="0" smtClean="0"/>
              <a:t>wspólnej </a:t>
            </a:r>
            <a:r>
              <a:rPr lang="pl-PL" dirty="0"/>
              <a:t>polityki zagranicznej i bezpieczeństwa </a:t>
            </a:r>
            <a:r>
              <a:rPr lang="pl-PL" dirty="0" smtClean="0"/>
              <a:t>i aktów </a:t>
            </a:r>
            <a:r>
              <a:rPr lang="pl-PL" dirty="0"/>
              <a:t>wydanych w jej ramach, </a:t>
            </a:r>
            <a:r>
              <a:rPr lang="pl-PL" dirty="0" smtClean="0"/>
              <a:t>za wyjątkiem:</a:t>
            </a:r>
            <a:endParaRPr lang="pl-PL" dirty="0"/>
          </a:p>
          <a:p>
            <a:pPr lvl="1"/>
            <a:r>
              <a:rPr lang="pl-PL" dirty="0" smtClean="0"/>
              <a:t>procedur </a:t>
            </a:r>
            <a:r>
              <a:rPr lang="pl-PL" dirty="0"/>
              <a:t>i kompetencji instytucji w celu zagwarantowania </a:t>
            </a:r>
            <a:r>
              <a:rPr lang="pl-PL" dirty="0" smtClean="0"/>
              <a:t>aby realizacja </a:t>
            </a:r>
            <a:r>
              <a:rPr lang="pl-PL" dirty="0" err="1"/>
              <a:t>WPZiB</a:t>
            </a:r>
            <a:r>
              <a:rPr lang="pl-PL" dirty="0"/>
              <a:t> nie naruszała procedur i </a:t>
            </a:r>
            <a:r>
              <a:rPr lang="pl-PL" dirty="0" smtClean="0"/>
              <a:t>kompetencji przewidzianych </a:t>
            </a:r>
            <a:r>
              <a:rPr lang="pl-PL" dirty="0"/>
              <a:t>w TFUE i odwrotnie</a:t>
            </a:r>
          </a:p>
          <a:p>
            <a:pPr lvl="1"/>
            <a:r>
              <a:rPr lang="pl-PL" dirty="0" smtClean="0"/>
              <a:t>legalności </a:t>
            </a:r>
            <a:r>
              <a:rPr lang="pl-PL" dirty="0"/>
              <a:t>decyzji przewidujących środki ograniczające </a:t>
            </a:r>
            <a:r>
              <a:rPr lang="pl-PL" dirty="0" smtClean="0"/>
              <a:t>wobec osób </a:t>
            </a:r>
            <a:r>
              <a:rPr lang="pl-PL" dirty="0"/>
              <a:t>fizycznych lub prawnych przyjętych przez Radę na </a:t>
            </a:r>
            <a:r>
              <a:rPr lang="pl-PL" dirty="0" smtClean="0"/>
              <a:t>podstawie postanowień </a:t>
            </a:r>
            <a:r>
              <a:rPr lang="pl-PL" dirty="0"/>
              <a:t>szczególnych </a:t>
            </a:r>
            <a:r>
              <a:rPr lang="pl-PL" dirty="0" err="1"/>
              <a:t>WPZiB</a:t>
            </a:r>
            <a:endParaRPr lang="pl-PL" dirty="0"/>
          </a:p>
          <a:p>
            <a:r>
              <a:rPr lang="pl-PL" dirty="0" smtClean="0"/>
              <a:t>w </a:t>
            </a:r>
            <a:r>
              <a:rPr lang="pl-PL" dirty="0"/>
              <a:t>zakresie orzekania o ważności lub proporcjonalności </a:t>
            </a:r>
            <a:r>
              <a:rPr lang="pl-PL" dirty="0" smtClean="0"/>
              <a:t>działań policji </a:t>
            </a:r>
            <a:r>
              <a:rPr lang="pl-PL" dirty="0"/>
              <a:t>lub innych organów ścigania w państwie członkowskim</a:t>
            </a:r>
          </a:p>
          <a:p>
            <a:r>
              <a:rPr lang="pl-PL" dirty="0" smtClean="0"/>
              <a:t>w </a:t>
            </a:r>
            <a:r>
              <a:rPr lang="pl-PL" dirty="0"/>
              <a:t>zakresie orzekania dotyczących wykonywania przez </a:t>
            </a:r>
            <a:r>
              <a:rPr lang="pl-PL" dirty="0" smtClean="0"/>
              <a:t>państwa członkowskie </a:t>
            </a:r>
            <a:r>
              <a:rPr lang="pl-PL" dirty="0"/>
              <a:t>obowiązków dotyczących utrzymania </a:t>
            </a:r>
            <a:r>
              <a:rPr lang="pl-PL" dirty="0" smtClean="0"/>
              <a:t>porządku publicznego </a:t>
            </a:r>
            <a:r>
              <a:rPr lang="pl-PL" dirty="0"/>
              <a:t>i ochrony bezpieczeństwa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869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9729" y="0"/>
            <a:ext cx="91981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3681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2710</TotalTime>
  <Words>1051</Words>
  <Application>Microsoft Office PowerPoint</Application>
  <PresentationFormat>Widescreen</PresentationFormat>
  <Paragraphs>75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Wisp</vt:lpstr>
      <vt:lpstr>Ochrona prawna w UE</vt:lpstr>
      <vt:lpstr>Trybunał Sprawiedliwości UE</vt:lpstr>
      <vt:lpstr>Trybunał Sprawiedliwości - skład</vt:lpstr>
      <vt:lpstr>Trybunał Sprawiedliwości - postępowania</vt:lpstr>
      <vt:lpstr>Sąd - skład</vt:lpstr>
      <vt:lpstr>Sąd - postępowania</vt:lpstr>
      <vt:lpstr>Rodzaje postępowań przed TSUE</vt:lpstr>
      <vt:lpstr>Właściwość TSUE</vt:lpstr>
      <vt:lpstr>PowerPoint Presentation</vt:lpstr>
      <vt:lpstr>Strony postępowania</vt:lpstr>
      <vt:lpstr>Na następne zajęcia:</vt:lpstr>
    </vt:vector>
  </TitlesOfParts>
  <Company>EY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Zasady ustrojowe UE</dc:title>
  <dc:creator>Aleksandra Pawłowicz</dc:creator>
  <cp:lastModifiedBy>Aleksandra Pawłowicz</cp:lastModifiedBy>
  <cp:revision>43</cp:revision>
  <dcterms:created xsi:type="dcterms:W3CDTF">2018-02-28T20:46:17Z</dcterms:created>
  <dcterms:modified xsi:type="dcterms:W3CDTF">2018-04-05T07:11:28Z</dcterms:modified>
</cp:coreProperties>
</file>