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4" r:id="rId19"/>
    <p:sldId id="279" r:id="rId20"/>
    <p:sldId id="275" r:id="rId21"/>
    <p:sldId id="281" r:id="rId22"/>
    <p:sldId id="273" r:id="rId23"/>
    <p:sldId id="276" r:id="rId24"/>
    <p:sldId id="282" r:id="rId25"/>
    <p:sldId id="283" r:id="rId26"/>
    <p:sldId id="27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34FBFD-35C2-4D65-94DB-B36081C60BB5}" type="doc">
      <dgm:prSet loTypeId="urn:microsoft.com/office/officeart/2005/8/layout/hProcess9" loCatId="process" qsTypeId="urn:microsoft.com/office/officeart/2005/8/quickstyle/simple1" qsCatId="simple" csTypeId="urn:microsoft.com/office/officeart/2005/8/colors/accent1_2" csCatId="accent1" phldr="1"/>
      <dgm:spPr/>
    </dgm:pt>
    <dgm:pt modelId="{4E4B9E34-1572-4728-8B84-74A555A21246}">
      <dgm:prSet phldrT="[Text]"/>
      <dgm:spPr/>
      <dgm:t>
        <a:bodyPr/>
        <a:lstStyle/>
        <a:p>
          <a:r>
            <a:rPr lang="pl-PL" dirty="0" smtClean="0"/>
            <a:t>Przed implementacją państwa członkowskie zobowiązane są do powstrzymania się od działań niweczących cel dyrektywy zgodnie z art. 4 ust. </a:t>
          </a:r>
          <a:r>
            <a:rPr lang="pl-PL" smtClean="0"/>
            <a:t>3 TUE</a:t>
          </a:r>
          <a:endParaRPr lang="en-US"/>
        </a:p>
      </dgm:t>
    </dgm:pt>
    <dgm:pt modelId="{DEF97A0D-9643-4FE9-A20A-67D12A83F181}" type="parTrans" cxnId="{2D58CE76-340E-421E-8BDF-6321A75FCCDC}">
      <dgm:prSet/>
      <dgm:spPr/>
      <dgm:t>
        <a:bodyPr/>
        <a:lstStyle/>
        <a:p>
          <a:endParaRPr lang="en-US"/>
        </a:p>
      </dgm:t>
    </dgm:pt>
    <dgm:pt modelId="{1E7E0ACD-1993-41ED-ACE2-E771E446CC23}" type="sibTrans" cxnId="{2D58CE76-340E-421E-8BDF-6321A75FCCDC}">
      <dgm:prSet/>
      <dgm:spPr/>
      <dgm:t>
        <a:bodyPr/>
        <a:lstStyle/>
        <a:p>
          <a:endParaRPr lang="en-US"/>
        </a:p>
      </dgm:t>
    </dgm:pt>
    <dgm:pt modelId="{312EE822-4BBC-4253-89B2-FE94B430A1AC}">
      <dgm:prSet phldrT="[Text]"/>
      <dgm:spPr/>
      <dgm:t>
        <a:bodyPr/>
        <a:lstStyle/>
        <a:p>
          <a:r>
            <a:rPr lang="pl-PL" dirty="0" smtClean="0"/>
            <a:t>Implementacja – państwa członkowskie zobowiązane są przyjąć odpowiednie akty normatywne, podjąć wszelkie działania w celu zapewnienia efektywności aktów normatywnych</a:t>
          </a:r>
        </a:p>
      </dgm:t>
    </dgm:pt>
    <dgm:pt modelId="{ABEDB1FD-E798-4635-8B97-B23360E33815}" type="parTrans" cxnId="{04D0F810-0AB8-480F-9BC3-A00468854523}">
      <dgm:prSet/>
      <dgm:spPr/>
      <dgm:t>
        <a:bodyPr/>
        <a:lstStyle/>
        <a:p>
          <a:endParaRPr lang="en-US"/>
        </a:p>
      </dgm:t>
    </dgm:pt>
    <dgm:pt modelId="{478EFC3A-256A-48CF-BA7D-A96FECA3D0D8}" type="sibTrans" cxnId="{04D0F810-0AB8-480F-9BC3-A00468854523}">
      <dgm:prSet/>
      <dgm:spPr/>
      <dgm:t>
        <a:bodyPr/>
        <a:lstStyle/>
        <a:p>
          <a:endParaRPr lang="en-US"/>
        </a:p>
      </dgm:t>
    </dgm:pt>
    <dgm:pt modelId="{B7231981-1F54-49D8-B02A-1B44E547834D}">
      <dgm:prSet phldrT="[Text]"/>
      <dgm:spPr/>
      <dgm:t>
        <a:bodyPr/>
        <a:lstStyle/>
        <a:p>
          <a:r>
            <a:rPr lang="pl-PL" dirty="0" smtClean="0"/>
            <a:t>Po implementacji – krajowe sądy i organy administracji są </a:t>
          </a:r>
          <a:r>
            <a:rPr lang="pl-PL" smtClean="0"/>
            <a:t>zobowiązane badać zgodność norm dyrektyw z prawem krajowym w przypadku potrzeby bezpośredniego stosowania przepisów dyrektywy</a:t>
          </a:r>
          <a:endParaRPr lang="en-US"/>
        </a:p>
      </dgm:t>
    </dgm:pt>
    <dgm:pt modelId="{8365F7F6-460D-451B-B0BD-3A9D4A913E9A}" type="parTrans" cxnId="{5C63A86C-7F5C-4EBD-A51B-A22AAEF77E15}">
      <dgm:prSet/>
      <dgm:spPr/>
      <dgm:t>
        <a:bodyPr/>
        <a:lstStyle/>
        <a:p>
          <a:endParaRPr lang="en-US"/>
        </a:p>
      </dgm:t>
    </dgm:pt>
    <dgm:pt modelId="{5A19A92F-498C-485D-90C0-EFCD58DF351C}" type="sibTrans" cxnId="{5C63A86C-7F5C-4EBD-A51B-A22AAEF77E15}">
      <dgm:prSet/>
      <dgm:spPr/>
      <dgm:t>
        <a:bodyPr/>
        <a:lstStyle/>
        <a:p>
          <a:endParaRPr lang="en-US"/>
        </a:p>
      </dgm:t>
    </dgm:pt>
    <dgm:pt modelId="{3B27C335-2366-42D3-A079-78711FE56D95}" type="pres">
      <dgm:prSet presAssocID="{6034FBFD-35C2-4D65-94DB-B36081C60BB5}" presName="CompostProcess" presStyleCnt="0">
        <dgm:presLayoutVars>
          <dgm:dir/>
          <dgm:resizeHandles val="exact"/>
        </dgm:presLayoutVars>
      </dgm:prSet>
      <dgm:spPr/>
    </dgm:pt>
    <dgm:pt modelId="{A083CE33-E6B5-42C3-B9CB-3A4271A30AAF}" type="pres">
      <dgm:prSet presAssocID="{6034FBFD-35C2-4D65-94DB-B36081C60BB5}" presName="arrow" presStyleLbl="bgShp" presStyleIdx="0" presStyleCnt="1"/>
      <dgm:spPr/>
    </dgm:pt>
    <dgm:pt modelId="{C9F95D3D-7C16-4C04-A522-B1BAFD83C61D}" type="pres">
      <dgm:prSet presAssocID="{6034FBFD-35C2-4D65-94DB-B36081C60BB5}" presName="linearProcess" presStyleCnt="0"/>
      <dgm:spPr/>
    </dgm:pt>
    <dgm:pt modelId="{86A8DBBF-5243-4CF8-A577-3EF74CF4F77D}" type="pres">
      <dgm:prSet presAssocID="{4E4B9E34-1572-4728-8B84-74A555A21246}" presName="textNode" presStyleLbl="node1" presStyleIdx="0" presStyleCnt="3">
        <dgm:presLayoutVars>
          <dgm:bulletEnabled val="1"/>
        </dgm:presLayoutVars>
      </dgm:prSet>
      <dgm:spPr/>
      <dgm:t>
        <a:bodyPr/>
        <a:lstStyle/>
        <a:p>
          <a:endParaRPr lang="en-US"/>
        </a:p>
      </dgm:t>
    </dgm:pt>
    <dgm:pt modelId="{4C2E6927-7C57-404E-9C3B-4FAD3AF92ABA}" type="pres">
      <dgm:prSet presAssocID="{1E7E0ACD-1993-41ED-ACE2-E771E446CC23}" presName="sibTrans" presStyleCnt="0"/>
      <dgm:spPr/>
    </dgm:pt>
    <dgm:pt modelId="{01BA7561-0656-49A0-9318-7088735DA176}" type="pres">
      <dgm:prSet presAssocID="{312EE822-4BBC-4253-89B2-FE94B430A1AC}" presName="textNode" presStyleLbl="node1" presStyleIdx="1" presStyleCnt="3">
        <dgm:presLayoutVars>
          <dgm:bulletEnabled val="1"/>
        </dgm:presLayoutVars>
      </dgm:prSet>
      <dgm:spPr/>
      <dgm:t>
        <a:bodyPr/>
        <a:lstStyle/>
        <a:p>
          <a:endParaRPr lang="en-US"/>
        </a:p>
      </dgm:t>
    </dgm:pt>
    <dgm:pt modelId="{0F0C4C1E-0004-404A-9EF9-BC656E1A86E9}" type="pres">
      <dgm:prSet presAssocID="{478EFC3A-256A-48CF-BA7D-A96FECA3D0D8}" presName="sibTrans" presStyleCnt="0"/>
      <dgm:spPr/>
    </dgm:pt>
    <dgm:pt modelId="{53B6C4BF-CE6B-496E-8BBF-49F707A3253C}" type="pres">
      <dgm:prSet presAssocID="{B7231981-1F54-49D8-B02A-1B44E547834D}" presName="textNode" presStyleLbl="node1" presStyleIdx="2" presStyleCnt="3">
        <dgm:presLayoutVars>
          <dgm:bulletEnabled val="1"/>
        </dgm:presLayoutVars>
      </dgm:prSet>
      <dgm:spPr/>
      <dgm:t>
        <a:bodyPr/>
        <a:lstStyle/>
        <a:p>
          <a:endParaRPr lang="en-US"/>
        </a:p>
      </dgm:t>
    </dgm:pt>
  </dgm:ptLst>
  <dgm:cxnLst>
    <dgm:cxn modelId="{2D58CE76-340E-421E-8BDF-6321A75FCCDC}" srcId="{6034FBFD-35C2-4D65-94DB-B36081C60BB5}" destId="{4E4B9E34-1572-4728-8B84-74A555A21246}" srcOrd="0" destOrd="0" parTransId="{DEF97A0D-9643-4FE9-A20A-67D12A83F181}" sibTransId="{1E7E0ACD-1993-41ED-ACE2-E771E446CC23}"/>
    <dgm:cxn modelId="{2F3E696C-9C34-4605-8596-A514DE0D3C97}" type="presOf" srcId="{4E4B9E34-1572-4728-8B84-74A555A21246}" destId="{86A8DBBF-5243-4CF8-A577-3EF74CF4F77D}" srcOrd="0" destOrd="0" presId="urn:microsoft.com/office/officeart/2005/8/layout/hProcess9"/>
    <dgm:cxn modelId="{D1C38A02-8824-485B-B253-EC8CE353BFFE}" type="presOf" srcId="{312EE822-4BBC-4253-89B2-FE94B430A1AC}" destId="{01BA7561-0656-49A0-9318-7088735DA176}" srcOrd="0" destOrd="0" presId="urn:microsoft.com/office/officeart/2005/8/layout/hProcess9"/>
    <dgm:cxn modelId="{5C63A86C-7F5C-4EBD-A51B-A22AAEF77E15}" srcId="{6034FBFD-35C2-4D65-94DB-B36081C60BB5}" destId="{B7231981-1F54-49D8-B02A-1B44E547834D}" srcOrd="2" destOrd="0" parTransId="{8365F7F6-460D-451B-B0BD-3A9D4A913E9A}" sibTransId="{5A19A92F-498C-485D-90C0-EFCD58DF351C}"/>
    <dgm:cxn modelId="{567EC3B7-42B7-4CFE-A757-973F634A9544}" type="presOf" srcId="{6034FBFD-35C2-4D65-94DB-B36081C60BB5}" destId="{3B27C335-2366-42D3-A079-78711FE56D95}" srcOrd="0" destOrd="0" presId="urn:microsoft.com/office/officeart/2005/8/layout/hProcess9"/>
    <dgm:cxn modelId="{A799CFD4-3DEB-4584-9863-A9A360C34D40}" type="presOf" srcId="{B7231981-1F54-49D8-B02A-1B44E547834D}" destId="{53B6C4BF-CE6B-496E-8BBF-49F707A3253C}" srcOrd="0" destOrd="0" presId="urn:microsoft.com/office/officeart/2005/8/layout/hProcess9"/>
    <dgm:cxn modelId="{04D0F810-0AB8-480F-9BC3-A00468854523}" srcId="{6034FBFD-35C2-4D65-94DB-B36081C60BB5}" destId="{312EE822-4BBC-4253-89B2-FE94B430A1AC}" srcOrd="1" destOrd="0" parTransId="{ABEDB1FD-E798-4635-8B97-B23360E33815}" sibTransId="{478EFC3A-256A-48CF-BA7D-A96FECA3D0D8}"/>
    <dgm:cxn modelId="{72F44A69-522A-4EEF-8B86-FDA243AB90C4}" type="presParOf" srcId="{3B27C335-2366-42D3-A079-78711FE56D95}" destId="{A083CE33-E6B5-42C3-B9CB-3A4271A30AAF}" srcOrd="0" destOrd="0" presId="urn:microsoft.com/office/officeart/2005/8/layout/hProcess9"/>
    <dgm:cxn modelId="{7E29A712-7373-4DD8-BC54-85AB2AD7206F}" type="presParOf" srcId="{3B27C335-2366-42D3-A079-78711FE56D95}" destId="{C9F95D3D-7C16-4C04-A522-B1BAFD83C61D}" srcOrd="1" destOrd="0" presId="urn:microsoft.com/office/officeart/2005/8/layout/hProcess9"/>
    <dgm:cxn modelId="{3CB66ED0-8ECD-45E6-978D-3365575AD5EF}" type="presParOf" srcId="{C9F95D3D-7C16-4C04-A522-B1BAFD83C61D}" destId="{86A8DBBF-5243-4CF8-A577-3EF74CF4F77D}" srcOrd="0" destOrd="0" presId="urn:microsoft.com/office/officeart/2005/8/layout/hProcess9"/>
    <dgm:cxn modelId="{6409C227-6489-44AC-A8F7-4DD23DF2627E}" type="presParOf" srcId="{C9F95D3D-7C16-4C04-A522-B1BAFD83C61D}" destId="{4C2E6927-7C57-404E-9C3B-4FAD3AF92ABA}" srcOrd="1" destOrd="0" presId="urn:microsoft.com/office/officeart/2005/8/layout/hProcess9"/>
    <dgm:cxn modelId="{D614AF1A-74BB-4CA5-B3B8-F2D91EEB5CD0}" type="presParOf" srcId="{C9F95D3D-7C16-4C04-A522-B1BAFD83C61D}" destId="{01BA7561-0656-49A0-9318-7088735DA176}" srcOrd="2" destOrd="0" presId="urn:microsoft.com/office/officeart/2005/8/layout/hProcess9"/>
    <dgm:cxn modelId="{2ADCDC1F-CA90-4E56-AAC2-9EF2B1CBBF30}" type="presParOf" srcId="{C9F95D3D-7C16-4C04-A522-B1BAFD83C61D}" destId="{0F0C4C1E-0004-404A-9EF9-BC656E1A86E9}" srcOrd="3" destOrd="0" presId="urn:microsoft.com/office/officeart/2005/8/layout/hProcess9"/>
    <dgm:cxn modelId="{72456FD7-55E1-457F-ABC4-0FB41359112C}" type="presParOf" srcId="{C9F95D3D-7C16-4C04-A522-B1BAFD83C61D}" destId="{53B6C4BF-CE6B-496E-8BBF-49F707A3253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3CE33-E6B5-42C3-B9CB-3A4271A30AAF}">
      <dsp:nvSpPr>
        <dsp:cNvPr id="0" name=""/>
        <dsp:cNvSpPr/>
      </dsp:nvSpPr>
      <dsp:spPr>
        <a:xfrm>
          <a:off x="778679" y="0"/>
          <a:ext cx="8825035" cy="41529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A8DBBF-5243-4CF8-A577-3EF74CF4F77D}">
      <dsp:nvSpPr>
        <dsp:cNvPr id="0" name=""/>
        <dsp:cNvSpPr/>
      </dsp:nvSpPr>
      <dsp:spPr>
        <a:xfrm>
          <a:off x="351825"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Przed implementacją państwa członkowskie zobowiązane są do powstrzymania się od działań niweczących cel dyrektywy zgodnie z art. 4 ust. </a:t>
          </a:r>
          <a:r>
            <a:rPr lang="pl-PL" sz="1400" kern="1200" smtClean="0"/>
            <a:t>3 TUE</a:t>
          </a:r>
          <a:endParaRPr lang="en-US" sz="1400" kern="1200"/>
        </a:p>
      </dsp:txBody>
      <dsp:txXfrm>
        <a:off x="432916" y="1326961"/>
        <a:ext cx="2952536" cy="1498978"/>
      </dsp:txXfrm>
    </dsp:sp>
    <dsp:sp modelId="{01BA7561-0656-49A0-9318-7088735DA176}">
      <dsp:nvSpPr>
        <dsp:cNvPr id="0" name=""/>
        <dsp:cNvSpPr/>
      </dsp:nvSpPr>
      <dsp:spPr>
        <a:xfrm>
          <a:off x="3633838"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Implementacja – państwa członkowskie zobowiązane są przyjąć odpowiednie akty normatywne, podjąć wszelkie działania w celu zapewnienia efektywności aktów normatywnych</a:t>
          </a:r>
        </a:p>
      </dsp:txBody>
      <dsp:txXfrm>
        <a:off x="3714929" y="1326961"/>
        <a:ext cx="2952536" cy="1498978"/>
      </dsp:txXfrm>
    </dsp:sp>
    <dsp:sp modelId="{53B6C4BF-CE6B-496E-8BBF-49F707A3253C}">
      <dsp:nvSpPr>
        <dsp:cNvPr id="0" name=""/>
        <dsp:cNvSpPr/>
      </dsp:nvSpPr>
      <dsp:spPr>
        <a:xfrm>
          <a:off x="6915851"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Po implementacji – krajowe sądy i organy administracji są </a:t>
          </a:r>
          <a:r>
            <a:rPr lang="pl-PL" sz="1400" kern="1200" smtClean="0"/>
            <a:t>zobowiązane badać zgodność norm dyrektyw z prawem krajowym w przypadku potrzeby bezpośredniego stosowania przepisów dyrektywy</a:t>
          </a:r>
          <a:endParaRPr lang="en-US" sz="1400" kern="1200"/>
        </a:p>
      </dsp:txBody>
      <dsp:txXfrm>
        <a:off x="6996942" y="1326961"/>
        <a:ext cx="2952536" cy="14989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7416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6175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8598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513627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642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36813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865360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7367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96002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687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46354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82D177-2EC3-4FAB-8D36-9618A6718B72}" type="datetimeFigureOut">
              <a:rPr lang="en-US" smtClean="0"/>
              <a:t>3/20/2018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22348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82D177-2EC3-4FAB-8D36-9618A6718B72}" type="datetimeFigureOut">
              <a:rPr lang="en-US" smtClean="0"/>
              <a:t>3/20/2018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55092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2D177-2EC3-4FAB-8D36-9618A6718B72}" type="datetimeFigureOut">
              <a:rPr lang="en-US" smtClean="0"/>
              <a:t>3/20/2018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1598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347935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7697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82D177-2EC3-4FAB-8D36-9618A6718B72}" type="datetimeFigureOut">
              <a:rPr lang="en-US" smtClean="0"/>
              <a:t>3/20/2018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20DFB6D-3C0E-4E8F-B9A0-6A2494407CB5}" type="slidenum">
              <a:rPr lang="en-US" smtClean="0"/>
              <a:t>‹#›</a:t>
            </a:fld>
            <a:endParaRPr lang="en-US"/>
          </a:p>
        </p:txBody>
      </p:sp>
    </p:spTree>
    <p:extLst>
      <p:ext uri="{BB962C8B-B14F-4D97-AF65-F5344CB8AC3E}">
        <p14:creationId xmlns:p14="http://schemas.microsoft.com/office/powerpoint/2010/main" val="205119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Stosowanie prawa UE</a:t>
            </a:r>
            <a:endParaRPr lang="en-US" dirty="0"/>
          </a:p>
        </p:txBody>
      </p:sp>
      <p:sp>
        <p:nvSpPr>
          <p:cNvPr id="3" name="Subtitle 2"/>
          <p:cNvSpPr>
            <a:spLocks noGrp="1"/>
          </p:cNvSpPr>
          <p:nvPr>
            <p:ph type="subTitle" idx="1"/>
          </p:nvPr>
        </p:nvSpPr>
        <p:spPr/>
        <p:txBody>
          <a:bodyPr/>
          <a:lstStyle/>
          <a:p>
            <a:r>
              <a:rPr lang="pl-PL" dirty="0" smtClean="0"/>
              <a:t>22 marca 2018 r.</a:t>
            </a:r>
            <a:endParaRPr lang="en-US" dirty="0"/>
          </a:p>
        </p:txBody>
      </p:sp>
    </p:spTree>
    <p:extLst>
      <p:ext uri="{BB962C8B-B14F-4D97-AF65-F5344CB8AC3E}">
        <p14:creationId xmlns:p14="http://schemas.microsoft.com/office/powerpoint/2010/main" val="1448881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celowościowo-funkcjonalna</a:t>
            </a:r>
            <a:endParaRPr lang="en-US" dirty="0"/>
          </a:p>
        </p:txBody>
      </p:sp>
      <p:sp>
        <p:nvSpPr>
          <p:cNvPr id="3" name="Content Placeholder 2"/>
          <p:cNvSpPr>
            <a:spLocks noGrp="1"/>
          </p:cNvSpPr>
          <p:nvPr>
            <p:ph idx="1"/>
          </p:nvPr>
        </p:nvSpPr>
        <p:spPr/>
        <p:txBody>
          <a:bodyPr>
            <a:normAutofit fontScale="92500" lnSpcReduction="10000"/>
          </a:bodyPr>
          <a:lstStyle/>
          <a:p>
            <a:r>
              <a:rPr lang="pl-PL" dirty="0" smtClean="0"/>
              <a:t>Uwzględnienie celu jaki przyświecał prawodawcy przy ustanawianiu danej regulacji i ustalanie takiego znaczenia normy, która najdalej realizuje te zamierzenia.</a:t>
            </a:r>
          </a:p>
          <a:p>
            <a:r>
              <a:rPr lang="pl-PL" dirty="0" smtClean="0"/>
              <a:t>Odwołanie do celu traktatowego („ducha traktatów”).  </a:t>
            </a:r>
          </a:p>
          <a:p>
            <a:pPr lvl="1"/>
            <a:r>
              <a:rPr lang="pl-PL" sz="1800" dirty="0" smtClean="0"/>
              <a:t>Podejście statyczne – odwołanie do genezy powstania danego aktu prawnego, np. odwołanie do prac przygotowawczych (dla prawa pochodnego)</a:t>
            </a:r>
          </a:p>
          <a:p>
            <a:pPr lvl="1"/>
            <a:r>
              <a:rPr lang="pl-PL" sz="1800" dirty="0" smtClean="0"/>
              <a:t>Podejście dynamiczne </a:t>
            </a:r>
            <a:r>
              <a:rPr lang="pl-PL" dirty="0" smtClean="0"/>
              <a:t>– </a:t>
            </a:r>
            <a:r>
              <a:rPr lang="pl-PL" sz="1800" dirty="0" smtClean="0"/>
              <a:t>ewolucyjny charakter prawa UE, uwzględnienie celu aktualnego prawodawcy</a:t>
            </a:r>
          </a:p>
          <a:p>
            <a:r>
              <a:rPr lang="pl-PL" i="1" dirty="0" err="1" smtClean="0"/>
              <a:t>Effect</a:t>
            </a:r>
            <a:r>
              <a:rPr lang="pl-PL" i="1" dirty="0" smtClean="0"/>
              <a:t> </a:t>
            </a:r>
            <a:r>
              <a:rPr lang="pl-PL" i="1" dirty="0" err="1"/>
              <a:t>utile</a:t>
            </a:r>
            <a:r>
              <a:rPr lang="pl-PL" i="1" dirty="0"/>
              <a:t> </a:t>
            </a:r>
            <a:r>
              <a:rPr lang="pl-PL" dirty="0"/>
              <a:t>– wykładnia efektywna – w razie kolizji interpretacyjnej podmiot podejmujący decyzję powinien preferować znaczenie umożliwiające osiągniecie najpełniejszej efektywności </a:t>
            </a:r>
            <a:r>
              <a:rPr lang="pl-PL" dirty="0" smtClean="0"/>
              <a:t>PUE</a:t>
            </a:r>
            <a:r>
              <a:rPr lang="pl-PL" dirty="0"/>
              <a:t> </a:t>
            </a:r>
            <a:r>
              <a:rPr lang="pl-PL" dirty="0" smtClean="0"/>
              <a:t>(większe znaczenie przy byłej strukturze filarowej).</a:t>
            </a:r>
            <a:endParaRPr lang="en-US" dirty="0"/>
          </a:p>
        </p:txBody>
      </p:sp>
    </p:spTree>
    <p:extLst>
      <p:ext uri="{BB962C8B-B14F-4D97-AF65-F5344CB8AC3E}">
        <p14:creationId xmlns:p14="http://schemas.microsoft.com/office/powerpoint/2010/main" val="115619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599075" cy="1280890"/>
          </a:xfrm>
        </p:spPr>
        <p:txBody>
          <a:bodyPr/>
          <a:lstStyle/>
          <a:p>
            <a:r>
              <a:rPr lang="pl-PL" dirty="0" smtClean="0"/>
              <a:t>Zasada pierwszeństwa PUE (supremacji)</a:t>
            </a:r>
            <a:endParaRPr lang="en-US" dirty="0"/>
          </a:p>
        </p:txBody>
      </p:sp>
      <p:sp>
        <p:nvSpPr>
          <p:cNvPr id="3" name="Content Placeholder 2"/>
          <p:cNvSpPr>
            <a:spLocks noGrp="1"/>
          </p:cNvSpPr>
          <p:nvPr>
            <p:ph idx="1"/>
          </p:nvPr>
        </p:nvSpPr>
        <p:spPr>
          <a:xfrm>
            <a:off x="852055" y="1444336"/>
            <a:ext cx="10652557" cy="5081155"/>
          </a:xfrm>
        </p:spPr>
        <p:txBody>
          <a:bodyPr>
            <a:normAutofit fontScale="92500" lnSpcReduction="20000"/>
          </a:bodyPr>
          <a:lstStyle/>
          <a:p>
            <a:r>
              <a:rPr lang="pl-PL" dirty="0" smtClean="0"/>
              <a:t>Brak postanowień wprost w traktatach o relacji prawa krajowego i prawa unijnego</a:t>
            </a:r>
          </a:p>
          <a:p>
            <a:r>
              <a:rPr lang="pl-PL" dirty="0"/>
              <a:t>Traktat z Lizbony Deklaracja Konferencji nr 17 </a:t>
            </a:r>
            <a:r>
              <a:rPr lang="pl-PL" dirty="0" smtClean="0"/>
              <a:t>„ </a:t>
            </a:r>
            <a:r>
              <a:rPr lang="pl-PL" dirty="0"/>
              <a:t>zgodnie z utrwalonym orzecznictwem TSUE, Traktaty i prawo przyjęte przez Unię na podstawie Traktatów mają pierwszeństwo przed prawem Państw Członkowskich na warunkach ustanowionych przez wspomniane orzecznictwo” a więc Traktat z </a:t>
            </a:r>
            <a:r>
              <a:rPr lang="pl-PL" dirty="0" smtClean="0"/>
              <a:t>Lizbony pośrednio </a:t>
            </a:r>
            <a:r>
              <a:rPr lang="pl-PL" dirty="0"/>
              <a:t>potwierdza zasadę </a:t>
            </a:r>
            <a:r>
              <a:rPr lang="pl-PL" dirty="0" smtClean="0"/>
              <a:t>pierwszeństwa.</a:t>
            </a:r>
          </a:p>
          <a:p>
            <a:r>
              <a:rPr lang="pl-PL" dirty="0" smtClean="0"/>
              <a:t>Powiązane z art. 288 TFUE (moc rozporządzeń) oraz art. 4 ust. 3 TUE (zasada lojalności).</a:t>
            </a:r>
          </a:p>
          <a:p>
            <a:r>
              <a:rPr lang="pl-PL" dirty="0" smtClean="0"/>
              <a:t>Orzecznictwo – Costa v. ENEL </a:t>
            </a:r>
          </a:p>
          <a:p>
            <a:pPr lvl="1"/>
            <a:r>
              <a:rPr lang="pl-PL" dirty="0" smtClean="0"/>
              <a:t>W odróżnieniu od zwykłych umów międzynarodowych Wspólnota srożyła swój własny system prawny, który staje się częścią prawa krajowego i który sądy krajowe mają obowiązek stosować. </a:t>
            </a:r>
          </a:p>
          <a:p>
            <a:pPr lvl="1"/>
            <a:r>
              <a:rPr lang="pl-PL" dirty="0" smtClean="0"/>
              <a:t>Państwa członkowskie ustanawiając Wspólnotę nieograniczoną w czasie, wyposażoną we własne instytucje i podmiotowość prawnonarodową oraz powierzając jej część swoich kompetencji stworzyły system prawny wiążący zarówno same państwa, jak i ich obywateli.</a:t>
            </a:r>
          </a:p>
          <a:p>
            <a:pPr lvl="1"/>
            <a:r>
              <a:rPr lang="pl-PL" dirty="0" smtClean="0"/>
              <a:t>„litera i duch Traktatu” czynią niemożliwym by państwa członkowskie przyznawały pierwszeństwo nad prawem unijnym normom krajowym.</a:t>
            </a:r>
          </a:p>
          <a:p>
            <a:pPr lvl="1"/>
            <a:r>
              <a:rPr lang="pl-PL" dirty="0" smtClean="0"/>
              <a:t>Konieczność jednolitego stosowania prawa UE. </a:t>
            </a:r>
          </a:p>
          <a:p>
            <a:r>
              <a:rPr lang="pl-PL" dirty="0" smtClean="0"/>
              <a:t>Zakres zasady pierwszeństwa PUE obowiązuje do wszelkich norm prawa krajowego niezależnie od ich pozycji w krajowej hierarchii źródeł prawa (także przepisy Konstytucji krajowych) – wyrok TSUE w sprawie </a:t>
            </a:r>
            <a:r>
              <a:rPr lang="pl-PL" dirty="0" err="1" smtClean="0"/>
              <a:t>Internationalne</a:t>
            </a:r>
            <a:r>
              <a:rPr lang="pl-PL" dirty="0" smtClean="0"/>
              <a:t> </a:t>
            </a:r>
            <a:r>
              <a:rPr lang="pl-PL" dirty="0" err="1" smtClean="0"/>
              <a:t>Handelsgesellschaft</a:t>
            </a:r>
            <a:r>
              <a:rPr lang="pl-PL" dirty="0" smtClean="0"/>
              <a:t> </a:t>
            </a:r>
            <a:r>
              <a:rPr lang="pl-PL" dirty="0" err="1" smtClean="0"/>
              <a:t>mbH</a:t>
            </a:r>
            <a:r>
              <a:rPr lang="pl-PL" dirty="0"/>
              <a:t> </a:t>
            </a:r>
            <a:r>
              <a:rPr lang="pl-PL" dirty="0" smtClean="0"/>
              <a:t>oraz tego kiedy weszła w życie - wyrok TSUE w sprawie </a:t>
            </a:r>
            <a:r>
              <a:rPr lang="pl-PL" dirty="0" err="1" smtClean="0"/>
              <a:t>Simmentha</a:t>
            </a:r>
            <a:r>
              <a:rPr lang="pl-PL" dirty="0" err="1"/>
              <a:t>l</a:t>
            </a:r>
            <a:r>
              <a:rPr lang="pl-PL" dirty="0" smtClean="0"/>
              <a:t>.</a:t>
            </a:r>
            <a:endParaRPr lang="en-US" dirty="0"/>
          </a:p>
        </p:txBody>
      </p:sp>
    </p:spTree>
    <p:extLst>
      <p:ext uri="{BB962C8B-B14F-4D97-AF65-F5344CB8AC3E}">
        <p14:creationId xmlns:p14="http://schemas.microsoft.com/office/powerpoint/2010/main" val="2610751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Skutki zasady pierwszeństwa dla przepisów prawa krajowego</a:t>
            </a:r>
            <a:endParaRPr lang="en-US" dirty="0"/>
          </a:p>
        </p:txBody>
      </p:sp>
      <p:sp>
        <p:nvSpPr>
          <p:cNvPr id="3" name="Content Placeholder 2"/>
          <p:cNvSpPr>
            <a:spLocks noGrp="1"/>
          </p:cNvSpPr>
          <p:nvPr>
            <p:ph idx="1"/>
          </p:nvPr>
        </p:nvSpPr>
        <p:spPr>
          <a:xfrm>
            <a:off x="1319645" y="2133600"/>
            <a:ext cx="10184967" cy="4724400"/>
          </a:xfrm>
        </p:spPr>
        <p:txBody>
          <a:bodyPr>
            <a:normAutofit lnSpcReduction="10000"/>
          </a:bodyPr>
          <a:lstStyle/>
          <a:p>
            <a:r>
              <a:rPr lang="pl-PL" b="1" dirty="0" smtClean="0"/>
              <a:t>Pierwszeństwo stosowania, a nie obowiązywania - </a:t>
            </a:r>
            <a:r>
              <a:rPr lang="pl-PL" dirty="0" smtClean="0"/>
              <a:t>Sąd </a:t>
            </a:r>
            <a:r>
              <a:rPr lang="pl-PL" dirty="0"/>
              <a:t>krajowy odmawia zastosowania sprzecznej z wspólnotową normy prawa krajowego. Oznacza to, że sąd nie rozstrzyga o nieważności przepisu prawa krajowego. Takie rozstrzygnięcie byłoby niemożliwe w porządkach prawnych wielu państw członkowskich, przekraczałoby kompetencje sądu. Sąd nie rozstrzyga o obowiązywaniu przepisu, a jedynie odmawia jego </a:t>
            </a:r>
            <a:r>
              <a:rPr lang="pl-PL" dirty="0" smtClean="0"/>
              <a:t>zastosowania.</a:t>
            </a:r>
          </a:p>
          <a:p>
            <a:r>
              <a:rPr lang="pl-PL" dirty="0"/>
              <a:t>I</a:t>
            </a:r>
            <a:r>
              <a:rPr lang="pl-PL" dirty="0" smtClean="0"/>
              <a:t>stnienie </a:t>
            </a:r>
            <a:r>
              <a:rPr lang="pl-PL" dirty="0"/>
              <a:t>w krajowym porządku prawnym normy sprzecznej z </a:t>
            </a:r>
            <a:r>
              <a:rPr lang="pl-PL" dirty="0" smtClean="0"/>
              <a:t>PUE, </a:t>
            </a:r>
            <a:r>
              <a:rPr lang="pl-PL" dirty="0"/>
              <a:t>również pominiętej przez sąd, jest także niezgodne z zasadą pierwszeństwa</a:t>
            </a:r>
            <a:r>
              <a:rPr lang="pl-PL" dirty="0"/>
              <a:t>. </a:t>
            </a:r>
            <a:r>
              <a:rPr lang="pl-PL" dirty="0" smtClean="0"/>
              <a:t>Nakaz </a:t>
            </a:r>
            <a:r>
              <a:rPr lang="pl-PL" dirty="0"/>
              <a:t>uchylenia prawa krajowego sprzecznego z prawem wspólnotowym jest skierowany do innych niż sądy organów </a:t>
            </a:r>
            <a:r>
              <a:rPr lang="pl-PL" dirty="0" smtClean="0"/>
              <a:t>krajowych.</a:t>
            </a:r>
          </a:p>
          <a:p>
            <a:r>
              <a:rPr lang="pl-PL" b="1" dirty="0" smtClean="0"/>
              <a:t>Wyjątek</a:t>
            </a:r>
            <a:r>
              <a:rPr lang="pl-PL" dirty="0" smtClean="0"/>
              <a:t> - wyłączenie spod</a:t>
            </a:r>
            <a:r>
              <a:rPr lang="pl-PL" dirty="0"/>
              <a:t> zasady pierwszeństwa </a:t>
            </a:r>
            <a:r>
              <a:rPr lang="pl-PL" dirty="0" smtClean="0"/>
              <a:t>określonych </a:t>
            </a:r>
            <a:r>
              <a:rPr lang="pl-PL" dirty="0"/>
              <a:t>przepisów </a:t>
            </a:r>
            <a:r>
              <a:rPr lang="pl-PL" dirty="0" smtClean="0"/>
              <a:t>krajowych, które zostały ustanowione </a:t>
            </a:r>
            <a:r>
              <a:rPr lang="pl-PL" dirty="0"/>
              <a:t>przez państwo w celu realizacji i wywiązania się z praw i obowiązków wynikających z podpisanych przez dane państwo umów międzynarodowych. Wyjątek ten dotyczy umów zawartych przed przystąpieniem państwa do Wspólnoty Europejskiej i Unii </a:t>
            </a:r>
            <a:r>
              <a:rPr lang="pl-PL" dirty="0" smtClean="0"/>
              <a:t>Europejskiej. Stanowi nakaz dla państwa podjęcia </a:t>
            </a:r>
            <a:r>
              <a:rPr lang="pl-PL" dirty="0"/>
              <a:t>wszelkich kroków w celu usunięcia zaistniałych sprzeczności, co najczęściej oznacza konieczność wypowiedzenia umowy międzynarodowej. </a:t>
            </a:r>
            <a:endParaRPr lang="pl-PL" dirty="0" smtClean="0"/>
          </a:p>
        </p:txBody>
      </p:sp>
    </p:spTree>
    <p:extLst>
      <p:ext uri="{BB962C8B-B14F-4D97-AF65-F5344CB8AC3E}">
        <p14:creationId xmlns:p14="http://schemas.microsoft.com/office/powerpoint/2010/main" val="1229139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Obowiązywanie/stosowanie bezpośrednie</a:t>
            </a:r>
            <a:endParaRPr lang="en-US" dirty="0"/>
          </a:p>
        </p:txBody>
      </p:sp>
      <p:sp>
        <p:nvSpPr>
          <p:cNvPr id="3" name="Content Placeholder 2"/>
          <p:cNvSpPr>
            <a:spLocks noGrp="1"/>
          </p:cNvSpPr>
          <p:nvPr>
            <p:ph idx="1"/>
          </p:nvPr>
        </p:nvSpPr>
        <p:spPr>
          <a:xfrm>
            <a:off x="1631373" y="2133600"/>
            <a:ext cx="9873239" cy="4495800"/>
          </a:xfrm>
        </p:spPr>
        <p:txBody>
          <a:bodyPr>
            <a:normAutofit/>
          </a:bodyPr>
          <a:lstStyle/>
          <a:p>
            <a:r>
              <a:rPr lang="pl-PL" dirty="0" smtClean="0"/>
              <a:t>PUE stanowi </a:t>
            </a:r>
            <a:r>
              <a:rPr lang="pl-PL" dirty="0"/>
              <a:t>część </a:t>
            </a:r>
            <a:r>
              <a:rPr lang="pl-PL" dirty="0" smtClean="0"/>
              <a:t>porządku </a:t>
            </a:r>
            <a:r>
              <a:rPr lang="pl-PL" dirty="0"/>
              <a:t>prawnego </a:t>
            </a:r>
            <a:r>
              <a:rPr lang="pl-PL" dirty="0" smtClean="0"/>
              <a:t>państw członkowskich </a:t>
            </a:r>
            <a:r>
              <a:rPr lang="pl-PL" dirty="0"/>
              <a:t>tzn. </a:t>
            </a:r>
            <a:r>
              <a:rPr lang="pl-PL" u="sng" dirty="0"/>
              <a:t>obowiązuje </a:t>
            </a:r>
            <a:r>
              <a:rPr lang="pl-PL" u="sng" dirty="0" smtClean="0"/>
              <a:t>bezpośrednio</a:t>
            </a:r>
            <a:r>
              <a:rPr lang="pl-PL" dirty="0" smtClean="0"/>
              <a:t> może </a:t>
            </a:r>
            <a:r>
              <a:rPr lang="pl-PL" dirty="0"/>
              <a:t>być powoływane jako źródło praw </a:t>
            </a:r>
            <a:r>
              <a:rPr lang="pl-PL" dirty="0" smtClean="0"/>
              <a:t>i obowiązków </a:t>
            </a:r>
            <a:r>
              <a:rPr lang="pl-PL" dirty="0"/>
              <a:t>zarówno organów </a:t>
            </a:r>
            <a:r>
              <a:rPr lang="pl-PL" dirty="0" smtClean="0"/>
              <a:t>państwowa lub </a:t>
            </a:r>
            <a:r>
              <a:rPr lang="pl-PL" dirty="0"/>
              <a:t>Unii, jak i jednostek tzn. może </a:t>
            </a:r>
            <a:r>
              <a:rPr lang="pl-PL" dirty="0" smtClean="0"/>
              <a:t>być </a:t>
            </a:r>
            <a:r>
              <a:rPr lang="pl-PL" u="sng" dirty="0" smtClean="0"/>
              <a:t>stosowane bezpośrednio</a:t>
            </a:r>
            <a:r>
              <a:rPr lang="pl-PL" dirty="0" smtClean="0"/>
              <a:t>.</a:t>
            </a:r>
            <a:endParaRPr lang="pl-PL" dirty="0"/>
          </a:p>
          <a:p>
            <a:r>
              <a:rPr lang="pl-PL" dirty="0" smtClean="0"/>
              <a:t>Kryteria bezpośredniego stosowania- norma </a:t>
            </a:r>
            <a:r>
              <a:rPr lang="pl-PL" dirty="0"/>
              <a:t>prawa unii musi </a:t>
            </a:r>
            <a:r>
              <a:rPr lang="pl-PL" dirty="0" smtClean="0"/>
              <a:t>być:</a:t>
            </a:r>
          </a:p>
          <a:p>
            <a:pPr lvl="1"/>
            <a:r>
              <a:rPr lang="pl-PL" dirty="0" smtClean="0"/>
              <a:t>wystarczająco </a:t>
            </a:r>
            <a:r>
              <a:rPr lang="pl-PL" dirty="0"/>
              <a:t>jasna i precyzyjna, aby nadała się do stosowania przez sąd lub inny organ </a:t>
            </a:r>
            <a:endParaRPr lang="pl-PL" dirty="0" smtClean="0"/>
          </a:p>
          <a:p>
            <a:pPr lvl="1"/>
            <a:r>
              <a:rPr lang="pl-PL" dirty="0" smtClean="0"/>
              <a:t>bezwarunkowa- </a:t>
            </a:r>
            <a:r>
              <a:rPr lang="pl-PL" dirty="0"/>
              <a:t>jej stosowanie nie może być uzależnione od swobodnego uznania organu ją stosującego – Unii lub państwa członkowskiego </a:t>
            </a:r>
            <a:endParaRPr lang="pl-PL" dirty="0" smtClean="0"/>
          </a:p>
          <a:p>
            <a:pPr lvl="1"/>
            <a:r>
              <a:rPr lang="pl-PL" dirty="0" smtClean="0"/>
              <a:t>zupełna</a:t>
            </a:r>
            <a:r>
              <a:rPr lang="pl-PL" dirty="0"/>
              <a:t>/ kompletna (prawnie perfekcyjna) – jej wykonanie nie może </a:t>
            </a:r>
            <a:r>
              <a:rPr lang="pl-PL" dirty="0" smtClean="0"/>
              <a:t>zależeć </a:t>
            </a:r>
            <a:r>
              <a:rPr lang="pl-PL" dirty="0"/>
              <a:t>od późniejszych środków wykonawczych przyjmowanych przez państwa członkowskie lub instytucje </a:t>
            </a:r>
            <a:r>
              <a:rPr lang="pl-PL" dirty="0" smtClean="0"/>
              <a:t>Unii.</a:t>
            </a:r>
            <a:endParaRPr lang="en-US" dirty="0"/>
          </a:p>
        </p:txBody>
      </p:sp>
    </p:spTree>
    <p:extLst>
      <p:ext uri="{BB962C8B-B14F-4D97-AF65-F5344CB8AC3E}">
        <p14:creationId xmlns:p14="http://schemas.microsoft.com/office/powerpoint/2010/main" val="147086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Obowiązywanie</a:t>
            </a:r>
            <a:r>
              <a:rPr lang="en-US" dirty="0" smtClean="0"/>
              <a:t>/</a:t>
            </a:r>
            <a:r>
              <a:rPr lang="en-US" dirty="0" err="1" smtClean="0"/>
              <a:t>stosowanie</a:t>
            </a:r>
            <a:r>
              <a:rPr lang="pl-PL" dirty="0" smtClean="0"/>
              <a:t>/skutek</a:t>
            </a:r>
            <a:r>
              <a:rPr lang="en-US" dirty="0" smtClean="0"/>
              <a:t> </a:t>
            </a:r>
            <a:r>
              <a:rPr lang="en-US" dirty="0" err="1" smtClean="0"/>
              <a:t>bezpośredni</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95324831"/>
              </p:ext>
            </p:extLst>
          </p:nvPr>
        </p:nvGraphicFramePr>
        <p:xfrm>
          <a:off x="716974" y="1905000"/>
          <a:ext cx="10920844" cy="4828309"/>
        </p:xfrm>
        <a:graphic>
          <a:graphicData uri="http://schemas.openxmlformats.org/drawingml/2006/table">
            <a:tbl>
              <a:tblPr firstRow="1" bandRow="1">
                <a:tableStyleId>{5C22544A-7EE6-4342-B048-85BDC9FD1C3A}</a:tableStyleId>
              </a:tblPr>
              <a:tblGrid>
                <a:gridCol w="3917371"/>
                <a:gridCol w="4021282"/>
                <a:gridCol w="2982191"/>
              </a:tblGrid>
              <a:tr h="695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lt1"/>
                          </a:solidFill>
                          <a:latin typeface="+mn-lt"/>
                          <a:ea typeface="+mn-ea"/>
                          <a:cs typeface="+mn-cs"/>
                        </a:rPr>
                        <a:t>BEZPOŚREDNIE OBOWIĄZYWANIE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BEZPOŚREDNIE STOSOWANIE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 SKUTEK</a:t>
                      </a:r>
                    </a:p>
                    <a:p>
                      <a:endParaRPr lang="en-US" sz="1600" dirty="0"/>
                    </a:p>
                  </a:txBody>
                  <a:tcPr/>
                </a:tc>
              </a:tr>
              <a:tr h="4132423">
                <a:tc>
                  <a:txBody>
                    <a:bodyPr/>
                    <a:lstStyle/>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PUE</a:t>
                      </a:r>
                      <a:r>
                        <a:rPr lang="pl-PL" sz="1800" baseline="0" dirty="0" smtClean="0">
                          <a:solidFill>
                            <a:schemeClr val="tx1">
                              <a:lumMod val="75000"/>
                              <a:lumOff val="25000"/>
                            </a:schemeClr>
                          </a:solidFill>
                        </a:rPr>
                        <a:t> </a:t>
                      </a:r>
                      <a:r>
                        <a:rPr lang="pl-PL" sz="1800" dirty="0" smtClean="0">
                          <a:solidFill>
                            <a:schemeClr val="tx1">
                              <a:lumMod val="75000"/>
                              <a:lumOff val="25000"/>
                            </a:schemeClr>
                          </a:solidFill>
                        </a:rPr>
                        <a:t>wchodzi w życie jako część składowa systemów prawnych państw członkowskich, bez konieczności dodatkowej transformacji do porządku krajowego.</a:t>
                      </a:r>
                    </a:p>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Oznacza, które z przepisów prawa unijnego i w jakim zakresie stają się z dniem ich wejścia w życie częścią wewnętrznych porządków prawnych państw członkowskich.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związana z wydawaniem indywidualnych i konkretnych decyzji (orzeczeń sądowych i aktów administracyjnych) przez organy państw członkowskich.</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Podstawą prawną rozstrzygnięcia sprawy zawisłej przed podmiotem krajowym jest PUE. Organy krajowe są obowiązane opierać swoje działania na normach prawa wspólnotowego, obok norm krajowych.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Przepisy PUE wywołują skutek bezpośredni, gdy jednostka może skutecznie powołać się na te przepisy w postępowaniu przed sądem krajowym.</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Normy PUE mogą być</a:t>
                      </a:r>
                      <a:r>
                        <a:rPr lang="pl-PL" sz="1800" kern="1200" baseline="0" dirty="0" smtClean="0">
                          <a:solidFill>
                            <a:schemeClr val="tx1">
                              <a:lumMod val="75000"/>
                              <a:lumOff val="25000"/>
                            </a:schemeClr>
                          </a:solidFill>
                          <a:latin typeface="+mn-lt"/>
                          <a:ea typeface="+mn-ea"/>
                          <a:cs typeface="+mn-cs"/>
                        </a:rPr>
                        <a:t> samodzielnym źródłem praw i obowiązków dla jednostek </a:t>
                      </a:r>
                      <a:endParaRPr lang="en-US" sz="1800" kern="1200" dirty="0">
                        <a:solidFill>
                          <a:schemeClr val="tx1">
                            <a:lumMod val="75000"/>
                            <a:lumOff val="25000"/>
                          </a:schemeClr>
                        </a:solidFill>
                        <a:latin typeface="+mn-lt"/>
                        <a:ea typeface="+mn-ea"/>
                        <a:cs typeface="+mn-cs"/>
                      </a:endParaRPr>
                    </a:p>
                  </a:txBody>
                  <a:tcPr/>
                </a:tc>
              </a:tr>
            </a:tbl>
          </a:graphicData>
        </a:graphic>
      </p:graphicFrame>
    </p:spTree>
    <p:extLst>
      <p:ext uri="{BB962C8B-B14F-4D97-AF65-F5344CB8AC3E}">
        <p14:creationId xmlns:p14="http://schemas.microsoft.com/office/powerpoint/2010/main" val="135188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a:t>
            </a:r>
            <a:endParaRPr lang="en-US" dirty="0"/>
          </a:p>
        </p:txBody>
      </p:sp>
      <p:sp>
        <p:nvSpPr>
          <p:cNvPr id="3" name="Content Placeholder 2"/>
          <p:cNvSpPr>
            <a:spLocks noGrp="1"/>
          </p:cNvSpPr>
          <p:nvPr>
            <p:ph idx="1"/>
          </p:nvPr>
        </p:nvSpPr>
        <p:spPr>
          <a:xfrm>
            <a:off x="1724891" y="1683327"/>
            <a:ext cx="9779721" cy="4561609"/>
          </a:xfrm>
        </p:spPr>
        <p:txBody>
          <a:bodyPr>
            <a:normAutofit fontScale="92500" lnSpcReduction="20000"/>
          </a:bodyPr>
          <a:lstStyle/>
          <a:p>
            <a:r>
              <a:rPr lang="pl-PL" dirty="0"/>
              <a:t>Norma jest bezpośrednio skuteczna jeśli </a:t>
            </a:r>
            <a:r>
              <a:rPr lang="pl-PL" dirty="0" smtClean="0"/>
              <a:t>przyznaje jednostce </a:t>
            </a:r>
            <a:r>
              <a:rPr lang="pl-PL" dirty="0"/>
              <a:t>prawa, które mogą być </a:t>
            </a:r>
            <a:r>
              <a:rPr lang="pl-PL" dirty="0" smtClean="0"/>
              <a:t>dochodzone przed </a:t>
            </a:r>
            <a:r>
              <a:rPr lang="pl-PL" dirty="0"/>
              <a:t>sądem krajowym w stosunkach:</a:t>
            </a:r>
          </a:p>
          <a:p>
            <a:pPr lvl="1" indent="-342900">
              <a:buAutoNum type="arabicPeriod"/>
            </a:pPr>
            <a:r>
              <a:rPr lang="pl-PL" dirty="0" smtClean="0"/>
              <a:t>jednostka- </a:t>
            </a:r>
            <a:r>
              <a:rPr lang="pl-PL" dirty="0"/>
              <a:t>państwo (</a:t>
            </a:r>
            <a:r>
              <a:rPr lang="pl-PL" dirty="0" smtClean="0"/>
              <a:t>wertykalnych)</a:t>
            </a:r>
          </a:p>
          <a:p>
            <a:pPr lvl="1" indent="-342900">
              <a:buAutoNum type="arabicPeriod"/>
            </a:pPr>
            <a:r>
              <a:rPr lang="pl-PL" dirty="0" smtClean="0"/>
              <a:t>jednostka </a:t>
            </a:r>
            <a:r>
              <a:rPr lang="pl-PL" dirty="0"/>
              <a:t>– jednostka (horyzontalnych)</a:t>
            </a:r>
          </a:p>
          <a:p>
            <a:r>
              <a:rPr lang="pl-PL" dirty="0"/>
              <a:t>Warunki, jakie musza być spełnione</a:t>
            </a:r>
            <a:r>
              <a:rPr lang="pl-PL" dirty="0" smtClean="0"/>
              <a:t>:</a:t>
            </a:r>
          </a:p>
          <a:p>
            <a:pPr lvl="1">
              <a:buFont typeface="+mj-lt"/>
              <a:buAutoNum type="arabicPeriod"/>
            </a:pPr>
            <a:r>
              <a:rPr lang="pl-PL" dirty="0" smtClean="0"/>
              <a:t>norma </a:t>
            </a:r>
            <a:r>
              <a:rPr lang="pl-PL" dirty="0"/>
              <a:t>musi być częścią porządku prawnego </a:t>
            </a:r>
            <a:r>
              <a:rPr lang="pl-PL" dirty="0" smtClean="0"/>
              <a:t>państwa (bezpośrednio </a:t>
            </a:r>
            <a:r>
              <a:rPr lang="pl-PL" dirty="0"/>
              <a:t>obowiązywać) </a:t>
            </a:r>
            <a:endParaRPr lang="pl-PL" dirty="0" smtClean="0"/>
          </a:p>
          <a:p>
            <a:pPr lvl="1">
              <a:buFont typeface="+mj-lt"/>
              <a:buAutoNum type="arabicPeriod"/>
            </a:pPr>
            <a:r>
              <a:rPr lang="pl-PL" dirty="0" smtClean="0"/>
              <a:t>musi nadawać </a:t>
            </a:r>
            <a:r>
              <a:rPr lang="pl-PL" dirty="0"/>
              <a:t>się do bezpośredniego stosowania</a:t>
            </a:r>
          </a:p>
          <a:p>
            <a:pPr marL="857250" lvl="2" indent="0">
              <a:buNone/>
            </a:pPr>
            <a:r>
              <a:rPr lang="pl-PL" dirty="0"/>
              <a:t>- jasna i precyzyjna</a:t>
            </a:r>
          </a:p>
          <a:p>
            <a:pPr marL="857250" lvl="2" indent="0">
              <a:buNone/>
            </a:pPr>
            <a:r>
              <a:rPr lang="pl-PL" dirty="0"/>
              <a:t>- </a:t>
            </a:r>
            <a:r>
              <a:rPr lang="pl-PL" dirty="0" smtClean="0"/>
              <a:t>Bezwarunkowa (niewymagająca podejmowania dodatkowych działań przez państwa lub instytucje UE)</a:t>
            </a:r>
            <a:endParaRPr lang="pl-PL" dirty="0"/>
          </a:p>
          <a:p>
            <a:pPr lvl="2" indent="-285750">
              <a:buFontTx/>
              <a:buChar char="-"/>
            </a:pPr>
            <a:r>
              <a:rPr lang="pl-PL" dirty="0" smtClean="0"/>
              <a:t>zupełna </a:t>
            </a:r>
            <a:r>
              <a:rPr lang="pl-PL" dirty="0"/>
              <a:t>/ kompletna (prawnie perfekcyjna</a:t>
            </a:r>
            <a:r>
              <a:rPr lang="pl-PL" dirty="0" smtClean="0"/>
              <a:t>)</a:t>
            </a:r>
          </a:p>
          <a:p>
            <a:r>
              <a:rPr lang="pl-PL" dirty="0"/>
              <a:t>Skutek wertykalny - gdy jednostka może powołać się na normę </a:t>
            </a:r>
            <a:r>
              <a:rPr lang="pl-PL" dirty="0" smtClean="0"/>
              <a:t>przeciwko państwu. Stosunek </a:t>
            </a:r>
            <a:r>
              <a:rPr lang="pl-PL" dirty="0"/>
              <a:t>wertykalny charakteryzuje się </a:t>
            </a:r>
            <a:r>
              <a:rPr lang="pl-PL" dirty="0" smtClean="0"/>
              <a:t>nierównością </a:t>
            </a:r>
            <a:r>
              <a:rPr lang="pl-PL" dirty="0"/>
              <a:t>podmiotów, podporządkowanie jednostki </a:t>
            </a:r>
            <a:r>
              <a:rPr lang="pl-PL" dirty="0" smtClean="0"/>
              <a:t>państwu.</a:t>
            </a:r>
          </a:p>
          <a:p>
            <a:r>
              <a:rPr lang="pl-PL" dirty="0" smtClean="0"/>
              <a:t>Skutek horyzontalny </a:t>
            </a:r>
            <a:r>
              <a:rPr lang="pl-PL" dirty="0"/>
              <a:t>- gdy jednostka może powołać się na </a:t>
            </a:r>
            <a:r>
              <a:rPr lang="pl-PL" dirty="0" smtClean="0"/>
              <a:t>przeciwko </a:t>
            </a:r>
            <a:r>
              <a:rPr lang="pl-PL" dirty="0"/>
              <a:t>innej jednostce, </a:t>
            </a:r>
            <a:r>
              <a:rPr lang="pl-PL" dirty="0" smtClean="0"/>
              <a:t>w </a:t>
            </a:r>
            <a:r>
              <a:rPr lang="pl-PL" dirty="0"/>
              <a:t>przypadku gdy Traktat zawiera normy, które rodzą nie tylko prawa dla jednostek ale także </a:t>
            </a:r>
            <a:r>
              <a:rPr lang="pl-PL" dirty="0" smtClean="0"/>
              <a:t>obowiązki.</a:t>
            </a:r>
          </a:p>
          <a:p>
            <a:endParaRPr lang="en-US" dirty="0"/>
          </a:p>
        </p:txBody>
      </p:sp>
    </p:spTree>
    <p:extLst>
      <p:ext uri="{BB962C8B-B14F-4D97-AF65-F5344CB8AC3E}">
        <p14:creationId xmlns:p14="http://schemas.microsoft.com/office/powerpoint/2010/main" val="212668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rozporządzenie</a:t>
            </a:r>
            <a:endParaRPr lang="en-US" dirty="0"/>
          </a:p>
        </p:txBody>
      </p:sp>
      <p:sp>
        <p:nvSpPr>
          <p:cNvPr id="3" name="Content Placeholder 2"/>
          <p:cNvSpPr>
            <a:spLocks noGrp="1"/>
          </p:cNvSpPr>
          <p:nvPr>
            <p:ph idx="1"/>
          </p:nvPr>
        </p:nvSpPr>
        <p:spPr>
          <a:xfrm>
            <a:off x="1267691" y="1672935"/>
            <a:ext cx="10236921" cy="4509655"/>
          </a:xfrm>
        </p:spPr>
        <p:txBody>
          <a:bodyPr>
            <a:normAutofit lnSpcReduction="10000"/>
          </a:bodyPr>
          <a:lstStyle/>
          <a:p>
            <a:r>
              <a:rPr lang="pl-PL" dirty="0" smtClean="0"/>
              <a:t>Art. 288 TFUE – „</a:t>
            </a:r>
            <a:r>
              <a:rPr lang="pl-PL" i="1" dirty="0" smtClean="0"/>
              <a:t>Rozporządzenie </a:t>
            </a:r>
            <a:r>
              <a:rPr lang="pl-PL" i="1" dirty="0"/>
              <a:t>ma zasięg ogólny. Wiąże w całości i jest bezpośrednio stosowane we wszystkich Państwach Członkowskich</a:t>
            </a:r>
            <a:r>
              <a:rPr lang="pl-PL" dirty="0" smtClean="0"/>
              <a:t>.”</a:t>
            </a:r>
            <a:endParaRPr lang="pl-PL" dirty="0"/>
          </a:p>
          <a:p>
            <a:r>
              <a:rPr lang="pl-PL" dirty="0" smtClean="0"/>
              <a:t>Przepisy rozporządzeń mają przymiot bezpośredniej stosowalności (stają się automatycznie częścią rajowych porządków prawnych), co wynika z TFUE.</a:t>
            </a:r>
          </a:p>
          <a:p>
            <a:r>
              <a:rPr lang="pl-PL" dirty="0" smtClean="0"/>
              <a:t>Nie oznacza to od razu, że zawsze są bezpośrednio skuteczne. Jest to bowiem zależne od tego, czy spełniają ogólne warunki bezpośredniej skuteczność.</a:t>
            </a:r>
          </a:p>
          <a:p>
            <a:r>
              <a:rPr lang="pl-PL" dirty="0" smtClean="0"/>
              <a:t>Przepisy rozporządzenia powinny być jasne, precyzyjne i niepozostawiające władzom, które mają je stosować, żadnej kompetencji do działania na zasadzie uznaniowej. (wyroki TSUE w sprawach </a:t>
            </a:r>
            <a:r>
              <a:rPr lang="pl-PL" dirty="0" err="1" smtClean="0"/>
              <a:t>Variola</a:t>
            </a:r>
            <a:r>
              <a:rPr lang="pl-PL" dirty="0" smtClean="0"/>
              <a:t> czy </a:t>
            </a:r>
            <a:r>
              <a:rPr lang="pl-PL" dirty="0" err="1" smtClean="0"/>
              <a:t>Schluter</a:t>
            </a:r>
            <a:r>
              <a:rPr lang="pl-PL" dirty="0" smtClean="0"/>
              <a:t>).</a:t>
            </a:r>
          </a:p>
          <a:p>
            <a:r>
              <a:rPr lang="pl-PL" dirty="0" smtClean="0"/>
              <a:t>Rozporządzenia mają być skuteczne w układzie wertykalnym i horyzontalnym.</a:t>
            </a:r>
          </a:p>
          <a:p>
            <a:r>
              <a:rPr lang="pl-PL" dirty="0"/>
              <a:t>Rozporządzenie: 1. ujednolica prawo 2. działa natychmiastowo, stając się w momencie wejścia w życie częścią prawa krajowego 3. ustanawia prawo powszechnie obowiązujące 4. transpozycja rozporządzeń nie jest co do zasady dopuszczana – ponieważ narusza wspólnotowy/charakter prawa </a:t>
            </a:r>
            <a:r>
              <a:rPr lang="pl-PL" dirty="0" smtClean="0"/>
              <a:t>unii.</a:t>
            </a:r>
            <a:endParaRPr lang="en-US" dirty="0"/>
          </a:p>
        </p:txBody>
      </p:sp>
    </p:spTree>
    <p:extLst>
      <p:ext uri="{BB962C8B-B14F-4D97-AF65-F5344CB8AC3E}">
        <p14:creationId xmlns:p14="http://schemas.microsoft.com/office/powerpoint/2010/main" val="2114827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(1/2)</a:t>
            </a:r>
            <a:endParaRPr lang="en-US" dirty="0"/>
          </a:p>
        </p:txBody>
      </p:sp>
      <p:sp>
        <p:nvSpPr>
          <p:cNvPr id="3" name="Content Placeholder 2"/>
          <p:cNvSpPr>
            <a:spLocks noGrp="1"/>
          </p:cNvSpPr>
          <p:nvPr>
            <p:ph idx="1"/>
          </p:nvPr>
        </p:nvSpPr>
        <p:spPr>
          <a:xfrm>
            <a:off x="1485901" y="1797627"/>
            <a:ext cx="10018712" cy="4561609"/>
          </a:xfrm>
        </p:spPr>
        <p:txBody>
          <a:bodyPr>
            <a:normAutofit fontScale="77500" lnSpcReduction="20000"/>
          </a:bodyPr>
          <a:lstStyle/>
          <a:p>
            <a:r>
              <a:rPr lang="pl-PL" dirty="0"/>
              <a:t>Zobowiązanie osiągnięcia </a:t>
            </a:r>
            <a:r>
              <a:rPr lang="pl-PL" dirty="0" smtClean="0"/>
              <a:t>rezultatu - dyrektywa </a:t>
            </a:r>
            <a:r>
              <a:rPr lang="pl-PL" dirty="0"/>
              <a:t>określa na poziomie unijnym rezultat, który musi być osiągnięty najpóźniej wraz z upływem wyznaczonego terminu implementacji </a:t>
            </a:r>
            <a:r>
              <a:rPr lang="pl-PL" dirty="0" smtClean="0"/>
              <a:t>dyrektywy.</a:t>
            </a:r>
          </a:p>
          <a:p>
            <a:r>
              <a:rPr lang="pl-PL" dirty="0" smtClean="0"/>
              <a:t>Art. 288 TFUE „</a:t>
            </a:r>
            <a:r>
              <a:rPr lang="pl-PL" i="1" dirty="0" smtClean="0"/>
              <a:t>Dyrektywa </a:t>
            </a:r>
            <a:r>
              <a:rPr lang="pl-PL" i="1" dirty="0"/>
              <a:t>wiąże każde Państwo Członkowskie, do którego jest kierowana, w odniesieniu do rezultatu, który ma być osiągnięty, pozostawia jednak organom krajowym swobodę wyboru formy i środków</a:t>
            </a:r>
            <a:r>
              <a:rPr lang="pl-PL" dirty="0" smtClean="0"/>
              <a:t>.”.</a:t>
            </a:r>
          </a:p>
          <a:p>
            <a:r>
              <a:rPr lang="pl-PL" dirty="0" smtClean="0"/>
              <a:t>Problematyczna kwestia bezpośredniej skuteczności w przypadku braku lub wadliwej transpozycji do porządku krajowego.</a:t>
            </a:r>
          </a:p>
          <a:p>
            <a:r>
              <a:rPr lang="pl-PL" dirty="0" smtClean="0"/>
              <a:t>Państwo nie może wyciągać korzyści z własnego bezprawnego zachowania. Argument </a:t>
            </a:r>
            <a:r>
              <a:rPr lang="pl-PL" i="1" dirty="0" err="1" smtClean="0"/>
              <a:t>estoppel</a:t>
            </a:r>
            <a:r>
              <a:rPr lang="pl-PL" dirty="0" smtClean="0"/>
              <a:t> – państwo nie może odnosić korzyści z własnego bezprawnego zachowania, polegającego na niedokonaniu transpozycji dyrektywy lub nieprawidłowej transpozycji (np.: TSUE w sprawie 148/778 </a:t>
            </a:r>
            <a:r>
              <a:rPr lang="pl-PL" dirty="0" err="1" smtClean="0"/>
              <a:t>Ratti</a:t>
            </a:r>
            <a:r>
              <a:rPr lang="pl-PL" dirty="0" smtClean="0"/>
              <a:t>).</a:t>
            </a:r>
          </a:p>
          <a:p>
            <a:r>
              <a:rPr lang="pl-PL" dirty="0" smtClean="0"/>
              <a:t>Przyjęcie środków krajowych w postaci implementacji nie wyczerpuje skutków dyrektywy. Państwa członkowskie pozostają zobowiązane do zapewnienia pełnego zastosowania dyrektywy także po jej implementacji.</a:t>
            </a:r>
          </a:p>
          <a:p>
            <a:r>
              <a:rPr lang="pl-PL" dirty="0"/>
              <a:t>Stan implementacji dyrektyw przed upływem wyznaczonego terminu ma głównie znaczenie dla państw członkowskich, gdyż to na nich ciąży obowiązek implementacyjny. Prawidłowe jego wypełnienie następuje przez zakończenie wszystkich działań implementacyjnych wraz z upływem terminu wyznaczonego w dyrektywie oraz przez powstrzymanie się przez państwo członkowskie od wszystkich działań, które mogłyby temu przeszkodzić</a:t>
            </a:r>
            <a:r>
              <a:rPr lang="pl-PL" dirty="0" smtClean="0"/>
              <a:t>.</a:t>
            </a:r>
          </a:p>
          <a:p>
            <a:r>
              <a:rPr lang="pl-PL" dirty="0"/>
              <a:t>Implementacja - wszystkie niezbędne działania, które zapewnią warunki dla efektywnego stosowania i przestrzegania PUE. Najważniejszą cechą tego procesu jest zmiana adresata norm dyrektyw wraz z upływem terminu ich implementacji.</a:t>
            </a:r>
          </a:p>
          <a:p>
            <a:endParaRPr lang="pl-PL" dirty="0" smtClean="0"/>
          </a:p>
          <a:p>
            <a:endParaRPr lang="pl-PL" dirty="0"/>
          </a:p>
          <a:p>
            <a:endParaRPr lang="pl-PL" dirty="0"/>
          </a:p>
          <a:p>
            <a:endParaRPr lang="en-US" dirty="0"/>
          </a:p>
        </p:txBody>
      </p:sp>
    </p:spTree>
    <p:extLst>
      <p:ext uri="{BB962C8B-B14F-4D97-AF65-F5344CB8AC3E}">
        <p14:creationId xmlns:p14="http://schemas.microsoft.com/office/powerpoint/2010/main" val="720928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(2/2)</a:t>
            </a:r>
            <a:endParaRPr lang="en-US" dirty="0"/>
          </a:p>
        </p:txBody>
      </p:sp>
      <p:sp>
        <p:nvSpPr>
          <p:cNvPr id="3" name="Content Placeholder 2"/>
          <p:cNvSpPr>
            <a:spLocks noGrp="1"/>
          </p:cNvSpPr>
          <p:nvPr>
            <p:ph idx="1"/>
          </p:nvPr>
        </p:nvSpPr>
        <p:spPr>
          <a:xfrm>
            <a:off x="1880755" y="1808018"/>
            <a:ext cx="9623857" cy="4103204"/>
          </a:xfrm>
        </p:spPr>
        <p:txBody>
          <a:bodyPr>
            <a:normAutofit fontScale="92500" lnSpcReduction="10000"/>
          </a:bodyPr>
          <a:lstStyle/>
          <a:p>
            <a:r>
              <a:rPr lang="pl-PL" dirty="0" smtClean="0"/>
              <a:t>Normy </a:t>
            </a:r>
            <a:r>
              <a:rPr lang="pl-PL" dirty="0"/>
              <a:t>dyrektywy, tak jak inne normy unijnego prawa pierwotnego i wtórnego, obowiązują od momentu ich wejścia w życie. Natomiast ich stosowanie w krajowym porządku prawnym jest uzależnione od tego stopnia prawidłowości implementacji. </a:t>
            </a:r>
            <a:r>
              <a:rPr lang="pl-PL" dirty="0"/>
              <a:t>Jeśli jest ona prawidłowa, nie ma potrzeby stosować </a:t>
            </a:r>
            <a:r>
              <a:rPr lang="pl-PL" dirty="0" smtClean="0"/>
              <a:t>PUE bezpośrednio </a:t>
            </a:r>
            <a:r>
              <a:rPr lang="pl-PL" dirty="0"/>
              <a:t>lub pośrednio.</a:t>
            </a:r>
            <a:endParaRPr lang="pl-PL" dirty="0"/>
          </a:p>
          <a:p>
            <a:r>
              <a:rPr lang="pl-PL" b="1" dirty="0" smtClean="0"/>
              <a:t>Skutek wertykalny – państwo a jednostka – TAK</a:t>
            </a:r>
            <a:r>
              <a:rPr lang="pl-PL" dirty="0" smtClean="0"/>
              <a:t>, jednostki mogą powołać się przed sądem krajowym przeciwko państwu na jasne i precyzyjne postanowienia dyrektywy, wtedy gdy pełne zastosowanie dyrektywy nie jest zapewnione (brak lub nieprawidłowa implementacja) oraz gdy właściwie implementujące środki krajowe nie są stosowane w sposób zapewniający osiągnięcie celu dyrektywy.</a:t>
            </a:r>
          </a:p>
          <a:p>
            <a:r>
              <a:rPr lang="pl-PL" b="1" dirty="0" smtClean="0"/>
              <a:t>Skutek horyzontalny – jednostka a jednostka – NIE</a:t>
            </a:r>
            <a:r>
              <a:rPr lang="pl-PL" dirty="0" smtClean="0"/>
              <a:t>, skoro dyrektywy są kierowane do państw członkowskich to nie mogą tworzyć praw i obowiązków dla jednostek. Na postanowienia dyrektywy, która nie została implementowana (lub została implementowana niewłaściwie) jednostki nie mogą powołać się przed sądem krajowym, jeżeli zobowiązanym wobec niej byłaby inna jednostka (np.: wyrok </a:t>
            </a:r>
            <a:r>
              <a:rPr lang="pl-PL" dirty="0" err="1" smtClean="0"/>
              <a:t>TSUe</a:t>
            </a:r>
            <a:r>
              <a:rPr lang="pl-PL" dirty="0" smtClean="0"/>
              <a:t> w sprawie </a:t>
            </a:r>
            <a:r>
              <a:rPr lang="pl-PL" dirty="0" err="1" smtClean="0"/>
              <a:t>Faccini</a:t>
            </a:r>
            <a:r>
              <a:rPr lang="pl-PL" dirty="0" smtClean="0"/>
              <a:t> </a:t>
            </a:r>
            <a:r>
              <a:rPr lang="pl-PL" dirty="0" err="1" smtClean="0"/>
              <a:t>Dori</a:t>
            </a:r>
            <a:r>
              <a:rPr lang="pl-PL" dirty="0" smtClean="0"/>
              <a:t>).</a:t>
            </a:r>
          </a:p>
          <a:p>
            <a:endParaRPr lang="en-US" dirty="0"/>
          </a:p>
        </p:txBody>
      </p:sp>
    </p:spTree>
    <p:extLst>
      <p:ext uri="{BB962C8B-B14F-4D97-AF65-F5344CB8AC3E}">
        <p14:creationId xmlns:p14="http://schemas.microsoft.com/office/powerpoint/2010/main" val="1813350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Obowiązki państw wobec transpozycji dyrektywy</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356981"/>
              </p:ext>
            </p:extLst>
          </p:nvPr>
        </p:nvGraphicFramePr>
        <p:xfrm>
          <a:off x="1122218" y="2133599"/>
          <a:ext cx="10382395" cy="415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913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Terytorialny z</a:t>
            </a:r>
            <a:r>
              <a:rPr lang="en-US" dirty="0" err="1" smtClean="0"/>
              <a:t>akres</a:t>
            </a:r>
            <a:r>
              <a:rPr lang="en-US" dirty="0" smtClean="0"/>
              <a:t> </a:t>
            </a:r>
            <a:r>
              <a:rPr lang="en-US" dirty="0" err="1"/>
              <a:t>zastosowania</a:t>
            </a:r>
            <a:r>
              <a:rPr lang="en-US" dirty="0"/>
              <a:t> </a:t>
            </a:r>
            <a:r>
              <a:rPr lang="pl-PL" dirty="0" smtClean="0"/>
              <a:t>prawa UE</a:t>
            </a:r>
            <a:endParaRPr lang="en-US" dirty="0"/>
          </a:p>
        </p:txBody>
      </p:sp>
      <p:sp>
        <p:nvSpPr>
          <p:cNvPr id="3" name="Content Placeholder 2"/>
          <p:cNvSpPr>
            <a:spLocks noGrp="1"/>
          </p:cNvSpPr>
          <p:nvPr>
            <p:ph idx="1"/>
          </p:nvPr>
        </p:nvSpPr>
        <p:spPr/>
        <p:txBody>
          <a:bodyPr>
            <a:normAutofit fontScale="92500" lnSpcReduction="20000"/>
          </a:bodyPr>
          <a:lstStyle/>
          <a:p>
            <a:r>
              <a:rPr lang="pl-PL" dirty="0"/>
              <a:t>art. </a:t>
            </a:r>
            <a:r>
              <a:rPr lang="pl-PL" dirty="0" smtClean="0"/>
              <a:t>355 TFUE i </a:t>
            </a:r>
            <a:r>
              <a:rPr lang="pl-PL" dirty="0"/>
              <a:t>art. 52 TUE określają zakres zastosowania traktatów jako umów </a:t>
            </a:r>
            <a:r>
              <a:rPr lang="pl-PL" dirty="0" smtClean="0"/>
              <a:t>międzynarodowych</a:t>
            </a:r>
          </a:p>
          <a:p>
            <a:r>
              <a:rPr lang="pl-PL" dirty="0" smtClean="0"/>
              <a:t>Zasada ogólna – traktaty obowiązują we wszystkich państwach członkowskich (art. 52 TUE).</a:t>
            </a:r>
          </a:p>
          <a:p>
            <a:r>
              <a:rPr lang="pl-PL" dirty="0" smtClean="0"/>
              <a:t>Zasady obowiązywania traktatu </a:t>
            </a:r>
            <a:r>
              <a:rPr lang="pl-PL" dirty="0"/>
              <a:t>w krajach i terytoriach zamorskich (tzn. nieeuropejskich) należących do państw członkowskich, jak również w terytoriach europejskich, które nie stanowią części terytorium państw członkowskich, lecz w odniesieniu do których państwa te posiadają określone wpływy uznane w prawie międzynarodowym (odpowiadają za ich stosunki zewnętrzne czy też faktycznie je kontrolują</a:t>
            </a:r>
            <a:r>
              <a:rPr lang="pl-PL" dirty="0" smtClean="0"/>
              <a:t>).</a:t>
            </a:r>
          </a:p>
          <a:p>
            <a:r>
              <a:rPr lang="pl-PL" dirty="0"/>
              <a:t>Zmiany terytorialne dotyczące państw członkowskich nie wymagają zmiany </a:t>
            </a:r>
            <a:r>
              <a:rPr lang="pl-PL" dirty="0" smtClean="0"/>
              <a:t>traktatów.</a:t>
            </a:r>
          </a:p>
          <a:p>
            <a:r>
              <a:rPr lang="pl-PL" dirty="0"/>
              <a:t>pojęcie "terytorium", do którego odnoszą się komentowane przepisy, należy rozumieć zgodnie z pojęciem, jakie termin ten posiada w prawie międzynarodowym </a:t>
            </a:r>
            <a:r>
              <a:rPr lang="pl-PL" dirty="0" smtClean="0"/>
              <a:t>publicznym (przestrzeń wodna i powietrzna)</a:t>
            </a:r>
            <a:endParaRPr lang="en-US" dirty="0"/>
          </a:p>
        </p:txBody>
      </p:sp>
    </p:spTree>
    <p:extLst>
      <p:ext uri="{BB962C8B-B14F-4D97-AF65-F5344CB8AC3E}">
        <p14:creationId xmlns:p14="http://schemas.microsoft.com/office/powerpoint/2010/main" val="2886524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Pośrednia skuteczność dyrektyw</a:t>
            </a:r>
            <a:endParaRPr lang="en-US" dirty="0"/>
          </a:p>
        </p:txBody>
      </p:sp>
      <p:sp>
        <p:nvSpPr>
          <p:cNvPr id="3" name="Content Placeholder 2"/>
          <p:cNvSpPr>
            <a:spLocks noGrp="1"/>
          </p:cNvSpPr>
          <p:nvPr>
            <p:ph idx="1"/>
          </p:nvPr>
        </p:nvSpPr>
        <p:spPr>
          <a:xfrm>
            <a:off x="1111827" y="1797627"/>
            <a:ext cx="10392785" cy="4499264"/>
          </a:xfrm>
        </p:spPr>
        <p:txBody>
          <a:bodyPr>
            <a:normAutofit fontScale="92500" lnSpcReduction="10000"/>
          </a:bodyPr>
          <a:lstStyle/>
          <a:p>
            <a:r>
              <a:rPr lang="pl-PL" dirty="0"/>
              <a:t>wykładnia </a:t>
            </a:r>
            <a:r>
              <a:rPr lang="pl-PL" dirty="0" err="1"/>
              <a:t>prounijna</a:t>
            </a:r>
            <a:r>
              <a:rPr lang="pl-PL" dirty="0"/>
              <a:t>, tj. interpretacja prawa krajowego w świetle brzmienia oraz celu dyrektywy, po to, by osiągnąć rezultat, o którym mowa w art. 288, stanowi obowiązek </a:t>
            </a:r>
            <a:r>
              <a:rPr lang="pl-PL" dirty="0" smtClean="0"/>
              <a:t>dla </a:t>
            </a:r>
            <a:r>
              <a:rPr lang="pl-PL" dirty="0"/>
              <a:t>sądów </a:t>
            </a:r>
            <a:r>
              <a:rPr lang="pl-PL" dirty="0" smtClean="0"/>
              <a:t>krajowych i organów </a:t>
            </a:r>
            <a:r>
              <a:rPr lang="pl-PL" dirty="0"/>
              <a:t>administracji. </a:t>
            </a:r>
            <a:endParaRPr lang="pl-PL" dirty="0" smtClean="0"/>
          </a:p>
          <a:p>
            <a:r>
              <a:rPr lang="pl-PL" dirty="0" smtClean="0"/>
              <a:t>Efektywność </a:t>
            </a:r>
            <a:r>
              <a:rPr lang="pl-PL" dirty="0"/>
              <a:t>dyrektywy przy zastosowaniu wykładni </a:t>
            </a:r>
            <a:r>
              <a:rPr lang="pl-PL" dirty="0" err="1"/>
              <a:t>prounijnej</a:t>
            </a:r>
            <a:r>
              <a:rPr lang="pl-PL" dirty="0"/>
              <a:t> jest zapewniana pośrednio, za pomocą norm krajowych, a nie bezpośrednio skutecznych norm </a:t>
            </a:r>
            <a:r>
              <a:rPr lang="pl-PL" dirty="0" smtClean="0"/>
              <a:t>dyrektyw.</a:t>
            </a:r>
            <a:r>
              <a:rPr lang="pl-PL" dirty="0"/>
              <a:t> </a:t>
            </a:r>
            <a:r>
              <a:rPr lang="pl-PL" dirty="0" smtClean="0"/>
              <a:t>Wykładnia </a:t>
            </a:r>
            <a:r>
              <a:rPr lang="pl-PL" dirty="0" err="1"/>
              <a:t>prounijna</a:t>
            </a:r>
            <a:r>
              <a:rPr lang="pl-PL" dirty="0"/>
              <a:t> nie może prowadzić do substytucji norm krajowych i unijnych przez krajowy organ sądowy. </a:t>
            </a:r>
            <a:endParaRPr lang="pl-PL" dirty="0" smtClean="0"/>
          </a:p>
          <a:p>
            <a:r>
              <a:rPr lang="pl-PL" dirty="0" smtClean="0"/>
              <a:t>Interpretacja prawa krajowego tak dalece jak jest to możliwe z kompetencji dyskrecjonalnych sądów krajowych.</a:t>
            </a:r>
            <a:endParaRPr lang="en-US" dirty="0"/>
          </a:p>
          <a:p>
            <a:r>
              <a:rPr lang="pl-PL" dirty="0" smtClean="0"/>
              <a:t>Zasada skutku pośredniego dotyczy interpretacji wszystkich aktów prawa krajowego, niezależnie od czasu wejścia w życie, czy związku z implementacją dyrektywy.</a:t>
            </a:r>
          </a:p>
          <a:p>
            <a:r>
              <a:rPr lang="pl-PL" dirty="0"/>
              <a:t>Jeżeli nie istnieją normy prawa krajowego z zakresu regulowanego przez dyrektywę, wtedy interpretacja </a:t>
            </a:r>
            <a:r>
              <a:rPr lang="pl-PL" dirty="0" err="1"/>
              <a:t>prounijna</a:t>
            </a:r>
            <a:r>
              <a:rPr lang="pl-PL" dirty="0"/>
              <a:t> będzie utrudniona (lub niemożliwa) ze względu na nieistnienie norm, które można byłoby poddać takiej wykładni. </a:t>
            </a:r>
            <a:endParaRPr lang="pl-PL" dirty="0" smtClean="0"/>
          </a:p>
          <a:p>
            <a:r>
              <a:rPr lang="pl-PL" dirty="0" smtClean="0"/>
              <a:t>Obowiązek interpretacyjny  nie może naruszać ogólnych zasad prawa takich jak np.: zasada </a:t>
            </a:r>
            <a:r>
              <a:rPr lang="pl-PL" dirty="0" err="1" smtClean="0"/>
              <a:t>nieretroaktywności</a:t>
            </a:r>
            <a:r>
              <a:rPr lang="pl-PL" dirty="0" smtClean="0"/>
              <a:t>, pewności prawa.</a:t>
            </a:r>
          </a:p>
        </p:txBody>
      </p:sp>
    </p:spTree>
    <p:extLst>
      <p:ext uri="{BB962C8B-B14F-4D97-AF65-F5344CB8AC3E}">
        <p14:creationId xmlns:p14="http://schemas.microsoft.com/office/powerpoint/2010/main" val="91489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Bezpośredni skutek dyrektywy w relacji triangularnej</a:t>
            </a:r>
            <a:endParaRPr lang="en-US"/>
          </a:p>
        </p:txBody>
      </p:sp>
      <p:sp>
        <p:nvSpPr>
          <p:cNvPr id="3" name="Content Placeholder 2"/>
          <p:cNvSpPr>
            <a:spLocks noGrp="1"/>
          </p:cNvSpPr>
          <p:nvPr>
            <p:ph idx="1"/>
          </p:nvPr>
        </p:nvSpPr>
        <p:spPr>
          <a:xfrm>
            <a:off x="3158836" y="1905000"/>
            <a:ext cx="8572500" cy="4880264"/>
          </a:xfrm>
        </p:spPr>
        <p:txBody>
          <a:bodyPr>
            <a:normAutofit fontScale="85000" lnSpcReduction="10000"/>
          </a:bodyPr>
          <a:lstStyle/>
          <a:p>
            <a:r>
              <a:rPr lang="pl-PL" dirty="0" smtClean="0"/>
              <a:t>Bezpośrednie stosowanie dyrektywy może skutkować </a:t>
            </a:r>
            <a:r>
              <a:rPr lang="pl-PL" smtClean="0"/>
              <a:t>negatywnym skutkiem dla </a:t>
            </a:r>
            <a:r>
              <a:rPr lang="pl-PL" dirty="0" smtClean="0"/>
              <a:t>jednostki, jeśli wystąpi bezpośredni skutek dyrektywy w relacji o charakterze </a:t>
            </a:r>
            <a:r>
              <a:rPr lang="pl-PL" dirty="0" err="1" smtClean="0"/>
              <a:t>triangularnym</a:t>
            </a:r>
            <a:r>
              <a:rPr lang="pl-PL" dirty="0" smtClean="0"/>
              <a:t>.</a:t>
            </a:r>
          </a:p>
          <a:p>
            <a:r>
              <a:rPr lang="pl-PL" dirty="0" smtClean="0"/>
              <a:t>Dookreśla się tu konsekwencje bezpośredniego skutku dyrektywy dla podmiotów trzecich niebędących stroną postępowania głównego.</a:t>
            </a:r>
          </a:p>
          <a:p>
            <a:r>
              <a:rPr lang="pl-PL" dirty="0" smtClean="0"/>
              <a:t>Występuje gdy zastosowanie dyrektywy w relacji wertykalnej (państwo – jednostka) wpływa na sytuację prawną podmiotu trzeciego niebędącego stroną tego postępowania (pogorszenie sytuacji prawnej czy faktycznej).</a:t>
            </a:r>
          </a:p>
          <a:p>
            <a:r>
              <a:rPr lang="pl-PL" dirty="0"/>
              <a:t>Nie powołuje dyrektywy, aby z niej wywieść konkretne prawo czy obowiązek innej jednostki, lecz po to, aby kwestionować skuteczność prawa, które miałoby być do niej zastosowane. Powołuje się przy tym na fakt naruszenia prawa przez państwo. Ten fakt wywołuje incydentalne skutki w stosunkach horyzontalnych. </a:t>
            </a:r>
            <a:endParaRPr lang="pl-PL" dirty="0" smtClean="0"/>
          </a:p>
          <a:p>
            <a:r>
              <a:rPr lang="pl-PL" dirty="0" smtClean="0"/>
              <a:t>Np.: wyrok TSUE w sprawie Wells C-201/02 – Pani Wells zarzuciła przed sądem krajowym wydanie pozwolenia na budowę i przemysłowe wykorzystanie terenu w pobliżu jej domu bez uwzględnienia przepisów dyrektywy w sprawie oceny skutków wywieranych przez niektóre przedsięwzięcia publiczne i prywatne na środowisko. Dyrektywa została nieprawidłowo implementowana. W związku z tym pozwolenie na budowę zostało wydane z naruszeniem prawa UE. TSUE uznał, że nie można odmówić powódce zastosowania przepisów dyrektywy. Państwo członkowskie zostało zobowiązane do unieważnienia bezprawnej decyzji.</a:t>
            </a:r>
            <a:endParaRPr lang="en-US"/>
          </a:p>
        </p:txBody>
      </p:sp>
      <p:sp>
        <p:nvSpPr>
          <p:cNvPr id="4" name="Isosceles Triangle 3"/>
          <p:cNvSpPr/>
          <p:nvPr/>
        </p:nvSpPr>
        <p:spPr>
          <a:xfrm>
            <a:off x="820883" y="2534288"/>
            <a:ext cx="2337954" cy="2213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23455" y="4861852"/>
            <a:ext cx="561109" cy="369332"/>
          </a:xfrm>
          <a:prstGeom prst="rect">
            <a:avLst/>
          </a:prstGeom>
          <a:noFill/>
        </p:spPr>
        <p:txBody>
          <a:bodyPr wrap="square" rtlCol="0">
            <a:spAutoFit/>
          </a:bodyPr>
          <a:lstStyle/>
          <a:p>
            <a:r>
              <a:rPr lang="pl-PL" smtClean="0"/>
              <a:t>J1</a:t>
            </a:r>
            <a:endParaRPr lang="en-US"/>
          </a:p>
        </p:txBody>
      </p:sp>
      <p:sp>
        <p:nvSpPr>
          <p:cNvPr id="6" name="TextBox 5"/>
          <p:cNvSpPr txBox="1"/>
          <p:nvPr/>
        </p:nvSpPr>
        <p:spPr>
          <a:xfrm>
            <a:off x="1870364" y="2199592"/>
            <a:ext cx="238991" cy="369332"/>
          </a:xfrm>
          <a:prstGeom prst="rect">
            <a:avLst/>
          </a:prstGeom>
          <a:noFill/>
        </p:spPr>
        <p:txBody>
          <a:bodyPr wrap="square" rtlCol="0">
            <a:spAutoFit/>
          </a:bodyPr>
          <a:lstStyle/>
          <a:p>
            <a:r>
              <a:rPr lang="pl-PL" smtClean="0"/>
              <a:t>P</a:t>
            </a:r>
            <a:endParaRPr lang="en-US"/>
          </a:p>
        </p:txBody>
      </p:sp>
      <p:sp>
        <p:nvSpPr>
          <p:cNvPr id="7" name="TextBox 6"/>
          <p:cNvSpPr txBox="1"/>
          <p:nvPr/>
        </p:nvSpPr>
        <p:spPr>
          <a:xfrm>
            <a:off x="2753591" y="4825074"/>
            <a:ext cx="571500" cy="369332"/>
          </a:xfrm>
          <a:prstGeom prst="rect">
            <a:avLst/>
          </a:prstGeom>
          <a:noFill/>
        </p:spPr>
        <p:txBody>
          <a:bodyPr wrap="square" rtlCol="0">
            <a:spAutoFit/>
          </a:bodyPr>
          <a:lstStyle/>
          <a:p>
            <a:r>
              <a:rPr lang="pl-PL" smtClean="0"/>
              <a:t>J2 </a:t>
            </a:r>
            <a:endParaRPr lang="en-US"/>
          </a:p>
        </p:txBody>
      </p:sp>
    </p:spTree>
    <p:extLst>
      <p:ext uri="{BB962C8B-B14F-4D97-AF65-F5344CB8AC3E}">
        <p14:creationId xmlns:p14="http://schemas.microsoft.com/office/powerpoint/2010/main" val="3838273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decyzji</a:t>
            </a:r>
            <a:endParaRPr lang="en-US" dirty="0"/>
          </a:p>
        </p:txBody>
      </p:sp>
      <p:sp>
        <p:nvSpPr>
          <p:cNvPr id="3" name="Content Placeholder 2"/>
          <p:cNvSpPr>
            <a:spLocks noGrp="1"/>
          </p:cNvSpPr>
          <p:nvPr>
            <p:ph idx="1"/>
          </p:nvPr>
        </p:nvSpPr>
        <p:spPr/>
        <p:txBody>
          <a:bodyPr>
            <a:normAutofit lnSpcReduction="10000"/>
          </a:bodyPr>
          <a:lstStyle/>
          <a:p>
            <a:r>
              <a:rPr lang="pl-PL" dirty="0" smtClean="0"/>
              <a:t>Art. 288 TFUE - Decyzja </a:t>
            </a:r>
            <a:r>
              <a:rPr lang="pl-PL" dirty="0"/>
              <a:t>wiąże w całości. Decyzja, która wskazuje adresatów, wiąże tylko tych adresatów</a:t>
            </a:r>
            <a:r>
              <a:rPr lang="pl-PL" dirty="0" smtClean="0"/>
              <a:t>.</a:t>
            </a:r>
          </a:p>
          <a:p>
            <a:r>
              <a:rPr lang="pl-PL" dirty="0" smtClean="0"/>
              <a:t>Adresatem decyzji mogą być zarówno państwa członkowskie jak i jednostki. </a:t>
            </a:r>
            <a:endParaRPr lang="pl-PL" dirty="0"/>
          </a:p>
          <a:p>
            <a:r>
              <a:rPr lang="pl-PL" dirty="0" smtClean="0"/>
              <a:t>decyzje </a:t>
            </a:r>
            <a:r>
              <a:rPr lang="pl-PL" dirty="0"/>
              <a:t>mogą mieć bezpośredni skutek, jeśli adresowane są do kraju UE. Trybunał Sprawiedliwości uznaje tylko bezpośredni skutek wertykalny (wyrok z 10 listopada 1992 r., Hansa </a:t>
            </a:r>
            <a:r>
              <a:rPr lang="pl-PL" dirty="0" err="1"/>
              <a:t>Fleisch</a:t>
            </a:r>
            <a:r>
              <a:rPr lang="pl-PL" dirty="0" smtClean="0"/>
              <a:t>).</a:t>
            </a:r>
          </a:p>
          <a:p>
            <a:r>
              <a:rPr lang="pl-PL" dirty="0"/>
              <a:t>Z traktatowej definicji decyzji wynika bowiem, że decyzja zawiera postanowienia wystarczająco jasne, precyzyjne i bezwarunkowe, które nie pozostawiają państwu członkowskiemu żadnego marginesu </a:t>
            </a:r>
            <a:r>
              <a:rPr lang="pl-PL" dirty="0" smtClean="0"/>
              <a:t>uznania.</a:t>
            </a:r>
          </a:p>
          <a:p>
            <a:r>
              <a:rPr lang="pl-PL" dirty="0" smtClean="0"/>
              <a:t>Decyzji musi dla bezpośredniego skutku spełniać ogólne warunki bezpośredniej skuteczności (jasność, precyzyjność, bezwarunkowość). </a:t>
            </a:r>
          </a:p>
          <a:p>
            <a:endParaRPr lang="pl-PL" dirty="0" smtClean="0"/>
          </a:p>
          <a:p>
            <a:endParaRPr lang="pl-PL" dirty="0" smtClean="0"/>
          </a:p>
          <a:p>
            <a:endParaRPr lang="en-US" dirty="0"/>
          </a:p>
        </p:txBody>
      </p:sp>
    </p:spTree>
    <p:extLst>
      <p:ext uri="{BB962C8B-B14F-4D97-AF65-F5344CB8AC3E}">
        <p14:creationId xmlns:p14="http://schemas.microsoft.com/office/powerpoint/2010/main" val="2594271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Odpowiedzialność odszkodowawcza</a:t>
            </a:r>
            <a:endParaRPr lang="en-US" dirty="0"/>
          </a:p>
        </p:txBody>
      </p:sp>
      <p:sp>
        <p:nvSpPr>
          <p:cNvPr id="3" name="Content Placeholder 2"/>
          <p:cNvSpPr>
            <a:spLocks noGrp="1"/>
          </p:cNvSpPr>
          <p:nvPr>
            <p:ph idx="1"/>
          </p:nvPr>
        </p:nvSpPr>
        <p:spPr>
          <a:xfrm>
            <a:off x="1974273" y="1683327"/>
            <a:ext cx="9530339" cy="4582391"/>
          </a:xfrm>
        </p:spPr>
        <p:txBody>
          <a:bodyPr>
            <a:normAutofit fontScale="92500" lnSpcReduction="20000"/>
          </a:bodyPr>
          <a:lstStyle/>
          <a:p>
            <a:pPr algn="just"/>
            <a:r>
              <a:rPr lang="pl-PL" dirty="0" smtClean="0"/>
              <a:t>Uprawnienie dla jednostek do dochodzenia odszkodowania od państwa członkowskiego, które swoim bezprawnym działaniem lub zaniechaniem spowodowało szkodę po stronie tejże jednostki.</a:t>
            </a:r>
          </a:p>
          <a:p>
            <a:pPr algn="just"/>
            <a:r>
              <a:rPr lang="pl-PL" dirty="0" smtClean="0"/>
              <a:t>Zasada sformułowana w orzeczeniu TSUE w sprawach C-6/90 i C-9/90 </a:t>
            </a:r>
            <a:r>
              <a:rPr lang="pl-PL" dirty="0" err="1" smtClean="0"/>
              <a:t>Francovich</a:t>
            </a:r>
            <a:r>
              <a:rPr lang="pl-PL" dirty="0" smtClean="0"/>
              <a:t> i </a:t>
            </a:r>
            <a:r>
              <a:rPr lang="pl-PL" dirty="0" err="1" smtClean="0"/>
              <a:t>Bonifaci</a:t>
            </a:r>
            <a:r>
              <a:rPr lang="pl-PL" dirty="0" smtClean="0"/>
              <a:t> i in. v. Włochy – niedopełnienie przez Włochy obowiązku implementacji dyrektywy przewidującej ochronę pracowników w razie niewypłacalności pracodawcy.</a:t>
            </a:r>
          </a:p>
          <a:p>
            <a:pPr algn="just"/>
            <a:r>
              <a:rPr lang="pl-PL" dirty="0" smtClean="0"/>
              <a:t>Do obowiązków sądów krajowych należy ochrona uprawnień jednostek oraz zapewnienie pełnej skuteczności tych uprawnień w krajowym porządku prawnym. Pełna skuteczność PUE byłaby ograniczona, gdyby jednostki nie mogły uzyskać odszkodowania, gdy ich prawa są naruszane w wyniku złamania prawa unijnego przez państwo.</a:t>
            </a:r>
          </a:p>
          <a:p>
            <a:r>
              <a:rPr lang="pl-PL" dirty="0" smtClean="0"/>
              <a:t>Przesłanki odpowiedzialności:</a:t>
            </a:r>
          </a:p>
          <a:p>
            <a:pPr marL="800100" lvl="1" indent="-342900">
              <a:buFont typeface="+mj-lt"/>
              <a:buAutoNum type="arabicPeriod"/>
            </a:pPr>
            <a:r>
              <a:rPr lang="pl-PL" dirty="0" smtClean="0"/>
              <a:t>Przyznanie praw jednostkom przez dyrektywę,</a:t>
            </a:r>
          </a:p>
          <a:p>
            <a:pPr marL="800100" lvl="1" indent="-342900">
              <a:buFont typeface="+mj-lt"/>
              <a:buAutoNum type="arabicPeriod"/>
            </a:pPr>
            <a:r>
              <a:rPr lang="pl-PL" dirty="0" smtClean="0"/>
              <a:t>Możliwość ustalenia treści uprawnień na podstawie przepisów dyrektywy,</a:t>
            </a:r>
          </a:p>
          <a:p>
            <a:pPr marL="800100" lvl="1" indent="-342900">
              <a:buFont typeface="+mj-lt"/>
              <a:buAutoNum type="arabicPeriod"/>
            </a:pPr>
            <a:r>
              <a:rPr lang="pl-PL" dirty="0" smtClean="0"/>
              <a:t>Związek przyczynowy między naruszeniem obowiązku przez państwo a szkodą poniesioną przez jednostkę.</a:t>
            </a:r>
            <a:endParaRPr lang="en-US" dirty="0"/>
          </a:p>
        </p:txBody>
      </p:sp>
    </p:spTree>
    <p:extLst>
      <p:ext uri="{BB962C8B-B14F-4D97-AF65-F5344CB8AC3E}">
        <p14:creationId xmlns:p14="http://schemas.microsoft.com/office/powerpoint/2010/main" val="199162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Kazus – skuteczność dyrektywy</a:t>
            </a:r>
            <a:endParaRPr lang="en-US"/>
          </a:p>
        </p:txBody>
      </p:sp>
      <p:sp>
        <p:nvSpPr>
          <p:cNvPr id="3" name="Content Placeholder 2"/>
          <p:cNvSpPr>
            <a:spLocks noGrp="1"/>
          </p:cNvSpPr>
          <p:nvPr>
            <p:ph idx="1"/>
          </p:nvPr>
        </p:nvSpPr>
        <p:spPr>
          <a:xfrm>
            <a:off x="228600" y="1371599"/>
            <a:ext cx="11679382" cy="5195455"/>
          </a:xfrm>
        </p:spPr>
        <p:txBody>
          <a:bodyPr>
            <a:normAutofit fontScale="92500" lnSpcReduction="10000"/>
          </a:bodyPr>
          <a:lstStyle/>
          <a:p>
            <a:r>
              <a:rPr lang="pl-PL" dirty="0" smtClean="0"/>
              <a:t>W grudniu 2008 r. PE wraz z Radą przyjęły dyrektywę tworzącą nowe uprawnienia konsumenckie w zakresie umów zawieranych z podmiotami gospodarczymi. Zważywszy na fakt,  iż kwestie objęte zakresem dyrektywy należą do materii, w których kompetencje UE są dzielone z państwami członkowskimi wspomniane instytucje stosując zasadę pomocniczości podjęły regulacje mające na celu jedynie minimalną harmonizację prawa krajowego państw członkowskich. Z tego względu szereg przepisów dyrektywy ma bardzo ogólny charakter. Zgodnie z postanowieniami dyrektywy jednakowy dla wszystkich państw termin implementacji do prawa krajowego ustalono na dzień 30.06.2010 r. W dniu 3.07.2010 r. „</a:t>
            </a:r>
            <a:r>
              <a:rPr lang="pl-PL" dirty="0" err="1" smtClean="0"/>
              <a:t>Contractalis</a:t>
            </a:r>
            <a:r>
              <a:rPr lang="pl-PL" dirty="0" smtClean="0"/>
              <a:t>” będący obywatelem państwa członkowskiego „</a:t>
            </a:r>
            <a:r>
              <a:rPr lang="pl-PL" dirty="0" err="1"/>
              <a:t>P</a:t>
            </a:r>
            <a:r>
              <a:rPr lang="pl-PL" dirty="0" err="1" smtClean="0"/>
              <a:t>alicos</a:t>
            </a:r>
            <a:r>
              <a:rPr lang="pl-PL" dirty="0" smtClean="0"/>
              <a:t>” postanowił zawrzeć umowę ze spółką „</a:t>
            </a:r>
            <a:r>
              <a:rPr lang="pl-PL" dirty="0" err="1"/>
              <a:t>A</a:t>
            </a:r>
            <a:r>
              <a:rPr lang="pl-PL" dirty="0" err="1" smtClean="0"/>
              <a:t>rtistic</a:t>
            </a:r>
            <a:r>
              <a:rPr lang="pl-PL" dirty="0" smtClean="0"/>
              <a:t>” będącą w 60% własnością skarbu państwa „</a:t>
            </a:r>
            <a:r>
              <a:rPr lang="pl-PL" dirty="0" err="1"/>
              <a:t>P</a:t>
            </a:r>
            <a:r>
              <a:rPr lang="pl-PL" dirty="0" err="1" smtClean="0"/>
              <a:t>alicos</a:t>
            </a:r>
            <a:r>
              <a:rPr lang="pl-PL" dirty="0" smtClean="0"/>
              <a:t>”. Już po zawarciu umowy „</a:t>
            </a:r>
            <a:r>
              <a:rPr lang="pl-PL" dirty="0" err="1" smtClean="0"/>
              <a:t>Contractalis</a:t>
            </a:r>
            <a:r>
              <a:rPr lang="pl-PL" dirty="0" smtClean="0"/>
              <a:t>” stwierdził, że umowa nie spełnia wszystkich wymogów przewidzianych w postanowieniach dyrektywy. W szczególności dotyczyło to warunków zawarcia umowy, wysokości opłat manipulacyjnych oraz procedury rozwiązania umowy. „</a:t>
            </a:r>
            <a:r>
              <a:rPr lang="pl-PL" dirty="0" err="1" smtClean="0"/>
              <a:t>Contractalis</a:t>
            </a:r>
            <a:r>
              <a:rPr lang="pl-PL" dirty="0" smtClean="0"/>
              <a:t>” bezskutecznie wezwał spółkę „</a:t>
            </a:r>
            <a:r>
              <a:rPr lang="pl-PL" dirty="0" err="1" smtClean="0"/>
              <a:t>Artistic</a:t>
            </a:r>
            <a:r>
              <a:rPr lang="pl-PL" dirty="0" smtClean="0"/>
              <a:t>” do dokonania odpowiednich zmian w postanowieniach umowy. Biorąc pod uwagę postanowienia dyrektywy „</a:t>
            </a:r>
            <a:r>
              <a:rPr lang="pl-PL" dirty="0" err="1" smtClean="0"/>
              <a:t>Contractalis</a:t>
            </a:r>
            <a:r>
              <a:rPr lang="pl-PL" dirty="0" smtClean="0"/>
              <a:t>” wniósł do sądu krajowego powództwo o unieważnienie umowy.</a:t>
            </a:r>
          </a:p>
          <a:p>
            <a:r>
              <a:rPr lang="pl-PL" dirty="0" smtClean="0"/>
              <a:t>Czy „</a:t>
            </a:r>
            <a:r>
              <a:rPr lang="pl-PL" dirty="0" err="1" smtClean="0"/>
              <a:t>Contractali</a:t>
            </a:r>
            <a:r>
              <a:rPr lang="pl-PL" dirty="0" smtClean="0"/>
              <a:t>” może powołać się na postanowienia dyrektywy?</a:t>
            </a:r>
          </a:p>
          <a:p>
            <a:r>
              <a:rPr lang="pl-PL" dirty="0" smtClean="0"/>
              <a:t>Czy sytuacja byłaby odmienna gdyby „</a:t>
            </a:r>
            <a:r>
              <a:rPr lang="pl-PL" dirty="0" err="1" smtClean="0"/>
              <a:t>Artistic</a:t>
            </a:r>
            <a:r>
              <a:rPr lang="pl-PL" dirty="0" smtClean="0"/>
              <a:t>” było w 100 % własnością podmiotów prywatnych?</a:t>
            </a:r>
          </a:p>
          <a:p>
            <a:r>
              <a:rPr lang="pl-PL" dirty="0" smtClean="0"/>
              <a:t>Czy sytuacja byłaby odmienna, gdyby umowa została zawarta 20.06.2010 r.?</a:t>
            </a:r>
          </a:p>
          <a:p>
            <a:r>
              <a:rPr lang="pl-PL" dirty="0" smtClean="0"/>
              <a:t>Czy sytuacja byłaby odmienna gdyby dyrektywa została częściowo </a:t>
            </a:r>
            <a:r>
              <a:rPr lang="pl-PL" dirty="0" err="1" smtClean="0"/>
              <a:t>adrożona</a:t>
            </a:r>
            <a:r>
              <a:rPr lang="pl-PL" dirty="0" smtClean="0"/>
              <a:t> do prawa krajowego państwa „</a:t>
            </a:r>
            <a:r>
              <a:rPr lang="pl-PL" dirty="0" err="1" smtClean="0"/>
              <a:t>Palicos</a:t>
            </a:r>
            <a:r>
              <a:rPr lang="pl-PL" smtClean="0"/>
              <a:t>”?</a:t>
            </a:r>
            <a:endParaRPr lang="en-US"/>
          </a:p>
        </p:txBody>
      </p:sp>
    </p:spTree>
    <p:extLst>
      <p:ext uri="{BB962C8B-B14F-4D97-AF65-F5344CB8AC3E}">
        <p14:creationId xmlns:p14="http://schemas.microsoft.com/office/powerpoint/2010/main" val="989587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Kazus 2 - rozporządzenie</a:t>
            </a:r>
            <a:endParaRPr lang="en-US"/>
          </a:p>
        </p:txBody>
      </p:sp>
      <p:sp>
        <p:nvSpPr>
          <p:cNvPr id="3" name="Content Placeholder 2"/>
          <p:cNvSpPr>
            <a:spLocks noGrp="1"/>
          </p:cNvSpPr>
          <p:nvPr>
            <p:ph idx="1"/>
          </p:nvPr>
        </p:nvSpPr>
        <p:spPr>
          <a:xfrm>
            <a:off x="779318" y="1652156"/>
            <a:ext cx="10725294" cy="4748644"/>
          </a:xfrm>
        </p:spPr>
        <p:txBody>
          <a:bodyPr>
            <a:normAutofit/>
          </a:bodyPr>
          <a:lstStyle/>
          <a:p>
            <a:r>
              <a:rPr lang="pl-PL" sz="2000" dirty="0" smtClean="0"/>
              <a:t>Państwo członkowskie dokonało implementacji do prawa krajowego postanowień rozporządzenia PE i Radu UE. Właściwy instrument prawa krajowego modyfikował jednak uprawnienia osób fizycznych przyznane na mocy rozporządzenia, co w praktyce oznaczało ich ograniczenie. W związku z tym </a:t>
            </a:r>
            <a:r>
              <a:rPr lang="pl-PL" sz="2000" smtClean="0"/>
              <a:t>pani Grazżna</a:t>
            </a:r>
            <a:r>
              <a:rPr lang="pl-PL" sz="2000" dirty="0" smtClean="0"/>
              <a:t>, obywatelka innego państwa członkowskiego, </a:t>
            </a:r>
            <a:r>
              <a:rPr lang="pl-PL" sz="2000" smtClean="0"/>
              <a:t>nie mogła </a:t>
            </a:r>
            <a:r>
              <a:rPr lang="pl-PL" sz="2000" dirty="0" smtClean="0"/>
              <a:t>skorzystać z praw jej przysługujących na mocy rozporządzenia. Postanowiła jednak powołać się na przepisy rozporządzenia w toku procedury sądowej przed sądem krajowym tego państwa członkowskiego.</a:t>
            </a:r>
          </a:p>
          <a:p>
            <a:r>
              <a:rPr lang="pl-PL" sz="2000" dirty="0" smtClean="0"/>
              <a:t>Czy pani Grażyna może powołać się na postanowienia rozporządzenia przed sądem krajowym?</a:t>
            </a:r>
          </a:p>
          <a:p>
            <a:r>
              <a:rPr lang="pl-PL" sz="2000" dirty="0" smtClean="0"/>
              <a:t>Czu państwo członkowskie może powielać postanowienia rozporządzeń do prawa krajowego?</a:t>
            </a:r>
            <a:endParaRPr lang="en-US" sz="2000"/>
          </a:p>
        </p:txBody>
      </p:sp>
    </p:spTree>
    <p:extLst>
      <p:ext uri="{BB962C8B-B14F-4D97-AF65-F5344CB8AC3E}">
        <p14:creationId xmlns:p14="http://schemas.microsoft.com/office/powerpoint/2010/main" val="2367205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Na następne zajęcia</a:t>
            </a:r>
            <a:endParaRPr lang="en-US"/>
          </a:p>
        </p:txBody>
      </p:sp>
      <p:sp>
        <p:nvSpPr>
          <p:cNvPr id="3" name="Content Placeholder 2"/>
          <p:cNvSpPr>
            <a:spLocks noGrp="1"/>
          </p:cNvSpPr>
          <p:nvPr>
            <p:ph idx="1"/>
          </p:nvPr>
        </p:nvSpPr>
        <p:spPr/>
        <p:txBody>
          <a:bodyPr/>
          <a:lstStyle/>
          <a:p>
            <a:r>
              <a:rPr lang="pl-PL" dirty="0" smtClean="0"/>
              <a:t>System ochrony prawnej w UE:</a:t>
            </a:r>
          </a:p>
          <a:p>
            <a:pPr lvl="1"/>
            <a:r>
              <a:rPr lang="pl-PL" dirty="0" smtClean="0"/>
              <a:t>Jurysdykcja i skład TSUE</a:t>
            </a:r>
          </a:p>
          <a:p>
            <a:pPr lvl="1"/>
            <a:r>
              <a:rPr lang="pl-PL" dirty="0" smtClean="0"/>
              <a:t>Procedura i zasady</a:t>
            </a:r>
          </a:p>
          <a:p>
            <a:pPr lvl="1"/>
            <a:r>
              <a:rPr lang="pl-PL" dirty="0" smtClean="0"/>
              <a:t>Powództwa – o naruszenie prawa UE przez państwo członkowskie (art. 258-259 TSUE), kontrola legalności unijnych aktów prawnych (art. 263 TFUE), na bezczynność instytucji UE (art. 265 TFUE), wniosek do </a:t>
            </a:r>
            <a:r>
              <a:rPr lang="pl-PL" smtClean="0"/>
              <a:t>TSUE o wydanie </a:t>
            </a:r>
            <a:r>
              <a:rPr lang="pl-PL" dirty="0" smtClean="0"/>
              <a:t>orzeczenia wstępnego (art. 267 TFUE), odpowiedzialność odszkodowawcza (art. 268 i 340 TFUE)</a:t>
            </a:r>
          </a:p>
          <a:p>
            <a:pPr lvl="1"/>
            <a:endParaRPr lang="pl-PL" dirty="0" smtClean="0"/>
          </a:p>
          <a:p>
            <a:pPr lvl="1"/>
            <a:endParaRPr lang="en-US" dirty="0"/>
          </a:p>
        </p:txBody>
      </p:sp>
    </p:spTree>
    <p:extLst>
      <p:ext uri="{BB962C8B-B14F-4D97-AF65-F5344CB8AC3E}">
        <p14:creationId xmlns:p14="http://schemas.microsoft.com/office/powerpoint/2010/main" val="126318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Regiony o statucie specjalnym</a:t>
            </a:r>
            <a:endParaRPr lang="en-US" dirty="0"/>
          </a:p>
        </p:txBody>
      </p:sp>
      <p:sp>
        <p:nvSpPr>
          <p:cNvPr id="3" name="Content Placeholder 2"/>
          <p:cNvSpPr>
            <a:spLocks noGrp="1"/>
          </p:cNvSpPr>
          <p:nvPr>
            <p:ph idx="1"/>
          </p:nvPr>
        </p:nvSpPr>
        <p:spPr>
          <a:xfrm>
            <a:off x="1070264" y="1735281"/>
            <a:ext cx="10434348" cy="4520045"/>
          </a:xfrm>
        </p:spPr>
        <p:txBody>
          <a:bodyPr>
            <a:normAutofit/>
          </a:bodyPr>
          <a:lstStyle/>
          <a:p>
            <a:r>
              <a:rPr lang="pl-PL" dirty="0" smtClean="0"/>
              <a:t>Status specjalny oznacza, że na danym terytorium prawo UE lub polityki UE nie są stosowane w pełni. Wyłączenia terytoriów jest zwykle zawarte w traktatach akcesyjnych. </a:t>
            </a:r>
          </a:p>
          <a:p>
            <a:r>
              <a:rPr lang="pl-PL" dirty="0" smtClean="0"/>
              <a:t>Regiony peryferyjne - np.: francuskie departamenty zamorskie -Azory, Madera </a:t>
            </a:r>
            <a:r>
              <a:rPr lang="pl-PL" dirty="0"/>
              <a:t>i </a:t>
            </a:r>
            <a:r>
              <a:rPr lang="pl-PL" dirty="0" smtClean="0"/>
              <a:t>Wyspy Kanaryjskie(PUE co do zasady obowiązuje, sąd </a:t>
            </a:r>
            <a:r>
              <a:rPr lang="pl-PL" dirty="0"/>
              <a:t>krajowy znajdujący się na terytorium zamorskim, może kierować pytania prejudycjalne do TSUE- sprawa C-100-101/89 </a:t>
            </a:r>
            <a:r>
              <a:rPr lang="pl-PL" i="1" dirty="0" err="1"/>
              <a:t>Kaefer</a:t>
            </a:r>
            <a:r>
              <a:rPr lang="pl-PL" i="1" dirty="0"/>
              <a:t> i </a:t>
            </a:r>
            <a:r>
              <a:rPr lang="pl-PL" i="1" dirty="0" err="1"/>
              <a:t>Procacci</a:t>
            </a:r>
            <a:r>
              <a:rPr lang="pl-PL" dirty="0" smtClean="0"/>
              <a:t>).</a:t>
            </a:r>
          </a:p>
          <a:p>
            <a:r>
              <a:rPr lang="pl-PL" dirty="0" smtClean="0"/>
              <a:t>Terytoria zamorskie – załącznik II do TFUE (</a:t>
            </a:r>
            <a:r>
              <a:rPr lang="pl-PL" dirty="0"/>
              <a:t>z</a:t>
            </a:r>
            <a:r>
              <a:rPr lang="pl-PL" dirty="0" smtClean="0"/>
              <a:t>asady </a:t>
            </a:r>
            <a:r>
              <a:rPr lang="pl-PL" dirty="0"/>
              <a:t>stowarzyszenia pomiędzy UE a terytoriami zamorskimi określa </a:t>
            </a:r>
            <a:r>
              <a:rPr lang="pl-PL" dirty="0" err="1"/>
              <a:t>dec</a:t>
            </a:r>
            <a:r>
              <a:rPr lang="pl-PL" dirty="0"/>
              <a:t>. 2001/822</a:t>
            </a:r>
            <a:r>
              <a:rPr lang="pl-PL" dirty="0" smtClean="0"/>
              <a:t>.)</a:t>
            </a:r>
          </a:p>
          <a:p>
            <a:r>
              <a:rPr lang="pl-PL" dirty="0" smtClean="0"/>
              <a:t>Grenlandia – od wyłączenia ze Wspólnoty PUE przestało tam obowiązywać</a:t>
            </a:r>
          </a:p>
          <a:p>
            <a:r>
              <a:rPr lang="pl-PL" dirty="0"/>
              <a:t>TFUE nie ma zastosowania do krajów i terytoriów zamorskich utrzymujących szczególne stosunki ze Zjednoczonym Królestwem Wielkiej Brytanii i Irlandii Północnej, które nie są umieszczone na wymienionej </a:t>
            </a:r>
            <a:r>
              <a:rPr lang="pl-PL" dirty="0" smtClean="0"/>
              <a:t>liście (Hongkong) </a:t>
            </a:r>
          </a:p>
          <a:p>
            <a:r>
              <a:rPr lang="pl-PL" dirty="0" smtClean="0"/>
              <a:t>Wyłączenia na podstawie art. </a:t>
            </a:r>
            <a:r>
              <a:rPr lang="en-US" dirty="0" smtClean="0"/>
              <a:t>355 </a:t>
            </a:r>
            <a:r>
              <a:rPr lang="en-US" dirty="0" err="1"/>
              <a:t>ust</a:t>
            </a:r>
            <a:r>
              <a:rPr lang="en-US" dirty="0"/>
              <a:t>. </a:t>
            </a:r>
            <a:r>
              <a:rPr lang="en-US" dirty="0" smtClean="0"/>
              <a:t>5</a:t>
            </a:r>
            <a:endParaRPr lang="pl-PL" dirty="0"/>
          </a:p>
          <a:p>
            <a:endParaRPr lang="pl-PL" dirty="0" smtClean="0"/>
          </a:p>
          <a:p>
            <a:endParaRPr lang="pl-PL" dirty="0" smtClean="0"/>
          </a:p>
          <a:p>
            <a:endParaRPr lang="pl-PL" dirty="0" smtClean="0"/>
          </a:p>
          <a:p>
            <a:endParaRPr lang="en-US" dirty="0"/>
          </a:p>
        </p:txBody>
      </p:sp>
    </p:spTree>
    <p:extLst>
      <p:ext uri="{BB962C8B-B14F-4D97-AF65-F5344CB8AC3E}">
        <p14:creationId xmlns:p14="http://schemas.microsoft.com/office/powerpoint/2010/main" val="303550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Konsekwencje zakresu terytorialnego obowiązywania PUE</a:t>
            </a:r>
            <a:endParaRPr lang="en-US" dirty="0"/>
          </a:p>
        </p:txBody>
      </p:sp>
      <p:sp>
        <p:nvSpPr>
          <p:cNvPr id="3" name="Content Placeholder 2"/>
          <p:cNvSpPr>
            <a:spLocks noGrp="1"/>
          </p:cNvSpPr>
          <p:nvPr>
            <p:ph idx="1"/>
          </p:nvPr>
        </p:nvSpPr>
        <p:spPr/>
        <p:txBody>
          <a:bodyPr>
            <a:normAutofit fontScale="92500"/>
          </a:bodyPr>
          <a:lstStyle/>
          <a:p>
            <a:r>
              <a:rPr lang="pl-PL" dirty="0"/>
              <a:t>Zgodnie z utrwalonym orzecznictwem </a:t>
            </a:r>
            <a:r>
              <a:rPr lang="pl-PL" dirty="0" smtClean="0"/>
              <a:t>TSUE </a:t>
            </a:r>
            <a:r>
              <a:rPr lang="pl-PL" dirty="0"/>
              <a:t>art. 355 nie ogranicza zakresu zastosowania prawa unijnego do terytorium państw członkowskich Unii. Przepisy prawa unijnego mogą mieć np. zastosowanie do działalności realizowanej poza terytorium Unii, w tym do uregulowania stosunków pracy, o ile stosunek pracy wykazuje dostatecznie bliski związek z Unii (237/83 </a:t>
            </a:r>
            <a:r>
              <a:rPr lang="pl-PL" dirty="0" err="1"/>
              <a:t>Prodest</a:t>
            </a:r>
            <a:r>
              <a:rPr lang="pl-PL" dirty="0"/>
              <a:t>, pkt 6; 9/88 </a:t>
            </a:r>
            <a:r>
              <a:rPr lang="pl-PL" dirty="0" err="1"/>
              <a:t>Lopes</a:t>
            </a:r>
            <a:r>
              <a:rPr lang="pl-PL" dirty="0"/>
              <a:t> da </a:t>
            </a:r>
            <a:r>
              <a:rPr lang="pl-PL" dirty="0" err="1"/>
              <a:t>Veiga</a:t>
            </a:r>
            <a:r>
              <a:rPr lang="pl-PL" dirty="0"/>
              <a:t>, pkt 15 oraz C-60/93 </a:t>
            </a:r>
            <a:r>
              <a:rPr lang="pl-PL" dirty="0" err="1"/>
              <a:t>Aldewereld</a:t>
            </a:r>
            <a:r>
              <a:rPr lang="pl-PL" dirty="0"/>
              <a:t>, pkt 14). </a:t>
            </a:r>
            <a:endParaRPr lang="pl-PL" dirty="0" smtClean="0"/>
          </a:p>
          <a:p>
            <a:r>
              <a:rPr lang="pl-PL" dirty="0" smtClean="0"/>
              <a:t>Postanowienia </a:t>
            </a:r>
            <a:r>
              <a:rPr lang="pl-PL" dirty="0"/>
              <a:t>traktatu mają również zastosowanie do stosunków prawnych, które mogą zostać "zlokalizowane" na terytorium państw członkowskich z uwagi na miejsce, w którym zostały nawiązane, lub ze względu na miejsce, w jakim odnoszą </a:t>
            </a:r>
            <a:r>
              <a:rPr lang="pl-PL" dirty="0" smtClean="0"/>
              <a:t>skutek</a:t>
            </a:r>
          </a:p>
          <a:p>
            <a:r>
              <a:rPr lang="pl-PL" dirty="0" smtClean="0"/>
              <a:t>Ochrona praw z drugiej części traktatów dla obywateli państw członkowskich UE na terytoriach zamorskich </a:t>
            </a:r>
            <a:r>
              <a:rPr lang="en-US" dirty="0" smtClean="0"/>
              <a:t>(</a:t>
            </a:r>
            <a:r>
              <a:rPr lang="pl-PL" dirty="0" smtClean="0"/>
              <a:t>sprawa </a:t>
            </a:r>
            <a:r>
              <a:rPr lang="en-US" dirty="0" smtClean="0"/>
              <a:t>C-300/04</a:t>
            </a:r>
            <a:r>
              <a:rPr lang="en-US" dirty="0"/>
              <a:t> </a:t>
            </a:r>
            <a:r>
              <a:rPr lang="en-US" i="1" dirty="0" err="1"/>
              <a:t>Eman</a:t>
            </a:r>
            <a:r>
              <a:rPr lang="en-US" i="1" dirty="0"/>
              <a:t> </a:t>
            </a:r>
            <a:r>
              <a:rPr lang="en-US" i="1" dirty="0" err="1"/>
              <a:t>i</a:t>
            </a:r>
            <a:r>
              <a:rPr lang="en-US" i="1" dirty="0"/>
              <a:t> </a:t>
            </a:r>
            <a:r>
              <a:rPr lang="en-US" i="1" dirty="0" err="1" smtClean="0"/>
              <a:t>Selinger</a:t>
            </a:r>
            <a:r>
              <a:rPr lang="pl-PL" i="1" dirty="0" smtClean="0"/>
              <a:t>)</a:t>
            </a:r>
            <a:endParaRPr lang="en-US" dirty="0"/>
          </a:p>
        </p:txBody>
      </p:sp>
    </p:spTree>
    <p:extLst>
      <p:ext uri="{BB962C8B-B14F-4D97-AF65-F5344CB8AC3E}">
        <p14:creationId xmlns:p14="http://schemas.microsoft.com/office/powerpoint/2010/main" val="387049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Podmiotowy zakres obowiązywania PUE</a:t>
            </a:r>
            <a:endParaRPr lang="en-US" dirty="0"/>
          </a:p>
        </p:txBody>
      </p:sp>
      <p:sp>
        <p:nvSpPr>
          <p:cNvPr id="3" name="Content Placeholder 2"/>
          <p:cNvSpPr>
            <a:spLocks noGrp="1"/>
          </p:cNvSpPr>
          <p:nvPr>
            <p:ph idx="1"/>
          </p:nvPr>
        </p:nvSpPr>
        <p:spPr/>
        <p:txBody>
          <a:bodyPr/>
          <a:lstStyle/>
          <a:p>
            <a:r>
              <a:rPr lang="pl-PL" dirty="0" smtClean="0"/>
              <a:t>Trzy zasadnicze grupy podmiotów, do których stosuje się prawo UE:</a:t>
            </a:r>
          </a:p>
          <a:p>
            <a:pPr lvl="1"/>
            <a:r>
              <a:rPr lang="pl-PL" sz="1800" dirty="0" smtClean="0"/>
              <a:t>Instytucje, organy i jednostki organizacyjne UE,</a:t>
            </a:r>
          </a:p>
          <a:p>
            <a:pPr lvl="1"/>
            <a:r>
              <a:rPr lang="pl-PL" sz="1800" dirty="0" smtClean="0"/>
              <a:t>Państwa członkowskie,</a:t>
            </a:r>
          </a:p>
          <a:p>
            <a:pPr lvl="1"/>
            <a:r>
              <a:rPr lang="pl-PL" sz="1800" dirty="0" smtClean="0"/>
              <a:t>Jednostki (obywatele państw członkowskich - UE). </a:t>
            </a:r>
          </a:p>
          <a:p>
            <a:pPr lvl="1"/>
            <a:r>
              <a:rPr lang="pl-PL" sz="1800" dirty="0" smtClean="0"/>
              <a:t>*kwestia uzyskania obywatelstwa danego państwa członkowskiego pozostaje do regulacji krajowych (państwo samo ustala warunki nabycia i utraty obywatelstwa). Państwo może również ograniczyć stosowanie PUE dla danej grupy osób wchodzących w zakres jej jurysdykcji (np.: Wielka Brytania dla </a:t>
            </a:r>
            <a:r>
              <a:rPr lang="pl-PL" sz="1800" i="1" dirty="0" smtClean="0"/>
              <a:t>British </a:t>
            </a:r>
            <a:r>
              <a:rPr lang="pl-PL" sz="1800" i="1" dirty="0" err="1" smtClean="0"/>
              <a:t>Overseas</a:t>
            </a:r>
            <a:r>
              <a:rPr lang="pl-PL" sz="1800" i="1" dirty="0" smtClean="0"/>
              <a:t> </a:t>
            </a:r>
            <a:r>
              <a:rPr lang="pl-PL" sz="1800" i="1" dirty="0" err="1" smtClean="0"/>
              <a:t>Citizens</a:t>
            </a:r>
            <a:r>
              <a:rPr lang="pl-PL" sz="1800" dirty="0" smtClean="0"/>
              <a:t>). </a:t>
            </a:r>
            <a:endParaRPr lang="en-US" sz="1800" dirty="0"/>
          </a:p>
        </p:txBody>
      </p:sp>
    </p:spTree>
    <p:extLst>
      <p:ext uri="{BB962C8B-B14F-4D97-AF65-F5344CB8AC3E}">
        <p14:creationId xmlns:p14="http://schemas.microsoft.com/office/powerpoint/2010/main" val="67420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Czasowy zakres obowiązywania PUE</a:t>
            </a:r>
            <a:endParaRPr lang="en-US" dirty="0"/>
          </a:p>
        </p:txBody>
      </p:sp>
      <p:sp>
        <p:nvSpPr>
          <p:cNvPr id="3" name="Content Placeholder 2"/>
          <p:cNvSpPr>
            <a:spLocks noGrp="1"/>
          </p:cNvSpPr>
          <p:nvPr>
            <p:ph idx="1"/>
          </p:nvPr>
        </p:nvSpPr>
        <p:spPr/>
        <p:txBody>
          <a:bodyPr/>
          <a:lstStyle/>
          <a:p>
            <a:r>
              <a:rPr lang="pl-PL" dirty="0"/>
              <a:t>Artykuł  53 </a:t>
            </a:r>
            <a:r>
              <a:rPr lang="pl-PL" dirty="0" smtClean="0"/>
              <a:t>[</a:t>
            </a:r>
            <a:r>
              <a:rPr lang="pl-PL" dirty="0"/>
              <a:t>Czas trwania Traktatu</a:t>
            </a:r>
            <a:r>
              <a:rPr lang="pl-PL" dirty="0" smtClean="0"/>
              <a:t>] Niniejszy </a:t>
            </a:r>
            <a:r>
              <a:rPr lang="pl-PL" dirty="0"/>
              <a:t>Traktat zawiera się na czas nieograniczony</a:t>
            </a:r>
            <a:r>
              <a:rPr lang="pl-PL" dirty="0" smtClean="0"/>
              <a:t>.</a:t>
            </a:r>
          </a:p>
          <a:p>
            <a:r>
              <a:rPr lang="pl-PL" dirty="0" smtClean="0"/>
              <a:t>Niektóre traktaty akcesyjne zawierają wyłączenia stosowania określonych postanowień traktatów wobec przystępującego państwa na dany okres czasu (okresy przejściowe).</a:t>
            </a:r>
          </a:p>
          <a:p>
            <a:r>
              <a:rPr lang="pl-PL" dirty="0" smtClean="0"/>
              <a:t>Możliwość czasowego zawieszenia stosowania pewnych postanowień PUE na podstawie art. 7 TUE w związku z uporczywym naruszaniem zasad określonych w art. 2 TUE.</a:t>
            </a:r>
            <a:endParaRPr lang="en-US" dirty="0"/>
          </a:p>
        </p:txBody>
      </p:sp>
    </p:spTree>
    <p:extLst>
      <p:ext uri="{BB962C8B-B14F-4D97-AF65-F5344CB8AC3E}">
        <p14:creationId xmlns:p14="http://schemas.microsoft.com/office/powerpoint/2010/main" val="102557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PUE</a:t>
            </a:r>
            <a:endParaRPr lang="en-US" dirty="0"/>
          </a:p>
        </p:txBody>
      </p:sp>
      <p:sp>
        <p:nvSpPr>
          <p:cNvPr id="3" name="Content Placeholder 2"/>
          <p:cNvSpPr>
            <a:spLocks noGrp="1"/>
          </p:cNvSpPr>
          <p:nvPr>
            <p:ph idx="1"/>
          </p:nvPr>
        </p:nvSpPr>
        <p:spPr/>
        <p:txBody>
          <a:bodyPr>
            <a:normAutofit fontScale="85000" lnSpcReduction="20000"/>
          </a:bodyPr>
          <a:lstStyle/>
          <a:p>
            <a:r>
              <a:rPr lang="pl-PL" dirty="0" smtClean="0"/>
              <a:t>Dualizm stosowania prawa unijnego – płaszczyzna krajowa sądów państw członkowskich oraz płaszczyzna ponadnarodowa z udziałem TSUE.</a:t>
            </a:r>
          </a:p>
          <a:p>
            <a:r>
              <a:rPr lang="pl-PL" dirty="0" smtClean="0"/>
              <a:t>z zasady bezpośredniego obowiązywania i stosowania oraz bezpośredniej skuteczności wynika, że sądy krajowe musza wydawać swoje decyzje na podstawie PUE. </a:t>
            </a:r>
          </a:p>
          <a:p>
            <a:r>
              <a:rPr lang="pl-PL" dirty="0" smtClean="0"/>
              <a:t>Sądy krajowe dokonują ustaleń faktycznych i walidacyjnych, a potem dokonują subsumcji i wydają decyzję. Nie są uprawnione do interpretacji przepisów budzących wątpliwości.</a:t>
            </a:r>
          </a:p>
          <a:p>
            <a:r>
              <a:rPr lang="pl-PL" dirty="0" smtClean="0"/>
              <a:t>Wiążąca wykładnia PUE należy do kompetencji TSUE. Wykładnia odbywa się na podstawie art. 267 TFUE (pytania prejudycjalne): </a:t>
            </a:r>
          </a:p>
          <a:p>
            <a:pPr marL="0" indent="0">
              <a:buNone/>
            </a:pPr>
            <a:r>
              <a:rPr lang="pl-PL" i="1" dirty="0" smtClean="0"/>
              <a:t>„Trybunał </a:t>
            </a:r>
            <a:r>
              <a:rPr lang="pl-PL" i="1" dirty="0"/>
              <a:t>Sprawiedliwości Unii Europejskiej jest właściwy do orzekania w trybie prejudycjalnym:</a:t>
            </a:r>
          </a:p>
          <a:p>
            <a:pPr marL="0" indent="0">
              <a:buNone/>
            </a:pPr>
            <a:r>
              <a:rPr lang="pl-PL" i="1" dirty="0"/>
              <a:t>a)o wykładni Traktatów;</a:t>
            </a:r>
          </a:p>
          <a:p>
            <a:pPr marL="0" indent="0">
              <a:buNone/>
            </a:pPr>
            <a:r>
              <a:rPr lang="pl-PL" i="1" dirty="0"/>
              <a:t>b)o ważności i wykładni aktów przyjętych przez instytucje, organy lub jednostki organizacyjne </a:t>
            </a:r>
            <a:r>
              <a:rPr lang="pl-PL" i="1" dirty="0" smtClean="0"/>
              <a:t>Unii.”</a:t>
            </a:r>
          </a:p>
          <a:p>
            <a:r>
              <a:rPr lang="pl-PL" dirty="0" smtClean="0"/>
              <a:t>Orzeczenie TSUE wiąże formalnie sąd, który wystąpił z pytaniem, a nieformalnie inne sądy spotykające się z podobnym stanem faktycznym i prawnym.</a:t>
            </a:r>
            <a:endParaRPr lang="pl-PL" dirty="0"/>
          </a:p>
        </p:txBody>
      </p:sp>
    </p:spTree>
    <p:extLst>
      <p:ext uri="{BB962C8B-B14F-4D97-AF65-F5344CB8AC3E}">
        <p14:creationId xmlns:p14="http://schemas.microsoft.com/office/powerpoint/2010/main" val="4121119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językowa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analizy znaczeniowej i konstrukcyjnej sformułowań zawartych w przepisie.</a:t>
            </a:r>
          </a:p>
          <a:p>
            <a:r>
              <a:rPr lang="pl-PL" dirty="0" smtClean="0"/>
              <a:t>W PUE pojęcia mogą mieć „unijne” znaczenie autonomiczne i należy je stosować jednolicie na terenie wszystkich państw członkowskich (np.: pracownik, przedsiębiorstwo).</a:t>
            </a:r>
          </a:p>
          <a:p>
            <a:r>
              <a:rPr lang="pl-PL" dirty="0" smtClean="0"/>
              <a:t>Wielojęzyczność PUE – wielość wersji językowych (art. 55 TUE). Wszystkie wersje językowe mają taką samą wagę. W przypadku rozbieżności dokonuje się wykładni porównawczej kilku wersji językowych. </a:t>
            </a:r>
          </a:p>
          <a:p>
            <a:r>
              <a:rPr lang="pl-PL" dirty="0" smtClean="0"/>
              <a:t>Ze względu na zasadę jednolitej wykładni prawa UE tekst aktu prawa wtórnego nie powinien być poddawany analizie z pominięciem innych autentycznych wersji językowych.</a:t>
            </a:r>
            <a:endParaRPr lang="en-US" dirty="0"/>
          </a:p>
        </p:txBody>
      </p:sp>
    </p:spTree>
    <p:extLst>
      <p:ext uri="{BB962C8B-B14F-4D97-AF65-F5344CB8AC3E}">
        <p14:creationId xmlns:p14="http://schemas.microsoft.com/office/powerpoint/2010/main" val="131569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systemowa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miejsca jej usytuowania w systematyce danego aktu prawnego, danej gałęzi czy systemu prawa. </a:t>
            </a:r>
          </a:p>
          <a:p>
            <a:r>
              <a:rPr lang="pl-PL" dirty="0" smtClean="0"/>
              <a:t>Sąd krajowy bierze pod uwagę całokształt prawa UE (pierwotne także niepisane, oraz  wtórne, także o charakterze </a:t>
            </a:r>
            <a:r>
              <a:rPr lang="pl-PL" dirty="0" err="1" smtClean="0"/>
              <a:t>soft</a:t>
            </a:r>
            <a:r>
              <a:rPr lang="pl-PL" dirty="0" smtClean="0"/>
              <a:t> law). </a:t>
            </a:r>
          </a:p>
          <a:p>
            <a:r>
              <a:rPr lang="pl-PL" dirty="0" smtClean="0"/>
              <a:t>Jeżeli występują rozbieżności pomiędzy obowiązującym prawek krajowym a prawem UE sąd krajowy dokonuje wykładni </a:t>
            </a:r>
            <a:r>
              <a:rPr lang="pl-PL" dirty="0" err="1" smtClean="0"/>
              <a:t>prounijnej</a:t>
            </a:r>
            <a:r>
              <a:rPr lang="pl-PL" dirty="0" smtClean="0"/>
              <a:t>. Jeżeli nie jest ona w stanie usunąć rozbieżności to zgodnie z zasadą pierwszeństwa sąd nie stosuje normy prawa krajowego niezgodnej z PUE w tym konkretnym przypadku. </a:t>
            </a:r>
          </a:p>
          <a:p>
            <a:r>
              <a:rPr lang="pl-PL" dirty="0" smtClean="0"/>
              <a:t>TSUE wykładnię systemową dokonuje na podstawie całokształtu przepisów UE, uwzględniając hierarchiczne więzi między normami unijnymi (prawo pierwotne -&gt; wtórne) oraz zasady ogólne (aksjologia). </a:t>
            </a:r>
            <a:endParaRPr lang="en-US" dirty="0"/>
          </a:p>
        </p:txBody>
      </p:sp>
    </p:spTree>
    <p:extLst>
      <p:ext uri="{BB962C8B-B14F-4D97-AF65-F5344CB8AC3E}">
        <p14:creationId xmlns:p14="http://schemas.microsoft.com/office/powerpoint/2010/main" val="311898131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2280</TotalTime>
  <Words>3225</Words>
  <Application>Microsoft Office PowerPoint</Application>
  <PresentationFormat>Widescreen</PresentationFormat>
  <Paragraphs>169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Century Gothic</vt:lpstr>
      <vt:lpstr>Wingdings 3</vt:lpstr>
      <vt:lpstr>Wisp</vt:lpstr>
      <vt:lpstr>Stosowanie prawa UE</vt:lpstr>
      <vt:lpstr>Terytorialny zakres zastosowania prawa UE</vt:lpstr>
      <vt:lpstr>Regiony o statucie specjalnym</vt:lpstr>
      <vt:lpstr>Konsekwencje zakresu terytorialnego obowiązywania PUE</vt:lpstr>
      <vt:lpstr>Podmiotowy zakres obowiązywania PUE</vt:lpstr>
      <vt:lpstr>Czasowy zakres obowiązywania PUE</vt:lpstr>
      <vt:lpstr>Wykładnia PUE</vt:lpstr>
      <vt:lpstr>Wykładnia językowa</vt:lpstr>
      <vt:lpstr>Wykładnia systemowa</vt:lpstr>
      <vt:lpstr>Wykładnia celowościowo-funkcjonalna</vt:lpstr>
      <vt:lpstr>Zasada pierwszeństwa PUE (supremacji)</vt:lpstr>
      <vt:lpstr>Skutki zasady pierwszeństwa dla przepisów prawa krajowego</vt:lpstr>
      <vt:lpstr>Obowiązywanie/stosowanie bezpośrednie</vt:lpstr>
      <vt:lpstr>Obowiązywanie/stosowanie/skutek bezpośredni</vt:lpstr>
      <vt:lpstr>Skutek bezpośredni</vt:lpstr>
      <vt:lpstr>Skutek bezpośredni - rozporządzenie</vt:lpstr>
      <vt:lpstr>Skutek bezpośredni – dyrektywa (1/2)</vt:lpstr>
      <vt:lpstr>Skutek bezpośredni – dyrektywa (2/2)</vt:lpstr>
      <vt:lpstr>Obowiązki państw wobec transpozycji dyrektywy</vt:lpstr>
      <vt:lpstr>Pośrednia skuteczność dyrektyw</vt:lpstr>
      <vt:lpstr>Bezpośredni skutek dyrektywy w relacji triangularnej</vt:lpstr>
      <vt:lpstr>Skutek bezpośredni decyzji</vt:lpstr>
      <vt:lpstr>Odpowiedzialność odszkodowawcza</vt:lpstr>
      <vt:lpstr>Kazus – skuteczność dyrektywy</vt:lpstr>
      <vt:lpstr>Kazus 2 - rozporządzenie</vt:lpstr>
      <vt:lpstr>Na następne zajęcia</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Stosowanie prawa UE</dc:title>
  <dc:creator>Aleksandra Pawłowicz</dc:creator>
  <cp:lastModifiedBy>Aleksandra Pawłowicz</cp:lastModifiedBy>
  <cp:revision>41</cp:revision>
  <dcterms:created xsi:type="dcterms:W3CDTF">2018-03-20T17:57:24Z</dcterms:created>
  <dcterms:modified xsi:type="dcterms:W3CDTF">2018-03-22T07:57:35Z</dcterms:modified>
</cp:coreProperties>
</file>