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7" r:id="rId6"/>
    <p:sldId id="259" r:id="rId7"/>
    <p:sldId id="263" r:id="rId8"/>
    <p:sldId id="265" r:id="rId9"/>
    <p:sldId id="264" r:id="rId10"/>
    <p:sldId id="266" r:id="rId11"/>
    <p:sldId id="282" r:id="rId12"/>
    <p:sldId id="283" r:id="rId13"/>
    <p:sldId id="284" r:id="rId14"/>
    <p:sldId id="267" r:id="rId15"/>
    <p:sldId id="268" r:id="rId16"/>
    <p:sldId id="269" r:id="rId17"/>
    <p:sldId id="270" r:id="rId18"/>
    <p:sldId id="271" r:id="rId19"/>
    <p:sldId id="260" r:id="rId20"/>
    <p:sldId id="273" r:id="rId21"/>
    <p:sldId id="277" r:id="rId22"/>
    <p:sldId id="275" r:id="rId23"/>
    <p:sldId id="274" r:id="rId24"/>
    <p:sldId id="279" r:id="rId25"/>
    <p:sldId id="278" r:id="rId26"/>
    <p:sldId id="276" r:id="rId27"/>
    <p:sldId id="280" r:id="rId28"/>
    <p:sldId id="281" r:id="rId29"/>
    <p:sldId id="27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BA960-EC6B-4930-9C9F-94F365F33DC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D186E3-6427-41B1-97AF-9691414DFB61}">
      <dgm:prSet phldrT="[Text]"/>
      <dgm:spPr/>
      <dgm:t>
        <a:bodyPr/>
        <a:lstStyle/>
        <a:p>
          <a:r>
            <a:rPr lang="pl-PL" dirty="0" smtClean="0"/>
            <a:t>Zakaz opodatkowania dyskryminacyjnego</a:t>
          </a:r>
          <a:endParaRPr lang="en-US" dirty="0"/>
        </a:p>
      </dgm:t>
    </dgm:pt>
    <dgm:pt modelId="{C79B65C6-17FF-45A3-A99A-76C52ABEAA5E}" type="parTrans" cxnId="{3AE02F33-3649-4EB4-BF35-0538F42D2A02}">
      <dgm:prSet/>
      <dgm:spPr/>
      <dgm:t>
        <a:bodyPr/>
        <a:lstStyle/>
        <a:p>
          <a:endParaRPr lang="en-US"/>
        </a:p>
      </dgm:t>
    </dgm:pt>
    <dgm:pt modelId="{07B3B82A-6ACF-494C-9C02-BEBB6426F638}" type="sibTrans" cxnId="{3AE02F33-3649-4EB4-BF35-0538F42D2A02}">
      <dgm:prSet/>
      <dgm:spPr/>
      <dgm:t>
        <a:bodyPr/>
        <a:lstStyle/>
        <a:p>
          <a:endParaRPr lang="en-US"/>
        </a:p>
      </dgm:t>
    </dgm:pt>
    <dgm:pt modelId="{9FF3EF75-3271-4D9F-A872-5926905B07BC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brak</a:t>
          </a:r>
          <a:r>
            <a:rPr lang="en-US" dirty="0" smtClean="0"/>
            <a:t> </a:t>
          </a:r>
          <a:r>
            <a:rPr lang="en-US" dirty="0" err="1" smtClean="0"/>
            <a:t>obiektywnego</a:t>
          </a:r>
          <a:r>
            <a:rPr lang="pl-PL" dirty="0" smtClean="0"/>
            <a:t> </a:t>
          </a:r>
          <a:r>
            <a:rPr lang="en-US" dirty="0" err="1" smtClean="0"/>
            <a:t>uzasadnienia</a:t>
          </a:r>
          <a:r>
            <a:rPr lang="en-US" dirty="0" smtClean="0"/>
            <a:t> </a:t>
          </a:r>
          <a:r>
            <a:rPr lang="en-US" dirty="0" err="1" smtClean="0"/>
            <a:t>różnic</a:t>
          </a:r>
          <a:r>
            <a:rPr lang="en-US" dirty="0" smtClean="0"/>
            <a:t> </a:t>
          </a:r>
          <a:endParaRPr lang="en-US" dirty="0"/>
        </a:p>
      </dgm:t>
    </dgm:pt>
    <dgm:pt modelId="{CB720D2A-92C5-4A0F-B394-B883AC03533F}" type="parTrans" cxnId="{9DF0D9B2-84BD-4C8E-B8E0-8BD50D6C9FA1}">
      <dgm:prSet/>
      <dgm:spPr/>
      <dgm:t>
        <a:bodyPr/>
        <a:lstStyle/>
        <a:p>
          <a:endParaRPr lang="en-US"/>
        </a:p>
      </dgm:t>
    </dgm:pt>
    <dgm:pt modelId="{C5A3479C-A183-462F-BACE-3186371740E4}" type="sibTrans" cxnId="{9DF0D9B2-84BD-4C8E-B8E0-8BD50D6C9FA1}">
      <dgm:prSet/>
      <dgm:spPr/>
      <dgm:t>
        <a:bodyPr/>
        <a:lstStyle/>
        <a:p>
          <a:endParaRPr lang="en-US"/>
        </a:p>
      </dgm:t>
    </dgm:pt>
    <dgm:pt modelId="{C5787B40-A3BE-4C32-B5F1-C566C18510C9}">
      <dgm:prSet phldrT="[Text]"/>
      <dgm:spPr/>
      <dgm:t>
        <a:bodyPr/>
        <a:lstStyle/>
        <a:p>
          <a:r>
            <a:rPr lang="pl-PL" dirty="0" smtClean="0"/>
            <a:t>dyskryminacja bezpośrednia i pośrednia</a:t>
          </a:r>
          <a:endParaRPr lang="en-US" dirty="0"/>
        </a:p>
      </dgm:t>
    </dgm:pt>
    <dgm:pt modelId="{AA362D40-AA92-4F25-8AC3-090A8934BFFA}" type="parTrans" cxnId="{1594EC0A-35FA-40EE-897B-A3BE1D054F5E}">
      <dgm:prSet/>
      <dgm:spPr/>
      <dgm:t>
        <a:bodyPr/>
        <a:lstStyle/>
        <a:p>
          <a:endParaRPr lang="en-US"/>
        </a:p>
      </dgm:t>
    </dgm:pt>
    <dgm:pt modelId="{302637A5-591E-4A88-B48D-468E2EE9FCCF}" type="sibTrans" cxnId="{1594EC0A-35FA-40EE-897B-A3BE1D054F5E}">
      <dgm:prSet/>
      <dgm:spPr/>
      <dgm:t>
        <a:bodyPr/>
        <a:lstStyle/>
        <a:p>
          <a:endParaRPr lang="en-US"/>
        </a:p>
      </dgm:t>
    </dgm:pt>
    <dgm:pt modelId="{F72D353E-B507-4543-B170-E122B9FBE478}">
      <dgm:prSet phldrT="[Text]"/>
      <dgm:spPr/>
      <dgm:t>
        <a:bodyPr/>
        <a:lstStyle/>
        <a:p>
          <a:r>
            <a:rPr lang="pl-PL" dirty="0" smtClean="0"/>
            <a:t>Zakaz opodatkowania protekcjonistycznego</a:t>
          </a:r>
          <a:endParaRPr lang="en-US" dirty="0"/>
        </a:p>
      </dgm:t>
    </dgm:pt>
    <dgm:pt modelId="{0C3A34C8-E09B-4101-83D1-2B001A1A13E2}" type="parTrans" cxnId="{6E509B40-646E-4105-A21E-47EBC1E28715}">
      <dgm:prSet/>
      <dgm:spPr/>
      <dgm:t>
        <a:bodyPr/>
        <a:lstStyle/>
        <a:p>
          <a:endParaRPr lang="en-US"/>
        </a:p>
      </dgm:t>
    </dgm:pt>
    <dgm:pt modelId="{C7AA6781-02BD-403F-B408-CF4E88A5B6FC}" type="sibTrans" cxnId="{6E509B40-646E-4105-A21E-47EBC1E28715}">
      <dgm:prSet/>
      <dgm:spPr/>
      <dgm:t>
        <a:bodyPr/>
        <a:lstStyle/>
        <a:p>
          <a:endParaRPr lang="en-US"/>
        </a:p>
      </dgm:t>
    </dgm:pt>
    <dgm:pt modelId="{2A3DD821-2DFE-4D3E-95CF-5EEA538129BF}">
      <dgm:prSet phldrT="[Text]"/>
      <dgm:spPr/>
      <dgm:t>
        <a:bodyPr/>
        <a:lstStyle/>
        <a:p>
          <a:r>
            <a:rPr lang="pl-PL" dirty="0" smtClean="0"/>
            <a:t>Uzupełnienie powyższego zakazu, </a:t>
          </a:r>
          <a:endParaRPr lang="en-US" dirty="0"/>
        </a:p>
      </dgm:t>
    </dgm:pt>
    <dgm:pt modelId="{13B8A765-338F-455A-947C-C272A2DD23DD}" type="parTrans" cxnId="{863D5D2D-DCD1-4A41-B6BC-22EC0A08A8EB}">
      <dgm:prSet/>
      <dgm:spPr/>
      <dgm:t>
        <a:bodyPr/>
        <a:lstStyle/>
        <a:p>
          <a:endParaRPr lang="en-US"/>
        </a:p>
      </dgm:t>
    </dgm:pt>
    <dgm:pt modelId="{F137F9F2-B9EE-4F06-9742-E8AC7D343BF9}" type="sibTrans" cxnId="{863D5D2D-DCD1-4A41-B6BC-22EC0A08A8EB}">
      <dgm:prSet/>
      <dgm:spPr/>
      <dgm:t>
        <a:bodyPr/>
        <a:lstStyle/>
        <a:p>
          <a:endParaRPr lang="en-US"/>
        </a:p>
      </dgm:t>
    </dgm:pt>
    <dgm:pt modelId="{1963911C-29B1-4A8A-AAF9-319D565602AC}">
      <dgm:prSet phldrT="[Text]"/>
      <dgm:spPr/>
      <dgm:t>
        <a:bodyPr/>
        <a:lstStyle/>
        <a:p>
          <a:r>
            <a:rPr lang="pl-PL" dirty="0" smtClean="0"/>
            <a:t>Brak konieczności istnienia podobieństwa między towarami. </a:t>
          </a:r>
          <a:endParaRPr lang="en-US" dirty="0"/>
        </a:p>
      </dgm:t>
    </dgm:pt>
    <dgm:pt modelId="{86951DEF-CEAF-4B2E-AB23-9404851BA409}" type="parTrans" cxnId="{2C221E4A-0F4A-4196-8CC4-828C4403F516}">
      <dgm:prSet/>
      <dgm:spPr/>
      <dgm:t>
        <a:bodyPr/>
        <a:lstStyle/>
        <a:p>
          <a:endParaRPr lang="en-US"/>
        </a:p>
      </dgm:t>
    </dgm:pt>
    <dgm:pt modelId="{53DEB2B2-F2DB-41FD-ADBF-0A08BEC1AD56}" type="sibTrans" cxnId="{2C221E4A-0F4A-4196-8CC4-828C4403F516}">
      <dgm:prSet/>
      <dgm:spPr/>
      <dgm:t>
        <a:bodyPr/>
        <a:lstStyle/>
        <a:p>
          <a:endParaRPr lang="en-US"/>
        </a:p>
      </dgm:t>
    </dgm:pt>
    <dgm:pt modelId="{B3E5CE8E-22D4-4ED6-886C-273A470F88D1}">
      <dgm:prSet phldrT="[Text]"/>
      <dgm:spPr/>
      <dgm:t>
        <a:bodyPr/>
        <a:lstStyle/>
        <a:p>
          <a:r>
            <a:rPr lang="pl-PL" dirty="0" smtClean="0"/>
            <a:t>Np.: </a:t>
          </a:r>
          <a:r>
            <a:rPr lang="en-US" dirty="0" err="1" smtClean="0"/>
            <a:t>wyższe</a:t>
          </a:r>
          <a:r>
            <a:rPr lang="en-US" dirty="0" smtClean="0"/>
            <a:t> </a:t>
          </a:r>
          <a:r>
            <a:rPr lang="en-US" dirty="0" err="1" smtClean="0"/>
            <a:t>opodatkowanie</a:t>
          </a:r>
          <a:r>
            <a:rPr lang="pl-PL" dirty="0" smtClean="0"/>
            <a:t> </a:t>
          </a:r>
          <a:endParaRPr lang="en-US" dirty="0"/>
        </a:p>
      </dgm:t>
    </dgm:pt>
    <dgm:pt modelId="{C267B6CF-0D83-45C6-9E0C-65E34AE447CB}" type="parTrans" cxnId="{91BD8EE4-C7F9-42C5-8213-1C8E7F76055F}">
      <dgm:prSet/>
      <dgm:spPr/>
      <dgm:t>
        <a:bodyPr/>
        <a:lstStyle/>
        <a:p>
          <a:endParaRPr lang="en-US"/>
        </a:p>
      </dgm:t>
    </dgm:pt>
    <dgm:pt modelId="{E120FFA4-E16C-4DE6-8F1C-BAF3B13BC5CC}" type="sibTrans" cxnId="{91BD8EE4-C7F9-42C5-8213-1C8E7F76055F}">
      <dgm:prSet/>
      <dgm:spPr/>
      <dgm:t>
        <a:bodyPr/>
        <a:lstStyle/>
        <a:p>
          <a:endParaRPr lang="en-US"/>
        </a:p>
      </dgm:t>
    </dgm:pt>
    <dgm:pt modelId="{15CECC1F-FE0F-4F01-9FD1-5E2F394EA2BC}">
      <dgm:prSet phldrT="[Text]"/>
      <dgm:spPr/>
      <dgm:t>
        <a:bodyPr/>
        <a:lstStyle/>
        <a:p>
          <a:r>
            <a:rPr lang="en-US" dirty="0" err="1" smtClean="0"/>
            <a:t>towary</a:t>
          </a:r>
          <a:r>
            <a:rPr lang="en-US" dirty="0" smtClean="0"/>
            <a:t> </a:t>
          </a:r>
          <a:r>
            <a:rPr lang="en-US" dirty="0" err="1" smtClean="0"/>
            <a:t>podobne</a:t>
          </a:r>
          <a:r>
            <a:rPr lang="pl-PL" dirty="0" smtClean="0"/>
            <a:t>:  sklasyfikowane w taki sam sposób z punktu widzenia regulacji podatkowych, celnych lub statystycznych; zaspokajające te same potrzeby</a:t>
          </a:r>
          <a:endParaRPr lang="en-US" dirty="0"/>
        </a:p>
      </dgm:t>
    </dgm:pt>
    <dgm:pt modelId="{96EBB1BC-025C-4F7A-8931-BE8D975D9C4C}" type="parTrans" cxnId="{F4A300CE-18A2-4AE0-95FA-B8A770B95C80}">
      <dgm:prSet/>
      <dgm:spPr/>
      <dgm:t>
        <a:bodyPr/>
        <a:lstStyle/>
        <a:p>
          <a:endParaRPr lang="en-US"/>
        </a:p>
      </dgm:t>
    </dgm:pt>
    <dgm:pt modelId="{786C8EEF-F35A-45F3-AD28-CC39FC44A670}" type="sibTrans" cxnId="{F4A300CE-18A2-4AE0-95FA-B8A770B95C80}">
      <dgm:prSet/>
      <dgm:spPr/>
      <dgm:t>
        <a:bodyPr/>
        <a:lstStyle/>
        <a:p>
          <a:endParaRPr lang="en-US"/>
        </a:p>
      </dgm:t>
    </dgm:pt>
    <dgm:pt modelId="{AB55027E-5771-4934-A094-E5D25053D090}">
      <dgm:prSet phldrT="[Text]"/>
      <dgm:spPr/>
      <dgm:t>
        <a:bodyPr/>
        <a:lstStyle/>
        <a:p>
          <a:r>
            <a:rPr lang="pl-PL" dirty="0" smtClean="0"/>
            <a:t>formuła szerszą i bardziej elastyczną</a:t>
          </a:r>
          <a:endParaRPr lang="en-US" dirty="0"/>
        </a:p>
      </dgm:t>
    </dgm:pt>
    <dgm:pt modelId="{012643D7-89E2-405B-9824-7B5599B78067}" type="parTrans" cxnId="{6015D3F5-36BC-4C83-BD07-B5B0B0F5C78A}">
      <dgm:prSet/>
      <dgm:spPr/>
    </dgm:pt>
    <dgm:pt modelId="{0A199469-2613-4E46-96A2-A02C5C78FC05}" type="sibTrans" cxnId="{6015D3F5-36BC-4C83-BD07-B5B0B0F5C78A}">
      <dgm:prSet/>
      <dgm:spPr/>
    </dgm:pt>
    <dgm:pt modelId="{2EB02790-4377-4E38-BDD5-A8B4E5FDC34D}">
      <dgm:prSet phldrT="[Text]"/>
      <dgm:spPr/>
      <dgm:t>
        <a:bodyPr/>
        <a:lstStyle/>
        <a:p>
          <a:r>
            <a:rPr lang="pl-PL" dirty="0" smtClean="0"/>
            <a:t>Celem jest ochrona (protekcja) określonego towaru krajowego, co godzi w potencjalnie konkurujące z nim towary zagraniczne. </a:t>
          </a:r>
          <a:endParaRPr lang="en-US" dirty="0"/>
        </a:p>
      </dgm:t>
    </dgm:pt>
    <dgm:pt modelId="{64FB9C87-9346-4802-A58E-BAC188CD2673}" type="parTrans" cxnId="{147867A4-AE7E-4877-BA65-196A1CE4A0F8}">
      <dgm:prSet/>
      <dgm:spPr/>
    </dgm:pt>
    <dgm:pt modelId="{44FC07D5-10FA-4BBB-AB9F-01E03D215CB6}" type="sibTrans" cxnId="{147867A4-AE7E-4877-BA65-196A1CE4A0F8}">
      <dgm:prSet/>
      <dgm:spPr/>
    </dgm:pt>
    <dgm:pt modelId="{D7D9BAF5-90EB-4AEC-AED7-DA50E99173CE}" type="pres">
      <dgm:prSet presAssocID="{1BDBA960-EC6B-4930-9C9F-94F365F33DC9}" presName="Name0" presStyleCnt="0">
        <dgm:presLayoutVars>
          <dgm:dir/>
          <dgm:animLvl val="lvl"/>
          <dgm:resizeHandles/>
        </dgm:presLayoutVars>
      </dgm:prSet>
      <dgm:spPr/>
    </dgm:pt>
    <dgm:pt modelId="{71345439-2907-418E-A557-BA2C77B597C6}" type="pres">
      <dgm:prSet presAssocID="{D2D186E3-6427-41B1-97AF-9691414DFB61}" presName="linNode" presStyleCnt="0"/>
      <dgm:spPr/>
    </dgm:pt>
    <dgm:pt modelId="{D9F7CE07-D3D3-4C32-92D3-90755B1407FA}" type="pres">
      <dgm:prSet presAssocID="{D2D186E3-6427-41B1-97AF-9691414DFB61}" presName="parentShp" presStyleLbl="node1" presStyleIdx="0" presStyleCnt="2">
        <dgm:presLayoutVars>
          <dgm:bulletEnabled val="1"/>
        </dgm:presLayoutVars>
      </dgm:prSet>
      <dgm:spPr/>
    </dgm:pt>
    <dgm:pt modelId="{6EDE43D1-A256-48D3-899B-5A8482B26A04}" type="pres">
      <dgm:prSet presAssocID="{D2D186E3-6427-41B1-97AF-9691414DFB6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86129-8298-4A73-874A-984186D4ED0C}" type="pres">
      <dgm:prSet presAssocID="{07B3B82A-6ACF-494C-9C02-BEBB6426F638}" presName="spacing" presStyleCnt="0"/>
      <dgm:spPr/>
    </dgm:pt>
    <dgm:pt modelId="{938BE8AE-FE15-4BD4-9364-A91C701F9BE5}" type="pres">
      <dgm:prSet presAssocID="{F72D353E-B507-4543-B170-E122B9FBE478}" presName="linNode" presStyleCnt="0"/>
      <dgm:spPr/>
    </dgm:pt>
    <dgm:pt modelId="{8FEDA716-88FE-4AB1-A3AA-00F5344D7250}" type="pres">
      <dgm:prSet presAssocID="{F72D353E-B507-4543-B170-E122B9FBE478}" presName="parentShp" presStyleLbl="node1" presStyleIdx="1" presStyleCnt="2">
        <dgm:presLayoutVars>
          <dgm:bulletEnabled val="1"/>
        </dgm:presLayoutVars>
      </dgm:prSet>
      <dgm:spPr/>
    </dgm:pt>
    <dgm:pt modelId="{152D6722-E6BF-431E-8D26-88B6043298ED}" type="pres">
      <dgm:prSet presAssocID="{F72D353E-B507-4543-B170-E122B9FBE47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44DF5F-84DC-480E-8526-64C99DB712AB}" type="presOf" srcId="{1963911C-29B1-4A8A-AAF9-319D565602AC}" destId="{152D6722-E6BF-431E-8D26-88B6043298ED}" srcOrd="0" destOrd="2" presId="urn:microsoft.com/office/officeart/2005/8/layout/vList6"/>
    <dgm:cxn modelId="{EA7C6286-41DD-466D-AD57-0A0CBE945844}" type="presOf" srcId="{AB55027E-5771-4934-A094-E5D25053D090}" destId="{152D6722-E6BF-431E-8D26-88B6043298ED}" srcOrd="0" destOrd="1" presId="urn:microsoft.com/office/officeart/2005/8/layout/vList6"/>
    <dgm:cxn modelId="{F4A300CE-18A2-4AE0-95FA-B8A770B95C80}" srcId="{D2D186E3-6427-41B1-97AF-9691414DFB61}" destId="{15CECC1F-FE0F-4F01-9FD1-5E2F394EA2BC}" srcOrd="2" destOrd="0" parTransId="{96EBB1BC-025C-4F7A-8931-BE8D975D9C4C}" sibTransId="{786C8EEF-F35A-45F3-AD28-CC39FC44A670}"/>
    <dgm:cxn modelId="{1594EC0A-35FA-40EE-897B-A3BE1D054F5E}" srcId="{D2D186E3-6427-41B1-97AF-9691414DFB61}" destId="{C5787B40-A3BE-4C32-B5F1-C566C18510C9}" srcOrd="1" destOrd="0" parTransId="{AA362D40-AA92-4F25-8AC3-090A8934BFFA}" sibTransId="{302637A5-591E-4A88-B48D-468E2EE9FCCF}"/>
    <dgm:cxn modelId="{08323129-CE4E-4757-8128-544985F428EC}" type="presOf" srcId="{F72D353E-B507-4543-B170-E122B9FBE478}" destId="{8FEDA716-88FE-4AB1-A3AA-00F5344D7250}" srcOrd="0" destOrd="0" presId="urn:microsoft.com/office/officeart/2005/8/layout/vList6"/>
    <dgm:cxn modelId="{865D6642-9961-401C-ACB1-EF92A99AAD83}" type="presOf" srcId="{2A3DD821-2DFE-4D3E-95CF-5EEA538129BF}" destId="{152D6722-E6BF-431E-8D26-88B6043298ED}" srcOrd="0" destOrd="0" presId="urn:microsoft.com/office/officeart/2005/8/layout/vList6"/>
    <dgm:cxn modelId="{147867A4-AE7E-4877-BA65-196A1CE4A0F8}" srcId="{F72D353E-B507-4543-B170-E122B9FBE478}" destId="{2EB02790-4377-4E38-BDD5-A8B4E5FDC34D}" srcOrd="3" destOrd="0" parTransId="{64FB9C87-9346-4802-A58E-BAC188CD2673}" sibTransId="{44FC07D5-10FA-4BBB-AB9F-01E03D215CB6}"/>
    <dgm:cxn modelId="{3AE02F33-3649-4EB4-BF35-0538F42D2A02}" srcId="{1BDBA960-EC6B-4930-9C9F-94F365F33DC9}" destId="{D2D186E3-6427-41B1-97AF-9691414DFB61}" srcOrd="0" destOrd="0" parTransId="{C79B65C6-17FF-45A3-A99A-76C52ABEAA5E}" sibTransId="{07B3B82A-6ACF-494C-9C02-BEBB6426F638}"/>
    <dgm:cxn modelId="{1626FDB3-324A-41FA-A7D5-A1B36CE9CCA8}" type="presOf" srcId="{15CECC1F-FE0F-4F01-9FD1-5E2F394EA2BC}" destId="{6EDE43D1-A256-48D3-899B-5A8482B26A04}" srcOrd="0" destOrd="2" presId="urn:microsoft.com/office/officeart/2005/8/layout/vList6"/>
    <dgm:cxn modelId="{9DF0D9B2-84BD-4C8E-B8E0-8BD50D6C9FA1}" srcId="{D2D186E3-6427-41B1-97AF-9691414DFB61}" destId="{9FF3EF75-3271-4D9F-A872-5926905B07BC}" srcOrd="0" destOrd="0" parTransId="{CB720D2A-92C5-4A0F-B394-B883AC03533F}" sibTransId="{C5A3479C-A183-462F-BACE-3186371740E4}"/>
    <dgm:cxn modelId="{3588F2C0-47C3-40FD-9BA9-64C651B9ADE9}" type="presOf" srcId="{D2D186E3-6427-41B1-97AF-9691414DFB61}" destId="{D9F7CE07-D3D3-4C32-92D3-90755B1407FA}" srcOrd="0" destOrd="0" presId="urn:microsoft.com/office/officeart/2005/8/layout/vList6"/>
    <dgm:cxn modelId="{863D5D2D-DCD1-4A41-B6BC-22EC0A08A8EB}" srcId="{F72D353E-B507-4543-B170-E122B9FBE478}" destId="{2A3DD821-2DFE-4D3E-95CF-5EEA538129BF}" srcOrd="0" destOrd="0" parTransId="{13B8A765-338F-455A-947C-C272A2DD23DD}" sibTransId="{F137F9F2-B9EE-4F06-9742-E8AC7D343BF9}"/>
    <dgm:cxn modelId="{6015D3F5-36BC-4C83-BD07-B5B0B0F5C78A}" srcId="{F72D353E-B507-4543-B170-E122B9FBE478}" destId="{AB55027E-5771-4934-A094-E5D25053D090}" srcOrd="1" destOrd="0" parTransId="{012643D7-89E2-405B-9824-7B5599B78067}" sibTransId="{0A199469-2613-4E46-96A2-A02C5C78FC05}"/>
    <dgm:cxn modelId="{1367416F-50DE-4D48-9B8C-B2CED6A15B3D}" type="presOf" srcId="{B3E5CE8E-22D4-4ED6-886C-273A470F88D1}" destId="{6EDE43D1-A256-48D3-899B-5A8482B26A04}" srcOrd="0" destOrd="3" presId="urn:microsoft.com/office/officeart/2005/8/layout/vList6"/>
    <dgm:cxn modelId="{A1BF1104-9C04-4023-954C-2791EEC6480B}" type="presOf" srcId="{C5787B40-A3BE-4C32-B5F1-C566C18510C9}" destId="{6EDE43D1-A256-48D3-899B-5A8482B26A04}" srcOrd="0" destOrd="1" presId="urn:microsoft.com/office/officeart/2005/8/layout/vList6"/>
    <dgm:cxn modelId="{66BEEE3A-D13E-4047-9ECC-67C417B6F53D}" type="presOf" srcId="{2EB02790-4377-4E38-BDD5-A8B4E5FDC34D}" destId="{152D6722-E6BF-431E-8D26-88B6043298ED}" srcOrd="0" destOrd="3" presId="urn:microsoft.com/office/officeart/2005/8/layout/vList6"/>
    <dgm:cxn modelId="{044041BD-15F7-4784-A582-AB9E1C4A5A1C}" type="presOf" srcId="{9FF3EF75-3271-4D9F-A872-5926905B07BC}" destId="{6EDE43D1-A256-48D3-899B-5A8482B26A04}" srcOrd="0" destOrd="0" presId="urn:microsoft.com/office/officeart/2005/8/layout/vList6"/>
    <dgm:cxn modelId="{A28A14C4-8119-4A80-9A07-A196DAE2B2B7}" type="presOf" srcId="{1BDBA960-EC6B-4930-9C9F-94F365F33DC9}" destId="{D7D9BAF5-90EB-4AEC-AED7-DA50E99173CE}" srcOrd="0" destOrd="0" presId="urn:microsoft.com/office/officeart/2005/8/layout/vList6"/>
    <dgm:cxn modelId="{91BD8EE4-C7F9-42C5-8213-1C8E7F76055F}" srcId="{D2D186E3-6427-41B1-97AF-9691414DFB61}" destId="{B3E5CE8E-22D4-4ED6-886C-273A470F88D1}" srcOrd="3" destOrd="0" parTransId="{C267B6CF-0D83-45C6-9E0C-65E34AE447CB}" sibTransId="{E120FFA4-E16C-4DE6-8F1C-BAF3B13BC5CC}"/>
    <dgm:cxn modelId="{2C221E4A-0F4A-4196-8CC4-828C4403F516}" srcId="{F72D353E-B507-4543-B170-E122B9FBE478}" destId="{1963911C-29B1-4A8A-AAF9-319D565602AC}" srcOrd="2" destOrd="0" parTransId="{86951DEF-CEAF-4B2E-AB23-9404851BA409}" sibTransId="{53DEB2B2-F2DB-41FD-ADBF-0A08BEC1AD56}"/>
    <dgm:cxn modelId="{6E509B40-646E-4105-A21E-47EBC1E28715}" srcId="{1BDBA960-EC6B-4930-9C9F-94F365F33DC9}" destId="{F72D353E-B507-4543-B170-E122B9FBE478}" srcOrd="1" destOrd="0" parTransId="{0C3A34C8-E09B-4101-83D1-2B001A1A13E2}" sibTransId="{C7AA6781-02BD-403F-B408-CF4E88A5B6FC}"/>
    <dgm:cxn modelId="{596A2581-5FFB-4479-8003-FC15F5E184A9}" type="presParOf" srcId="{D7D9BAF5-90EB-4AEC-AED7-DA50E99173CE}" destId="{71345439-2907-418E-A557-BA2C77B597C6}" srcOrd="0" destOrd="0" presId="urn:microsoft.com/office/officeart/2005/8/layout/vList6"/>
    <dgm:cxn modelId="{2F9085B7-18EF-48AC-A96C-ECB38E668E7E}" type="presParOf" srcId="{71345439-2907-418E-A557-BA2C77B597C6}" destId="{D9F7CE07-D3D3-4C32-92D3-90755B1407FA}" srcOrd="0" destOrd="0" presId="urn:microsoft.com/office/officeart/2005/8/layout/vList6"/>
    <dgm:cxn modelId="{EC5E7E74-0F8E-4969-B672-31847DDACF16}" type="presParOf" srcId="{71345439-2907-418E-A557-BA2C77B597C6}" destId="{6EDE43D1-A256-48D3-899B-5A8482B26A04}" srcOrd="1" destOrd="0" presId="urn:microsoft.com/office/officeart/2005/8/layout/vList6"/>
    <dgm:cxn modelId="{0660F523-1465-4497-9F38-2A5818D4F679}" type="presParOf" srcId="{D7D9BAF5-90EB-4AEC-AED7-DA50E99173CE}" destId="{38E86129-8298-4A73-874A-984186D4ED0C}" srcOrd="1" destOrd="0" presId="urn:microsoft.com/office/officeart/2005/8/layout/vList6"/>
    <dgm:cxn modelId="{25862972-C95E-43A4-8253-1B2D641C9C02}" type="presParOf" srcId="{D7D9BAF5-90EB-4AEC-AED7-DA50E99173CE}" destId="{938BE8AE-FE15-4BD4-9364-A91C701F9BE5}" srcOrd="2" destOrd="0" presId="urn:microsoft.com/office/officeart/2005/8/layout/vList6"/>
    <dgm:cxn modelId="{3D42E641-8D7A-4F83-87E1-AB41C7C2FFE1}" type="presParOf" srcId="{938BE8AE-FE15-4BD4-9364-A91C701F9BE5}" destId="{8FEDA716-88FE-4AB1-A3AA-00F5344D7250}" srcOrd="0" destOrd="0" presId="urn:microsoft.com/office/officeart/2005/8/layout/vList6"/>
    <dgm:cxn modelId="{1F54B2DF-738C-462E-93FA-4ECBA1DE8849}" type="presParOf" srcId="{938BE8AE-FE15-4BD4-9364-A91C701F9BE5}" destId="{152D6722-E6BF-431E-8D26-88B6043298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E43D1-A256-48D3-899B-5A8482B26A04}">
      <dsp:nvSpPr>
        <dsp:cNvPr id="0" name=""/>
        <dsp:cNvSpPr/>
      </dsp:nvSpPr>
      <dsp:spPr>
        <a:xfrm>
          <a:off x="3911888" y="570"/>
          <a:ext cx="5867833" cy="22258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r>
            <a:rPr lang="en-US" sz="1500" kern="1200" dirty="0" err="1" smtClean="0"/>
            <a:t>brak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obiektywnego</a:t>
          </a:r>
          <a:r>
            <a:rPr lang="pl-PL" sz="1500" kern="1200" dirty="0" smtClean="0"/>
            <a:t> </a:t>
          </a:r>
          <a:r>
            <a:rPr lang="en-US" sz="1500" kern="1200" dirty="0" err="1" smtClean="0"/>
            <a:t>uzasadnienia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różnic</a:t>
          </a:r>
          <a:r>
            <a:rPr lang="en-US" sz="1500" kern="1200" dirty="0" smtClean="0"/>
            <a:t>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dyskryminacja bezpośrednia i pośrednia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towary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podobne</a:t>
          </a:r>
          <a:r>
            <a:rPr lang="pl-PL" sz="1500" kern="1200" dirty="0" smtClean="0"/>
            <a:t>:  sklasyfikowane w taki sam sposób z punktu widzenia regulacji podatkowych, celnych lub statystycznych; zaspokajające te same potrzeby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Np.: </a:t>
          </a:r>
          <a:r>
            <a:rPr lang="en-US" sz="1500" kern="1200" dirty="0" err="1" smtClean="0"/>
            <a:t>wyższe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opodatkowanie</a:t>
          </a:r>
          <a:r>
            <a:rPr lang="pl-PL" sz="1500" kern="1200" dirty="0" smtClean="0"/>
            <a:t> </a:t>
          </a:r>
          <a:endParaRPr lang="en-US" sz="1500" kern="1200" dirty="0"/>
        </a:p>
      </dsp:txBody>
      <dsp:txXfrm>
        <a:off x="3911888" y="278796"/>
        <a:ext cx="5033156" cy="1669353"/>
      </dsp:txXfrm>
    </dsp:sp>
    <dsp:sp modelId="{D9F7CE07-D3D3-4C32-92D3-90755B1407FA}">
      <dsp:nvSpPr>
        <dsp:cNvPr id="0" name=""/>
        <dsp:cNvSpPr/>
      </dsp:nvSpPr>
      <dsp:spPr>
        <a:xfrm>
          <a:off x="0" y="570"/>
          <a:ext cx="3911888" cy="2225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Zakaz opodatkowania dyskryminacyjnego</a:t>
          </a:r>
          <a:endParaRPr lang="en-US" sz="2500" kern="1200" dirty="0"/>
        </a:p>
      </dsp:txBody>
      <dsp:txXfrm>
        <a:off x="108655" y="109225"/>
        <a:ext cx="3694578" cy="2008495"/>
      </dsp:txXfrm>
    </dsp:sp>
    <dsp:sp modelId="{152D6722-E6BF-431E-8D26-88B6043298ED}">
      <dsp:nvSpPr>
        <dsp:cNvPr id="0" name=""/>
        <dsp:cNvSpPr/>
      </dsp:nvSpPr>
      <dsp:spPr>
        <a:xfrm>
          <a:off x="3911888" y="2448956"/>
          <a:ext cx="5867833" cy="22258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Uzupełnienie powyższego zakazu,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formuła szerszą i bardziej elastyczną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Brak konieczności istnienia podobieństwa między towarami.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Celem jest ochrona (protekcja) określonego towaru krajowego, co godzi w potencjalnie konkurujące z nim towary zagraniczne. </a:t>
          </a:r>
          <a:endParaRPr lang="en-US" sz="1500" kern="1200" dirty="0"/>
        </a:p>
      </dsp:txBody>
      <dsp:txXfrm>
        <a:off x="3911888" y="2727182"/>
        <a:ext cx="5033156" cy="1669353"/>
      </dsp:txXfrm>
    </dsp:sp>
    <dsp:sp modelId="{8FEDA716-88FE-4AB1-A3AA-00F5344D7250}">
      <dsp:nvSpPr>
        <dsp:cNvPr id="0" name=""/>
        <dsp:cNvSpPr/>
      </dsp:nvSpPr>
      <dsp:spPr>
        <a:xfrm>
          <a:off x="0" y="2448956"/>
          <a:ext cx="3911888" cy="2225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Zakaz opodatkowania protekcjonistycznego</a:t>
          </a:r>
          <a:endParaRPr lang="en-US" sz="2500" kern="1200" dirty="0"/>
        </a:p>
      </dsp:txBody>
      <dsp:txXfrm>
        <a:off x="108655" y="2557611"/>
        <a:ext cx="3694578" cy="2008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5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45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95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46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01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7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9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2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2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B5EC-4F75-41DC-B516-78736666CF1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Rynek wewnętrzny w 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12.04.2018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3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wprowadzania </a:t>
            </a:r>
            <a:r>
              <a:rPr lang="pl-PL" dirty="0" smtClean="0"/>
              <a:t>ceł </a:t>
            </a:r>
            <a:r>
              <a:rPr lang="pl-PL" dirty="0"/>
              <a:t>i opłat o skutku </a:t>
            </a:r>
            <a:r>
              <a:rPr lang="pl-PL" dirty="0" smtClean="0"/>
              <a:t>równoważnym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509" y="2133599"/>
            <a:ext cx="10029103" cy="4090555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Cło</a:t>
            </a:r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/>
              <a:t>obciążenie natury fiskalnej, nakładane w związku przemieszczaniem towarów za granicę.</a:t>
            </a:r>
          </a:p>
          <a:p>
            <a:r>
              <a:rPr lang="pl-PL" b="1" dirty="0" smtClean="0"/>
              <a:t>Opłata </a:t>
            </a:r>
            <a:r>
              <a:rPr lang="pl-PL" b="1" dirty="0"/>
              <a:t>o skutku równoważnym do ceł</a:t>
            </a:r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/>
              <a:t>wszelkiego rodzaju opłaty nakładane jednostronnie - przed dane </a:t>
            </a:r>
            <a:r>
              <a:rPr lang="pl-PL" dirty="0" smtClean="0"/>
              <a:t>państwo członkowskie</a:t>
            </a:r>
            <a:r>
              <a:rPr lang="pl-PL" dirty="0"/>
              <a:t>, w swoim interesie – na produkty unijne w związku z przekroczeniem przez nie granicy na </a:t>
            </a:r>
            <a:r>
              <a:rPr lang="pl-PL" dirty="0" smtClean="0"/>
              <a:t>podstawie przepisów </a:t>
            </a:r>
            <a:r>
              <a:rPr lang="pl-PL" dirty="0"/>
              <a:t>innych niż taryfa celna czy przepisy podatkowe. </a:t>
            </a:r>
            <a:r>
              <a:rPr lang="pl-PL" dirty="0"/>
              <a:t>ważny jest nie rodzaj </a:t>
            </a:r>
            <a:r>
              <a:rPr lang="pl-PL" dirty="0" smtClean="0"/>
              <a:t>obciążenia, ale </a:t>
            </a:r>
            <a:r>
              <a:rPr lang="pl-PL" dirty="0"/>
              <a:t>jego skutek. nałożenie opłaty znajduje się w związku przyczynowym z przekroczeniem </a:t>
            </a:r>
            <a:r>
              <a:rPr lang="pl-PL" dirty="0" smtClean="0"/>
              <a:t>granicy, dotyczy tylko towarów zagranicznych. </a:t>
            </a:r>
            <a:endParaRPr lang="pl-PL" dirty="0" smtClean="0"/>
          </a:p>
          <a:p>
            <a:pPr marL="457200" lvl="1" indent="0">
              <a:buNone/>
            </a:pPr>
            <a:r>
              <a:rPr lang="pl-PL" dirty="0" smtClean="0"/>
              <a:t>Bez </a:t>
            </a:r>
            <a:r>
              <a:rPr lang="pl-PL" dirty="0"/>
              <a:t>znaczenia jest to:</a:t>
            </a:r>
          </a:p>
          <a:p>
            <a:pPr lvl="1"/>
            <a:r>
              <a:rPr lang="pl-PL" dirty="0" smtClean="0"/>
              <a:t>na </a:t>
            </a:r>
            <a:r>
              <a:rPr lang="pl-PL" dirty="0"/>
              <a:t>czyją rzecz opłaty są pobierane (państwa czy innego podmiotu),</a:t>
            </a:r>
          </a:p>
          <a:p>
            <a:pPr lvl="1"/>
            <a:r>
              <a:rPr lang="pl-PL" dirty="0" smtClean="0"/>
              <a:t>w </a:t>
            </a:r>
            <a:r>
              <a:rPr lang="pl-PL" dirty="0"/>
              <a:t>jaki sposób są pobierane,</a:t>
            </a:r>
          </a:p>
          <a:p>
            <a:pPr lvl="1"/>
            <a:r>
              <a:rPr lang="pl-PL" dirty="0" smtClean="0"/>
              <a:t>czy </a:t>
            </a:r>
            <a:r>
              <a:rPr lang="pl-PL" dirty="0"/>
              <a:t>mają charakter dyskryminacyjny, czy może preferencyjny (chroniący produkty krajowe),</a:t>
            </a:r>
          </a:p>
          <a:p>
            <a:pPr lvl="1"/>
            <a:r>
              <a:rPr lang="pl-PL" dirty="0" smtClean="0"/>
              <a:t>kiedy </a:t>
            </a:r>
            <a:r>
              <a:rPr lang="pl-PL" dirty="0"/>
              <a:t>dochodzi do pobrania </a:t>
            </a:r>
            <a:r>
              <a:rPr lang="pl-PL" dirty="0" smtClean="0"/>
              <a:t>opłat</a:t>
            </a:r>
            <a:endParaRPr lang="pl-PL" dirty="0"/>
          </a:p>
          <a:p>
            <a:pPr lvl="1"/>
            <a:r>
              <a:rPr lang="pl-PL" dirty="0"/>
              <a:t>j</a:t>
            </a:r>
            <a:r>
              <a:rPr lang="pl-PL" dirty="0" smtClean="0"/>
              <a:t>aki jest rodzaj obciążenia, ważny jest </a:t>
            </a:r>
            <a:r>
              <a:rPr lang="pl-PL" dirty="0"/>
              <a:t>jego skutek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Np.: </a:t>
            </a:r>
            <a:r>
              <a:rPr lang="pl-PL" dirty="0"/>
              <a:t>opłata statystyczna, </a:t>
            </a:r>
            <a:r>
              <a:rPr lang="pl-PL" dirty="0" smtClean="0"/>
              <a:t>opłata z </a:t>
            </a:r>
            <a:r>
              <a:rPr lang="pl-PL" dirty="0"/>
              <a:t>tytułu zgłoszenia do odprawy celnej lub składowania w składzie celnym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Zakaz opodatkowania dyskryminacyjnego i protekcjonistycznego</a:t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264" y="2133599"/>
            <a:ext cx="9291348" cy="4100945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Podatek to przymusowe, bezzwrotne i nieodpłatne świadczenie pieniężne o charakterze </a:t>
            </a:r>
            <a:r>
              <a:rPr lang="pl-PL" dirty="0" smtClean="0"/>
              <a:t>powszechnym nakładane </a:t>
            </a:r>
            <a:r>
              <a:rPr lang="pl-PL" dirty="0"/>
              <a:t>przez poszczególne państwa (względnie samorządy lokalne</a:t>
            </a:r>
            <a:r>
              <a:rPr lang="pl-PL" dirty="0" smtClean="0"/>
              <a:t>). </a:t>
            </a:r>
            <a:r>
              <a:rPr lang="pl-PL" dirty="0"/>
              <a:t>Może dotyczyć </a:t>
            </a:r>
            <a:r>
              <a:rPr lang="pl-PL" dirty="0" smtClean="0"/>
              <a:t>zarówno </a:t>
            </a:r>
            <a:r>
              <a:rPr lang="pl-PL" dirty="0"/>
              <a:t>towarów krajowych, jak i importowanych. </a:t>
            </a:r>
            <a:endParaRPr lang="pl-PL" dirty="0" smtClean="0"/>
          </a:p>
          <a:p>
            <a:r>
              <a:rPr lang="pl-PL" dirty="0"/>
              <a:t>zasadą autonomii podatkowej </a:t>
            </a:r>
            <a:r>
              <a:rPr lang="pl-PL" dirty="0" smtClean="0"/>
              <a:t>państw członkowskich - </a:t>
            </a:r>
            <a:r>
              <a:rPr lang="pl-PL" dirty="0"/>
              <a:t>obejmuje ona swobodę konstrukcji systemu podatkowego i </a:t>
            </a:r>
            <a:r>
              <a:rPr lang="pl-PL" dirty="0" smtClean="0"/>
              <a:t>samych obciążeń</a:t>
            </a:r>
            <a:r>
              <a:rPr lang="pl-PL" dirty="0"/>
              <a:t>. </a:t>
            </a:r>
            <a:r>
              <a:rPr lang="pl-PL" dirty="0" smtClean="0"/>
              <a:t>Zakazane jest jednak wprowadzanie opodatkowania, które narusza </a:t>
            </a:r>
            <a:r>
              <a:rPr lang="en-US" dirty="0" err="1" smtClean="0"/>
              <a:t>równ</a:t>
            </a:r>
            <a:r>
              <a:rPr lang="pl-PL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szans</a:t>
            </a:r>
            <a:r>
              <a:rPr lang="pl-PL" dirty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rynkow</a:t>
            </a:r>
            <a:r>
              <a:rPr lang="pl-PL" dirty="0" smtClean="0"/>
              <a:t>e</a:t>
            </a:r>
            <a:r>
              <a:rPr lang="en-US" dirty="0" smtClean="0"/>
              <a:t>. </a:t>
            </a:r>
            <a:endParaRPr lang="pl-PL" dirty="0" smtClean="0"/>
          </a:p>
          <a:p>
            <a:r>
              <a:rPr lang="pl-PL" dirty="0" smtClean="0"/>
              <a:t>Zakaz wprowadzenia dyskryminującego (towarów krajowych i zagranicznych) </a:t>
            </a:r>
            <a:r>
              <a:rPr lang="pl-PL" dirty="0"/>
              <a:t>lub protekcyjnego podatku (mającego na celu ochronę produktów krajowych) - art. 110 TFUE: „</a:t>
            </a:r>
            <a:r>
              <a:rPr lang="pl-PL" i="1" dirty="0"/>
              <a:t>Żadne Państwo Członkowskie nie nakłada bezpośrednio lub pośrednio na produkty innych Państw Członkowskich podatków wewnętrznych jakiegokolwiek rodzaju wyższych od tych, które nakłada bezpośrednio lub pośrednio na podobne produkty krajowe</a:t>
            </a:r>
            <a:r>
              <a:rPr lang="pl-PL" dirty="0"/>
              <a:t>”. </a:t>
            </a:r>
            <a:endParaRPr lang="pl-PL" dirty="0" smtClean="0"/>
          </a:p>
          <a:p>
            <a:r>
              <a:rPr lang="pl-PL" dirty="0" smtClean="0"/>
              <a:t>Zasada opodatkowania </a:t>
            </a:r>
            <a:r>
              <a:rPr lang="pl-PL" dirty="0"/>
              <a:t>produktu w państwie </a:t>
            </a:r>
            <a:r>
              <a:rPr lang="pl-PL" dirty="0" smtClean="0"/>
              <a:t>docelowym - aby uniknąć </a:t>
            </a:r>
            <a:r>
              <a:rPr lang="pl-PL" dirty="0"/>
              <a:t>podwójnego opodatkowania  wszelkie czynności </a:t>
            </a:r>
            <a:r>
              <a:rPr lang="pl-PL" dirty="0" smtClean="0"/>
              <a:t>podatkowe dokonywane </a:t>
            </a:r>
            <a:r>
              <a:rPr lang="pl-PL" dirty="0"/>
              <a:t>są w kraju docelowym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4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39709"/>
              </p:ext>
            </p:extLst>
          </p:nvPr>
        </p:nvGraphicFramePr>
        <p:xfrm>
          <a:off x="1724891" y="1236518"/>
          <a:ext cx="9779722" cy="467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87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 ograniczeń ilościowych i o skutku równoważnym do ilościowych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Ograniczenia ilościowe </a:t>
            </a:r>
            <a:r>
              <a:rPr lang="pl-PL" dirty="0"/>
              <a:t>to instrumenty ograniczające w całości lub w części wywóz, tranzyt i </a:t>
            </a:r>
            <a:r>
              <a:rPr lang="pl-PL" dirty="0" smtClean="0"/>
              <a:t>przywóz towarów</a:t>
            </a:r>
            <a:r>
              <a:rPr lang="pl-PL" dirty="0"/>
              <a:t>. Możemy do nich zaliczyć plafony, kwoty, kontyngenty. Są one najbardziej niebezpieczne </a:t>
            </a:r>
            <a:r>
              <a:rPr lang="pl-PL" dirty="0" smtClean="0"/>
              <a:t>dla rynku </a:t>
            </a:r>
            <a:r>
              <a:rPr lang="pl-PL" dirty="0"/>
              <a:t>wewnętrznego, bo blokują handel, a państwa przy ich zastosowaniu mogą się powoływać </a:t>
            </a:r>
            <a:r>
              <a:rPr lang="pl-PL" dirty="0" smtClean="0"/>
              <a:t>na derogacje </a:t>
            </a:r>
            <a:r>
              <a:rPr lang="pl-PL" dirty="0"/>
              <a:t>określone przez art. 36 TFUE. </a:t>
            </a:r>
            <a:endParaRPr lang="pl-PL" dirty="0" smtClean="0"/>
          </a:p>
          <a:p>
            <a:r>
              <a:rPr lang="pl-PL" b="1" dirty="0"/>
              <a:t>Ograniczenia o skutku równoważnym do ograniczeń ilościowych </a:t>
            </a:r>
            <a:r>
              <a:rPr lang="pl-PL" dirty="0"/>
              <a:t>to stosowanie przez państwa środków, </a:t>
            </a:r>
            <a:r>
              <a:rPr lang="pl-PL" dirty="0" smtClean="0"/>
              <a:t>które skutkują </a:t>
            </a:r>
            <a:r>
              <a:rPr lang="pl-PL" dirty="0"/>
              <a:t>różnego rodzaju przeszkodami w handlu między państwami członkowskimi. Za takie ograniczenie może </a:t>
            </a:r>
            <a:r>
              <a:rPr lang="pl-PL" dirty="0" smtClean="0"/>
              <a:t>być potraktowane </a:t>
            </a:r>
            <a:r>
              <a:rPr lang="pl-PL" dirty="0"/>
              <a:t>nie tylko działanie, ale też zaniechanie państwa.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59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świadczenia usług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714501"/>
            <a:ext cx="10423957" cy="488372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Usługą </a:t>
            </a:r>
            <a:r>
              <a:rPr lang="pl-PL" dirty="0"/>
              <a:t>jest świadczenie wykonywane zwykle za wynagrodzeniem, w zakresie, w jakim nie jest </a:t>
            </a:r>
            <a:r>
              <a:rPr lang="pl-PL" dirty="0" smtClean="0"/>
              <a:t>objęte postanowieniami </a:t>
            </a:r>
            <a:r>
              <a:rPr lang="pl-PL" dirty="0"/>
              <a:t>o swobodnym przepływie osób, towarów i </a:t>
            </a:r>
            <a:r>
              <a:rPr lang="pl-PL" dirty="0" smtClean="0"/>
              <a:t>kapitału (subsydiarna funkcja </a:t>
            </a:r>
            <a:r>
              <a:rPr lang="pl-PL" dirty="0"/>
              <a:t>swobody świadczenia </a:t>
            </a:r>
            <a:r>
              <a:rPr lang="pl-PL" dirty="0" smtClean="0"/>
              <a:t>usług). </a:t>
            </a:r>
          </a:p>
          <a:p>
            <a:r>
              <a:rPr lang="pl-PL" dirty="0" smtClean="0"/>
              <a:t>Usługi obejmują </a:t>
            </a:r>
            <a:r>
              <a:rPr lang="pl-PL" dirty="0"/>
              <a:t>zwłaszcza:</a:t>
            </a:r>
          </a:p>
          <a:p>
            <a:pPr lvl="1"/>
            <a:r>
              <a:rPr lang="pl-PL" dirty="0" smtClean="0"/>
              <a:t>działalność </a:t>
            </a:r>
            <a:r>
              <a:rPr lang="pl-PL" dirty="0"/>
              <a:t>o charakterze przemysłowym;</a:t>
            </a:r>
          </a:p>
          <a:p>
            <a:pPr lvl="1"/>
            <a:r>
              <a:rPr lang="pl-PL" dirty="0" smtClean="0"/>
              <a:t>działalność </a:t>
            </a:r>
            <a:r>
              <a:rPr lang="pl-PL" dirty="0"/>
              <a:t>o charakterze handlowym;</a:t>
            </a:r>
          </a:p>
          <a:p>
            <a:pPr lvl="1"/>
            <a:r>
              <a:rPr lang="pl-PL" dirty="0" smtClean="0"/>
              <a:t>działalność </a:t>
            </a:r>
            <a:r>
              <a:rPr lang="pl-PL" dirty="0"/>
              <a:t>rzemieślniczą;</a:t>
            </a:r>
          </a:p>
          <a:p>
            <a:pPr lvl="1"/>
            <a:r>
              <a:rPr lang="pl-PL" dirty="0" smtClean="0"/>
              <a:t>wykonywanie </a:t>
            </a:r>
            <a:r>
              <a:rPr lang="pl-PL" dirty="0"/>
              <a:t>wolnych </a:t>
            </a:r>
            <a:r>
              <a:rPr lang="pl-PL" dirty="0" smtClean="0"/>
              <a:t>zawodów</a:t>
            </a:r>
          </a:p>
          <a:p>
            <a:r>
              <a:rPr lang="pl-PL" dirty="0" smtClean="0"/>
              <a:t>Art. 4 dyrektywy </a:t>
            </a:r>
            <a:r>
              <a:rPr lang="pl-PL" dirty="0"/>
              <a:t>2006/123/WE Parlamentu </a:t>
            </a:r>
            <a:r>
              <a:rPr lang="pl-PL" dirty="0" smtClean="0"/>
              <a:t>Europejskiego i Rady z dnia 12 grudnia 2006 r. dotycząca usług na rynku wewnętrznym</a:t>
            </a:r>
          </a:p>
          <a:p>
            <a:pPr lvl="1"/>
            <a:r>
              <a:rPr lang="pl-PL" dirty="0"/>
              <a:t>charakter czasowy, </a:t>
            </a:r>
            <a:endParaRPr lang="pl-PL" dirty="0" smtClean="0"/>
          </a:p>
          <a:p>
            <a:pPr lvl="1"/>
            <a:r>
              <a:rPr lang="pl-PL" dirty="0" smtClean="0"/>
              <a:t>wykonywana odpłatnie*</a:t>
            </a:r>
          </a:p>
          <a:p>
            <a:pPr lvl="1"/>
            <a:r>
              <a:rPr lang="pl-PL" dirty="0" smtClean="0"/>
              <a:t>charakter transgraniczny</a:t>
            </a:r>
          </a:p>
          <a:p>
            <a:pPr lvl="1"/>
            <a:r>
              <a:rPr lang="pl-PL" dirty="0" smtClean="0"/>
              <a:t>charakter </a:t>
            </a:r>
            <a:r>
              <a:rPr lang="pl-PL" dirty="0"/>
              <a:t>niematerialny świadczenia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2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usług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Charakter transgraniczny usługi:</a:t>
            </a:r>
          </a:p>
          <a:p>
            <a:pPr lvl="1"/>
            <a:r>
              <a:rPr lang="pl-PL" dirty="0"/>
              <a:t>czynna swoboda świadczenia usług -jedyna forma bezpośrednio wskazana w TFUE,</a:t>
            </a:r>
          </a:p>
          <a:p>
            <a:pPr lvl="1"/>
            <a:r>
              <a:rPr lang="pl-PL" dirty="0" smtClean="0"/>
              <a:t>bierna </a:t>
            </a:r>
            <a:r>
              <a:rPr lang="pl-PL" dirty="0"/>
              <a:t>swobodą świadczenia usług,</a:t>
            </a:r>
          </a:p>
          <a:p>
            <a:pPr lvl="1"/>
            <a:r>
              <a:rPr lang="pl-PL" dirty="0" smtClean="0"/>
              <a:t>przekroczenie </a:t>
            </a:r>
            <a:r>
              <a:rPr lang="pl-PL" dirty="0"/>
              <a:t>granicy przez samą </a:t>
            </a:r>
            <a:r>
              <a:rPr lang="pl-PL" dirty="0" smtClean="0"/>
              <a:t>usługę – </a:t>
            </a:r>
            <a:r>
              <a:rPr lang="pl-PL" dirty="0" err="1" smtClean="0"/>
              <a:t>np</a:t>
            </a:r>
            <a:r>
              <a:rPr lang="pl-PL" dirty="0"/>
              <a:t>:</a:t>
            </a:r>
            <a:r>
              <a:rPr lang="pl-PL" dirty="0" smtClean="0"/>
              <a:t> </a:t>
            </a:r>
            <a:r>
              <a:rPr lang="en-US" dirty="0" err="1"/>
              <a:t>przesłanie</a:t>
            </a:r>
            <a:r>
              <a:rPr lang="en-US" dirty="0"/>
              <a:t> </a:t>
            </a:r>
            <a:r>
              <a:rPr lang="en-US" dirty="0" err="1"/>
              <a:t>opinii</a:t>
            </a:r>
            <a:r>
              <a:rPr lang="en-US" dirty="0"/>
              <a:t> </a:t>
            </a:r>
            <a:r>
              <a:rPr lang="en-US" dirty="0" err="1"/>
              <a:t>prawnej</a:t>
            </a:r>
            <a:r>
              <a:rPr lang="en-US" dirty="0"/>
              <a:t> e-</a:t>
            </a:r>
            <a:r>
              <a:rPr lang="en-US" dirty="0" err="1"/>
              <a:t>mailem</a:t>
            </a:r>
            <a:r>
              <a:rPr lang="pl-PL" dirty="0" smtClean="0"/>
              <a:t>,</a:t>
            </a:r>
            <a:endParaRPr lang="pl-PL" dirty="0"/>
          </a:p>
          <a:p>
            <a:pPr lvl="1"/>
            <a:r>
              <a:rPr lang="pl-PL" dirty="0" smtClean="0"/>
              <a:t>usługodawca </a:t>
            </a:r>
            <a:r>
              <a:rPr lang="pl-PL" dirty="0"/>
              <a:t>i usługobiorca pochodzą z innego państwa </a:t>
            </a:r>
            <a:r>
              <a:rPr lang="pl-PL" dirty="0" smtClean="0"/>
              <a:t>członkowskiego, </a:t>
            </a:r>
            <a:r>
              <a:rPr lang="pl-PL" dirty="0"/>
              <a:t>a usługa wykonywana jest w innym państwie </a:t>
            </a:r>
            <a:r>
              <a:rPr lang="pl-PL" dirty="0" smtClean="0"/>
              <a:t>członkowskim – np.: </a:t>
            </a:r>
            <a:r>
              <a:rPr lang="en-US" dirty="0" err="1"/>
              <a:t>usługi</a:t>
            </a:r>
            <a:r>
              <a:rPr lang="en-US" dirty="0"/>
              <a:t> </a:t>
            </a:r>
            <a:r>
              <a:rPr lang="en-US" dirty="0" err="1"/>
              <a:t>turystyczne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7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</a:t>
            </a:r>
            <a:r>
              <a:rPr lang="pl-PL" smtClean="0"/>
              <a:t>przepływu </a:t>
            </a:r>
            <a:r>
              <a:rPr lang="pl-PL" smtClean="0"/>
              <a:t>usług– </a:t>
            </a:r>
            <a:r>
              <a:rPr lang="pl-PL" dirty="0" smtClean="0"/>
              <a:t>podmiot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Beneficjentami tej swobody są osoby fizyczne oraz podmioty gospodarcze. Osoby fizyczne jako usługodawcy </a:t>
            </a:r>
            <a:r>
              <a:rPr lang="pl-PL" dirty="0" smtClean="0"/>
              <a:t>muszą posiadać </a:t>
            </a:r>
            <a:r>
              <a:rPr lang="pl-PL" dirty="0"/>
              <a:t>obywatelstwo państwa członkowskiego. Muszą też prowadzić w jednym z państw UE działalność gospodarczą</a:t>
            </a:r>
            <a:r>
              <a:rPr lang="pl-PL" dirty="0" smtClean="0"/>
              <a:t>.</a:t>
            </a:r>
          </a:p>
          <a:p>
            <a:r>
              <a:rPr lang="pl-PL" dirty="0"/>
              <a:t>Podmioty gospodarcze, mogące świadczyć usługi w ramach swobody: spółki założone zgodnie z prawodawstwem państwa członkowskiego, których statutowa siedziba, zarząd lub główne przedsiębiorstwo znajduje się wewnątrz </a:t>
            </a:r>
            <a:r>
              <a:rPr lang="pl-PL" dirty="0" smtClean="0"/>
              <a:t>UE.</a:t>
            </a:r>
          </a:p>
          <a:p>
            <a:r>
              <a:rPr lang="pl-PL" dirty="0"/>
              <a:t>beneficjentami swobody świadczenia usług są również członkowie rodziny obywatela UE.</a:t>
            </a:r>
          </a:p>
          <a:p>
            <a:r>
              <a:rPr lang="pl-PL" dirty="0"/>
              <a:t>Wymóg obywatelstwa państwa członkowskiego nie występuje w przypadku usługobiorcy.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42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</a:t>
            </a:r>
            <a:r>
              <a:rPr lang="pl-PL" dirty="0" smtClean="0"/>
              <a:t>usług–przedmiot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Państwa członkowskie uznają prawo usługodawców do świadczenia usług w państwie członkowskim innym niż to</a:t>
            </a:r>
            <a:r>
              <a:rPr lang="pl-PL" dirty="0" smtClean="0"/>
              <a:t>, w </a:t>
            </a:r>
            <a:r>
              <a:rPr lang="pl-PL" dirty="0"/>
              <a:t>którym prowadzi się przedsiębiorstwo. </a:t>
            </a:r>
            <a:r>
              <a:rPr lang="pl-PL" dirty="0" smtClean="0"/>
              <a:t>Państwo </a:t>
            </a:r>
            <a:r>
              <a:rPr lang="pl-PL" dirty="0"/>
              <a:t>członkowskie, w którym świadczona jest usługa</a:t>
            </a:r>
            <a:r>
              <a:rPr lang="pl-PL" dirty="0" smtClean="0"/>
              <a:t>, zapewnia </a:t>
            </a:r>
            <a:r>
              <a:rPr lang="pl-PL" dirty="0"/>
              <a:t>możliwość swobodnego podjęcia i prowadzenia działalności usługowej na swoim terytorium. </a:t>
            </a:r>
            <a:endParaRPr lang="pl-PL" dirty="0" smtClean="0"/>
          </a:p>
          <a:p>
            <a:r>
              <a:rPr lang="pl-PL" dirty="0" smtClean="0"/>
              <a:t>Zasada traktowania narodowego - usługodawca może </a:t>
            </a:r>
            <a:r>
              <a:rPr lang="pl-PL" dirty="0"/>
              <a:t>w celu spełnienia </a:t>
            </a:r>
            <a:r>
              <a:rPr lang="pl-PL" dirty="0" smtClean="0"/>
              <a:t>usługi przejściowo </a:t>
            </a:r>
            <a:r>
              <a:rPr lang="pl-PL" dirty="0"/>
              <a:t>wykonywać działalność w państwie świadczenia na takich samych warunkach, jakie państwo nakłada </a:t>
            </a:r>
            <a:r>
              <a:rPr lang="pl-PL" dirty="0" smtClean="0"/>
              <a:t>na własnych </a:t>
            </a:r>
            <a:r>
              <a:rPr lang="pl-PL" dirty="0"/>
              <a:t>obywateli</a:t>
            </a:r>
            <a:r>
              <a:rPr lang="pl-PL" dirty="0" smtClean="0"/>
              <a:t>.</a:t>
            </a:r>
          </a:p>
          <a:p>
            <a:r>
              <a:rPr lang="pl-PL" dirty="0"/>
              <a:t>zakaz wprowadzania ograniczeń, które utrudniałyby, czyniłyby </a:t>
            </a:r>
            <a:r>
              <a:rPr lang="pl-PL" dirty="0" smtClean="0"/>
              <a:t>mniej korzystnym </a:t>
            </a:r>
            <a:r>
              <a:rPr lang="pl-PL" dirty="0"/>
              <a:t>lub prowadziłyby do wykluczenia działalności usługodawcy z innego państwa członkowskiego</a:t>
            </a:r>
          </a:p>
          <a:p>
            <a:pPr lvl="1"/>
            <a:r>
              <a:rPr lang="pl-PL" dirty="0" smtClean="0"/>
              <a:t>Zasada </a:t>
            </a:r>
            <a:r>
              <a:rPr lang="pl-PL" dirty="0"/>
              <a:t>niedyskryminacji </a:t>
            </a:r>
            <a:r>
              <a:rPr lang="pl-PL" dirty="0" smtClean="0"/>
              <a:t>- każdy </a:t>
            </a:r>
            <a:r>
              <a:rPr lang="pl-PL" dirty="0"/>
              <a:t>wymóg wprowadzany przez państwo członkowskie wobec usługodawcy nie może dyskryminować go (ani bezpośrednio, ani pośrednio) ze względu na przynależność państwową. Zasada konieczności </a:t>
            </a:r>
            <a:r>
              <a:rPr lang="pl-PL" dirty="0" smtClean="0"/>
              <a:t>- obowiązek </a:t>
            </a:r>
            <a:r>
              <a:rPr lang="pl-PL" dirty="0"/>
              <a:t>uzasadnienia danego wymogu względami porządku publicznego, bezpieczeństwa publicznego, zdrowia publicznego lub ochrony środowiska naturalnego. </a:t>
            </a:r>
            <a:endParaRPr lang="pl-PL" dirty="0" smtClean="0"/>
          </a:p>
          <a:p>
            <a:pPr lvl="1"/>
            <a:r>
              <a:rPr lang="pl-PL" dirty="0" smtClean="0"/>
              <a:t>Proporcjonalność - konieczność </a:t>
            </a:r>
            <a:r>
              <a:rPr lang="pl-PL" dirty="0"/>
              <a:t>uzasadnienia danego wymogu, iż jest on odpowiedni dla osiągnięcia wyznaczonego celu i nie wykracza poza niezbędność</a:t>
            </a:r>
            <a:r>
              <a:rPr lang="pl-PL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4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Odróżnienie swobód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Swoboda świadczenia usług a swoboda przedsiębiorczości</a:t>
            </a:r>
          </a:p>
          <a:p>
            <a:pPr lvl="1"/>
            <a:r>
              <a:rPr lang="pl-PL" dirty="0" smtClean="0"/>
              <a:t>zakres </a:t>
            </a:r>
            <a:r>
              <a:rPr lang="pl-PL" dirty="0"/>
              <a:t>podmiotowy obu swobód jest taki sam.</a:t>
            </a:r>
          </a:p>
          <a:p>
            <a:pPr lvl="1"/>
            <a:r>
              <a:rPr lang="pl-PL" dirty="0" smtClean="0"/>
              <a:t>swobodę </a:t>
            </a:r>
            <a:r>
              <a:rPr lang="pl-PL" dirty="0"/>
              <a:t>świadczenia usług różni od swobody przedsiębiorczości przejściowy charakter </a:t>
            </a:r>
            <a:r>
              <a:rPr lang="pl-PL" dirty="0" smtClean="0"/>
              <a:t>wykonywanego świadczenia </a:t>
            </a:r>
            <a:r>
              <a:rPr lang="pl-PL" dirty="0"/>
              <a:t>(działalność gospodarcza prowadzona w czasie nieokreślonym, a działalność usługowa w </a:t>
            </a:r>
            <a:r>
              <a:rPr lang="pl-PL" dirty="0" smtClean="0"/>
              <a:t>czasie określonym</a:t>
            </a:r>
            <a:r>
              <a:rPr lang="pl-PL" dirty="0"/>
              <a:t>)</a:t>
            </a:r>
          </a:p>
          <a:p>
            <a:pPr lvl="1"/>
            <a:r>
              <a:rPr lang="pl-PL" dirty="0" smtClean="0"/>
              <a:t>istnienie </a:t>
            </a:r>
            <a:r>
              <a:rPr lang="pl-PL" dirty="0"/>
              <a:t>infrastruktury niezbędne do prowadzenia działalności gospodarczej, a niekonieczne </a:t>
            </a:r>
            <a:r>
              <a:rPr lang="pl-PL" dirty="0" smtClean="0"/>
              <a:t>podczas świadczenia usług</a:t>
            </a:r>
          </a:p>
          <a:p>
            <a:r>
              <a:rPr lang="pl-PL" dirty="0"/>
              <a:t>Swoboda świadczenia usług a swoboda przepływu </a:t>
            </a:r>
            <a:r>
              <a:rPr lang="pl-PL" dirty="0" smtClean="0"/>
              <a:t>pracowników (kiedy mamy do czynienia z samozatrudnieniem a nie pracownikiem</a:t>
            </a:r>
            <a:r>
              <a:rPr lang="pl-PL" dirty="0" smtClean="0">
                <a:sym typeface="Wingdings" panose="05000000000000000000" pitchFamily="2" charset="2"/>
              </a:rPr>
              <a:t>):</a:t>
            </a:r>
          </a:p>
          <a:p>
            <a:pPr lvl="1"/>
            <a:r>
              <a:rPr lang="pl-PL" dirty="0"/>
              <a:t>działalność wykonywana poza stosunkiem podporządkowania, </a:t>
            </a:r>
            <a:endParaRPr lang="pl-PL" dirty="0" smtClean="0"/>
          </a:p>
          <a:p>
            <a:pPr lvl="1"/>
            <a:r>
              <a:rPr lang="pl-PL" dirty="0" smtClean="0"/>
              <a:t>wykonywanie </a:t>
            </a:r>
            <a:r>
              <a:rPr lang="pl-PL" dirty="0"/>
              <a:t>czynności na własną odpowiedzialność, </a:t>
            </a:r>
            <a:endParaRPr lang="pl-PL" dirty="0" smtClean="0"/>
          </a:p>
          <a:p>
            <a:pPr lvl="1"/>
            <a:r>
              <a:rPr lang="pl-PL" dirty="0" smtClean="0"/>
              <a:t>pobieranie </a:t>
            </a:r>
            <a:r>
              <a:rPr lang="pl-PL" dirty="0"/>
              <a:t>bezpośrednio wynagrodzenia w pełnej </a:t>
            </a:r>
            <a:r>
              <a:rPr lang="pl-PL" dirty="0" smtClean="0"/>
              <a:t>wysokości</a:t>
            </a:r>
          </a:p>
          <a:p>
            <a:pPr lvl="1"/>
            <a:r>
              <a:rPr lang="pl-PL" dirty="0" smtClean="0"/>
              <a:t>Problem pracowników delegowanych</a:t>
            </a: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319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osób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630" y="1787236"/>
            <a:ext cx="9621982" cy="4634345"/>
          </a:xfrm>
        </p:spPr>
        <p:txBody>
          <a:bodyPr>
            <a:normAutofit/>
          </a:bodyPr>
          <a:lstStyle/>
          <a:p>
            <a:r>
              <a:rPr lang="pl-PL" dirty="0"/>
              <a:t>Swoboda przepływu osób obejmuje zarówno osoby fizyczne, jak i osoby prawne. Łączy w sobie swobodę przepływu pracowników (art. 39) i swobodę przedsiębiorczości (art. 43) oraz swobodę przemieszczania się obywateli unijnych niekorzystających z wolności gospodarczych</a:t>
            </a:r>
            <a:r>
              <a:rPr lang="pl-PL" dirty="0" smtClean="0"/>
              <a:t>.</a:t>
            </a:r>
          </a:p>
          <a:p>
            <a:r>
              <a:rPr lang="pl-PL" altLang="en-US" dirty="0" smtClean="0"/>
              <a:t>Grupy podmiotów: </a:t>
            </a:r>
            <a:r>
              <a:rPr lang="pl-PL" altLang="en-US" dirty="0"/>
              <a:t>pracownicy najemni, pracownicy </a:t>
            </a:r>
            <a:r>
              <a:rPr lang="pl-PL" altLang="en-US" dirty="0" smtClean="0"/>
              <a:t>samodzielni (samozatrudnieni) </a:t>
            </a:r>
            <a:r>
              <a:rPr lang="pl-PL" altLang="en-US" dirty="0"/>
              <a:t>oraz inne osoby (np. studenci, </a:t>
            </a:r>
            <a:r>
              <a:rPr lang="pl-PL" altLang="en-US" dirty="0" smtClean="0"/>
              <a:t>emeryci/renciści), członkowie rodziny obywatela/pracownika migrującego.</a:t>
            </a:r>
            <a:endParaRPr lang="pl-PL" altLang="en-US" dirty="0"/>
          </a:p>
          <a:p>
            <a:r>
              <a:rPr lang="pl-PL" altLang="en-US" dirty="0"/>
              <a:t>Prawo obywateli do swobodnego przemieszczania </a:t>
            </a:r>
            <a:r>
              <a:rPr lang="pl-PL" altLang="en-US" dirty="0" smtClean="0"/>
              <a:t>się </a:t>
            </a:r>
            <a:r>
              <a:rPr lang="pl-PL" dirty="0"/>
              <a:t>i przebywania na terytorium państw </a:t>
            </a:r>
            <a:r>
              <a:rPr lang="pl-PL" dirty="0" smtClean="0"/>
              <a:t>członkowskich:</a:t>
            </a:r>
          </a:p>
          <a:p>
            <a:pPr lvl="1"/>
            <a:r>
              <a:rPr lang="pl-PL" altLang="en-US" dirty="0" smtClean="0"/>
              <a:t>wyjazd </a:t>
            </a:r>
            <a:r>
              <a:rPr lang="pl-PL" altLang="en-US" dirty="0"/>
              <a:t>z państwa ojczystego,</a:t>
            </a:r>
          </a:p>
          <a:p>
            <a:pPr lvl="1"/>
            <a:r>
              <a:rPr lang="pl-PL" altLang="en-US" dirty="0" smtClean="0"/>
              <a:t>wjazd </a:t>
            </a:r>
            <a:r>
              <a:rPr lang="pl-PL" altLang="en-US" dirty="0"/>
              <a:t>na terytorium innego państwa członkowskiego,</a:t>
            </a:r>
          </a:p>
          <a:p>
            <a:pPr lvl="1"/>
            <a:r>
              <a:rPr lang="pl-PL" altLang="en-US" dirty="0" smtClean="0"/>
              <a:t>prawo </a:t>
            </a:r>
            <a:r>
              <a:rPr lang="pl-PL" altLang="en-US" dirty="0"/>
              <a:t>do krótkookresowego przebywania lub zamieszkania w nim na stałe,</a:t>
            </a:r>
          </a:p>
          <a:p>
            <a:pPr lvl="1"/>
            <a:r>
              <a:rPr lang="pl-PL" altLang="en-US" dirty="0" smtClean="0"/>
              <a:t>prawo </a:t>
            </a:r>
            <a:r>
              <a:rPr lang="pl-PL" altLang="en-US" dirty="0"/>
              <a:t>do swobodnego przemieszczania się po terytorium danego państwa</a:t>
            </a:r>
            <a:r>
              <a:rPr lang="pl-PL" alt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6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Rynek wewnętrzny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art. 26 ust. 2 TFUE : „rynek </a:t>
            </a:r>
            <a:r>
              <a:rPr lang="pl-PL" dirty="0" smtClean="0"/>
              <a:t>wewnętrzny obejmuje </a:t>
            </a:r>
            <a:r>
              <a:rPr lang="pl-PL" dirty="0"/>
              <a:t>obszar bez granic wewnętrznych, </a:t>
            </a:r>
            <a:r>
              <a:rPr lang="pl-PL" dirty="0" smtClean="0"/>
              <a:t>w którym </a:t>
            </a:r>
            <a:r>
              <a:rPr lang="pl-PL" dirty="0"/>
              <a:t>jest zapewniony swobodny </a:t>
            </a:r>
            <a:r>
              <a:rPr lang="pl-PL" dirty="0" smtClean="0"/>
              <a:t>przepływ towarów</a:t>
            </a:r>
            <a:r>
              <a:rPr lang="pl-PL" dirty="0"/>
              <a:t>, osób, usług i kapitału zgodnie </a:t>
            </a:r>
            <a:r>
              <a:rPr lang="pl-PL" dirty="0" smtClean="0"/>
              <a:t>z postanowieniami </a:t>
            </a:r>
            <a:r>
              <a:rPr lang="pl-PL" dirty="0"/>
              <a:t>Traktatów</a:t>
            </a:r>
            <a:r>
              <a:rPr lang="pl-PL" dirty="0" smtClean="0"/>
              <a:t>”.</a:t>
            </a:r>
          </a:p>
          <a:p>
            <a:r>
              <a:rPr lang="pl-PL" dirty="0"/>
              <a:t>Rynek wewnętrzny Unii Europejskiej (UE) jest rynkiem jednolitym, na którym zapewniony jest swobodny przepływ towarów, usług, kapitału i osób oraz na którym europejscy obywatele cieszą się swobodą życia, pracy, nauki i prowadzenia działalności</a:t>
            </a:r>
            <a:r>
              <a:rPr lang="pl-PL" dirty="0" smtClean="0"/>
              <a:t>.</a:t>
            </a:r>
          </a:p>
          <a:p>
            <a:r>
              <a:rPr lang="pl-PL" dirty="0" smtClean="0"/>
              <a:t>Funkcjonuje od 1993 r.</a:t>
            </a:r>
          </a:p>
          <a:p>
            <a:r>
              <a:rPr lang="pl-PL" dirty="0" smtClean="0"/>
              <a:t>Artykuł 26 wpływa na stosowanie pozostałych przepisów TFUE dotyczących szczegółowo poszczególnych swobód, które interpretowane są z uwzględnieniem jego treści.</a:t>
            </a:r>
          </a:p>
          <a:p>
            <a:r>
              <a:rPr lang="pl-PL" dirty="0" smtClean="0"/>
              <a:t>formy </a:t>
            </a:r>
            <a:r>
              <a:rPr lang="pl-PL" dirty="0"/>
              <a:t>integracji </a:t>
            </a:r>
            <a:r>
              <a:rPr lang="pl-PL" dirty="0" smtClean="0"/>
              <a:t>gospodarczej: strefa wolnego handlu </a:t>
            </a:r>
            <a:r>
              <a:rPr lang="pl-PL" dirty="0"/>
              <a:t>-&gt; unia celna -&gt; Unia gospodarcza i </a:t>
            </a:r>
            <a:r>
              <a:rPr lang="pl-PL" dirty="0" smtClean="0"/>
              <a:t>walutowa -&gt; rynek wewnętrzny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13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osób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Obywatelom </a:t>
            </a:r>
            <a:r>
              <a:rPr lang="pl-PL" dirty="0"/>
              <a:t>Unii i członkom ich rodzin przysługuje prawo pobytu do 3 miesięcy na terytorium innego państwa członkowskiego bez spełniania jakichkolwiek formalności poza obowiązkiem posiadania ważnego dokumentu podróży (dowód osobisty, paszport).</a:t>
            </a:r>
          </a:p>
          <a:p>
            <a:r>
              <a:rPr lang="pl-PL" dirty="0" smtClean="0"/>
              <a:t>Powyżej 3 miesięcy:</a:t>
            </a:r>
          </a:p>
          <a:p>
            <a:pPr lvl="1"/>
            <a:r>
              <a:rPr lang="pl-PL" dirty="0" smtClean="0"/>
              <a:t>zatrudnienie </a:t>
            </a:r>
            <a:r>
              <a:rPr lang="pl-PL" dirty="0"/>
              <a:t>lub samozatrudnienie na terytorium państwa członkowskiego,</a:t>
            </a:r>
          </a:p>
          <a:p>
            <a:pPr lvl="1"/>
            <a:r>
              <a:rPr lang="pl-PL" dirty="0" smtClean="0"/>
              <a:t>posiadanie </a:t>
            </a:r>
            <a:r>
              <a:rPr lang="pl-PL" dirty="0"/>
              <a:t>przez obywatela Unii i członków jego rodziny wystarczających środków (aby nie stać </a:t>
            </a:r>
            <a:r>
              <a:rPr lang="pl-PL" dirty="0" smtClean="0"/>
              <a:t>się ciężarem </a:t>
            </a:r>
            <a:r>
              <a:rPr lang="pl-PL" dirty="0"/>
              <a:t>dla systemu pomocy społecznej państwa przyjmującego) oraz posiadanie </a:t>
            </a:r>
            <a:r>
              <a:rPr lang="pl-PL" dirty="0" smtClean="0"/>
              <a:t>ubezpieczenia chorobowego</a:t>
            </a:r>
            <a:r>
              <a:rPr lang="pl-PL" dirty="0"/>
              <a:t>,</a:t>
            </a:r>
          </a:p>
          <a:p>
            <a:pPr lvl="1"/>
            <a:r>
              <a:rPr lang="pl-PL" dirty="0" smtClean="0"/>
              <a:t>podjęcie </a:t>
            </a:r>
            <a:r>
              <a:rPr lang="pl-PL" dirty="0"/>
              <a:t>studiów pod warunkiem posiadania środków na studia i ubezpieczenia chorobowego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Prawo bezpośrednio skuteczne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31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osób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Dyrektywa 2004/38/WE – definicja </a:t>
            </a:r>
            <a:r>
              <a:rPr lang="pl-PL" dirty="0" smtClean="0"/>
              <a:t>członka rodziny</a:t>
            </a:r>
            <a:r>
              <a:rPr lang="pl-PL" dirty="0"/>
              <a:t>:</a:t>
            </a:r>
          </a:p>
          <a:p>
            <a:pPr lvl="1"/>
            <a:r>
              <a:rPr lang="pl-PL" dirty="0" smtClean="0"/>
              <a:t>współmałżonek</a:t>
            </a:r>
            <a:r>
              <a:rPr lang="pl-PL" dirty="0"/>
              <a:t>;</a:t>
            </a:r>
          </a:p>
          <a:p>
            <a:pPr lvl="1"/>
            <a:r>
              <a:rPr lang="pl-PL" dirty="0" smtClean="0"/>
              <a:t>partner</a:t>
            </a:r>
            <a:r>
              <a:rPr lang="pl-PL" dirty="0"/>
              <a:t>, z którym obywatel Unii zawarł </a:t>
            </a:r>
            <a:r>
              <a:rPr lang="pl-PL" dirty="0" smtClean="0"/>
              <a:t>zarejestrowany związek </a:t>
            </a:r>
            <a:r>
              <a:rPr lang="pl-PL" dirty="0"/>
              <a:t>partnerski, jeżeli ustawodawstwo </a:t>
            </a:r>
            <a:r>
              <a:rPr lang="pl-PL" dirty="0" smtClean="0"/>
              <a:t>przyjmującego państwa </a:t>
            </a:r>
            <a:r>
              <a:rPr lang="pl-PL" dirty="0"/>
              <a:t>członkowskiego uznaje równoważność </a:t>
            </a:r>
            <a:r>
              <a:rPr lang="pl-PL" dirty="0" smtClean="0"/>
              <a:t>między zarejestrowanym </a:t>
            </a:r>
            <a:r>
              <a:rPr lang="pl-PL" dirty="0"/>
              <a:t>związkiem partnerskim a małżeństwem;</a:t>
            </a:r>
          </a:p>
          <a:p>
            <a:pPr lvl="1"/>
            <a:r>
              <a:rPr lang="pl-PL" dirty="0" smtClean="0"/>
              <a:t>bezpośrednich </a:t>
            </a:r>
            <a:r>
              <a:rPr lang="pl-PL" dirty="0"/>
              <a:t>zstępnych, którzy nie ukończyli 21 roku </a:t>
            </a:r>
            <a:r>
              <a:rPr lang="pl-PL" dirty="0" smtClean="0"/>
              <a:t>życia lub </a:t>
            </a:r>
            <a:r>
              <a:rPr lang="pl-PL" dirty="0"/>
              <a:t>pozostają na utrzymaniu, oraz tych współmałżonka </a:t>
            </a:r>
            <a:r>
              <a:rPr lang="pl-PL" dirty="0" smtClean="0"/>
              <a:t>lub partnera</a:t>
            </a:r>
            <a:r>
              <a:rPr lang="pl-PL" dirty="0"/>
              <a:t>,</a:t>
            </a:r>
          </a:p>
          <a:p>
            <a:pPr lvl="1"/>
            <a:r>
              <a:rPr lang="pl-PL" dirty="0" smtClean="0"/>
              <a:t>bezpośrednich </a:t>
            </a:r>
            <a:r>
              <a:rPr lang="pl-PL" dirty="0"/>
              <a:t>wstępnych pozostających na utrzymaniu </a:t>
            </a:r>
            <a:r>
              <a:rPr lang="pl-PL" dirty="0" smtClean="0"/>
              <a:t>oraz tych </a:t>
            </a:r>
            <a:r>
              <a:rPr lang="pl-PL" dirty="0"/>
              <a:t>współmałżonka lub partnera.</a:t>
            </a:r>
          </a:p>
          <a:p>
            <a:r>
              <a:rPr lang="pl-PL" dirty="0"/>
              <a:t>Członkowie rodzin migrujących mają prawo korzystania </a:t>
            </a:r>
            <a:r>
              <a:rPr lang="pl-PL" dirty="0" smtClean="0"/>
              <a:t>z tych </a:t>
            </a:r>
            <a:r>
              <a:rPr lang="pl-PL" dirty="0"/>
              <a:t>samych </a:t>
            </a:r>
            <a:r>
              <a:rPr lang="pl-PL" dirty="0" smtClean="0"/>
              <a:t>uprawnień dot. swobód.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83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pracowników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Pracownik </a:t>
            </a:r>
            <a:r>
              <a:rPr lang="pl-PL" dirty="0"/>
              <a:t>-  z</a:t>
            </a:r>
            <a:r>
              <a:rPr lang="pl-PL" dirty="0" smtClean="0"/>
              <a:t>ałożenia:</a:t>
            </a:r>
          </a:p>
          <a:p>
            <a:pPr lvl="1"/>
            <a:r>
              <a:rPr lang="pl-PL" dirty="0"/>
              <a:t>w określonym czasie wykonuje określone czynności o wartości ekonomicznej,</a:t>
            </a:r>
          </a:p>
          <a:p>
            <a:pPr lvl="1"/>
            <a:r>
              <a:rPr lang="pl-PL" dirty="0" smtClean="0"/>
              <a:t>dla </a:t>
            </a:r>
            <a:r>
              <a:rPr lang="pl-PL" dirty="0"/>
              <a:t>i pod kierownictwem innej osoby,</a:t>
            </a:r>
          </a:p>
          <a:p>
            <a:pPr lvl="1"/>
            <a:r>
              <a:rPr lang="pl-PL" dirty="0" smtClean="0"/>
              <a:t>w </a:t>
            </a:r>
            <a:r>
              <a:rPr lang="pl-PL" dirty="0"/>
              <a:t>zamian za wynagrodzenie</a:t>
            </a:r>
            <a:r>
              <a:rPr lang="pl-PL" dirty="0" smtClean="0"/>
              <a:t>.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Wyjątki - praca </a:t>
            </a:r>
            <a:r>
              <a:rPr lang="pl-PL" dirty="0"/>
              <a:t>ma charakter rzeczywisty i </a:t>
            </a:r>
            <a:r>
              <a:rPr lang="pl-PL" dirty="0" smtClean="0"/>
              <a:t>efektywny:</a:t>
            </a:r>
          </a:p>
          <a:p>
            <a:pPr lvl="1"/>
            <a:r>
              <a:rPr lang="pl-PL" dirty="0" smtClean="0"/>
              <a:t>Również </a:t>
            </a:r>
            <a:r>
              <a:rPr lang="pl-PL" dirty="0"/>
              <a:t>zatrudnienie „okazyjne” polegające na pozostawaniu przez pracownika w gotowości, o ile działania takie </a:t>
            </a:r>
            <a:r>
              <a:rPr lang="pl-PL" dirty="0" smtClean="0"/>
              <a:t>nie są marginalne </a:t>
            </a:r>
            <a:r>
              <a:rPr lang="pl-PL" dirty="0"/>
              <a:t>i dodatkowe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Również bez lub za symboliczne wynagrodzenie.</a:t>
            </a:r>
          </a:p>
          <a:p>
            <a:pPr lvl="1"/>
            <a:r>
              <a:rPr lang="pl-PL" dirty="0" smtClean="0"/>
              <a:t>Swoboda obowiązuje także gdy pracownik nie wykonuje </a:t>
            </a:r>
            <a:r>
              <a:rPr lang="pl-PL" dirty="0"/>
              <a:t>żadnej pracy, o ile </a:t>
            </a:r>
            <a:r>
              <a:rPr lang="pl-PL" dirty="0" smtClean="0"/>
              <a:t>kontynuuje </a:t>
            </a:r>
            <a:r>
              <a:rPr lang="pl-PL" dirty="0"/>
              <a:t>poszukiwanie pracy i </a:t>
            </a:r>
            <a:r>
              <a:rPr lang="pl-PL" dirty="0" smtClean="0"/>
              <a:t>ma </a:t>
            </a:r>
            <a:r>
              <a:rPr lang="pl-PL" dirty="0"/>
              <a:t>rzeczywistą szansę bycia </a:t>
            </a:r>
            <a:r>
              <a:rPr lang="pl-PL" dirty="0" smtClean="0"/>
              <a:t>zatrudnionym.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56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 do zatrudnienia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Zniesienie wszelkiej dyskryminacji ze względu na przynależność państwową między pracownikami </a:t>
            </a:r>
            <a:r>
              <a:rPr lang="pl-PL" dirty="0" smtClean="0"/>
              <a:t>państw członkowskich </a:t>
            </a:r>
            <a:r>
              <a:rPr lang="pl-PL" dirty="0"/>
              <a:t>w zakresie dostępu do zatrudnienia. Obejmuje:</a:t>
            </a:r>
          </a:p>
          <a:p>
            <a:r>
              <a:rPr lang="pl-PL" dirty="0" smtClean="0"/>
              <a:t>prawo </a:t>
            </a:r>
            <a:r>
              <a:rPr lang="pl-PL" dirty="0"/>
              <a:t>do ubiegania się o rzeczywiście oferowane miejsca pracy</a:t>
            </a:r>
          </a:p>
          <a:p>
            <a:r>
              <a:rPr lang="pl-PL" dirty="0" smtClean="0"/>
              <a:t>prawo </a:t>
            </a:r>
            <a:r>
              <a:rPr lang="pl-PL" dirty="0"/>
              <a:t>do przemieszczania się w tym celu po terytorium państw członkowskich</a:t>
            </a:r>
          </a:p>
          <a:p>
            <a:r>
              <a:rPr lang="pl-PL" dirty="0" smtClean="0"/>
              <a:t>prawo </a:t>
            </a:r>
            <a:r>
              <a:rPr lang="pl-PL" dirty="0"/>
              <a:t>do przebywania w jednym z państw członkowskich w celu podjęcia tam pracy zgodnie z </a:t>
            </a:r>
            <a:r>
              <a:rPr lang="pl-PL" dirty="0" smtClean="0"/>
              <a:t>przepisami ustawowymi</a:t>
            </a:r>
            <a:r>
              <a:rPr lang="pl-PL" dirty="0"/>
              <a:t>, wykonawczymi i administracyjnymi dot. zatrudnienia pracowników tego państwa</a:t>
            </a:r>
          </a:p>
          <a:p>
            <a:r>
              <a:rPr lang="pl-PL" dirty="0" smtClean="0"/>
              <a:t>zakaz </a:t>
            </a:r>
            <a:r>
              <a:rPr lang="pl-PL" dirty="0"/>
              <a:t>stosowania dyskryminacji bezpośredniej (np. </a:t>
            </a:r>
            <a:r>
              <a:rPr lang="pl-PL" dirty="0" smtClean="0"/>
              <a:t>ograniczenia </a:t>
            </a:r>
            <a:r>
              <a:rPr lang="pl-PL" dirty="0"/>
              <a:t>liczbowo lub procentowo zatrudnienie </a:t>
            </a:r>
            <a:r>
              <a:rPr lang="pl-PL" dirty="0" smtClean="0"/>
              <a:t>obywateli </a:t>
            </a:r>
            <a:r>
              <a:rPr lang="pl-PL" dirty="0"/>
              <a:t>innych państw </a:t>
            </a:r>
            <a:r>
              <a:rPr lang="pl-PL" dirty="0" smtClean="0"/>
              <a:t>członkowskich)</a:t>
            </a:r>
          </a:p>
          <a:p>
            <a:r>
              <a:rPr lang="pl-PL" dirty="0" smtClean="0"/>
              <a:t>Zakaz stosowania </a:t>
            </a:r>
            <a:r>
              <a:rPr lang="pl-PL" dirty="0"/>
              <a:t>dyskryminacji pośredniej (spełnienie dodatkowych warunków nakładanych na obywateli przy przyjmowaniu wniosków, </a:t>
            </a:r>
            <a:r>
              <a:rPr lang="pl-PL" dirty="0" smtClean="0"/>
              <a:t>celowe </a:t>
            </a:r>
            <a:r>
              <a:rPr lang="pl-PL" dirty="0"/>
              <a:t>niedopuszczenia obywateli do oferowanego miejsca </a:t>
            </a:r>
            <a:r>
              <a:rPr lang="pl-PL" dirty="0" smtClean="0"/>
              <a:t>pracy)</a:t>
            </a:r>
          </a:p>
          <a:p>
            <a:r>
              <a:rPr lang="pl-PL" dirty="0"/>
              <a:t>Równe traktowanie w zatrudnieniu </a:t>
            </a:r>
            <a:r>
              <a:rPr lang="pl-PL" dirty="0" smtClean="0"/>
              <a:t>- pracownik </a:t>
            </a:r>
            <a:r>
              <a:rPr lang="pl-PL" dirty="0"/>
              <a:t>migrujący nie może być traktowany </a:t>
            </a:r>
            <a:r>
              <a:rPr lang="pl-PL" dirty="0" smtClean="0"/>
              <a:t>gorzej niż </a:t>
            </a:r>
            <a:r>
              <a:rPr lang="pl-PL" dirty="0"/>
              <a:t>pracownik </a:t>
            </a:r>
            <a:r>
              <a:rPr lang="pl-PL" dirty="0" smtClean="0"/>
              <a:t>państwa przyjmującego (warunki </a:t>
            </a:r>
            <a:r>
              <a:rPr lang="pl-PL" dirty="0"/>
              <a:t>zatrudnienia i </a:t>
            </a:r>
            <a:r>
              <a:rPr lang="pl-PL" dirty="0" smtClean="0"/>
              <a:t>pracy- wynagrodzenia</a:t>
            </a:r>
            <a:r>
              <a:rPr lang="pl-PL" dirty="0"/>
              <a:t>, </a:t>
            </a:r>
            <a:r>
              <a:rPr lang="pl-PL" dirty="0" smtClean="0"/>
              <a:t>zwolnienia, powrotu </a:t>
            </a:r>
            <a:r>
              <a:rPr lang="pl-PL" dirty="0"/>
              <a:t>do pracy lub ponownego </a:t>
            </a:r>
            <a:r>
              <a:rPr lang="pl-PL" dirty="0" smtClean="0"/>
              <a:t>zatrudnienia).</a:t>
            </a: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5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przedsiębiorczości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Swoboda </a:t>
            </a:r>
            <a:r>
              <a:rPr lang="pl-PL" dirty="0"/>
              <a:t>ta obejmuje prawo do podjęcia i wykonywania działalność na zasadach samozatrudnienia oraz zakładania i prowadzenia przedsiębiorstw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prawo </a:t>
            </a:r>
            <a:r>
              <a:rPr lang="pl-PL" dirty="0"/>
              <a:t>każdego obywatela państwa członkowskiego do wjazdu </a:t>
            </a:r>
            <a:r>
              <a:rPr lang="pl-PL" dirty="0" smtClean="0"/>
              <a:t>i pobytu </a:t>
            </a:r>
            <a:r>
              <a:rPr lang="pl-PL" dirty="0"/>
              <a:t>na terytorium innego państwa członkowskiego w </a:t>
            </a:r>
            <a:r>
              <a:rPr lang="pl-PL" dirty="0" smtClean="0"/>
              <a:t>celu prowadzenia </a:t>
            </a:r>
            <a:r>
              <a:rPr lang="pl-PL" dirty="0"/>
              <a:t>tam działalności gospodarczej,</a:t>
            </a:r>
          </a:p>
          <a:p>
            <a:pPr lvl="1"/>
            <a:r>
              <a:rPr lang="pl-PL" dirty="0" smtClean="0"/>
              <a:t>do </a:t>
            </a:r>
            <a:r>
              <a:rPr lang="pl-PL" dirty="0"/>
              <a:t>założenia i prowadzenia przedsiębiorstwa na terytorium </a:t>
            </a:r>
            <a:r>
              <a:rPr lang="pl-PL" dirty="0" smtClean="0"/>
              <a:t>innego państwa</a:t>
            </a:r>
            <a:r>
              <a:rPr lang="pl-PL" dirty="0"/>
              <a:t>,</a:t>
            </a:r>
          </a:p>
          <a:p>
            <a:pPr lvl="1"/>
            <a:r>
              <a:rPr lang="pl-PL" dirty="0" smtClean="0"/>
              <a:t>do </a:t>
            </a:r>
            <a:r>
              <a:rPr lang="pl-PL" dirty="0"/>
              <a:t>tworzenia w innym państwie członkowskim przedstawicielstwa</a:t>
            </a:r>
            <a:r>
              <a:rPr lang="pl-PL" dirty="0" smtClean="0"/>
              <a:t>, spółek-córek</a:t>
            </a:r>
            <a:r>
              <a:rPr lang="pl-PL" dirty="0"/>
              <a:t>, filii, agencji, w sytuacji gdy osoba </a:t>
            </a:r>
            <a:r>
              <a:rPr lang="pl-PL" dirty="0" smtClean="0"/>
              <a:t>prowadząca działalność </a:t>
            </a:r>
            <a:r>
              <a:rPr lang="pl-PL" dirty="0"/>
              <a:t>gospodarczą ma miejsce zamieszkania w innym </a:t>
            </a:r>
            <a:r>
              <a:rPr lang="pl-PL" dirty="0" smtClean="0"/>
              <a:t>państwie </a:t>
            </a:r>
            <a:r>
              <a:rPr lang="pl-PL" dirty="0" smtClean="0"/>
              <a:t>członkowskim (wtórna swoboda przedsiębiorczości),</a:t>
            </a:r>
            <a:endParaRPr lang="pl-PL" dirty="0"/>
          </a:p>
          <a:p>
            <a:pPr lvl="1"/>
            <a:r>
              <a:rPr lang="pl-PL" dirty="0" smtClean="0"/>
              <a:t>do </a:t>
            </a:r>
            <a:r>
              <a:rPr lang="pl-PL" dirty="0"/>
              <a:t>zakładania przedsiębiorstw w innych państwach UE </a:t>
            </a:r>
            <a:r>
              <a:rPr lang="pl-PL" dirty="0" smtClean="0"/>
              <a:t>umożliwia świadczenie </a:t>
            </a:r>
            <a:r>
              <a:rPr lang="pl-PL" dirty="0"/>
              <a:t>usług w sposób ciągły i stały,</a:t>
            </a:r>
          </a:p>
          <a:p>
            <a:pPr lvl="1"/>
            <a:r>
              <a:rPr lang="pl-PL" dirty="0" smtClean="0"/>
              <a:t>do </a:t>
            </a:r>
            <a:r>
              <a:rPr lang="pl-PL" dirty="0"/>
              <a:t>stosowania przez państwa członkowskie wobec obywateli </a:t>
            </a:r>
            <a:r>
              <a:rPr lang="pl-PL" dirty="0" smtClean="0"/>
              <a:t>innych państw </a:t>
            </a:r>
            <a:r>
              <a:rPr lang="pl-PL" dirty="0"/>
              <a:t>takich samych uregulowań w zakresie </a:t>
            </a:r>
            <a:r>
              <a:rPr lang="pl-PL" dirty="0" smtClean="0"/>
              <a:t>prowadzenia działalności </a:t>
            </a:r>
            <a:r>
              <a:rPr lang="pl-PL" dirty="0"/>
              <a:t>gospodarczej, jakie stosuje wobec swoich </a:t>
            </a:r>
            <a:r>
              <a:rPr lang="pl-PL" dirty="0" smtClean="0"/>
              <a:t>własnych obywateli </a:t>
            </a:r>
            <a:r>
              <a:rPr lang="pl-PL" dirty="0"/>
              <a:t>(zasada traktowania narodowego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9932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przedsiębiorczości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„samodzielne i rzeczywiste wykonywanie działalności gospodarczej przy pomocy trwałego urządzenia w innym państwie członkowskim na czas nieokreślony” – sprawa </a:t>
            </a:r>
            <a:r>
              <a:rPr lang="pl-PL" dirty="0" err="1" smtClean="0"/>
              <a:t>Factortame</a:t>
            </a:r>
            <a:endParaRPr lang="pl-PL" dirty="0" smtClean="0"/>
          </a:p>
          <a:p>
            <a:r>
              <a:rPr lang="pl-PL" dirty="0" smtClean="0"/>
              <a:t>Założenie </a:t>
            </a:r>
            <a:r>
              <a:rPr lang="pl-PL" dirty="0"/>
              <a:t>i prowadzenie </a:t>
            </a:r>
            <a:r>
              <a:rPr lang="pl-PL" dirty="0" smtClean="0"/>
              <a:t>przedsiębiorstwa– </a:t>
            </a:r>
            <a:r>
              <a:rPr lang="pl-PL" dirty="0"/>
              <a:t>rzeczywiste wykonywanie działalności gospodarczej (o charakterze zarobkowym) za pomocą stałej infrastruktury w innym państwie członkowskim w nieokreślonym </a:t>
            </a:r>
            <a:r>
              <a:rPr lang="pl-PL" dirty="0" smtClean="0"/>
              <a:t>czasie (forma: pierwotna – w założonym </a:t>
            </a:r>
            <a:r>
              <a:rPr lang="pl-PL" dirty="0"/>
              <a:t>przedsiębiorstwie koncentruje się większość działalności gospodarczej podmiotu zakładającego, </a:t>
            </a:r>
            <a:r>
              <a:rPr lang="pl-PL" dirty="0" smtClean="0"/>
              <a:t>wtórna - </a:t>
            </a:r>
            <a:r>
              <a:rPr lang="pl-PL" dirty="0"/>
              <a:t>działalność jest wykonywana </a:t>
            </a:r>
            <a:r>
              <a:rPr lang="pl-PL" dirty="0" smtClean="0"/>
              <a:t>równolegle w </a:t>
            </a:r>
            <a:r>
              <a:rPr lang="pl-PL" dirty="0"/>
              <a:t>dwóch państwach </a:t>
            </a:r>
            <a:r>
              <a:rPr lang="pl-PL" dirty="0" smtClean="0"/>
              <a:t>członkowskich).</a:t>
            </a:r>
          </a:p>
          <a:p>
            <a:r>
              <a:rPr lang="pl-PL" dirty="0"/>
              <a:t>element </a:t>
            </a:r>
            <a:r>
              <a:rPr lang="pl-PL" dirty="0" err="1"/>
              <a:t>transgraniczności</a:t>
            </a:r>
            <a:r>
              <a:rPr lang="pl-PL" dirty="0"/>
              <a:t> – na ochronę </a:t>
            </a:r>
            <a:r>
              <a:rPr lang="pl-PL" dirty="0" smtClean="0"/>
              <a:t>z art.49 TFUE </a:t>
            </a:r>
            <a:r>
              <a:rPr lang="pl-PL" dirty="0"/>
              <a:t>może powołać się </a:t>
            </a:r>
            <a:r>
              <a:rPr lang="pl-PL" dirty="0" smtClean="0"/>
              <a:t>obywatel państwa </a:t>
            </a:r>
            <a:r>
              <a:rPr lang="pl-PL" dirty="0"/>
              <a:t>członkowskiego, który </a:t>
            </a:r>
            <a:r>
              <a:rPr lang="pl-PL" dirty="0" smtClean="0"/>
              <a:t>zamierza rozpocząć </a:t>
            </a:r>
            <a:r>
              <a:rPr lang="pl-PL" dirty="0"/>
              <a:t>działalność gospodarczą w </a:t>
            </a:r>
            <a:r>
              <a:rPr lang="pl-PL" dirty="0" smtClean="0"/>
              <a:t>innym państwie </a:t>
            </a:r>
            <a:r>
              <a:rPr lang="pl-PL" dirty="0"/>
              <a:t>członkowskim </a:t>
            </a:r>
            <a:r>
              <a:rPr lang="pl-PL" dirty="0" smtClean="0"/>
              <a:t>UE. Dla przykładu taka </a:t>
            </a:r>
            <a:r>
              <a:rPr lang="pl-PL" dirty="0"/>
              <a:t>sytuacja nie </a:t>
            </a:r>
            <a:r>
              <a:rPr lang="pl-PL" dirty="0" smtClean="0"/>
              <a:t>wystąpi jeżeli obywatel</a:t>
            </a:r>
            <a:r>
              <a:rPr lang="pl-PL" dirty="0"/>
              <a:t>, </a:t>
            </a:r>
            <a:r>
              <a:rPr lang="pl-PL" dirty="0" smtClean="0"/>
              <a:t>w celu </a:t>
            </a:r>
            <a:r>
              <a:rPr lang="pl-PL" dirty="0"/>
              <a:t>ominięcia prawa krajowego</a:t>
            </a:r>
            <a:r>
              <a:rPr lang="pl-PL" dirty="0" smtClean="0"/>
              <a:t>, zakłada </a:t>
            </a:r>
            <a:r>
              <a:rPr lang="pl-PL" dirty="0"/>
              <a:t>w innym państwie </a:t>
            </a:r>
            <a:r>
              <a:rPr lang="pl-PL" dirty="0" smtClean="0"/>
              <a:t>działalność gospodarczą </a:t>
            </a:r>
            <a:r>
              <a:rPr lang="pl-PL" dirty="0"/>
              <a:t>a w swoim kraju zakłada </a:t>
            </a:r>
            <a:r>
              <a:rPr lang="pl-PL" dirty="0" smtClean="0"/>
              <a:t>spółki zależne.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68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kapitału i płatności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Dotyczy </a:t>
            </a:r>
            <a:r>
              <a:rPr lang="pl-PL" dirty="0"/>
              <a:t>samodzielnych transakcji finansowych</a:t>
            </a:r>
            <a:r>
              <a:rPr lang="pl-PL" dirty="0" smtClean="0"/>
              <a:t>, które </a:t>
            </a:r>
            <a:r>
              <a:rPr lang="pl-PL" dirty="0"/>
              <a:t>nie mają bezpośredniego związku z przemieszczaniem się ludzi, </a:t>
            </a:r>
            <a:r>
              <a:rPr lang="pl-PL" dirty="0" smtClean="0"/>
              <a:t>towarów czy </a:t>
            </a:r>
            <a:r>
              <a:rPr lang="pl-PL" dirty="0"/>
              <a:t>usług. Swoboda przepływu kapitału finansowego odnosi się do </a:t>
            </a:r>
            <a:r>
              <a:rPr lang="pl-PL" dirty="0" smtClean="0"/>
              <a:t>wszystkich jego </a:t>
            </a:r>
            <a:r>
              <a:rPr lang="pl-PL" dirty="0"/>
              <a:t>form, takich </a:t>
            </a:r>
            <a:r>
              <a:rPr lang="pl-PL" dirty="0" smtClean="0"/>
              <a:t>jak (otwarty katalog czynności):</a:t>
            </a:r>
          </a:p>
          <a:p>
            <a:pPr lvl="1"/>
            <a:r>
              <a:rPr lang="pl-PL" dirty="0"/>
              <a:t>nabywanie nieruchomości w innych państwach </a:t>
            </a:r>
            <a:r>
              <a:rPr lang="pl-PL" dirty="0" smtClean="0"/>
              <a:t>członkowskich</a:t>
            </a:r>
          </a:p>
          <a:p>
            <a:pPr lvl="1"/>
            <a:r>
              <a:rPr lang="pl-PL" dirty="0"/>
              <a:t>operacje w zakresie papierów wartościowych, rachunków bieżących, depozytów bankowych, transakcje kredytowe, pożyczkowe </a:t>
            </a:r>
            <a:endParaRPr lang="pl-PL" dirty="0" smtClean="0"/>
          </a:p>
          <a:p>
            <a:pPr lvl="1"/>
            <a:r>
              <a:rPr lang="pl-PL" dirty="0" smtClean="0"/>
              <a:t>inwestowanie </a:t>
            </a:r>
            <a:r>
              <a:rPr lang="pl-PL" dirty="0"/>
              <a:t>w zagraniczne fundusze inwestycyjne </a:t>
            </a:r>
            <a:endParaRPr lang="pl-PL" dirty="0" smtClean="0"/>
          </a:p>
          <a:p>
            <a:pPr lvl="1"/>
            <a:r>
              <a:rPr lang="pl-PL" dirty="0" smtClean="0"/>
              <a:t>dziedziczenie </a:t>
            </a:r>
            <a:r>
              <a:rPr lang="pl-PL" dirty="0"/>
              <a:t>po krewnych </a:t>
            </a:r>
            <a:r>
              <a:rPr lang="pl-PL" dirty="0" smtClean="0"/>
              <a:t>obywateli innych </a:t>
            </a:r>
            <a:r>
              <a:rPr lang="pl-PL" dirty="0"/>
              <a:t>państw członkowskich </a:t>
            </a:r>
            <a:endParaRPr lang="pl-PL" dirty="0" smtClean="0"/>
          </a:p>
          <a:p>
            <a:pPr lvl="1"/>
            <a:r>
              <a:rPr lang="pl-PL" dirty="0" smtClean="0"/>
              <a:t>Zakładanie i nabywanie </a:t>
            </a:r>
            <a:r>
              <a:rPr lang="pl-PL" dirty="0"/>
              <a:t>przedsiębiorstw </a:t>
            </a:r>
            <a:r>
              <a:rPr lang="pl-PL" dirty="0" smtClean="0"/>
              <a:t>z innych państw członkowskich</a:t>
            </a:r>
            <a:endParaRPr lang="en-US" dirty="0"/>
          </a:p>
          <a:p>
            <a:r>
              <a:rPr lang="pl-PL" dirty="0" smtClean="0"/>
              <a:t>zakres </a:t>
            </a:r>
            <a:r>
              <a:rPr lang="pl-PL" dirty="0"/>
              <a:t>zastosowania wewnątrz UE </a:t>
            </a:r>
            <a:r>
              <a:rPr lang="pl-PL" dirty="0" smtClean="0"/>
              <a:t>- </a:t>
            </a:r>
            <a:r>
              <a:rPr lang="pl-PL" dirty="0"/>
              <a:t>ochrona przepływu aktywów finansowych między </a:t>
            </a:r>
            <a:r>
              <a:rPr lang="pl-PL" dirty="0" smtClean="0"/>
              <a:t>państwami</a:t>
            </a:r>
            <a:endParaRPr lang="pl-PL" dirty="0"/>
          </a:p>
          <a:p>
            <a:r>
              <a:rPr lang="pl-PL" dirty="0" smtClean="0"/>
              <a:t>zakres </a:t>
            </a:r>
            <a:r>
              <a:rPr lang="pl-PL" dirty="0"/>
              <a:t>zastosowania na zewnątrz </a:t>
            </a:r>
            <a:r>
              <a:rPr lang="pl-PL" dirty="0" smtClean="0"/>
              <a:t>- </a:t>
            </a:r>
            <a:r>
              <a:rPr lang="pl-PL" dirty="0"/>
              <a:t>utrzymanie swobodnego przepływu kapitału między </a:t>
            </a:r>
            <a:r>
              <a:rPr lang="pl-PL" dirty="0" smtClean="0"/>
              <a:t>państwami członkowskimi </a:t>
            </a:r>
            <a:r>
              <a:rPr lang="pl-PL" dirty="0"/>
              <a:t>a państwami </a:t>
            </a:r>
            <a:r>
              <a:rPr lang="pl-PL" dirty="0" smtClean="0"/>
              <a:t>trzecimi</a:t>
            </a:r>
          </a:p>
        </p:txBody>
      </p:sp>
    </p:spTree>
    <p:extLst>
      <p:ext uri="{BB962C8B-B14F-4D97-AF65-F5344CB8AC3E}">
        <p14:creationId xmlns:p14="http://schemas.microsoft.com/office/powerpoint/2010/main" val="1106926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Swoboda przepływu kapitału i płatności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przepływ </a:t>
            </a:r>
            <a:r>
              <a:rPr lang="pl-PL" dirty="0"/>
              <a:t>kapitału </a:t>
            </a:r>
            <a:r>
              <a:rPr lang="pl-PL" dirty="0" smtClean="0"/>
              <a:t>- </a:t>
            </a:r>
            <a:r>
              <a:rPr lang="pl-PL" dirty="0"/>
              <a:t>brak powiązania z jakimkolwiek świadczeniem wzajemnym - operacja finansowa, mająca na </a:t>
            </a:r>
            <a:r>
              <a:rPr lang="pl-PL" dirty="0" smtClean="0"/>
              <a:t>celu </a:t>
            </a:r>
            <a:r>
              <a:rPr lang="pl-PL" dirty="0"/>
              <a:t>lokatę lub inwestycję </a:t>
            </a:r>
            <a:r>
              <a:rPr lang="pl-PL" dirty="0" smtClean="0"/>
              <a:t>kapitałową</a:t>
            </a:r>
            <a:r>
              <a:rPr lang="pl-PL" dirty="0"/>
              <a:t> </a:t>
            </a:r>
            <a:r>
              <a:rPr lang="pl-PL" dirty="0" smtClean="0"/>
              <a:t>(celem jest dokonanie inwestycji)</a:t>
            </a:r>
          </a:p>
          <a:p>
            <a:r>
              <a:rPr lang="pl-PL" dirty="0" smtClean="0"/>
              <a:t>przepływ </a:t>
            </a:r>
            <a:r>
              <a:rPr lang="pl-PL" dirty="0"/>
              <a:t>płatności - charakter akcesoryjny, jest związany z fizycznym transferem środków pieniężnych związanych z realizacją świadczenia wzajemnego (swoboda przepływu miała służyć urzeczywistnieniu swobody przepływu towarów, osób i usług - liberalizowana wg standardów i razem z nimi) - przeniesienie </a:t>
            </a:r>
            <a:r>
              <a:rPr lang="pl-PL" dirty="0" smtClean="0"/>
              <a:t>środków </a:t>
            </a:r>
            <a:r>
              <a:rPr lang="pl-PL" dirty="0"/>
              <a:t>płatniczych </a:t>
            </a:r>
            <a:r>
              <a:rPr lang="pl-PL" dirty="0" smtClean="0"/>
              <a:t>w celu </a:t>
            </a:r>
            <a:r>
              <a:rPr lang="pl-PL" dirty="0"/>
              <a:t>wykonania świadczenia wzajemnego, którego źródłem jest czynność prawna powiązana z inną </a:t>
            </a:r>
            <a:r>
              <a:rPr lang="pl-PL" dirty="0" smtClean="0"/>
              <a:t>swobodą.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6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Rozróżnienie swobody przepływu kapitału od innych swobód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Charakter akcesoryjny, stanowi warunek </a:t>
            </a:r>
            <a:r>
              <a:rPr lang="pl-PL" dirty="0"/>
              <a:t>efektywnego wykonywania </a:t>
            </a:r>
            <a:r>
              <a:rPr lang="pl-PL" dirty="0" smtClean="0"/>
              <a:t>innych swobód</a:t>
            </a:r>
          </a:p>
          <a:p>
            <a:r>
              <a:rPr lang="pl-PL" dirty="0" smtClean="0"/>
              <a:t>Swoboda przepływu towarów – zakresy rozłączne (</a:t>
            </a:r>
            <a:r>
              <a:rPr lang="pl-PL" dirty="0"/>
              <a:t>stare monety, metale, kamienie </a:t>
            </a:r>
            <a:r>
              <a:rPr lang="pl-PL" dirty="0" smtClean="0"/>
              <a:t>szlachetne nie stanowią transferu środków płatniczych – są towarami)</a:t>
            </a:r>
          </a:p>
          <a:p>
            <a:r>
              <a:rPr lang="pl-PL" dirty="0" smtClean="0"/>
              <a:t>Swoboda przepływu usług – zakresy mogą się </a:t>
            </a:r>
            <a:r>
              <a:rPr lang="pl-PL" dirty="0"/>
              <a:t>nakładać (sprzedaż ubezpieczeń, pożyczki, kredyty, sprzedaż papierów wartościowych -  </a:t>
            </a:r>
            <a:r>
              <a:rPr lang="pl-PL" dirty="0" smtClean="0"/>
              <a:t>mogą </a:t>
            </a:r>
            <a:r>
              <a:rPr lang="pl-PL" dirty="0"/>
              <a:t>odnosić się jednocześnie do obu </a:t>
            </a:r>
            <a:r>
              <a:rPr lang="pl-PL" dirty="0" smtClean="0"/>
              <a:t>swobód, wtedy sąd bada pod </a:t>
            </a:r>
            <a:r>
              <a:rPr lang="en-US" dirty="0" err="1" smtClean="0"/>
              <a:t>kątem</a:t>
            </a:r>
            <a:r>
              <a:rPr lang="en-US" dirty="0" smtClean="0"/>
              <a:t> </a:t>
            </a:r>
            <a:r>
              <a:rPr lang="en-US" dirty="0" err="1"/>
              <a:t>obu</a:t>
            </a:r>
            <a:r>
              <a:rPr lang="en-US" dirty="0"/>
              <a:t> </a:t>
            </a:r>
            <a:r>
              <a:rPr lang="pl-PL" dirty="0" smtClean="0"/>
              <a:t>swobód </a:t>
            </a:r>
            <a:r>
              <a:rPr lang="en-US" dirty="0" err="1" smtClean="0"/>
              <a:t>łącznie</a:t>
            </a:r>
            <a:r>
              <a:rPr lang="pl-PL" dirty="0" smtClean="0"/>
              <a:t>)</a:t>
            </a:r>
          </a:p>
          <a:p>
            <a:r>
              <a:rPr lang="pl-PL" dirty="0" smtClean="0"/>
              <a:t>Swoboda przepływu osób – zakresy rzadko mogą się nakładać (transfer </a:t>
            </a:r>
            <a:r>
              <a:rPr lang="pl-PL" dirty="0"/>
              <a:t>wynagrodzeń pracowniczych do innego </a:t>
            </a:r>
            <a:r>
              <a:rPr lang="pl-PL" dirty="0" smtClean="0"/>
              <a:t>państwa, podatek od </a:t>
            </a:r>
            <a:r>
              <a:rPr lang="en-US" dirty="0" err="1" smtClean="0"/>
              <a:t>dziedziczeni</a:t>
            </a:r>
            <a:r>
              <a:rPr lang="pl-PL" dirty="0"/>
              <a:t>a</a:t>
            </a:r>
            <a:r>
              <a:rPr lang="pl-PL" dirty="0" smtClean="0"/>
              <a:t> spadku)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21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kolejnych zajęciach: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Ograniczenia o skutku równoważnym do ograniczeń ilościowych </a:t>
            </a:r>
            <a:r>
              <a:rPr lang="pl-PL" dirty="0" smtClean="0"/>
              <a:t>(f</a:t>
            </a:r>
            <a:r>
              <a:rPr lang="en-US" dirty="0" err="1" smtClean="0"/>
              <a:t>ormuła</a:t>
            </a:r>
            <a:r>
              <a:rPr lang="en-US" dirty="0" smtClean="0"/>
              <a:t> </a:t>
            </a:r>
            <a:r>
              <a:rPr lang="en-US" dirty="0" err="1" smtClean="0"/>
              <a:t>Dassonville</a:t>
            </a:r>
            <a:r>
              <a:rPr lang="pl-PL" dirty="0"/>
              <a:t>, </a:t>
            </a:r>
            <a:r>
              <a:rPr lang="pl-PL" dirty="0" smtClean="0"/>
              <a:t>formuła </a:t>
            </a:r>
            <a:r>
              <a:rPr lang="pl-PL" dirty="0" err="1"/>
              <a:t>Cassis</a:t>
            </a:r>
            <a:r>
              <a:rPr lang="pl-PL" dirty="0"/>
              <a:t> de Dijon </a:t>
            </a:r>
            <a:r>
              <a:rPr lang="pl-PL" dirty="0" smtClean="0"/>
              <a:t>I </a:t>
            </a:r>
            <a:r>
              <a:rPr lang="pl-PL" dirty="0" err="1" smtClean="0"/>
              <a:t>i</a:t>
            </a:r>
            <a:r>
              <a:rPr lang="pl-PL" dirty="0"/>
              <a:t> II, </a:t>
            </a:r>
            <a:r>
              <a:rPr lang="pl-PL" dirty="0" smtClean="0"/>
              <a:t>formuła </a:t>
            </a:r>
            <a:r>
              <a:rPr lang="pl-PL" dirty="0" err="1" smtClean="0"/>
              <a:t>Keck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smtClean="0"/>
              <a:t>Ograniczenia </a:t>
            </a:r>
            <a:r>
              <a:rPr lang="pl-PL" dirty="0" smtClean="0"/>
              <a:t>swobód rynku wewnętrznego</a:t>
            </a:r>
          </a:p>
          <a:p>
            <a:r>
              <a:rPr lang="pl-PL" dirty="0" smtClean="0"/>
              <a:t>Omówienie zakresu kolokwium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6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Harmonizacja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Od końca lat 70. XX w. podejmuje się intensywne starania w celu harmonizacji ustawodawstwa krajowego. Przyjęcie przepisów harmonizujących umożliwiło zniesienie przeszkód tworzonych przez przepisy krajowe jako niemających zastosowania i ustanowienie wspólnych zasad zarówno w celu zagwarantowania swobody przepływu towarów i usług, jak i poszanowania innych celów traktatu WE, takich jak ochrona środowiska, konsumenta, konkurencji itd</a:t>
            </a:r>
            <a:r>
              <a:rPr lang="pl-PL" dirty="0" smtClean="0"/>
              <a:t>.</a:t>
            </a:r>
          </a:p>
          <a:p>
            <a:r>
              <a:rPr lang="pl-PL" dirty="0"/>
              <a:t>Harmonizacja prawa </a:t>
            </a:r>
            <a:r>
              <a:rPr lang="pl-PL" dirty="0" smtClean="0"/>
              <a:t>- </a:t>
            </a:r>
            <a:r>
              <a:rPr lang="pl-PL" dirty="0"/>
              <a:t>jedna z metod służących realizacji celów Unii określonych w art. 3 TUE, w </a:t>
            </a:r>
            <a:r>
              <a:rPr lang="pl-PL" dirty="0" smtClean="0"/>
              <a:t>szczególności zapewnieniu </a:t>
            </a:r>
            <a:r>
              <a:rPr lang="pl-PL" dirty="0"/>
              <a:t>ustanowienia rynku wewnętrznego i polega na zastąpieniu normą unijną wielu przepisów </a:t>
            </a:r>
            <a:r>
              <a:rPr lang="pl-PL" dirty="0" smtClean="0"/>
              <a:t>krajowych regulujących </a:t>
            </a:r>
            <a:r>
              <a:rPr lang="pl-PL" dirty="0"/>
              <a:t>daną kwestię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Wyczerpująca (klauzula wyłączności,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swobodnego</a:t>
            </a:r>
            <a:r>
              <a:rPr lang="en-US" dirty="0"/>
              <a:t> </a:t>
            </a:r>
            <a:r>
              <a:rPr lang="en-US" dirty="0" err="1" smtClean="0"/>
              <a:t>przepływu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Opcjonalna</a:t>
            </a:r>
          </a:p>
          <a:p>
            <a:pPr lvl="1"/>
            <a:r>
              <a:rPr lang="pl-PL" dirty="0" smtClean="0"/>
              <a:t>Minimalna </a:t>
            </a:r>
          </a:p>
          <a:p>
            <a:pPr lvl="1"/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0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działa rynek wewnętrzny?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Znoszenie barier i ograniczeń</a:t>
            </a:r>
          </a:p>
          <a:p>
            <a:r>
              <a:rPr lang="pl-PL" dirty="0"/>
              <a:t>Działania antymonopolowe</a:t>
            </a:r>
          </a:p>
          <a:p>
            <a:r>
              <a:rPr lang="pl-PL" dirty="0"/>
              <a:t>zakaz zmowy cenowej, kontrola podaży, transakcje łączne </a:t>
            </a:r>
            <a:r>
              <a:rPr lang="pl-PL" dirty="0" smtClean="0"/>
              <a:t>i nierówne </a:t>
            </a:r>
            <a:r>
              <a:rPr lang="pl-PL" dirty="0"/>
              <a:t>warunki</a:t>
            </a:r>
          </a:p>
          <a:p>
            <a:r>
              <a:rPr lang="pl-PL" dirty="0"/>
              <a:t>zakaz pomocy publicznej</a:t>
            </a:r>
          </a:p>
          <a:p>
            <a:r>
              <a:rPr lang="pl-PL" dirty="0"/>
              <a:t>równość podatkowa</a:t>
            </a:r>
          </a:p>
          <a:p>
            <a:r>
              <a:rPr lang="pl-PL" dirty="0"/>
              <a:t>Pobudzanie konkurencji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7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swobód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traktacie wymieniono następujące </a:t>
            </a:r>
            <a:r>
              <a:rPr lang="pl-PL" dirty="0" smtClean="0"/>
              <a:t>rodzaje swobód</a:t>
            </a:r>
            <a:r>
              <a:rPr lang="pl-PL" dirty="0"/>
              <a:t>:</a:t>
            </a:r>
          </a:p>
          <a:p>
            <a:r>
              <a:rPr lang="pl-PL" dirty="0" smtClean="0"/>
              <a:t>swobodę </a:t>
            </a:r>
            <a:r>
              <a:rPr lang="pl-PL" dirty="0"/>
              <a:t>przepływu towarów (głównie w Tytule II TFUE, w art. 28 i 29, </a:t>
            </a:r>
            <a:r>
              <a:rPr lang="pl-PL" dirty="0" smtClean="0"/>
              <a:t>ale także </a:t>
            </a:r>
            <a:r>
              <a:rPr lang="pl-PL" dirty="0"/>
              <a:t>w art. 30-32 TFUE dotyczących funkcjonowania unii celnej, w art. </a:t>
            </a:r>
            <a:r>
              <a:rPr lang="pl-PL" dirty="0" smtClean="0"/>
              <a:t>34-37 TFUE </a:t>
            </a:r>
            <a:r>
              <a:rPr lang="pl-PL" dirty="0"/>
              <a:t>dotyczących zakazu stosowania ograniczeń ilościowych oraz </a:t>
            </a:r>
            <a:r>
              <a:rPr lang="pl-PL" dirty="0" smtClean="0"/>
              <a:t>kwestii dotyczących </a:t>
            </a:r>
            <a:r>
              <a:rPr lang="pl-PL" dirty="0"/>
              <a:t>barier </a:t>
            </a:r>
            <a:r>
              <a:rPr lang="pl-PL" dirty="0" smtClean="0"/>
              <a:t>fiskalnych);</a:t>
            </a:r>
            <a:endParaRPr lang="pl-PL" dirty="0"/>
          </a:p>
          <a:p>
            <a:r>
              <a:rPr lang="pl-PL" dirty="0" smtClean="0"/>
              <a:t>swobodę </a:t>
            </a:r>
            <a:r>
              <a:rPr lang="pl-PL" dirty="0"/>
              <a:t>przepływu osób (art. 18-25 TFUE, w których określono </a:t>
            </a:r>
            <a:r>
              <a:rPr lang="pl-PL" dirty="0" smtClean="0"/>
              <a:t>prawa obywateli </a:t>
            </a:r>
            <a:r>
              <a:rPr lang="pl-PL" dirty="0"/>
              <a:t>Unii, oraz art. 45-48, w których określono prawa </a:t>
            </a:r>
            <a:r>
              <a:rPr lang="pl-PL" dirty="0" smtClean="0"/>
              <a:t>pracowników związane </a:t>
            </a:r>
            <a:r>
              <a:rPr lang="pl-PL" dirty="0"/>
              <a:t>ze swobodą przepływu osób);</a:t>
            </a:r>
          </a:p>
          <a:p>
            <a:r>
              <a:rPr lang="pl-PL" dirty="0"/>
              <a:t>swobodę przedsiębiorczości (art. 49-55 TFUE</a:t>
            </a:r>
            <a:r>
              <a:rPr lang="pl-PL" dirty="0" smtClean="0"/>
              <a:t>)</a:t>
            </a:r>
          </a:p>
          <a:p>
            <a:r>
              <a:rPr lang="pl-PL" dirty="0" smtClean="0"/>
              <a:t>swobodę </a:t>
            </a:r>
            <a:r>
              <a:rPr lang="pl-PL" dirty="0"/>
              <a:t>świadczenia usług (art. 56-62 TFUE);</a:t>
            </a:r>
          </a:p>
          <a:p>
            <a:r>
              <a:rPr lang="pl-PL" dirty="0" smtClean="0"/>
              <a:t>swobodę </a:t>
            </a:r>
            <a:r>
              <a:rPr lang="pl-PL" dirty="0"/>
              <a:t>przepływu kapitału i płatności bieżących (art. 63-66 TFUE);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3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towarów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Składa się na nią:</a:t>
            </a:r>
          </a:p>
          <a:p>
            <a:pPr marL="457200" lvl="1" indent="0">
              <a:buNone/>
            </a:pPr>
            <a:r>
              <a:rPr lang="pl-PL" dirty="0" smtClean="0"/>
              <a:t>1</a:t>
            </a:r>
            <a:r>
              <a:rPr lang="pl-PL" dirty="0"/>
              <a:t>) zakaz stosowania ceł i opłat o skutku </a:t>
            </a:r>
            <a:r>
              <a:rPr lang="pl-PL" dirty="0" smtClean="0"/>
              <a:t>podobnym</a:t>
            </a:r>
          </a:p>
          <a:p>
            <a:pPr marL="457200" lvl="1" indent="0">
              <a:buNone/>
            </a:pPr>
            <a:r>
              <a:rPr lang="pl-PL" dirty="0" smtClean="0"/>
              <a:t>2</a:t>
            </a:r>
            <a:r>
              <a:rPr lang="pl-PL" dirty="0"/>
              <a:t>) zakaz ograniczeń ilościowych i środków o skutku podobnym w imporcie i eksporcie </a:t>
            </a:r>
            <a:endParaRPr lang="pl-PL" dirty="0" smtClean="0"/>
          </a:p>
          <a:p>
            <a:pPr marL="457200" lvl="1" indent="0">
              <a:buNone/>
            </a:pPr>
            <a:r>
              <a:rPr lang="pl-PL" dirty="0" smtClean="0"/>
              <a:t>3</a:t>
            </a:r>
            <a:r>
              <a:rPr lang="pl-PL" dirty="0"/>
              <a:t>) zakaz dyskryminującego lub protekcjonistycznego opodatkowania towarów pochodzących z innych </a:t>
            </a:r>
            <a:r>
              <a:rPr lang="pl-PL" dirty="0" smtClean="0"/>
              <a:t>państw</a:t>
            </a:r>
          </a:p>
          <a:p>
            <a:pPr lvl="0">
              <a:buClr>
                <a:srgbClr val="A53010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Eliminacja barier:</a:t>
            </a:r>
          </a:p>
          <a:p>
            <a:pPr lvl="1">
              <a:buClr>
                <a:srgbClr val="A53010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taryfowych – poprzez utworzenie unii celnej pomiędzy państwami członkowskimi</a:t>
            </a:r>
          </a:p>
          <a:p>
            <a:pPr lvl="1">
              <a:buClr>
                <a:srgbClr val="A53010"/>
              </a:buClr>
            </a:pPr>
            <a:r>
              <a:rPr lang="pl-PL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parataryfowych</a:t>
            </a: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 – np. opłat krajowych o charakterze protekcjonistycznym i dyskryminującym (opłaty fiskalne )</a:t>
            </a:r>
          </a:p>
          <a:p>
            <a:pPr lvl="1">
              <a:buClr>
                <a:srgbClr val="A53010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pozataryfowych- np. ilościowych, jakościowych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2395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towarów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TSUE </a:t>
            </a:r>
            <a:r>
              <a:rPr lang="pl-PL" dirty="0" smtClean="0"/>
              <a:t>- Towar </a:t>
            </a:r>
            <a:r>
              <a:rPr lang="pl-PL" dirty="0"/>
              <a:t>„produkt, którego wartość jest wyrażona w pieniądzu i który może, jako taki, stanowić przedmiot transakcji handlowej (o wartości zarówno pozytywnej jak i negatywnej</a:t>
            </a:r>
            <a:r>
              <a:rPr lang="pl-PL" dirty="0" smtClean="0"/>
              <a:t>)”</a:t>
            </a:r>
          </a:p>
          <a:p>
            <a:r>
              <a:rPr lang="pl-PL" dirty="0" smtClean="0"/>
              <a:t>TSUE </a:t>
            </a:r>
            <a:r>
              <a:rPr lang="pl-PL" dirty="0"/>
              <a:t>dołączył do towarów energię elektryczną, gaz, odpady, środki płatnicze (o ile zostały </a:t>
            </a:r>
            <a:r>
              <a:rPr lang="pl-PL" dirty="0" smtClean="0"/>
              <a:t>całkowicie wycofane </a:t>
            </a:r>
            <a:r>
              <a:rPr lang="pl-PL" dirty="0"/>
              <a:t>z obiegu</a:t>
            </a:r>
            <a:r>
              <a:rPr lang="pl-PL" dirty="0" smtClean="0"/>
              <a:t>).</a:t>
            </a:r>
            <a:endParaRPr lang="pl-PL" dirty="0"/>
          </a:p>
          <a:p>
            <a:r>
              <a:rPr lang="pl-PL" dirty="0" smtClean="0"/>
              <a:t>Swoboda </a:t>
            </a:r>
            <a:r>
              <a:rPr lang="pl-PL" dirty="0"/>
              <a:t>przepływu towarów oznacza, że towary na obszarze państw członkowskich UE mogą się przemieszczań bez jakichkolwiek utrudnień </a:t>
            </a:r>
          </a:p>
          <a:p>
            <a:pPr lvl="1"/>
            <a:r>
              <a:rPr lang="pl-PL" dirty="0"/>
              <a:t>towary pochodzące z państw członkowskich</a:t>
            </a:r>
          </a:p>
          <a:p>
            <a:pPr lvl="1"/>
            <a:r>
              <a:rPr lang="pl-PL" dirty="0"/>
              <a:t>towary z państw trzecich, jeżeli znajdują się one w swobodnym obrocie w państwach </a:t>
            </a:r>
            <a:r>
              <a:rPr lang="pl-PL" dirty="0" smtClean="0"/>
              <a:t>członkowskich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6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towarów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Reguły pochodzenia towarów definiują zakres zastosowania swobody. Pochodzenie </a:t>
            </a:r>
            <a:r>
              <a:rPr lang="pl-PL" dirty="0"/>
              <a:t>towaru przyporządkowuje się do obszaru, na którym został on całkowicie uzyskany, </a:t>
            </a:r>
            <a:r>
              <a:rPr lang="pl-PL" dirty="0" smtClean="0"/>
              <a:t>poddany obróbce </a:t>
            </a:r>
            <a:r>
              <a:rPr lang="pl-PL" dirty="0"/>
              <a:t>lub przetworzeniu.</a:t>
            </a:r>
          </a:p>
          <a:p>
            <a:pPr lvl="1"/>
            <a:r>
              <a:rPr lang="pl-PL" dirty="0" smtClean="0"/>
              <a:t>towar </a:t>
            </a:r>
            <a:r>
              <a:rPr lang="pl-PL" dirty="0"/>
              <a:t>wyprodukowany w UE to towar, który powstał w całości na terenie jednego z państw </a:t>
            </a:r>
            <a:r>
              <a:rPr lang="pl-PL" dirty="0" smtClean="0"/>
              <a:t>członkowskich lub </a:t>
            </a:r>
            <a:r>
              <a:rPr lang="pl-PL" dirty="0"/>
              <a:t>został wytworzony na terenie państwa członkowskiego, ale z użyciem składników importowanych</a:t>
            </a:r>
            <a:r>
              <a:rPr lang="pl-PL" dirty="0" smtClean="0"/>
              <a:t>, legalnie </a:t>
            </a:r>
            <a:r>
              <a:rPr lang="pl-PL" dirty="0"/>
              <a:t>dopuszczonych do obrotu.</a:t>
            </a:r>
          </a:p>
          <a:p>
            <a:pPr lvl="1"/>
            <a:r>
              <a:rPr lang="pl-PL" dirty="0" smtClean="0"/>
              <a:t>gdy </a:t>
            </a:r>
            <a:r>
              <a:rPr lang="pl-PL" dirty="0"/>
              <a:t>w produkcję zaangażowany jest więcej niż jeden </a:t>
            </a:r>
            <a:r>
              <a:rPr lang="pl-PL" dirty="0" smtClean="0"/>
              <a:t>kraj - </a:t>
            </a:r>
            <a:r>
              <a:rPr lang="pl-PL" dirty="0"/>
              <a:t>towar uznaje się za pochodzący z tego kraju</a:t>
            </a:r>
            <a:r>
              <a:rPr lang="pl-PL" dirty="0" smtClean="0"/>
              <a:t>, w </a:t>
            </a:r>
            <a:r>
              <a:rPr lang="pl-PL" dirty="0"/>
              <a:t>którym został poddany ostatniej istotnej, ekonomicznie uzasadnionej obróbce lub przetworzeniu, </a:t>
            </a:r>
            <a:r>
              <a:rPr lang="pl-PL" dirty="0" smtClean="0"/>
              <a:t>które spowodowało </a:t>
            </a:r>
            <a:r>
              <a:rPr lang="pl-PL" dirty="0"/>
              <a:t>wytworzenie nowego produktu lub stanowiło istotny etap wytwarzania.</a:t>
            </a:r>
          </a:p>
          <a:p>
            <a:pPr lvl="1"/>
            <a:r>
              <a:rPr lang="pl-PL" dirty="0" smtClean="0"/>
              <a:t>zakazane </a:t>
            </a:r>
            <a:r>
              <a:rPr lang="pl-PL" dirty="0"/>
              <a:t>jest kupowanie pochodzenia </a:t>
            </a:r>
            <a:r>
              <a:rPr lang="pl-PL" dirty="0" smtClean="0"/>
              <a:t>- </a:t>
            </a:r>
            <a:r>
              <a:rPr lang="pl-PL" dirty="0"/>
              <a:t>jeżeli okaże się, że celem przetworzenia lub obróbki było </a:t>
            </a:r>
            <a:r>
              <a:rPr lang="pl-PL" dirty="0" smtClean="0"/>
              <a:t>obejście przepisów </a:t>
            </a:r>
            <a:r>
              <a:rPr lang="pl-PL" dirty="0"/>
              <a:t>UE stosowanych wobec towarów pochodzących z określonych państw, nie jest możliwe, </a:t>
            </a:r>
            <a:r>
              <a:rPr lang="pl-PL" dirty="0" smtClean="0"/>
              <a:t>aby towary </a:t>
            </a:r>
            <a:r>
              <a:rPr lang="pl-PL" dirty="0"/>
              <a:t>te uzyskały pochodzenie kraju, w którym zostały przetworzone.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0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Swoboda przepływu towarów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2318" y="1905000"/>
            <a:ext cx="9582294" cy="456853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Cechy Unii Celnej:</a:t>
            </a:r>
          </a:p>
          <a:p>
            <a:pPr lvl="1"/>
            <a:r>
              <a:rPr lang="pl-PL" dirty="0" smtClean="0"/>
              <a:t>wspólna </a:t>
            </a:r>
            <a:r>
              <a:rPr lang="pl-PL" dirty="0" smtClean="0"/>
              <a:t>zewnętrzna taryfa celna,</a:t>
            </a:r>
            <a:endParaRPr lang="pl-PL" dirty="0"/>
          </a:p>
          <a:p>
            <a:pPr lvl="1"/>
            <a:r>
              <a:rPr lang="pl-PL" dirty="0" smtClean="0"/>
              <a:t>zakaz </a:t>
            </a:r>
            <a:r>
              <a:rPr lang="pl-PL" dirty="0"/>
              <a:t>stosowania ceł przywozowych i wywozowych oraz opłat o skutku równoważnym między </a:t>
            </a:r>
            <a:r>
              <a:rPr lang="pl-PL" dirty="0" smtClean="0"/>
              <a:t>państwami członkowskimi</a:t>
            </a:r>
            <a:r>
              <a:rPr lang="pl-PL" dirty="0"/>
              <a:t>,</a:t>
            </a:r>
          </a:p>
          <a:p>
            <a:pPr lvl="1"/>
            <a:r>
              <a:rPr lang="pl-PL" dirty="0" smtClean="0"/>
              <a:t>zakaz </a:t>
            </a:r>
            <a:r>
              <a:rPr lang="pl-PL" dirty="0"/>
              <a:t>ograniczeń ilościowych między państwami członkowskimi,</a:t>
            </a:r>
          </a:p>
          <a:p>
            <a:pPr lvl="1"/>
            <a:r>
              <a:rPr lang="pl-PL" dirty="0" smtClean="0"/>
              <a:t>swobodny </a:t>
            </a:r>
            <a:r>
              <a:rPr lang="pl-PL" dirty="0"/>
              <a:t>tranzyt na terytorium UE</a:t>
            </a:r>
            <a:r>
              <a:rPr lang="pl-PL" dirty="0" smtClean="0"/>
              <a:t>.</a:t>
            </a:r>
          </a:p>
          <a:p>
            <a:r>
              <a:rPr lang="pl-PL" dirty="0"/>
              <a:t>Wspólna Taryfa </a:t>
            </a:r>
            <a:r>
              <a:rPr lang="pl-PL" dirty="0" smtClean="0"/>
              <a:t>Celna. </a:t>
            </a:r>
          </a:p>
          <a:p>
            <a:pPr lvl="1"/>
            <a:r>
              <a:rPr lang="pl-PL" dirty="0" smtClean="0"/>
              <a:t>Ustala </a:t>
            </a:r>
            <a:r>
              <a:rPr lang="pl-PL" dirty="0"/>
              <a:t>ona jednolite wymagania celne na </a:t>
            </a:r>
            <a:r>
              <a:rPr lang="pl-PL" dirty="0" smtClean="0"/>
              <a:t>zewnętrznych granicach </a:t>
            </a:r>
            <a:r>
              <a:rPr lang="pl-PL" dirty="0"/>
              <a:t>państw członkowskich stanowiących granicę celną UE. </a:t>
            </a:r>
            <a:endParaRPr lang="pl-PL" dirty="0" smtClean="0"/>
          </a:p>
          <a:p>
            <a:pPr lvl="1"/>
            <a:r>
              <a:rPr lang="pl-PL" dirty="0" smtClean="0"/>
              <a:t>Każde </a:t>
            </a:r>
            <a:r>
              <a:rPr lang="pl-PL" dirty="0"/>
              <a:t>państwo przystępujące do UE jest </a:t>
            </a:r>
            <a:r>
              <a:rPr lang="pl-PL" dirty="0" smtClean="0"/>
              <a:t>obowiązane ją </a:t>
            </a:r>
            <a:r>
              <a:rPr lang="pl-PL" dirty="0"/>
              <a:t>przyjąć i stosować. </a:t>
            </a:r>
            <a:endParaRPr lang="pl-PL" dirty="0" smtClean="0"/>
          </a:p>
          <a:p>
            <a:pPr lvl="1"/>
            <a:r>
              <a:rPr lang="pl-PL" dirty="0" smtClean="0"/>
              <a:t>Jest </a:t>
            </a:r>
            <a:r>
              <a:rPr lang="pl-PL" dirty="0"/>
              <a:t>ona przyjmowana i modyfikowana w formie rozporządzenia (jest </a:t>
            </a:r>
            <a:r>
              <a:rPr lang="pl-PL" dirty="0" smtClean="0"/>
              <a:t>prawem wtórnym UE</a:t>
            </a:r>
            <a:r>
              <a:rPr lang="pl-PL" dirty="0"/>
              <a:t>). </a:t>
            </a:r>
            <a:endParaRPr lang="pl-PL" dirty="0" smtClean="0"/>
          </a:p>
          <a:p>
            <a:r>
              <a:rPr lang="pl-PL" dirty="0" smtClean="0"/>
              <a:t>Zasady UC:</a:t>
            </a:r>
          </a:p>
          <a:p>
            <a:pPr lvl="1"/>
            <a:r>
              <a:rPr lang="pl-PL" dirty="0"/>
              <a:t>zasada </a:t>
            </a:r>
            <a:r>
              <a:rPr lang="pl-PL" dirty="0" smtClean="0"/>
              <a:t>jednolitości - konieczność </a:t>
            </a:r>
            <a:r>
              <a:rPr lang="pl-PL" dirty="0"/>
              <a:t>jednorodności w procesie stosowania i interpretowania taryfy w ramach </a:t>
            </a:r>
            <a:r>
              <a:rPr lang="pl-PL" dirty="0" smtClean="0"/>
              <a:t>UE</a:t>
            </a:r>
          </a:p>
          <a:p>
            <a:pPr lvl="1"/>
            <a:r>
              <a:rPr lang="pl-PL" dirty="0" smtClean="0"/>
              <a:t>zasada </a:t>
            </a:r>
            <a:r>
              <a:rPr lang="pl-PL" dirty="0"/>
              <a:t>zupełności </a:t>
            </a:r>
            <a:r>
              <a:rPr lang="pl-PL" dirty="0" smtClean="0"/>
              <a:t>- </a:t>
            </a:r>
            <a:r>
              <a:rPr lang="pl-PL" dirty="0"/>
              <a:t>taryfa ma obejmować wszystkie znajdujące się w obrocie towary.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789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3104</TotalTime>
  <Words>2916</Words>
  <Application>Microsoft Office PowerPoint</Application>
  <PresentationFormat>Widescreen</PresentationFormat>
  <Paragraphs>202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Wingdings</vt:lpstr>
      <vt:lpstr>Wingdings 3</vt:lpstr>
      <vt:lpstr>Wisp</vt:lpstr>
      <vt:lpstr>Rynek wewnętrzny w UE</vt:lpstr>
      <vt:lpstr>Rynek wewnętrzny</vt:lpstr>
      <vt:lpstr>Harmonizacja </vt:lpstr>
      <vt:lpstr>Jak działa rynek wewnętrzny?</vt:lpstr>
      <vt:lpstr>Rodzaje swobód</vt:lpstr>
      <vt:lpstr>Swoboda przepływu towarów</vt:lpstr>
      <vt:lpstr>Swoboda przepływu towarów</vt:lpstr>
      <vt:lpstr>Swoboda przepływu towarów</vt:lpstr>
      <vt:lpstr>Swoboda przepływu towarów</vt:lpstr>
      <vt:lpstr>Zakaz wprowadzania ceł i opłat o skutku równoważnym</vt:lpstr>
      <vt:lpstr>Zakaz opodatkowania dyskryminacyjnego i protekcjonistycznego </vt:lpstr>
      <vt:lpstr>PowerPoint Presentation</vt:lpstr>
      <vt:lpstr>Zakaz ograniczeń ilościowych i o skutku równoważnym do ilościowych</vt:lpstr>
      <vt:lpstr>Swoboda świadczenia usług</vt:lpstr>
      <vt:lpstr>Swoboda przepływu usług </vt:lpstr>
      <vt:lpstr>Swoboda przepływu usług– podmiot</vt:lpstr>
      <vt:lpstr>Swoboda przepływu usług–przedmiot</vt:lpstr>
      <vt:lpstr>Odróżnienie swobód</vt:lpstr>
      <vt:lpstr>Swoboda przepływu osób</vt:lpstr>
      <vt:lpstr>Swoboda przepływu osób</vt:lpstr>
      <vt:lpstr>Swoboda przepływu osób</vt:lpstr>
      <vt:lpstr>Swoboda przepływu pracowników</vt:lpstr>
      <vt:lpstr>Dostęp do zatrudnienia</vt:lpstr>
      <vt:lpstr>Swoboda przepływu przedsiębiorczości</vt:lpstr>
      <vt:lpstr>Swoboda przedsiębiorczości</vt:lpstr>
      <vt:lpstr>Swoboda przepływu kapitału i płatności</vt:lpstr>
      <vt:lpstr>Swoboda przepływu kapitału i płatności</vt:lpstr>
      <vt:lpstr>Rozróżnienie swobody przepływu kapitału od innych swobód</vt:lpstr>
      <vt:lpstr>Na kolejnych zajęciach:</vt:lpstr>
    </vt:vector>
  </TitlesOfParts>
  <Company>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ustrojowe UE</dc:title>
  <dc:creator>Aleksandra Pawłowicz</dc:creator>
  <cp:lastModifiedBy>Aleksandra Pawłowicz</cp:lastModifiedBy>
  <cp:revision>69</cp:revision>
  <dcterms:created xsi:type="dcterms:W3CDTF">2018-02-28T20:46:17Z</dcterms:created>
  <dcterms:modified xsi:type="dcterms:W3CDTF">2018-04-12T09:46:54Z</dcterms:modified>
</cp:coreProperties>
</file>