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1" r:id="rId4"/>
    <p:sldId id="262" r:id="rId5"/>
    <p:sldId id="257" r:id="rId6"/>
    <p:sldId id="259" r:id="rId7"/>
    <p:sldId id="263" r:id="rId8"/>
    <p:sldId id="265" r:id="rId9"/>
    <p:sldId id="264" r:id="rId10"/>
    <p:sldId id="285" r:id="rId11"/>
    <p:sldId id="266" r:id="rId12"/>
    <p:sldId id="286" r:id="rId13"/>
    <p:sldId id="282" r:id="rId14"/>
    <p:sldId id="283" r:id="rId15"/>
    <p:sldId id="284" r:id="rId16"/>
    <p:sldId id="287" r:id="rId17"/>
    <p:sldId id="288" r:id="rId18"/>
    <p:sldId id="289" r:id="rId19"/>
    <p:sldId id="290" r:id="rId20"/>
    <p:sldId id="291" r:id="rId21"/>
    <p:sldId id="292" r:id="rId22"/>
    <p:sldId id="293" r:id="rId23"/>
    <p:sldId id="294" r:id="rId24"/>
    <p:sldId id="295" r:id="rId25"/>
    <p:sldId id="296" r:id="rId26"/>
    <p:sldId id="297" r:id="rId27"/>
    <p:sldId id="303" r:id="rId28"/>
    <p:sldId id="298" r:id="rId29"/>
    <p:sldId id="299" r:id="rId30"/>
    <p:sldId id="300" r:id="rId31"/>
    <p:sldId id="301" r:id="rId32"/>
    <p:sldId id="302" r:id="rId33"/>
    <p:sldId id="304" r:id="rId34"/>
    <p:sldId id="272" r:id="rId35"/>
    <p:sldId id="267" r:id="rId36"/>
    <p:sldId id="268" r:id="rId37"/>
    <p:sldId id="269" r:id="rId38"/>
    <p:sldId id="270" r:id="rId39"/>
    <p:sldId id="271" r:id="rId40"/>
    <p:sldId id="260" r:id="rId41"/>
    <p:sldId id="273" r:id="rId42"/>
    <p:sldId id="277" r:id="rId43"/>
    <p:sldId id="275" r:id="rId44"/>
    <p:sldId id="274" r:id="rId45"/>
    <p:sldId id="279" r:id="rId46"/>
    <p:sldId id="278" r:id="rId47"/>
    <p:sldId id="276" r:id="rId48"/>
    <p:sldId id="280" r:id="rId49"/>
    <p:sldId id="28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7" d="100"/>
          <a:sy n="67" d="100"/>
        </p:scale>
        <p:origin x="5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F6DD54-B487-49DD-A087-EC1ADFE094D9}" type="doc">
      <dgm:prSet loTypeId="urn:diagrams.loki3.com/VaryingWidthList" loCatId="list" qsTypeId="urn:microsoft.com/office/officeart/2005/8/quickstyle/simple1" qsCatId="simple" csTypeId="urn:microsoft.com/office/officeart/2005/8/colors/accent1_2" csCatId="accent1" phldr="1"/>
      <dgm:spPr/>
    </dgm:pt>
    <dgm:pt modelId="{2E25F180-6E24-4DDD-8289-E608742D3789}">
      <dgm:prSet phldrT="[Text]" custT="1"/>
      <dgm:spPr/>
      <dgm:t>
        <a:bodyPr/>
        <a:lstStyle/>
        <a:p>
          <a:r>
            <a:rPr lang="pl-PL" sz="1400" dirty="0" smtClean="0"/>
            <a:t> eliminacja ceł i  innych ograniczeń dotyczących handlu między zainteresowanymi podmiotami, a przynajmniej handlu towarami pochodzącymi z państw – członków unii celnej</a:t>
          </a:r>
          <a:endParaRPr lang="pl-PL" sz="1400" dirty="0"/>
        </a:p>
      </dgm:t>
    </dgm:pt>
    <dgm:pt modelId="{475E8977-347A-480B-84DA-E63029BC9585}" type="parTrans" cxnId="{5FFC5111-B67B-4A0B-8D1F-50EBA5A23FE2}">
      <dgm:prSet/>
      <dgm:spPr/>
      <dgm:t>
        <a:bodyPr/>
        <a:lstStyle/>
        <a:p>
          <a:endParaRPr lang="pl-PL"/>
        </a:p>
      </dgm:t>
    </dgm:pt>
    <dgm:pt modelId="{150EEE52-41D8-44F9-9317-F7A81B1C5B2C}" type="sibTrans" cxnId="{5FFC5111-B67B-4A0B-8D1F-50EBA5A23FE2}">
      <dgm:prSet/>
      <dgm:spPr/>
      <dgm:t>
        <a:bodyPr/>
        <a:lstStyle/>
        <a:p>
          <a:endParaRPr lang="pl-PL"/>
        </a:p>
      </dgm:t>
    </dgm:pt>
    <dgm:pt modelId="{353201CB-E58F-4D9D-8880-C09E07CFA704}">
      <dgm:prSet phldrT="[Text]" custT="1"/>
      <dgm:spPr/>
      <dgm:t>
        <a:bodyPr/>
        <a:lstStyle/>
        <a:p>
          <a:r>
            <a:rPr lang="pl-PL" sz="2700" dirty="0" smtClean="0"/>
            <a:t> </a:t>
          </a:r>
          <a:r>
            <a:rPr lang="pl-PL" sz="1400" dirty="0" smtClean="0"/>
            <a:t>stosowanie przez członków unii zasadniczo tożsamych ceł i innych regulacji handlowych w odniesieniu do produktów pochodzących z terytoriów </a:t>
          </a:r>
          <a:r>
            <a:rPr lang="pl-PL" sz="1400" dirty="0" err="1" smtClean="0"/>
            <a:t>pozaunijnych</a:t>
          </a:r>
          <a:endParaRPr lang="pl-PL" sz="1400" dirty="0"/>
        </a:p>
      </dgm:t>
    </dgm:pt>
    <dgm:pt modelId="{F585649B-94B1-49CA-9167-A1E23D895B81}" type="parTrans" cxnId="{F9C11E48-4993-4177-83B3-8B45369A1901}">
      <dgm:prSet/>
      <dgm:spPr/>
      <dgm:t>
        <a:bodyPr/>
        <a:lstStyle/>
        <a:p>
          <a:endParaRPr lang="pl-PL"/>
        </a:p>
      </dgm:t>
    </dgm:pt>
    <dgm:pt modelId="{B818B61E-5249-4ED6-B4AC-602985E3B600}" type="sibTrans" cxnId="{F9C11E48-4993-4177-83B3-8B45369A1901}">
      <dgm:prSet/>
      <dgm:spPr/>
      <dgm:t>
        <a:bodyPr/>
        <a:lstStyle/>
        <a:p>
          <a:endParaRPr lang="pl-PL"/>
        </a:p>
      </dgm:t>
    </dgm:pt>
    <dgm:pt modelId="{FA821C4A-0842-4ED1-84A0-C992732A686E}" type="pres">
      <dgm:prSet presAssocID="{88F6DD54-B487-49DD-A087-EC1ADFE094D9}" presName="Name0" presStyleCnt="0">
        <dgm:presLayoutVars>
          <dgm:resizeHandles/>
        </dgm:presLayoutVars>
      </dgm:prSet>
      <dgm:spPr/>
    </dgm:pt>
    <dgm:pt modelId="{EA5E3A38-F672-4FBB-8A7C-0193C640ECC5}" type="pres">
      <dgm:prSet presAssocID="{2E25F180-6E24-4DDD-8289-E608742D3789}" presName="text" presStyleLbl="node1" presStyleIdx="0" presStyleCnt="2" custScaleX="152743" custScaleY="98058">
        <dgm:presLayoutVars>
          <dgm:bulletEnabled val="1"/>
        </dgm:presLayoutVars>
      </dgm:prSet>
      <dgm:spPr/>
      <dgm:t>
        <a:bodyPr/>
        <a:lstStyle/>
        <a:p>
          <a:endParaRPr lang="pl-PL"/>
        </a:p>
      </dgm:t>
    </dgm:pt>
    <dgm:pt modelId="{D9170C37-CEE8-4E4F-BE82-594F3881B899}" type="pres">
      <dgm:prSet presAssocID="{150EEE52-41D8-44F9-9317-F7A81B1C5B2C}" presName="space" presStyleCnt="0"/>
      <dgm:spPr/>
    </dgm:pt>
    <dgm:pt modelId="{536E116C-A74E-4FAB-B9F9-3FE192961C45}" type="pres">
      <dgm:prSet presAssocID="{353201CB-E58F-4D9D-8880-C09E07CFA704}" presName="text" presStyleLbl="node1" presStyleIdx="1" presStyleCnt="2" custScaleX="163730" custScaleY="101870">
        <dgm:presLayoutVars>
          <dgm:bulletEnabled val="1"/>
        </dgm:presLayoutVars>
      </dgm:prSet>
      <dgm:spPr/>
      <dgm:t>
        <a:bodyPr/>
        <a:lstStyle/>
        <a:p>
          <a:endParaRPr lang="pl-PL"/>
        </a:p>
      </dgm:t>
    </dgm:pt>
  </dgm:ptLst>
  <dgm:cxnLst>
    <dgm:cxn modelId="{A0C1CD29-CEA3-4592-A24F-359CE0268AFE}" type="presOf" srcId="{353201CB-E58F-4D9D-8880-C09E07CFA704}" destId="{536E116C-A74E-4FAB-B9F9-3FE192961C45}" srcOrd="0" destOrd="0" presId="urn:diagrams.loki3.com/VaryingWidthList"/>
    <dgm:cxn modelId="{F9C11E48-4993-4177-83B3-8B45369A1901}" srcId="{88F6DD54-B487-49DD-A087-EC1ADFE094D9}" destId="{353201CB-E58F-4D9D-8880-C09E07CFA704}" srcOrd="1" destOrd="0" parTransId="{F585649B-94B1-49CA-9167-A1E23D895B81}" sibTransId="{B818B61E-5249-4ED6-B4AC-602985E3B600}"/>
    <dgm:cxn modelId="{5FFC5111-B67B-4A0B-8D1F-50EBA5A23FE2}" srcId="{88F6DD54-B487-49DD-A087-EC1ADFE094D9}" destId="{2E25F180-6E24-4DDD-8289-E608742D3789}" srcOrd="0" destOrd="0" parTransId="{475E8977-347A-480B-84DA-E63029BC9585}" sibTransId="{150EEE52-41D8-44F9-9317-F7A81B1C5B2C}"/>
    <dgm:cxn modelId="{7437FF5D-0064-4096-9B02-7850026C525C}" type="presOf" srcId="{88F6DD54-B487-49DD-A087-EC1ADFE094D9}" destId="{FA821C4A-0842-4ED1-84A0-C992732A686E}" srcOrd="0" destOrd="0" presId="urn:diagrams.loki3.com/VaryingWidthList"/>
    <dgm:cxn modelId="{2E7340BB-F2EE-4809-93DE-26A1091BAC17}" type="presOf" srcId="{2E25F180-6E24-4DDD-8289-E608742D3789}" destId="{EA5E3A38-F672-4FBB-8A7C-0193C640ECC5}" srcOrd="0" destOrd="0" presId="urn:diagrams.loki3.com/VaryingWidthList"/>
    <dgm:cxn modelId="{8DB9FA49-FBD7-43FB-8278-756132F04137}" type="presParOf" srcId="{FA821C4A-0842-4ED1-84A0-C992732A686E}" destId="{EA5E3A38-F672-4FBB-8A7C-0193C640ECC5}" srcOrd="0" destOrd="0" presId="urn:diagrams.loki3.com/VaryingWidthList"/>
    <dgm:cxn modelId="{D635AF8D-A3D1-4ED1-A508-DE32BF74F8E1}" type="presParOf" srcId="{FA821C4A-0842-4ED1-84A0-C992732A686E}" destId="{D9170C37-CEE8-4E4F-BE82-594F3881B899}" srcOrd="1" destOrd="0" presId="urn:diagrams.loki3.com/VaryingWidthList"/>
    <dgm:cxn modelId="{964886E7-B873-4638-990C-490FD5AB693A}" type="presParOf" srcId="{FA821C4A-0842-4ED1-84A0-C992732A686E}" destId="{536E116C-A74E-4FAB-B9F9-3FE192961C45}" srcOrd="2"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DBA960-EC6B-4930-9C9F-94F365F33DC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D2D186E3-6427-41B1-97AF-9691414DFB61}">
      <dgm:prSet phldrT="[Text]"/>
      <dgm:spPr/>
      <dgm:t>
        <a:bodyPr/>
        <a:lstStyle/>
        <a:p>
          <a:r>
            <a:rPr lang="pl-PL" dirty="0" smtClean="0"/>
            <a:t>Zakaz opodatkowania dyskryminacyjnego</a:t>
          </a:r>
          <a:endParaRPr lang="en-US" dirty="0"/>
        </a:p>
      </dgm:t>
    </dgm:pt>
    <dgm:pt modelId="{C79B65C6-17FF-45A3-A99A-76C52ABEAA5E}" type="parTrans" cxnId="{3AE02F33-3649-4EB4-BF35-0538F42D2A02}">
      <dgm:prSet/>
      <dgm:spPr/>
      <dgm:t>
        <a:bodyPr/>
        <a:lstStyle/>
        <a:p>
          <a:endParaRPr lang="en-US"/>
        </a:p>
      </dgm:t>
    </dgm:pt>
    <dgm:pt modelId="{07B3B82A-6ACF-494C-9C02-BEBB6426F638}" type="sibTrans" cxnId="{3AE02F33-3649-4EB4-BF35-0538F42D2A02}">
      <dgm:prSet/>
      <dgm:spPr/>
      <dgm:t>
        <a:bodyPr/>
        <a:lstStyle/>
        <a:p>
          <a:endParaRPr lang="en-US"/>
        </a:p>
      </dgm:t>
    </dgm:pt>
    <dgm:pt modelId="{9FF3EF75-3271-4D9F-A872-5926905B07BC}">
      <dgm:prSet phldrT="[Text]"/>
      <dgm:spPr/>
      <dgm:t>
        <a:bodyPr/>
        <a:lstStyle/>
        <a:p>
          <a:r>
            <a:rPr lang="en-US" dirty="0" smtClean="0"/>
            <a:t> </a:t>
          </a:r>
          <a:r>
            <a:rPr lang="en-US" dirty="0" err="1" smtClean="0"/>
            <a:t>brak</a:t>
          </a:r>
          <a:r>
            <a:rPr lang="en-US" dirty="0" smtClean="0"/>
            <a:t> </a:t>
          </a:r>
          <a:r>
            <a:rPr lang="en-US" dirty="0" err="1" smtClean="0"/>
            <a:t>obiektywnego</a:t>
          </a:r>
          <a:r>
            <a:rPr lang="pl-PL" dirty="0" smtClean="0"/>
            <a:t> </a:t>
          </a:r>
          <a:r>
            <a:rPr lang="en-US" dirty="0" err="1" smtClean="0"/>
            <a:t>uzasadnienia</a:t>
          </a:r>
          <a:r>
            <a:rPr lang="en-US" dirty="0" smtClean="0"/>
            <a:t> </a:t>
          </a:r>
          <a:r>
            <a:rPr lang="en-US" dirty="0" err="1" smtClean="0"/>
            <a:t>różnic</a:t>
          </a:r>
          <a:r>
            <a:rPr lang="en-US" dirty="0" smtClean="0"/>
            <a:t> </a:t>
          </a:r>
          <a:endParaRPr lang="en-US" dirty="0"/>
        </a:p>
      </dgm:t>
    </dgm:pt>
    <dgm:pt modelId="{CB720D2A-92C5-4A0F-B394-B883AC03533F}" type="parTrans" cxnId="{9DF0D9B2-84BD-4C8E-B8E0-8BD50D6C9FA1}">
      <dgm:prSet/>
      <dgm:spPr/>
      <dgm:t>
        <a:bodyPr/>
        <a:lstStyle/>
        <a:p>
          <a:endParaRPr lang="en-US"/>
        </a:p>
      </dgm:t>
    </dgm:pt>
    <dgm:pt modelId="{C5A3479C-A183-462F-BACE-3186371740E4}" type="sibTrans" cxnId="{9DF0D9B2-84BD-4C8E-B8E0-8BD50D6C9FA1}">
      <dgm:prSet/>
      <dgm:spPr/>
      <dgm:t>
        <a:bodyPr/>
        <a:lstStyle/>
        <a:p>
          <a:endParaRPr lang="en-US"/>
        </a:p>
      </dgm:t>
    </dgm:pt>
    <dgm:pt modelId="{C5787B40-A3BE-4C32-B5F1-C566C18510C9}">
      <dgm:prSet phldrT="[Text]"/>
      <dgm:spPr/>
      <dgm:t>
        <a:bodyPr/>
        <a:lstStyle/>
        <a:p>
          <a:r>
            <a:rPr lang="pl-PL" dirty="0" smtClean="0"/>
            <a:t>dyskryminacja bezpośrednia i pośrednia</a:t>
          </a:r>
          <a:endParaRPr lang="en-US" dirty="0"/>
        </a:p>
      </dgm:t>
    </dgm:pt>
    <dgm:pt modelId="{AA362D40-AA92-4F25-8AC3-090A8934BFFA}" type="parTrans" cxnId="{1594EC0A-35FA-40EE-897B-A3BE1D054F5E}">
      <dgm:prSet/>
      <dgm:spPr/>
      <dgm:t>
        <a:bodyPr/>
        <a:lstStyle/>
        <a:p>
          <a:endParaRPr lang="en-US"/>
        </a:p>
      </dgm:t>
    </dgm:pt>
    <dgm:pt modelId="{302637A5-591E-4A88-B48D-468E2EE9FCCF}" type="sibTrans" cxnId="{1594EC0A-35FA-40EE-897B-A3BE1D054F5E}">
      <dgm:prSet/>
      <dgm:spPr/>
      <dgm:t>
        <a:bodyPr/>
        <a:lstStyle/>
        <a:p>
          <a:endParaRPr lang="en-US"/>
        </a:p>
      </dgm:t>
    </dgm:pt>
    <dgm:pt modelId="{F72D353E-B507-4543-B170-E122B9FBE478}">
      <dgm:prSet phldrT="[Text]"/>
      <dgm:spPr/>
      <dgm:t>
        <a:bodyPr/>
        <a:lstStyle/>
        <a:p>
          <a:r>
            <a:rPr lang="pl-PL" dirty="0" smtClean="0"/>
            <a:t>Zakaz opodatkowania protekcjonistycznego</a:t>
          </a:r>
          <a:endParaRPr lang="en-US" dirty="0"/>
        </a:p>
      </dgm:t>
    </dgm:pt>
    <dgm:pt modelId="{0C3A34C8-E09B-4101-83D1-2B001A1A13E2}" type="parTrans" cxnId="{6E509B40-646E-4105-A21E-47EBC1E28715}">
      <dgm:prSet/>
      <dgm:spPr/>
      <dgm:t>
        <a:bodyPr/>
        <a:lstStyle/>
        <a:p>
          <a:endParaRPr lang="en-US"/>
        </a:p>
      </dgm:t>
    </dgm:pt>
    <dgm:pt modelId="{C7AA6781-02BD-403F-B408-CF4E88A5B6FC}" type="sibTrans" cxnId="{6E509B40-646E-4105-A21E-47EBC1E28715}">
      <dgm:prSet/>
      <dgm:spPr/>
      <dgm:t>
        <a:bodyPr/>
        <a:lstStyle/>
        <a:p>
          <a:endParaRPr lang="en-US"/>
        </a:p>
      </dgm:t>
    </dgm:pt>
    <dgm:pt modelId="{2A3DD821-2DFE-4D3E-95CF-5EEA538129BF}">
      <dgm:prSet phldrT="[Text]"/>
      <dgm:spPr/>
      <dgm:t>
        <a:bodyPr/>
        <a:lstStyle/>
        <a:p>
          <a:r>
            <a:rPr lang="pl-PL" dirty="0" smtClean="0"/>
            <a:t>Uzupełnienie powyższego zakazu, </a:t>
          </a:r>
          <a:endParaRPr lang="en-US" dirty="0"/>
        </a:p>
      </dgm:t>
    </dgm:pt>
    <dgm:pt modelId="{13B8A765-338F-455A-947C-C272A2DD23DD}" type="parTrans" cxnId="{863D5D2D-DCD1-4A41-B6BC-22EC0A08A8EB}">
      <dgm:prSet/>
      <dgm:spPr/>
      <dgm:t>
        <a:bodyPr/>
        <a:lstStyle/>
        <a:p>
          <a:endParaRPr lang="en-US"/>
        </a:p>
      </dgm:t>
    </dgm:pt>
    <dgm:pt modelId="{F137F9F2-B9EE-4F06-9742-E8AC7D343BF9}" type="sibTrans" cxnId="{863D5D2D-DCD1-4A41-B6BC-22EC0A08A8EB}">
      <dgm:prSet/>
      <dgm:spPr/>
      <dgm:t>
        <a:bodyPr/>
        <a:lstStyle/>
        <a:p>
          <a:endParaRPr lang="en-US"/>
        </a:p>
      </dgm:t>
    </dgm:pt>
    <dgm:pt modelId="{1963911C-29B1-4A8A-AAF9-319D565602AC}">
      <dgm:prSet phldrT="[Text]"/>
      <dgm:spPr/>
      <dgm:t>
        <a:bodyPr/>
        <a:lstStyle/>
        <a:p>
          <a:r>
            <a:rPr lang="pl-PL" dirty="0" smtClean="0"/>
            <a:t>Brak konieczności istnienia podobieństwa między towarami – mogą być wykorzystywane zastępczo i w ten sposób ze sobą konkurują</a:t>
          </a:r>
          <a:endParaRPr lang="en-US" dirty="0"/>
        </a:p>
      </dgm:t>
    </dgm:pt>
    <dgm:pt modelId="{86951DEF-CEAF-4B2E-AB23-9404851BA409}" type="parTrans" cxnId="{2C221E4A-0F4A-4196-8CC4-828C4403F516}">
      <dgm:prSet/>
      <dgm:spPr/>
      <dgm:t>
        <a:bodyPr/>
        <a:lstStyle/>
        <a:p>
          <a:endParaRPr lang="en-US"/>
        </a:p>
      </dgm:t>
    </dgm:pt>
    <dgm:pt modelId="{53DEB2B2-F2DB-41FD-ADBF-0A08BEC1AD56}" type="sibTrans" cxnId="{2C221E4A-0F4A-4196-8CC4-828C4403F516}">
      <dgm:prSet/>
      <dgm:spPr/>
      <dgm:t>
        <a:bodyPr/>
        <a:lstStyle/>
        <a:p>
          <a:endParaRPr lang="en-US"/>
        </a:p>
      </dgm:t>
    </dgm:pt>
    <dgm:pt modelId="{B3E5CE8E-22D4-4ED6-886C-273A470F88D1}">
      <dgm:prSet phldrT="[Text]"/>
      <dgm:spPr/>
      <dgm:t>
        <a:bodyPr/>
        <a:lstStyle/>
        <a:p>
          <a:r>
            <a:rPr lang="pl-PL" dirty="0" smtClean="0"/>
            <a:t>Np.: gorsze zasady opodatkowania towarów z danego państwa (rozłożenie podatku w czasie dla towarów krajowych)</a:t>
          </a:r>
          <a:endParaRPr lang="en-US" dirty="0"/>
        </a:p>
      </dgm:t>
    </dgm:pt>
    <dgm:pt modelId="{C267B6CF-0D83-45C6-9E0C-65E34AE447CB}" type="parTrans" cxnId="{91BD8EE4-C7F9-42C5-8213-1C8E7F76055F}">
      <dgm:prSet/>
      <dgm:spPr/>
      <dgm:t>
        <a:bodyPr/>
        <a:lstStyle/>
        <a:p>
          <a:endParaRPr lang="en-US"/>
        </a:p>
      </dgm:t>
    </dgm:pt>
    <dgm:pt modelId="{E120FFA4-E16C-4DE6-8F1C-BAF3B13BC5CC}" type="sibTrans" cxnId="{91BD8EE4-C7F9-42C5-8213-1C8E7F76055F}">
      <dgm:prSet/>
      <dgm:spPr/>
      <dgm:t>
        <a:bodyPr/>
        <a:lstStyle/>
        <a:p>
          <a:endParaRPr lang="en-US"/>
        </a:p>
      </dgm:t>
    </dgm:pt>
    <dgm:pt modelId="{15CECC1F-FE0F-4F01-9FD1-5E2F394EA2BC}">
      <dgm:prSet phldrT="[Text]"/>
      <dgm:spPr/>
      <dgm:t>
        <a:bodyPr/>
        <a:lstStyle/>
        <a:p>
          <a:r>
            <a:rPr lang="en-US" dirty="0" err="1" smtClean="0"/>
            <a:t>towary</a:t>
          </a:r>
          <a:r>
            <a:rPr lang="en-US" dirty="0" smtClean="0"/>
            <a:t> </a:t>
          </a:r>
          <a:r>
            <a:rPr lang="en-US" dirty="0" err="1" smtClean="0"/>
            <a:t>podobne</a:t>
          </a:r>
          <a:r>
            <a:rPr lang="pl-PL" dirty="0" smtClean="0"/>
            <a:t>:  sklasyfikowane w taki sam sposób z punktu widzenia regulacji podatkowych, celnych lub statystycznych; zaspokajające te same potrzeby</a:t>
          </a:r>
          <a:endParaRPr lang="en-US" dirty="0"/>
        </a:p>
      </dgm:t>
    </dgm:pt>
    <dgm:pt modelId="{96EBB1BC-025C-4F7A-8931-BE8D975D9C4C}" type="parTrans" cxnId="{F4A300CE-18A2-4AE0-95FA-B8A770B95C80}">
      <dgm:prSet/>
      <dgm:spPr/>
      <dgm:t>
        <a:bodyPr/>
        <a:lstStyle/>
        <a:p>
          <a:endParaRPr lang="en-US"/>
        </a:p>
      </dgm:t>
    </dgm:pt>
    <dgm:pt modelId="{786C8EEF-F35A-45F3-AD28-CC39FC44A670}" type="sibTrans" cxnId="{F4A300CE-18A2-4AE0-95FA-B8A770B95C80}">
      <dgm:prSet/>
      <dgm:spPr/>
      <dgm:t>
        <a:bodyPr/>
        <a:lstStyle/>
        <a:p>
          <a:endParaRPr lang="en-US"/>
        </a:p>
      </dgm:t>
    </dgm:pt>
    <dgm:pt modelId="{AB55027E-5771-4934-A094-E5D25053D090}">
      <dgm:prSet phldrT="[Text]"/>
      <dgm:spPr/>
      <dgm:t>
        <a:bodyPr/>
        <a:lstStyle/>
        <a:p>
          <a:r>
            <a:rPr lang="pl-PL" dirty="0" smtClean="0"/>
            <a:t>formuła szersza i bardziej elastyczna</a:t>
          </a:r>
          <a:endParaRPr lang="en-US" dirty="0"/>
        </a:p>
      </dgm:t>
    </dgm:pt>
    <dgm:pt modelId="{012643D7-89E2-405B-9824-7B5599B78067}" type="parTrans" cxnId="{6015D3F5-36BC-4C83-BD07-B5B0B0F5C78A}">
      <dgm:prSet/>
      <dgm:spPr/>
      <dgm:t>
        <a:bodyPr/>
        <a:lstStyle/>
        <a:p>
          <a:endParaRPr lang="pl-PL"/>
        </a:p>
      </dgm:t>
    </dgm:pt>
    <dgm:pt modelId="{0A199469-2613-4E46-96A2-A02C5C78FC05}" type="sibTrans" cxnId="{6015D3F5-36BC-4C83-BD07-B5B0B0F5C78A}">
      <dgm:prSet/>
      <dgm:spPr/>
      <dgm:t>
        <a:bodyPr/>
        <a:lstStyle/>
        <a:p>
          <a:endParaRPr lang="pl-PL"/>
        </a:p>
      </dgm:t>
    </dgm:pt>
    <dgm:pt modelId="{2EB02790-4377-4E38-BDD5-A8B4E5FDC34D}">
      <dgm:prSet phldrT="[Text]"/>
      <dgm:spPr/>
      <dgm:t>
        <a:bodyPr/>
        <a:lstStyle/>
        <a:p>
          <a:r>
            <a:rPr lang="pl-PL" dirty="0" smtClean="0"/>
            <a:t>Celem jest ochrona (protekcja) określonego towaru krajowego, co godzi w potencjalnie konkurujące z nim towary zagraniczne. </a:t>
          </a:r>
          <a:endParaRPr lang="en-US" dirty="0"/>
        </a:p>
      </dgm:t>
    </dgm:pt>
    <dgm:pt modelId="{64FB9C87-9346-4802-A58E-BAC188CD2673}" type="parTrans" cxnId="{147867A4-AE7E-4877-BA65-196A1CE4A0F8}">
      <dgm:prSet/>
      <dgm:spPr/>
      <dgm:t>
        <a:bodyPr/>
        <a:lstStyle/>
        <a:p>
          <a:endParaRPr lang="pl-PL"/>
        </a:p>
      </dgm:t>
    </dgm:pt>
    <dgm:pt modelId="{44FC07D5-10FA-4BBB-AB9F-01E03D215CB6}" type="sibTrans" cxnId="{147867A4-AE7E-4877-BA65-196A1CE4A0F8}">
      <dgm:prSet/>
      <dgm:spPr/>
      <dgm:t>
        <a:bodyPr/>
        <a:lstStyle/>
        <a:p>
          <a:endParaRPr lang="pl-PL"/>
        </a:p>
      </dgm:t>
    </dgm:pt>
    <dgm:pt modelId="{D7D9BAF5-90EB-4AEC-AED7-DA50E99173CE}" type="pres">
      <dgm:prSet presAssocID="{1BDBA960-EC6B-4930-9C9F-94F365F33DC9}" presName="Name0" presStyleCnt="0">
        <dgm:presLayoutVars>
          <dgm:dir/>
          <dgm:animLvl val="lvl"/>
          <dgm:resizeHandles/>
        </dgm:presLayoutVars>
      </dgm:prSet>
      <dgm:spPr/>
      <dgm:t>
        <a:bodyPr/>
        <a:lstStyle/>
        <a:p>
          <a:endParaRPr lang="pl-PL"/>
        </a:p>
      </dgm:t>
    </dgm:pt>
    <dgm:pt modelId="{71345439-2907-418E-A557-BA2C77B597C6}" type="pres">
      <dgm:prSet presAssocID="{D2D186E3-6427-41B1-97AF-9691414DFB61}" presName="linNode" presStyleCnt="0"/>
      <dgm:spPr/>
    </dgm:pt>
    <dgm:pt modelId="{D9F7CE07-D3D3-4C32-92D3-90755B1407FA}" type="pres">
      <dgm:prSet presAssocID="{D2D186E3-6427-41B1-97AF-9691414DFB61}" presName="parentShp" presStyleLbl="node1" presStyleIdx="0" presStyleCnt="2" custScaleX="75267">
        <dgm:presLayoutVars>
          <dgm:bulletEnabled val="1"/>
        </dgm:presLayoutVars>
      </dgm:prSet>
      <dgm:spPr/>
      <dgm:t>
        <a:bodyPr/>
        <a:lstStyle/>
        <a:p>
          <a:endParaRPr lang="pl-PL"/>
        </a:p>
      </dgm:t>
    </dgm:pt>
    <dgm:pt modelId="{6EDE43D1-A256-48D3-899B-5A8482B26A04}" type="pres">
      <dgm:prSet presAssocID="{D2D186E3-6427-41B1-97AF-9691414DFB61}" presName="childShp" presStyleLbl="bgAccFollowNode1" presStyleIdx="0" presStyleCnt="2" custScaleX="113296">
        <dgm:presLayoutVars>
          <dgm:bulletEnabled val="1"/>
        </dgm:presLayoutVars>
      </dgm:prSet>
      <dgm:spPr/>
      <dgm:t>
        <a:bodyPr/>
        <a:lstStyle/>
        <a:p>
          <a:endParaRPr lang="en-US"/>
        </a:p>
      </dgm:t>
    </dgm:pt>
    <dgm:pt modelId="{38E86129-8298-4A73-874A-984186D4ED0C}" type="pres">
      <dgm:prSet presAssocID="{07B3B82A-6ACF-494C-9C02-BEBB6426F638}" presName="spacing" presStyleCnt="0"/>
      <dgm:spPr/>
    </dgm:pt>
    <dgm:pt modelId="{938BE8AE-FE15-4BD4-9364-A91C701F9BE5}" type="pres">
      <dgm:prSet presAssocID="{F72D353E-B507-4543-B170-E122B9FBE478}" presName="linNode" presStyleCnt="0"/>
      <dgm:spPr/>
    </dgm:pt>
    <dgm:pt modelId="{8FEDA716-88FE-4AB1-A3AA-00F5344D7250}" type="pres">
      <dgm:prSet presAssocID="{F72D353E-B507-4543-B170-E122B9FBE478}" presName="parentShp" presStyleLbl="node1" presStyleIdx="1" presStyleCnt="2" custScaleX="75754">
        <dgm:presLayoutVars>
          <dgm:bulletEnabled val="1"/>
        </dgm:presLayoutVars>
      </dgm:prSet>
      <dgm:spPr/>
      <dgm:t>
        <a:bodyPr/>
        <a:lstStyle/>
        <a:p>
          <a:endParaRPr lang="pl-PL"/>
        </a:p>
      </dgm:t>
    </dgm:pt>
    <dgm:pt modelId="{152D6722-E6BF-431E-8D26-88B6043298ED}" type="pres">
      <dgm:prSet presAssocID="{F72D353E-B507-4543-B170-E122B9FBE478}" presName="childShp" presStyleLbl="bgAccFollowNode1" presStyleIdx="1" presStyleCnt="2" custScaleX="114270">
        <dgm:presLayoutVars>
          <dgm:bulletEnabled val="1"/>
        </dgm:presLayoutVars>
      </dgm:prSet>
      <dgm:spPr/>
      <dgm:t>
        <a:bodyPr/>
        <a:lstStyle/>
        <a:p>
          <a:endParaRPr lang="en-US"/>
        </a:p>
      </dgm:t>
    </dgm:pt>
  </dgm:ptLst>
  <dgm:cxnLst>
    <dgm:cxn modelId="{6744DF5F-84DC-480E-8526-64C99DB712AB}" type="presOf" srcId="{1963911C-29B1-4A8A-AAF9-319D565602AC}" destId="{152D6722-E6BF-431E-8D26-88B6043298ED}" srcOrd="0" destOrd="2" presId="urn:microsoft.com/office/officeart/2005/8/layout/vList6"/>
    <dgm:cxn modelId="{3588F2C0-47C3-40FD-9BA9-64C651B9ADE9}" type="presOf" srcId="{D2D186E3-6427-41B1-97AF-9691414DFB61}" destId="{D9F7CE07-D3D3-4C32-92D3-90755B1407FA}" srcOrd="0" destOrd="0" presId="urn:microsoft.com/office/officeart/2005/8/layout/vList6"/>
    <dgm:cxn modelId="{3AE02F33-3649-4EB4-BF35-0538F42D2A02}" srcId="{1BDBA960-EC6B-4930-9C9F-94F365F33DC9}" destId="{D2D186E3-6427-41B1-97AF-9691414DFB61}" srcOrd="0" destOrd="0" parTransId="{C79B65C6-17FF-45A3-A99A-76C52ABEAA5E}" sibTransId="{07B3B82A-6ACF-494C-9C02-BEBB6426F638}"/>
    <dgm:cxn modelId="{1594EC0A-35FA-40EE-897B-A3BE1D054F5E}" srcId="{D2D186E3-6427-41B1-97AF-9691414DFB61}" destId="{C5787B40-A3BE-4C32-B5F1-C566C18510C9}" srcOrd="1" destOrd="0" parTransId="{AA362D40-AA92-4F25-8AC3-090A8934BFFA}" sibTransId="{302637A5-591E-4A88-B48D-468E2EE9FCCF}"/>
    <dgm:cxn modelId="{A1BF1104-9C04-4023-954C-2791EEC6480B}" type="presOf" srcId="{C5787B40-A3BE-4C32-B5F1-C566C18510C9}" destId="{6EDE43D1-A256-48D3-899B-5A8482B26A04}" srcOrd="0" destOrd="1" presId="urn:microsoft.com/office/officeart/2005/8/layout/vList6"/>
    <dgm:cxn modelId="{9DF0D9B2-84BD-4C8E-B8E0-8BD50D6C9FA1}" srcId="{D2D186E3-6427-41B1-97AF-9691414DFB61}" destId="{9FF3EF75-3271-4D9F-A872-5926905B07BC}" srcOrd="0" destOrd="0" parTransId="{CB720D2A-92C5-4A0F-B394-B883AC03533F}" sibTransId="{C5A3479C-A183-462F-BACE-3186371740E4}"/>
    <dgm:cxn modelId="{6E509B40-646E-4105-A21E-47EBC1E28715}" srcId="{1BDBA960-EC6B-4930-9C9F-94F365F33DC9}" destId="{F72D353E-B507-4543-B170-E122B9FBE478}" srcOrd="1" destOrd="0" parTransId="{0C3A34C8-E09B-4101-83D1-2B001A1A13E2}" sibTransId="{C7AA6781-02BD-403F-B408-CF4E88A5B6FC}"/>
    <dgm:cxn modelId="{2C221E4A-0F4A-4196-8CC4-828C4403F516}" srcId="{F72D353E-B507-4543-B170-E122B9FBE478}" destId="{1963911C-29B1-4A8A-AAF9-319D565602AC}" srcOrd="2" destOrd="0" parTransId="{86951DEF-CEAF-4B2E-AB23-9404851BA409}" sibTransId="{53DEB2B2-F2DB-41FD-ADBF-0A08BEC1AD56}"/>
    <dgm:cxn modelId="{91BD8EE4-C7F9-42C5-8213-1C8E7F76055F}" srcId="{D2D186E3-6427-41B1-97AF-9691414DFB61}" destId="{B3E5CE8E-22D4-4ED6-886C-273A470F88D1}" srcOrd="3" destOrd="0" parTransId="{C267B6CF-0D83-45C6-9E0C-65E34AE447CB}" sibTransId="{E120FFA4-E16C-4DE6-8F1C-BAF3B13BC5CC}"/>
    <dgm:cxn modelId="{A28A14C4-8119-4A80-9A07-A196DAE2B2B7}" type="presOf" srcId="{1BDBA960-EC6B-4930-9C9F-94F365F33DC9}" destId="{D7D9BAF5-90EB-4AEC-AED7-DA50E99173CE}" srcOrd="0" destOrd="0" presId="urn:microsoft.com/office/officeart/2005/8/layout/vList6"/>
    <dgm:cxn modelId="{147867A4-AE7E-4877-BA65-196A1CE4A0F8}" srcId="{F72D353E-B507-4543-B170-E122B9FBE478}" destId="{2EB02790-4377-4E38-BDD5-A8B4E5FDC34D}" srcOrd="3" destOrd="0" parTransId="{64FB9C87-9346-4802-A58E-BAC188CD2673}" sibTransId="{44FC07D5-10FA-4BBB-AB9F-01E03D215CB6}"/>
    <dgm:cxn modelId="{863D5D2D-DCD1-4A41-B6BC-22EC0A08A8EB}" srcId="{F72D353E-B507-4543-B170-E122B9FBE478}" destId="{2A3DD821-2DFE-4D3E-95CF-5EEA538129BF}" srcOrd="0" destOrd="0" parTransId="{13B8A765-338F-455A-947C-C272A2DD23DD}" sibTransId="{F137F9F2-B9EE-4F06-9742-E8AC7D343BF9}"/>
    <dgm:cxn modelId="{865D6642-9961-401C-ACB1-EF92A99AAD83}" type="presOf" srcId="{2A3DD821-2DFE-4D3E-95CF-5EEA538129BF}" destId="{152D6722-E6BF-431E-8D26-88B6043298ED}" srcOrd="0" destOrd="0" presId="urn:microsoft.com/office/officeart/2005/8/layout/vList6"/>
    <dgm:cxn modelId="{EA7C6286-41DD-466D-AD57-0A0CBE945844}" type="presOf" srcId="{AB55027E-5771-4934-A094-E5D25053D090}" destId="{152D6722-E6BF-431E-8D26-88B6043298ED}" srcOrd="0" destOrd="1" presId="urn:microsoft.com/office/officeart/2005/8/layout/vList6"/>
    <dgm:cxn modelId="{F4A300CE-18A2-4AE0-95FA-B8A770B95C80}" srcId="{D2D186E3-6427-41B1-97AF-9691414DFB61}" destId="{15CECC1F-FE0F-4F01-9FD1-5E2F394EA2BC}" srcOrd="2" destOrd="0" parTransId="{96EBB1BC-025C-4F7A-8931-BE8D975D9C4C}" sibTransId="{786C8EEF-F35A-45F3-AD28-CC39FC44A670}"/>
    <dgm:cxn modelId="{044041BD-15F7-4784-A582-AB9E1C4A5A1C}" type="presOf" srcId="{9FF3EF75-3271-4D9F-A872-5926905B07BC}" destId="{6EDE43D1-A256-48D3-899B-5A8482B26A04}" srcOrd="0" destOrd="0" presId="urn:microsoft.com/office/officeart/2005/8/layout/vList6"/>
    <dgm:cxn modelId="{1367416F-50DE-4D48-9B8C-B2CED6A15B3D}" type="presOf" srcId="{B3E5CE8E-22D4-4ED6-886C-273A470F88D1}" destId="{6EDE43D1-A256-48D3-899B-5A8482B26A04}" srcOrd="0" destOrd="3" presId="urn:microsoft.com/office/officeart/2005/8/layout/vList6"/>
    <dgm:cxn modelId="{1626FDB3-324A-41FA-A7D5-A1B36CE9CCA8}" type="presOf" srcId="{15CECC1F-FE0F-4F01-9FD1-5E2F394EA2BC}" destId="{6EDE43D1-A256-48D3-899B-5A8482B26A04}" srcOrd="0" destOrd="2" presId="urn:microsoft.com/office/officeart/2005/8/layout/vList6"/>
    <dgm:cxn modelId="{08323129-CE4E-4757-8128-544985F428EC}" type="presOf" srcId="{F72D353E-B507-4543-B170-E122B9FBE478}" destId="{8FEDA716-88FE-4AB1-A3AA-00F5344D7250}" srcOrd="0" destOrd="0" presId="urn:microsoft.com/office/officeart/2005/8/layout/vList6"/>
    <dgm:cxn modelId="{6015D3F5-36BC-4C83-BD07-B5B0B0F5C78A}" srcId="{F72D353E-B507-4543-B170-E122B9FBE478}" destId="{AB55027E-5771-4934-A094-E5D25053D090}" srcOrd="1" destOrd="0" parTransId="{012643D7-89E2-405B-9824-7B5599B78067}" sibTransId="{0A199469-2613-4E46-96A2-A02C5C78FC05}"/>
    <dgm:cxn modelId="{66BEEE3A-D13E-4047-9ECC-67C417B6F53D}" type="presOf" srcId="{2EB02790-4377-4E38-BDD5-A8B4E5FDC34D}" destId="{152D6722-E6BF-431E-8D26-88B6043298ED}" srcOrd="0" destOrd="3" presId="urn:microsoft.com/office/officeart/2005/8/layout/vList6"/>
    <dgm:cxn modelId="{596A2581-5FFB-4479-8003-FC15F5E184A9}" type="presParOf" srcId="{D7D9BAF5-90EB-4AEC-AED7-DA50E99173CE}" destId="{71345439-2907-418E-A557-BA2C77B597C6}" srcOrd="0" destOrd="0" presId="urn:microsoft.com/office/officeart/2005/8/layout/vList6"/>
    <dgm:cxn modelId="{2F9085B7-18EF-48AC-A96C-ECB38E668E7E}" type="presParOf" srcId="{71345439-2907-418E-A557-BA2C77B597C6}" destId="{D9F7CE07-D3D3-4C32-92D3-90755B1407FA}" srcOrd="0" destOrd="0" presId="urn:microsoft.com/office/officeart/2005/8/layout/vList6"/>
    <dgm:cxn modelId="{EC5E7E74-0F8E-4969-B672-31847DDACF16}" type="presParOf" srcId="{71345439-2907-418E-A557-BA2C77B597C6}" destId="{6EDE43D1-A256-48D3-899B-5A8482B26A04}" srcOrd="1" destOrd="0" presId="urn:microsoft.com/office/officeart/2005/8/layout/vList6"/>
    <dgm:cxn modelId="{0660F523-1465-4497-9F38-2A5818D4F679}" type="presParOf" srcId="{D7D9BAF5-90EB-4AEC-AED7-DA50E99173CE}" destId="{38E86129-8298-4A73-874A-984186D4ED0C}" srcOrd="1" destOrd="0" presId="urn:microsoft.com/office/officeart/2005/8/layout/vList6"/>
    <dgm:cxn modelId="{25862972-C95E-43A4-8253-1B2D641C9C02}" type="presParOf" srcId="{D7D9BAF5-90EB-4AEC-AED7-DA50E99173CE}" destId="{938BE8AE-FE15-4BD4-9364-A91C701F9BE5}" srcOrd="2" destOrd="0" presId="urn:microsoft.com/office/officeart/2005/8/layout/vList6"/>
    <dgm:cxn modelId="{3D42E641-8D7A-4F83-87E1-AB41C7C2FFE1}" type="presParOf" srcId="{938BE8AE-FE15-4BD4-9364-A91C701F9BE5}" destId="{8FEDA716-88FE-4AB1-A3AA-00F5344D7250}" srcOrd="0" destOrd="0" presId="urn:microsoft.com/office/officeart/2005/8/layout/vList6"/>
    <dgm:cxn modelId="{1F54B2DF-738C-462E-93FA-4ECBA1DE8849}" type="presParOf" srcId="{938BE8AE-FE15-4BD4-9364-A91C701F9BE5}" destId="{152D6722-E6BF-431E-8D26-88B6043298E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3FB5EC-4F75-41DC-B516-78736666CF1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F7DAD7B-280D-40C6-AA0F-3ED6580A14FD}" type="slidenum">
              <a:rPr lang="en-US" smtClean="0"/>
              <a:t>‹#›</a:t>
            </a:fld>
            <a:endParaRPr lang="en-US"/>
          </a:p>
        </p:txBody>
      </p:sp>
    </p:spTree>
    <p:extLst>
      <p:ext uri="{BB962C8B-B14F-4D97-AF65-F5344CB8AC3E}">
        <p14:creationId xmlns:p14="http://schemas.microsoft.com/office/powerpoint/2010/main" val="4048205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3FB5EC-4F75-41DC-B516-78736666CF1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F7DAD7B-280D-40C6-AA0F-3ED6580A14FD}" type="slidenum">
              <a:rPr lang="en-US" smtClean="0"/>
              <a:t>‹#›</a:t>
            </a:fld>
            <a:endParaRPr lang="en-US"/>
          </a:p>
        </p:txBody>
      </p:sp>
    </p:spTree>
    <p:extLst>
      <p:ext uri="{BB962C8B-B14F-4D97-AF65-F5344CB8AC3E}">
        <p14:creationId xmlns:p14="http://schemas.microsoft.com/office/powerpoint/2010/main" val="462755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3FB5EC-4F75-41DC-B516-78736666CF1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F7DAD7B-280D-40C6-AA0F-3ED6580A14FD}"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58453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93FB5EC-4F75-41DC-B516-78736666CF14}"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F7DAD7B-280D-40C6-AA0F-3ED6580A14FD}" type="slidenum">
              <a:rPr lang="en-US" smtClean="0"/>
              <a:t>‹#›</a:t>
            </a:fld>
            <a:endParaRPr lang="en-US"/>
          </a:p>
        </p:txBody>
      </p:sp>
    </p:spTree>
    <p:extLst>
      <p:ext uri="{BB962C8B-B14F-4D97-AF65-F5344CB8AC3E}">
        <p14:creationId xmlns:p14="http://schemas.microsoft.com/office/powerpoint/2010/main" val="1662095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93FB5EC-4F75-41DC-B516-78736666CF14}"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F7DAD7B-280D-40C6-AA0F-3ED6580A14FD}"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85465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93FB5EC-4F75-41DC-B516-78736666CF14}"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F7DAD7B-280D-40C6-AA0F-3ED6580A14FD}" type="slidenum">
              <a:rPr lang="en-US" smtClean="0"/>
              <a:t>‹#›</a:t>
            </a:fld>
            <a:endParaRPr lang="en-US"/>
          </a:p>
        </p:txBody>
      </p:sp>
    </p:spTree>
    <p:extLst>
      <p:ext uri="{BB962C8B-B14F-4D97-AF65-F5344CB8AC3E}">
        <p14:creationId xmlns:p14="http://schemas.microsoft.com/office/powerpoint/2010/main" val="3999019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3FB5EC-4F75-41DC-B516-78736666CF1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F7DAD7B-280D-40C6-AA0F-3ED6580A14FD}" type="slidenum">
              <a:rPr lang="en-US" smtClean="0"/>
              <a:t>‹#›</a:t>
            </a:fld>
            <a:endParaRPr lang="en-US"/>
          </a:p>
        </p:txBody>
      </p:sp>
    </p:spTree>
    <p:extLst>
      <p:ext uri="{BB962C8B-B14F-4D97-AF65-F5344CB8AC3E}">
        <p14:creationId xmlns:p14="http://schemas.microsoft.com/office/powerpoint/2010/main" val="1576501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3FB5EC-4F75-41DC-B516-78736666CF1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F7DAD7B-280D-40C6-AA0F-3ED6580A14FD}" type="slidenum">
              <a:rPr lang="en-US" smtClean="0"/>
              <a:t>‹#›</a:t>
            </a:fld>
            <a:endParaRPr lang="en-US"/>
          </a:p>
        </p:txBody>
      </p:sp>
    </p:spTree>
    <p:extLst>
      <p:ext uri="{BB962C8B-B14F-4D97-AF65-F5344CB8AC3E}">
        <p14:creationId xmlns:p14="http://schemas.microsoft.com/office/powerpoint/2010/main" val="289024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3FB5EC-4F75-41DC-B516-78736666CF1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F7DAD7B-280D-40C6-AA0F-3ED6580A14FD}" type="slidenum">
              <a:rPr lang="en-US" smtClean="0"/>
              <a:t>‹#›</a:t>
            </a:fld>
            <a:endParaRPr lang="en-US"/>
          </a:p>
        </p:txBody>
      </p:sp>
    </p:spTree>
    <p:extLst>
      <p:ext uri="{BB962C8B-B14F-4D97-AF65-F5344CB8AC3E}">
        <p14:creationId xmlns:p14="http://schemas.microsoft.com/office/powerpoint/2010/main" val="1118125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3FB5EC-4F75-41DC-B516-78736666CF1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F7DAD7B-280D-40C6-AA0F-3ED6580A14FD}" type="slidenum">
              <a:rPr lang="en-US" smtClean="0"/>
              <a:t>‹#›</a:t>
            </a:fld>
            <a:endParaRPr lang="en-US"/>
          </a:p>
        </p:txBody>
      </p:sp>
    </p:spTree>
    <p:extLst>
      <p:ext uri="{BB962C8B-B14F-4D97-AF65-F5344CB8AC3E}">
        <p14:creationId xmlns:p14="http://schemas.microsoft.com/office/powerpoint/2010/main" val="612188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3FB5EC-4F75-41DC-B516-78736666CF14}"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F7DAD7B-280D-40C6-AA0F-3ED6580A14FD}" type="slidenum">
              <a:rPr lang="en-US" smtClean="0"/>
              <a:t>‹#›</a:t>
            </a:fld>
            <a:endParaRPr lang="en-US"/>
          </a:p>
        </p:txBody>
      </p:sp>
    </p:spTree>
    <p:extLst>
      <p:ext uri="{BB962C8B-B14F-4D97-AF65-F5344CB8AC3E}">
        <p14:creationId xmlns:p14="http://schemas.microsoft.com/office/powerpoint/2010/main" val="2497475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3FB5EC-4F75-41DC-B516-78736666CF14}"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F7DAD7B-280D-40C6-AA0F-3ED6580A14FD}" type="slidenum">
              <a:rPr lang="en-US" smtClean="0"/>
              <a:t>‹#›</a:t>
            </a:fld>
            <a:endParaRPr lang="en-US"/>
          </a:p>
        </p:txBody>
      </p:sp>
    </p:spTree>
    <p:extLst>
      <p:ext uri="{BB962C8B-B14F-4D97-AF65-F5344CB8AC3E}">
        <p14:creationId xmlns:p14="http://schemas.microsoft.com/office/powerpoint/2010/main" val="232009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3FB5EC-4F75-41DC-B516-78736666CF14}"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F7DAD7B-280D-40C6-AA0F-3ED6580A14FD}" type="slidenum">
              <a:rPr lang="en-US" smtClean="0"/>
              <a:t>‹#›</a:t>
            </a:fld>
            <a:endParaRPr lang="en-US"/>
          </a:p>
        </p:txBody>
      </p:sp>
    </p:spTree>
    <p:extLst>
      <p:ext uri="{BB962C8B-B14F-4D97-AF65-F5344CB8AC3E}">
        <p14:creationId xmlns:p14="http://schemas.microsoft.com/office/powerpoint/2010/main" val="1023325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FB5EC-4F75-41DC-B516-78736666CF14}"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F7DAD7B-280D-40C6-AA0F-3ED6580A14FD}" type="slidenum">
              <a:rPr lang="en-US" smtClean="0"/>
              <a:t>‹#›</a:t>
            </a:fld>
            <a:endParaRPr lang="en-US"/>
          </a:p>
        </p:txBody>
      </p:sp>
    </p:spTree>
    <p:extLst>
      <p:ext uri="{BB962C8B-B14F-4D97-AF65-F5344CB8AC3E}">
        <p14:creationId xmlns:p14="http://schemas.microsoft.com/office/powerpoint/2010/main" val="2327825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3FB5EC-4F75-41DC-B516-78736666CF14}"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F7DAD7B-280D-40C6-AA0F-3ED6580A14FD}" type="slidenum">
              <a:rPr lang="en-US" smtClean="0"/>
              <a:t>‹#›</a:t>
            </a:fld>
            <a:endParaRPr lang="en-US"/>
          </a:p>
        </p:txBody>
      </p:sp>
    </p:spTree>
    <p:extLst>
      <p:ext uri="{BB962C8B-B14F-4D97-AF65-F5344CB8AC3E}">
        <p14:creationId xmlns:p14="http://schemas.microsoft.com/office/powerpoint/2010/main" val="3162728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3FB5EC-4F75-41DC-B516-78736666CF14}"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F7DAD7B-280D-40C6-AA0F-3ED6580A14FD}" type="slidenum">
              <a:rPr lang="en-US" smtClean="0"/>
              <a:t>‹#›</a:t>
            </a:fld>
            <a:endParaRPr lang="en-US"/>
          </a:p>
        </p:txBody>
      </p:sp>
    </p:spTree>
    <p:extLst>
      <p:ext uri="{BB962C8B-B14F-4D97-AF65-F5344CB8AC3E}">
        <p14:creationId xmlns:p14="http://schemas.microsoft.com/office/powerpoint/2010/main" val="1784613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93FB5EC-4F75-41DC-B516-78736666CF14}" type="datetimeFigureOut">
              <a:rPr lang="en-US" smtClean="0"/>
              <a:t>1/11/2019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F7DAD7B-280D-40C6-AA0F-3ED6580A14FD}" type="slidenum">
              <a:rPr lang="en-US" smtClean="0"/>
              <a:t>‹#›</a:t>
            </a:fld>
            <a:endParaRPr lang="en-US"/>
          </a:p>
        </p:txBody>
      </p:sp>
    </p:spTree>
    <p:extLst>
      <p:ext uri="{BB962C8B-B14F-4D97-AF65-F5344CB8AC3E}">
        <p14:creationId xmlns:p14="http://schemas.microsoft.com/office/powerpoint/2010/main" val="20114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ur-lex.europa.eu/legal-content/EN/TXT/HTML/?uri=CELEX:31987R2658&amp;from=P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l-PL" dirty="0" smtClean="0"/>
              <a:t>Rynek wewnętrzny w UE</a:t>
            </a:r>
            <a:endParaRPr lang="en-US" dirty="0"/>
          </a:p>
        </p:txBody>
      </p:sp>
      <p:sp>
        <p:nvSpPr>
          <p:cNvPr id="3" name="Subtitle 2"/>
          <p:cNvSpPr>
            <a:spLocks noGrp="1"/>
          </p:cNvSpPr>
          <p:nvPr>
            <p:ph type="subTitle" idx="1"/>
          </p:nvPr>
        </p:nvSpPr>
        <p:spPr/>
        <p:txBody>
          <a:bodyPr/>
          <a:lstStyle/>
          <a:p>
            <a:r>
              <a:rPr lang="pl-PL" smtClean="0"/>
              <a:t>12.01.2019 </a:t>
            </a:r>
            <a:r>
              <a:rPr lang="pl-PL" dirty="0" smtClean="0"/>
              <a:t>r.</a:t>
            </a:r>
            <a:endParaRPr lang="en-US" dirty="0"/>
          </a:p>
        </p:txBody>
      </p:sp>
    </p:spTree>
    <p:extLst>
      <p:ext uri="{BB962C8B-B14F-4D97-AF65-F5344CB8AC3E}">
        <p14:creationId xmlns:p14="http://schemas.microsoft.com/office/powerpoint/2010/main" val="1979231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Unia celna</a:t>
            </a:r>
            <a:endParaRPr lang="en-US" dirty="0"/>
          </a:p>
        </p:txBody>
      </p:sp>
      <p:sp>
        <p:nvSpPr>
          <p:cNvPr id="3" name="Content Placeholder 2"/>
          <p:cNvSpPr>
            <a:spLocks noGrp="1"/>
          </p:cNvSpPr>
          <p:nvPr>
            <p:ph idx="1"/>
          </p:nvPr>
        </p:nvSpPr>
        <p:spPr>
          <a:xfrm>
            <a:off x="1619250" y="1571625"/>
            <a:ext cx="9885362" cy="4901911"/>
          </a:xfrm>
        </p:spPr>
        <p:txBody>
          <a:bodyPr>
            <a:normAutofit lnSpcReduction="10000"/>
          </a:bodyPr>
          <a:lstStyle/>
          <a:p>
            <a:r>
              <a:rPr lang="pl-PL" dirty="0"/>
              <a:t>Podstawą zarządzania działalnością unii celnej </a:t>
            </a:r>
            <a:r>
              <a:rPr lang="pl-PL" dirty="0" smtClean="0"/>
              <a:t>jest unijny </a:t>
            </a:r>
            <a:r>
              <a:rPr lang="pl-PL" dirty="0"/>
              <a:t>kodeks celny (wcześniej wspólnotowy </a:t>
            </a:r>
            <a:r>
              <a:rPr lang="pl-PL" dirty="0" smtClean="0"/>
              <a:t>kodeks celny</a:t>
            </a:r>
            <a:r>
              <a:rPr lang="pl-PL" dirty="0"/>
              <a:t>), który uzgodniły Parlament Europejski i </a:t>
            </a:r>
            <a:r>
              <a:rPr lang="pl-PL" dirty="0" smtClean="0"/>
              <a:t>Rada Unii </a:t>
            </a:r>
            <a:r>
              <a:rPr lang="pl-PL" dirty="0"/>
              <a:t>Europejskiej. </a:t>
            </a:r>
            <a:endParaRPr lang="pl-PL" dirty="0" smtClean="0"/>
          </a:p>
          <a:p>
            <a:r>
              <a:rPr lang="pl-PL" dirty="0" smtClean="0"/>
              <a:t>Wspólna </a:t>
            </a:r>
            <a:r>
              <a:rPr lang="pl-PL" dirty="0"/>
              <a:t>Taryfa </a:t>
            </a:r>
            <a:r>
              <a:rPr lang="pl-PL" dirty="0" smtClean="0"/>
              <a:t>Celna</a:t>
            </a:r>
            <a:r>
              <a:rPr lang="pl-PL" dirty="0"/>
              <a:t>:</a:t>
            </a:r>
            <a:endParaRPr lang="pl-PL" dirty="0" smtClean="0"/>
          </a:p>
          <a:p>
            <a:pPr lvl="1"/>
            <a:r>
              <a:rPr lang="pl-PL" dirty="0" smtClean="0"/>
              <a:t>Ustala </a:t>
            </a:r>
            <a:r>
              <a:rPr lang="pl-PL" dirty="0"/>
              <a:t>ona jednolite wymagania celne na </a:t>
            </a:r>
            <a:r>
              <a:rPr lang="pl-PL" dirty="0" smtClean="0"/>
              <a:t>zewnętrznych granicach </a:t>
            </a:r>
            <a:r>
              <a:rPr lang="pl-PL" dirty="0"/>
              <a:t>państw członkowskich stanowiących granicę celną UE. </a:t>
            </a:r>
            <a:endParaRPr lang="pl-PL" dirty="0" smtClean="0"/>
          </a:p>
          <a:p>
            <a:pPr lvl="1"/>
            <a:r>
              <a:rPr lang="pl-PL" dirty="0" smtClean="0"/>
              <a:t>Każde </a:t>
            </a:r>
            <a:r>
              <a:rPr lang="pl-PL" dirty="0"/>
              <a:t>państwo przystępujące do UE jest </a:t>
            </a:r>
            <a:r>
              <a:rPr lang="pl-PL" dirty="0" smtClean="0"/>
              <a:t>obowiązane ją </a:t>
            </a:r>
            <a:r>
              <a:rPr lang="pl-PL" dirty="0"/>
              <a:t>przyjąć i stosować. </a:t>
            </a:r>
            <a:endParaRPr lang="pl-PL" dirty="0" smtClean="0"/>
          </a:p>
          <a:p>
            <a:pPr lvl="1"/>
            <a:r>
              <a:rPr lang="pl-PL" dirty="0" smtClean="0"/>
              <a:t>Jest </a:t>
            </a:r>
            <a:r>
              <a:rPr lang="pl-PL" dirty="0"/>
              <a:t>ona przyjmowana i modyfikowana w formie </a:t>
            </a:r>
            <a:r>
              <a:rPr lang="pl-PL" dirty="0" smtClean="0"/>
              <a:t>rozporządzenia wykonawczego KE wydawanego co roku </a:t>
            </a:r>
            <a:r>
              <a:rPr lang="pl-PL" dirty="0"/>
              <a:t>(jest </a:t>
            </a:r>
            <a:r>
              <a:rPr lang="pl-PL" dirty="0" smtClean="0"/>
              <a:t>prawem wtórnym UE</a:t>
            </a:r>
            <a:r>
              <a:rPr lang="pl-PL" dirty="0"/>
              <a:t>). </a:t>
            </a:r>
            <a:endParaRPr lang="pl-PL" dirty="0" smtClean="0"/>
          </a:p>
          <a:p>
            <a:pPr lvl="1"/>
            <a:r>
              <a:rPr lang="pl-PL" dirty="0" smtClean="0"/>
              <a:t>Jest usystematyzowanym </a:t>
            </a:r>
            <a:r>
              <a:rPr lang="pl-PL" dirty="0"/>
              <a:t>wykazem towarów oznaczonych kodami z przypisanymi do nich stawkami </a:t>
            </a:r>
            <a:r>
              <a:rPr lang="pl-PL" dirty="0" smtClean="0"/>
              <a:t>zależnymi.</a:t>
            </a:r>
          </a:p>
          <a:p>
            <a:pPr lvl="1"/>
            <a:r>
              <a:rPr lang="pl-PL" dirty="0">
                <a:hlinkClick r:id="rId2"/>
              </a:rPr>
              <a:t>https://eur-lex.europa.eu/legal-content/EN/TXT/HTML/?</a:t>
            </a:r>
            <a:r>
              <a:rPr lang="pl-PL" dirty="0" smtClean="0">
                <a:hlinkClick r:id="rId2"/>
              </a:rPr>
              <a:t>uri=CELEX:31987R2658&amp;from=PL</a:t>
            </a:r>
            <a:r>
              <a:rPr lang="pl-PL" dirty="0" smtClean="0"/>
              <a:t> </a:t>
            </a:r>
          </a:p>
          <a:p>
            <a:r>
              <a:rPr lang="pl-PL" dirty="0" smtClean="0"/>
              <a:t>Zasady UC:</a:t>
            </a:r>
          </a:p>
          <a:p>
            <a:pPr lvl="1"/>
            <a:r>
              <a:rPr lang="pl-PL" dirty="0"/>
              <a:t>zasada </a:t>
            </a:r>
            <a:r>
              <a:rPr lang="pl-PL" dirty="0" smtClean="0"/>
              <a:t>jednolitości - konieczność </a:t>
            </a:r>
            <a:r>
              <a:rPr lang="pl-PL" dirty="0"/>
              <a:t>jednorodności w procesie stosowania i interpretowania taryfy w ramach </a:t>
            </a:r>
            <a:r>
              <a:rPr lang="pl-PL" dirty="0" smtClean="0"/>
              <a:t>UE</a:t>
            </a:r>
          </a:p>
          <a:p>
            <a:pPr lvl="1"/>
            <a:r>
              <a:rPr lang="pl-PL" dirty="0" smtClean="0"/>
              <a:t>zasada </a:t>
            </a:r>
            <a:r>
              <a:rPr lang="pl-PL" dirty="0"/>
              <a:t>zupełności </a:t>
            </a:r>
            <a:r>
              <a:rPr lang="pl-PL" dirty="0" smtClean="0"/>
              <a:t>- </a:t>
            </a:r>
            <a:r>
              <a:rPr lang="pl-PL" dirty="0"/>
              <a:t>taryfa ma obejmować wszystkie znajdujące się w obrocie towary. </a:t>
            </a:r>
            <a:endParaRPr lang="en-US" dirty="0"/>
          </a:p>
        </p:txBody>
      </p:sp>
    </p:spTree>
    <p:extLst>
      <p:ext uri="{BB962C8B-B14F-4D97-AF65-F5344CB8AC3E}">
        <p14:creationId xmlns:p14="http://schemas.microsoft.com/office/powerpoint/2010/main" val="2061549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Zakaz wprowadzania </a:t>
            </a:r>
            <a:r>
              <a:rPr lang="pl-PL" dirty="0" smtClean="0"/>
              <a:t>ceł </a:t>
            </a:r>
            <a:r>
              <a:rPr lang="pl-PL" dirty="0"/>
              <a:t>i opłat o skutku </a:t>
            </a:r>
            <a:r>
              <a:rPr lang="pl-PL" dirty="0" smtClean="0"/>
              <a:t>równoważnym</a:t>
            </a:r>
            <a:endParaRPr lang="en-US" dirty="0"/>
          </a:p>
        </p:txBody>
      </p:sp>
      <p:sp>
        <p:nvSpPr>
          <p:cNvPr id="3" name="Content Placeholder 2"/>
          <p:cNvSpPr>
            <a:spLocks noGrp="1"/>
          </p:cNvSpPr>
          <p:nvPr>
            <p:ph idx="1"/>
          </p:nvPr>
        </p:nvSpPr>
        <p:spPr>
          <a:xfrm>
            <a:off x="1162051" y="1800225"/>
            <a:ext cx="10342562" cy="4705350"/>
          </a:xfrm>
        </p:spPr>
        <p:txBody>
          <a:bodyPr>
            <a:normAutofit lnSpcReduction="10000"/>
          </a:bodyPr>
          <a:lstStyle/>
          <a:p>
            <a:r>
              <a:rPr lang="pl-PL" b="1" dirty="0" smtClean="0"/>
              <a:t>Zakazane jest w obrocie gospodarczym towarami stosowanie ceł importowych i eksportowych pomiędzy państwami członkowskimi UE, a także opłat o skutkach równoważnych do ceł (art. 30 </a:t>
            </a:r>
            <a:r>
              <a:rPr lang="pl-PL" b="1" dirty="0"/>
              <a:t>TFUE). </a:t>
            </a:r>
            <a:r>
              <a:rPr lang="pl-PL" dirty="0"/>
              <a:t>Zakaz ten stosuje się również do ceł o charakterze fiskalnym.</a:t>
            </a:r>
            <a:endParaRPr lang="pl-PL" dirty="0" smtClean="0"/>
          </a:p>
          <a:p>
            <a:r>
              <a:rPr lang="pl-PL" b="1" dirty="0" smtClean="0"/>
              <a:t>Cło</a:t>
            </a:r>
            <a:r>
              <a:rPr lang="pl-PL" dirty="0" smtClean="0"/>
              <a:t> - </a:t>
            </a:r>
            <a:r>
              <a:rPr lang="pl-PL" dirty="0"/>
              <a:t>obciążenie natury fiskalnej, nakładane w związku przemieszczaniem towarów za granicę.</a:t>
            </a:r>
          </a:p>
          <a:p>
            <a:r>
              <a:rPr lang="pl-PL" b="1" dirty="0" smtClean="0"/>
              <a:t>Opłata </a:t>
            </a:r>
            <a:r>
              <a:rPr lang="pl-PL" b="1" dirty="0"/>
              <a:t>o skutku równoważnym do ceł</a:t>
            </a:r>
            <a:r>
              <a:rPr lang="pl-PL" dirty="0"/>
              <a:t> </a:t>
            </a:r>
            <a:r>
              <a:rPr lang="pl-PL" dirty="0" smtClean="0"/>
              <a:t>- </a:t>
            </a:r>
            <a:r>
              <a:rPr lang="pl-PL" dirty="0"/>
              <a:t>wszelkiego rodzaju opłaty nakładane jednostronnie - przed dane </a:t>
            </a:r>
            <a:r>
              <a:rPr lang="pl-PL" dirty="0" smtClean="0"/>
              <a:t>państwo członkowskie</a:t>
            </a:r>
            <a:r>
              <a:rPr lang="pl-PL" dirty="0"/>
              <a:t>, w swoim interesie – na produkty unijne w związku z przekroczeniem przez nie granicy na </a:t>
            </a:r>
            <a:r>
              <a:rPr lang="pl-PL" dirty="0" smtClean="0"/>
              <a:t>podstawie przepisów </a:t>
            </a:r>
            <a:r>
              <a:rPr lang="pl-PL" dirty="0"/>
              <a:t>innych niż taryfa celna czy przepisy podatkowe. </a:t>
            </a:r>
            <a:r>
              <a:rPr lang="pl-PL" dirty="0" smtClean="0"/>
              <a:t>Ważny </a:t>
            </a:r>
            <a:r>
              <a:rPr lang="pl-PL" dirty="0"/>
              <a:t>jest nie rodzaj </a:t>
            </a:r>
            <a:r>
              <a:rPr lang="pl-PL" dirty="0" smtClean="0"/>
              <a:t>obciążenia, ale </a:t>
            </a:r>
            <a:r>
              <a:rPr lang="pl-PL" dirty="0"/>
              <a:t>jego skutek. </a:t>
            </a:r>
            <a:r>
              <a:rPr lang="pl-PL" dirty="0" smtClean="0"/>
              <a:t>Nałożenie </a:t>
            </a:r>
            <a:r>
              <a:rPr lang="pl-PL" dirty="0"/>
              <a:t>opłaty znajduje się w związku przyczynowym z przekroczeniem </a:t>
            </a:r>
            <a:r>
              <a:rPr lang="pl-PL" dirty="0" smtClean="0"/>
              <a:t>granicy, dotyczy tylko towarów zagranicznych. </a:t>
            </a:r>
          </a:p>
          <a:p>
            <a:r>
              <a:rPr lang="pl-PL" dirty="0"/>
              <a:t>Typowym przykładem zakazanych w Unii opłat o skutku równoważnym do ceł są opłaty pobierane od sprowadzanych towarów w związku z ich kontrolą podyktowaną względami ochrony zdrowia (np. weterynaryjne i fitosanitarne) czy </a:t>
            </a:r>
            <a:r>
              <a:rPr lang="pl-PL" dirty="0" smtClean="0"/>
              <a:t>opłata statystyczna, </a:t>
            </a:r>
            <a:r>
              <a:rPr lang="pl-PL" dirty="0"/>
              <a:t>opłata z tytułu zgłoszenia do odprawy celnej lub składowania w składzie celnym</a:t>
            </a:r>
          </a:p>
          <a:p>
            <a:endParaRPr lang="pl-PL" dirty="0" smtClean="0"/>
          </a:p>
        </p:txBody>
      </p:sp>
    </p:spTree>
    <p:extLst>
      <p:ext uri="{BB962C8B-B14F-4D97-AF65-F5344CB8AC3E}">
        <p14:creationId xmlns:p14="http://schemas.microsoft.com/office/powerpoint/2010/main" val="75574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Opłaty o skutku równoważnym do ceł</a:t>
            </a:r>
            <a:endParaRPr lang="pl-PL" dirty="0"/>
          </a:p>
        </p:txBody>
      </p:sp>
      <p:sp>
        <p:nvSpPr>
          <p:cNvPr id="3" name="Content Placeholder 2"/>
          <p:cNvSpPr>
            <a:spLocks noGrp="1"/>
          </p:cNvSpPr>
          <p:nvPr>
            <p:ph idx="1"/>
          </p:nvPr>
        </p:nvSpPr>
        <p:spPr>
          <a:xfrm>
            <a:off x="2181225" y="1819275"/>
            <a:ext cx="9323387" cy="4571999"/>
          </a:xfrm>
        </p:spPr>
        <p:txBody>
          <a:bodyPr>
            <a:normAutofit lnSpcReduction="10000"/>
          </a:bodyPr>
          <a:lstStyle/>
          <a:p>
            <a:r>
              <a:rPr lang="pl-PL" dirty="0" smtClean="0"/>
              <a:t>Wszelkiego rodzaju opłaty nakładane jednostronnie przez państwa członkowskie na produkty wspólnotowe w związku z przekroczeniem przez nie granicy na podstawie przepisów innych niż taryfa celna czy przepisy podatkowe – wyrok z dnia 1 lipca 1969 r. w sprawie funduszu emerytalnego </a:t>
            </a:r>
            <a:r>
              <a:rPr lang="pl-PL" dirty="0" err="1" smtClean="0"/>
              <a:t>szlifierów</a:t>
            </a:r>
            <a:r>
              <a:rPr lang="pl-PL" dirty="0" smtClean="0"/>
              <a:t> diamentów (2 i 3/69)</a:t>
            </a:r>
          </a:p>
          <a:p>
            <a:r>
              <a:rPr lang="pl-PL" dirty="0" smtClean="0"/>
              <a:t>Belgijski </a:t>
            </a:r>
            <a:r>
              <a:rPr lang="pl-PL" dirty="0"/>
              <a:t>Fundusz Socjalny Pracowników w Przemyśle Diamentowym pobierał na rzecz swoich członków obowiązkową opłatę od przywozu do Belgii diamentów z innych państw członkowskich.</a:t>
            </a:r>
            <a:endParaRPr lang="pl-PL" dirty="0" smtClean="0"/>
          </a:p>
          <a:p>
            <a:pPr marL="457200" lvl="1" indent="0">
              <a:buNone/>
            </a:pPr>
            <a:r>
              <a:rPr lang="pl-PL" dirty="0" smtClean="0"/>
              <a:t>Bez </a:t>
            </a:r>
            <a:r>
              <a:rPr lang="pl-PL" dirty="0"/>
              <a:t>znaczenia jest to:</a:t>
            </a:r>
          </a:p>
          <a:p>
            <a:pPr lvl="1"/>
            <a:r>
              <a:rPr lang="pl-PL" dirty="0"/>
              <a:t>na czyją rzecz opłaty są pobierane (państwa czy innego podmiotu),</a:t>
            </a:r>
          </a:p>
          <a:p>
            <a:pPr lvl="1"/>
            <a:r>
              <a:rPr lang="pl-PL" dirty="0"/>
              <a:t>w jaki sposób są pobierane,</a:t>
            </a:r>
          </a:p>
          <a:p>
            <a:pPr lvl="1"/>
            <a:r>
              <a:rPr lang="pl-PL" dirty="0"/>
              <a:t>czy mają charakter dyskryminacyjny, czy może preferencyjny (chroniący produkty krajowe),</a:t>
            </a:r>
          </a:p>
          <a:p>
            <a:pPr lvl="1"/>
            <a:r>
              <a:rPr lang="pl-PL" dirty="0"/>
              <a:t>kiedy dochodzi do pobrania opłat</a:t>
            </a:r>
          </a:p>
          <a:p>
            <a:pPr lvl="1"/>
            <a:r>
              <a:rPr lang="pl-PL" dirty="0"/>
              <a:t>jaki jest rodzaj obciążenia, ważny jest jego </a:t>
            </a:r>
            <a:r>
              <a:rPr lang="pl-PL" dirty="0" smtClean="0"/>
              <a:t>skutek</a:t>
            </a:r>
          </a:p>
          <a:p>
            <a:endParaRPr lang="pl-PL" dirty="0"/>
          </a:p>
        </p:txBody>
      </p:sp>
      <p:pic>
        <p:nvPicPr>
          <p:cNvPr id="1026" name="Picture 2" descr="Znalezione obrazy dla zapytania dia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1" y="1739899"/>
            <a:ext cx="4270375" cy="427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018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a:t>Zakaz opodatkowania dyskryminacyjnego i protekcjonistycznego</a:t>
            </a:r>
            <a:br>
              <a:rPr lang="pl-PL" dirty="0"/>
            </a:br>
            <a:endParaRPr lang="en-US" dirty="0"/>
          </a:p>
        </p:txBody>
      </p:sp>
      <p:sp>
        <p:nvSpPr>
          <p:cNvPr id="3" name="Content Placeholder 2"/>
          <p:cNvSpPr>
            <a:spLocks noGrp="1"/>
          </p:cNvSpPr>
          <p:nvPr>
            <p:ph idx="1"/>
          </p:nvPr>
        </p:nvSpPr>
        <p:spPr>
          <a:xfrm>
            <a:off x="1285875" y="2133599"/>
            <a:ext cx="10218737" cy="4219576"/>
          </a:xfrm>
        </p:spPr>
        <p:txBody>
          <a:bodyPr>
            <a:normAutofit lnSpcReduction="10000"/>
          </a:bodyPr>
          <a:lstStyle/>
          <a:p>
            <a:r>
              <a:rPr lang="pl-PL" dirty="0"/>
              <a:t>Zakaz wprowadzenia dyskryminującego (towarów krajowych i zagranicznych) lub protekcyjnego </a:t>
            </a:r>
            <a:r>
              <a:rPr lang="pl-PL" dirty="0" smtClean="0"/>
              <a:t>(</a:t>
            </a:r>
            <a:r>
              <a:rPr lang="pl-PL" dirty="0"/>
              <a:t>mającego na celu ochronę produktów krajowych) podatku </a:t>
            </a:r>
            <a:r>
              <a:rPr lang="pl-PL" dirty="0" smtClean="0"/>
              <a:t>wewnętrznego na produkty z innych państw cz. UE - </a:t>
            </a:r>
            <a:r>
              <a:rPr lang="pl-PL" dirty="0"/>
              <a:t>art. 110 TFUE: „</a:t>
            </a:r>
            <a:r>
              <a:rPr lang="pl-PL" i="1" dirty="0"/>
              <a:t>Żadne Państwo Członkowskie nie nakłada bezpośrednio lub pośrednio na produkty innych Państw Członkowskich podatków wewnętrznych jakiegokolwiek rodzaju wyższych od tych, które nakłada bezpośrednio lub pośrednio na podobne produkty krajowe</a:t>
            </a:r>
            <a:r>
              <a:rPr lang="pl-PL" dirty="0"/>
              <a:t>”. </a:t>
            </a:r>
          </a:p>
          <a:p>
            <a:r>
              <a:rPr lang="pl-PL" dirty="0" smtClean="0"/>
              <a:t>Podatek </a:t>
            </a:r>
            <a:r>
              <a:rPr lang="pl-PL" dirty="0"/>
              <a:t>to przymusowe, bezzwrotne i nieodpłatne świadczenie pieniężne o </a:t>
            </a:r>
            <a:r>
              <a:rPr lang="pl-PL" dirty="0" smtClean="0"/>
              <a:t>charakterze powszechnym nakładane </a:t>
            </a:r>
            <a:r>
              <a:rPr lang="pl-PL" dirty="0"/>
              <a:t>przez poszczególne państwa (względnie samorządy lokalne</a:t>
            </a:r>
            <a:r>
              <a:rPr lang="pl-PL" dirty="0" smtClean="0"/>
              <a:t>). </a:t>
            </a:r>
            <a:r>
              <a:rPr lang="pl-PL" dirty="0"/>
              <a:t>Może dotyczyć </a:t>
            </a:r>
            <a:r>
              <a:rPr lang="pl-PL" dirty="0" smtClean="0"/>
              <a:t>zarówno </a:t>
            </a:r>
            <a:r>
              <a:rPr lang="pl-PL" dirty="0"/>
              <a:t>towarów krajowych, jak i importowanych. </a:t>
            </a:r>
            <a:endParaRPr lang="pl-PL" dirty="0" smtClean="0"/>
          </a:p>
          <a:p>
            <a:r>
              <a:rPr lang="pl-PL" dirty="0"/>
              <a:t>zasadą autonomii podatkowej </a:t>
            </a:r>
            <a:r>
              <a:rPr lang="pl-PL" dirty="0" smtClean="0"/>
              <a:t>państw członkowskich - </a:t>
            </a:r>
            <a:r>
              <a:rPr lang="pl-PL" dirty="0"/>
              <a:t>obejmuje ona swobodę konstrukcji systemu podatkowego i </a:t>
            </a:r>
            <a:r>
              <a:rPr lang="pl-PL" dirty="0" smtClean="0"/>
              <a:t>samych obciążeń</a:t>
            </a:r>
            <a:r>
              <a:rPr lang="pl-PL" dirty="0"/>
              <a:t>. </a:t>
            </a:r>
            <a:r>
              <a:rPr lang="pl-PL" dirty="0" smtClean="0"/>
              <a:t>Zakazane jest jednak wprowadzanie opodatkowania, które narusza </a:t>
            </a:r>
            <a:r>
              <a:rPr lang="en-US" dirty="0" err="1" smtClean="0"/>
              <a:t>równ</a:t>
            </a:r>
            <a:r>
              <a:rPr lang="pl-PL" dirty="0" smtClean="0"/>
              <a:t>e</a:t>
            </a:r>
            <a:r>
              <a:rPr lang="en-US" dirty="0" smtClean="0"/>
              <a:t> </a:t>
            </a:r>
            <a:r>
              <a:rPr lang="en-US" dirty="0" err="1" smtClean="0"/>
              <a:t>szans</a:t>
            </a:r>
            <a:r>
              <a:rPr lang="pl-PL" dirty="0"/>
              <a:t>e</a:t>
            </a:r>
            <a:r>
              <a:rPr lang="en-US" dirty="0" smtClean="0"/>
              <a:t> </a:t>
            </a:r>
            <a:r>
              <a:rPr lang="en-US" dirty="0" err="1" smtClean="0"/>
              <a:t>rynkow</a:t>
            </a:r>
            <a:r>
              <a:rPr lang="pl-PL" dirty="0" smtClean="0"/>
              <a:t>e</a:t>
            </a:r>
            <a:r>
              <a:rPr lang="en-US" dirty="0" smtClean="0"/>
              <a:t>. </a:t>
            </a:r>
            <a:endParaRPr lang="pl-PL" dirty="0" smtClean="0"/>
          </a:p>
          <a:p>
            <a:r>
              <a:rPr lang="pl-PL" dirty="0" smtClean="0"/>
              <a:t>Zasada opodatkowania </a:t>
            </a:r>
            <a:r>
              <a:rPr lang="pl-PL" dirty="0"/>
              <a:t>produktu w państwie </a:t>
            </a:r>
            <a:r>
              <a:rPr lang="pl-PL" dirty="0" smtClean="0"/>
              <a:t>docelowym - aby uniknąć </a:t>
            </a:r>
            <a:r>
              <a:rPr lang="pl-PL" dirty="0"/>
              <a:t>podwójnego opodatkowania  wszelkie czynności </a:t>
            </a:r>
            <a:r>
              <a:rPr lang="pl-PL" dirty="0" smtClean="0"/>
              <a:t>podatkowe dokonywane </a:t>
            </a:r>
            <a:r>
              <a:rPr lang="pl-PL" dirty="0"/>
              <a:t>są w kraju </a:t>
            </a:r>
            <a:r>
              <a:rPr lang="pl-PL" dirty="0" smtClean="0"/>
              <a:t>docelowym. </a:t>
            </a:r>
            <a:endParaRPr lang="pl-PL" dirty="0"/>
          </a:p>
          <a:p>
            <a:endParaRPr lang="en-US" dirty="0"/>
          </a:p>
        </p:txBody>
      </p:sp>
    </p:spTree>
    <p:extLst>
      <p:ext uri="{BB962C8B-B14F-4D97-AF65-F5344CB8AC3E}">
        <p14:creationId xmlns:p14="http://schemas.microsoft.com/office/powerpoint/2010/main" val="2263448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8258631"/>
              </p:ext>
            </p:extLst>
          </p:nvPr>
        </p:nvGraphicFramePr>
        <p:xfrm>
          <a:off x="1496291" y="1865168"/>
          <a:ext cx="9779722" cy="4675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loud Callout 1"/>
          <p:cNvSpPr/>
          <p:nvPr/>
        </p:nvSpPr>
        <p:spPr>
          <a:xfrm>
            <a:off x="5972175" y="85725"/>
            <a:ext cx="5610225" cy="16764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sz="1600" b="1" dirty="0" smtClean="0"/>
              <a:t>Towar podobny </a:t>
            </a:r>
            <a:r>
              <a:rPr lang="pl-PL" sz="1600" dirty="0" smtClean="0"/>
              <a:t>– (i) można je sklasyfikować tak samo w regulacji podatkowej; (ii) zaspokajają te same potrzeby użytkownika (są zamienne)</a:t>
            </a:r>
            <a:endParaRPr lang="pl-PL" sz="1600" dirty="0"/>
          </a:p>
        </p:txBody>
      </p:sp>
    </p:spTree>
    <p:extLst>
      <p:ext uri="{BB962C8B-B14F-4D97-AF65-F5344CB8AC3E}">
        <p14:creationId xmlns:p14="http://schemas.microsoft.com/office/powerpoint/2010/main" val="3686877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Zakaz ograniczeń ilościowych i o skutku równoważnym do ilościowych</a:t>
            </a:r>
            <a:endParaRPr lang="en-US" dirty="0"/>
          </a:p>
        </p:txBody>
      </p:sp>
      <p:sp>
        <p:nvSpPr>
          <p:cNvPr id="3" name="Content Placeholder 2"/>
          <p:cNvSpPr>
            <a:spLocks noGrp="1"/>
          </p:cNvSpPr>
          <p:nvPr>
            <p:ph idx="1"/>
          </p:nvPr>
        </p:nvSpPr>
        <p:spPr>
          <a:xfrm>
            <a:off x="2124075" y="2133599"/>
            <a:ext cx="9380537" cy="4257676"/>
          </a:xfrm>
        </p:spPr>
        <p:txBody>
          <a:bodyPr/>
          <a:lstStyle/>
          <a:p>
            <a:r>
              <a:rPr lang="pl-PL" b="1" dirty="0" smtClean="0"/>
              <a:t>Zakazane są bariery w handlu między państwami członkowskimi takie </a:t>
            </a:r>
            <a:r>
              <a:rPr lang="pl-PL" b="1" dirty="0"/>
              <a:t>jak </a:t>
            </a:r>
            <a:r>
              <a:rPr lang="pl-PL" b="1" dirty="0" smtClean="0"/>
              <a:t>ograniczenia </a:t>
            </a:r>
            <a:r>
              <a:rPr lang="pl-PL" b="1" dirty="0"/>
              <a:t>ilościowe </a:t>
            </a:r>
            <a:r>
              <a:rPr lang="pl-PL" b="1" dirty="0" smtClean="0"/>
              <a:t>lub ograniczenia o równoważnym skutku w wywozie lub przywozie (art. 34-35 TFUE).</a:t>
            </a:r>
          </a:p>
          <a:p>
            <a:r>
              <a:rPr lang="pl-PL" b="1" dirty="0" smtClean="0"/>
              <a:t>Ograniczenia </a:t>
            </a:r>
            <a:r>
              <a:rPr lang="pl-PL" b="1" dirty="0"/>
              <a:t>ilościowe </a:t>
            </a:r>
            <a:r>
              <a:rPr lang="pl-PL" dirty="0"/>
              <a:t>to instrumenty ograniczające w całości lub w części wywóz, tranzyt i </a:t>
            </a:r>
            <a:r>
              <a:rPr lang="pl-PL" dirty="0" smtClean="0"/>
              <a:t>przywóz towarów</a:t>
            </a:r>
            <a:r>
              <a:rPr lang="pl-PL" dirty="0"/>
              <a:t>. Możemy do nich zaliczyć plafony, kwoty, kontyngenty. Są one najbardziej niebezpieczne </a:t>
            </a:r>
            <a:r>
              <a:rPr lang="pl-PL" dirty="0" smtClean="0"/>
              <a:t>dla rynku </a:t>
            </a:r>
            <a:r>
              <a:rPr lang="pl-PL" dirty="0"/>
              <a:t>wewnętrznego, bo blokują handel, a państwa przy ich zastosowaniu mogą się powoływać </a:t>
            </a:r>
            <a:r>
              <a:rPr lang="pl-PL" dirty="0" smtClean="0"/>
              <a:t>na derogacje </a:t>
            </a:r>
            <a:r>
              <a:rPr lang="pl-PL" dirty="0"/>
              <a:t>określone przez art. 36 TFUE. </a:t>
            </a:r>
            <a:endParaRPr lang="pl-PL" dirty="0" smtClean="0"/>
          </a:p>
          <a:p>
            <a:r>
              <a:rPr lang="pl-PL" b="1" dirty="0"/>
              <a:t>Ograniczenia o skutku równoważnym do ograniczeń ilościowych </a:t>
            </a:r>
            <a:r>
              <a:rPr lang="pl-PL" dirty="0"/>
              <a:t>to stosowanie przez państwa środków, </a:t>
            </a:r>
            <a:r>
              <a:rPr lang="pl-PL" dirty="0" smtClean="0"/>
              <a:t>które skutkują </a:t>
            </a:r>
            <a:r>
              <a:rPr lang="pl-PL" dirty="0"/>
              <a:t>różnego rodzaju przeszkodami w handlu między państwami członkowskimi. Za takie ograniczenie może </a:t>
            </a:r>
            <a:r>
              <a:rPr lang="pl-PL" dirty="0" smtClean="0"/>
              <a:t>być potraktowane </a:t>
            </a:r>
            <a:r>
              <a:rPr lang="pl-PL" dirty="0"/>
              <a:t>nie tylko działanie, ale też zaniechanie państwa. </a:t>
            </a:r>
            <a:endParaRPr lang="en-US" dirty="0"/>
          </a:p>
        </p:txBody>
      </p:sp>
    </p:spTree>
    <p:extLst>
      <p:ext uri="{BB962C8B-B14F-4D97-AF65-F5344CB8AC3E}">
        <p14:creationId xmlns:p14="http://schemas.microsoft.com/office/powerpoint/2010/main" val="1762959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Zakaz ograniczeń ilościowych i o skutku równoważnym do ilościowych</a:t>
            </a:r>
            <a:endParaRPr lang="en-US" dirty="0"/>
          </a:p>
        </p:txBody>
      </p:sp>
      <p:sp>
        <p:nvSpPr>
          <p:cNvPr id="3" name="Content Placeholder 2"/>
          <p:cNvSpPr>
            <a:spLocks noGrp="1"/>
          </p:cNvSpPr>
          <p:nvPr>
            <p:ph idx="1"/>
          </p:nvPr>
        </p:nvSpPr>
        <p:spPr>
          <a:xfrm>
            <a:off x="981075" y="1905000"/>
            <a:ext cx="10694987" cy="4257676"/>
          </a:xfrm>
        </p:spPr>
        <p:txBody>
          <a:bodyPr/>
          <a:lstStyle/>
          <a:p>
            <a:r>
              <a:rPr lang="pl-PL" b="1" dirty="0" smtClean="0"/>
              <a:t>Zakaz obejmuje państwo w szerokim znaczeniu = podmioty publiczne, podmioty finansowane przez państwo, władze nadzorowane przez władze publiczne oraz instytucje </a:t>
            </a:r>
            <a:r>
              <a:rPr lang="pl-PL" b="1" dirty="0"/>
              <a:t>UE. </a:t>
            </a:r>
            <a:endParaRPr lang="pl-PL" b="1" dirty="0" smtClean="0"/>
          </a:p>
          <a:p>
            <a:r>
              <a:rPr lang="pl-PL" b="1" dirty="0" smtClean="0"/>
              <a:t>Zakaz </a:t>
            </a:r>
            <a:r>
              <a:rPr lang="pl-PL" b="1" dirty="0"/>
              <a:t>dotyczy zarówno działań państwa jak i jego zaniechania </a:t>
            </a:r>
            <a:r>
              <a:rPr lang="pl-PL" dirty="0"/>
              <a:t>(gdy osoby prywatne podejmowały działania a państwo nie podejmuje w ramach swoich uprawnień koniecznych i współmiernych działań). </a:t>
            </a:r>
            <a:endParaRPr lang="pl-PL" dirty="0" smtClean="0"/>
          </a:p>
          <a:p>
            <a:r>
              <a:rPr lang="pl-PL" dirty="0" smtClean="0"/>
              <a:t>Np.: sprawa hiszpańskich truskawek – władze francuskie zostały uznane za odpowiedzialne za zorganizowane działania rolników krajowych, którzy niszczyli owoce i warzywa importowane z państw członkowskich przez blokadę dróg i wysypywanie towarów. Brak interwencji państwa na te działania został uznany za naruszenie art. 34 TFUE.</a:t>
            </a:r>
            <a:endParaRPr lang="pl-PL" dirty="0"/>
          </a:p>
          <a:p>
            <a:endParaRPr lang="pl-PL" b="1" dirty="0" smtClean="0"/>
          </a:p>
          <a:p>
            <a:endParaRPr lang="en-US" dirty="0"/>
          </a:p>
        </p:txBody>
      </p:sp>
      <p:pic>
        <p:nvPicPr>
          <p:cNvPr id="4" name="Picture 3"/>
          <p:cNvPicPr>
            <a:picLocks noChangeAspect="1"/>
          </p:cNvPicPr>
          <p:nvPr/>
        </p:nvPicPr>
        <p:blipFill rotWithShape="1">
          <a:blip r:embed="rId2"/>
          <a:srcRect t="-75" b="76166"/>
          <a:stretch/>
        </p:blipFill>
        <p:spPr>
          <a:xfrm>
            <a:off x="0" y="5248275"/>
            <a:ext cx="12192000" cy="1609725"/>
          </a:xfrm>
          <a:prstGeom prst="rect">
            <a:avLst/>
          </a:prstGeom>
        </p:spPr>
      </p:pic>
    </p:spTree>
    <p:extLst>
      <p:ext uri="{BB962C8B-B14F-4D97-AF65-F5344CB8AC3E}">
        <p14:creationId xmlns:p14="http://schemas.microsoft.com/office/powerpoint/2010/main" val="4022371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Ograniczenia ilościowe</a:t>
            </a:r>
            <a:endParaRPr lang="pl-PL" dirty="0"/>
          </a:p>
        </p:txBody>
      </p:sp>
      <p:sp>
        <p:nvSpPr>
          <p:cNvPr id="3" name="Content Placeholder 2"/>
          <p:cNvSpPr>
            <a:spLocks noGrp="1"/>
          </p:cNvSpPr>
          <p:nvPr>
            <p:ph idx="1"/>
          </p:nvPr>
        </p:nvSpPr>
        <p:spPr/>
        <p:txBody>
          <a:bodyPr/>
          <a:lstStyle/>
          <a:p>
            <a:r>
              <a:rPr lang="pl-PL" dirty="0" smtClean="0"/>
              <a:t>Ograniczeniem ilościowym w swobodzie przepływu towarów są wszelkie środki państwowe całkowicie zakazujące importu lub eksportu towarów oraz środki, które wpływają na ograniczenie przywozu lub wywozu towarów przez zastosowanie kryterium liczby sztuk, wartości, wagi lub czasu (</a:t>
            </a:r>
            <a:r>
              <a:rPr lang="pl-PL" dirty="0" err="1" smtClean="0"/>
              <a:t>kontygenty</a:t>
            </a:r>
            <a:r>
              <a:rPr lang="pl-PL" dirty="0" smtClean="0"/>
              <a:t>). Zarządzenie </a:t>
            </a:r>
            <a:r>
              <a:rPr lang="pl-PL" dirty="0" err="1" smtClean="0"/>
              <a:t>kontygentami</a:t>
            </a:r>
            <a:r>
              <a:rPr lang="pl-PL" dirty="0" smtClean="0"/>
              <a:t> odbywa się najczęściej za pomocą licencji importowych/eksportowych.</a:t>
            </a:r>
          </a:p>
          <a:p>
            <a:r>
              <a:rPr lang="pl-PL" dirty="0" err="1" smtClean="0"/>
              <a:t>Kontygenty</a:t>
            </a:r>
            <a:r>
              <a:rPr lang="pl-PL" dirty="0" smtClean="0"/>
              <a:t> – środki odwołujące się do wagi, ilości, wartości, czasu dostawy, np.: ograniczenie sprowadzanych samochodów do państwa członkowskiego do 20 tys. sztuk rocznie. </a:t>
            </a:r>
            <a:endParaRPr lang="pl-PL" dirty="0"/>
          </a:p>
        </p:txBody>
      </p:sp>
    </p:spTree>
    <p:extLst>
      <p:ext uri="{BB962C8B-B14F-4D97-AF65-F5344CB8AC3E}">
        <p14:creationId xmlns:p14="http://schemas.microsoft.com/office/powerpoint/2010/main" val="3867640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Ograniczenia o skutku równoważnym do ilościowych</a:t>
            </a:r>
            <a:endParaRPr lang="en-US" dirty="0"/>
          </a:p>
        </p:txBody>
      </p:sp>
      <p:sp>
        <p:nvSpPr>
          <p:cNvPr id="3" name="Content Placeholder 2"/>
          <p:cNvSpPr>
            <a:spLocks noGrp="1"/>
          </p:cNvSpPr>
          <p:nvPr>
            <p:ph idx="1"/>
          </p:nvPr>
        </p:nvSpPr>
        <p:spPr/>
        <p:txBody>
          <a:bodyPr/>
          <a:lstStyle/>
          <a:p>
            <a:r>
              <a:rPr lang="pl-PL" dirty="0"/>
              <a:t>Ograniczenia o skutku równoważnym do ograniczeń ilościowych to stosowanie przez państwa środków, które </a:t>
            </a:r>
            <a:r>
              <a:rPr lang="pl-PL" dirty="0" smtClean="0"/>
              <a:t>skutkują </a:t>
            </a:r>
            <a:r>
              <a:rPr lang="pl-PL" dirty="0"/>
              <a:t>różnego rodzaju przeszkodami w handlu między państwami członkowskimi. </a:t>
            </a:r>
            <a:endParaRPr lang="pl-PL" dirty="0" smtClean="0"/>
          </a:p>
          <a:p>
            <a:r>
              <a:rPr lang="pl-PL" dirty="0" smtClean="0"/>
              <a:t>Znaczenie dla określenia zakresu ograniczeń </a:t>
            </a:r>
            <a:r>
              <a:rPr lang="pl-PL" dirty="0"/>
              <a:t>o skutku równoważnym </a:t>
            </a:r>
            <a:r>
              <a:rPr lang="pl-PL" dirty="0" smtClean="0"/>
              <a:t>miały </a:t>
            </a:r>
            <a:r>
              <a:rPr lang="pl-PL" dirty="0"/>
              <a:t>3 orzeczenia, które wprowadziły formuły stanowiące wskaźniki pozwalające dookreślić </a:t>
            </a:r>
            <a:r>
              <a:rPr lang="pl-PL" dirty="0" smtClean="0"/>
              <a:t>termin środka </a:t>
            </a:r>
            <a:r>
              <a:rPr lang="pl-PL" dirty="0"/>
              <a:t>o </a:t>
            </a:r>
            <a:r>
              <a:rPr lang="pl-PL" dirty="0" smtClean="0"/>
              <a:t>skutku </a:t>
            </a:r>
            <a:r>
              <a:rPr lang="pl-PL" dirty="0"/>
              <a:t>równoważnym. </a:t>
            </a:r>
            <a:endParaRPr lang="pl-PL" dirty="0" smtClean="0"/>
          </a:p>
          <a:p>
            <a:r>
              <a:rPr lang="en-US" b="1" dirty="0" err="1"/>
              <a:t>Formuła</a:t>
            </a:r>
            <a:r>
              <a:rPr lang="en-US" b="1" dirty="0"/>
              <a:t> </a:t>
            </a:r>
            <a:r>
              <a:rPr lang="en-US" b="1" dirty="0" err="1"/>
              <a:t>Dassonville</a:t>
            </a:r>
            <a:r>
              <a:rPr lang="en-US" b="1" dirty="0"/>
              <a:t> </a:t>
            </a:r>
            <a:endParaRPr lang="pl-PL" b="1" dirty="0" smtClean="0"/>
          </a:p>
          <a:p>
            <a:r>
              <a:rPr lang="en-US" b="1" dirty="0" err="1"/>
              <a:t>Formuła</a:t>
            </a:r>
            <a:r>
              <a:rPr lang="en-US" b="1" dirty="0"/>
              <a:t> Cassis de Dijon </a:t>
            </a:r>
            <a:endParaRPr lang="pl-PL" b="1" dirty="0" smtClean="0"/>
          </a:p>
          <a:p>
            <a:r>
              <a:rPr lang="en-US" b="1" dirty="0" err="1"/>
              <a:t>Formuła</a:t>
            </a:r>
            <a:r>
              <a:rPr lang="en-US" b="1" dirty="0"/>
              <a:t> Keck </a:t>
            </a:r>
          </a:p>
        </p:txBody>
      </p:sp>
    </p:spTree>
    <p:extLst>
      <p:ext uri="{BB962C8B-B14F-4D97-AF65-F5344CB8AC3E}">
        <p14:creationId xmlns:p14="http://schemas.microsoft.com/office/powerpoint/2010/main" val="852986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Formuła </a:t>
            </a:r>
            <a:r>
              <a:rPr lang="pl-PL" dirty="0" err="1" smtClean="0"/>
              <a:t>Dassonville</a:t>
            </a:r>
            <a:endParaRPr lang="en-US" dirty="0"/>
          </a:p>
        </p:txBody>
      </p:sp>
      <p:sp>
        <p:nvSpPr>
          <p:cNvPr id="3" name="Content Placeholder 2"/>
          <p:cNvSpPr>
            <a:spLocks noGrp="1"/>
          </p:cNvSpPr>
          <p:nvPr>
            <p:ph idx="1"/>
          </p:nvPr>
        </p:nvSpPr>
        <p:spPr>
          <a:xfrm>
            <a:off x="1781175" y="2133599"/>
            <a:ext cx="9723437" cy="4448175"/>
          </a:xfrm>
        </p:spPr>
        <p:txBody>
          <a:bodyPr>
            <a:normAutofit fontScale="92500" lnSpcReduction="10000"/>
          </a:bodyPr>
          <a:lstStyle/>
          <a:p>
            <a:r>
              <a:rPr lang="pl-PL" dirty="0" smtClean="0"/>
              <a:t>Wymóg w Belgii przedstawienia oryginalnego </a:t>
            </a:r>
            <a:r>
              <a:rPr lang="pl-PL" dirty="0"/>
              <a:t>świadectwa pochodzenia </a:t>
            </a:r>
            <a:r>
              <a:rPr lang="pl-PL" dirty="0" smtClean="0"/>
              <a:t>alkoholu (szkocka whisky) na dowód jej autentyczności. Właściciel przedsiębiorstwa prowadzącego sprzedaż hurtową alkoholu Gustav </a:t>
            </a:r>
            <a:r>
              <a:rPr lang="pl-PL" dirty="0" err="1" smtClean="0"/>
              <a:t>Dassonville</a:t>
            </a:r>
            <a:r>
              <a:rPr lang="pl-PL" dirty="0" smtClean="0"/>
              <a:t> zakupił we </a:t>
            </a:r>
            <a:r>
              <a:rPr lang="pl-PL" dirty="0"/>
              <a:t>Francji alkohol </a:t>
            </a:r>
            <a:r>
              <a:rPr lang="pl-PL" dirty="0" smtClean="0"/>
              <a:t>sprowadzony z Wielkiej Brytanii, a następnie sprowadził go do Belgii. Nie mając świadectwa autentyczności koniecznego do sprzedaży alkoholu sam wystawił dokument.</a:t>
            </a:r>
          </a:p>
          <a:p>
            <a:r>
              <a:rPr lang="pl-PL" dirty="0" smtClean="0"/>
              <a:t>TSUE orzekł, </a:t>
            </a:r>
            <a:r>
              <a:rPr lang="pl-PL" dirty="0"/>
              <a:t>że takie ograniczenie stanowi środek o skutku równoważnym do ograniczenia ilościowego, ogranicza </a:t>
            </a:r>
            <a:r>
              <a:rPr lang="pl-PL" dirty="0" smtClean="0"/>
              <a:t>bowiem </a:t>
            </a:r>
            <a:r>
              <a:rPr lang="pl-PL" dirty="0"/>
              <a:t>swobodny przepływ towarów. Prawo belgijskie nakładało de facto obowiązek zakupu alkoholu tylko i </a:t>
            </a:r>
            <a:r>
              <a:rPr lang="pl-PL" dirty="0" smtClean="0"/>
              <a:t>wyłącznie </a:t>
            </a:r>
            <a:r>
              <a:rPr lang="pl-PL" dirty="0"/>
              <a:t>w kraju jego pochodzenia.  </a:t>
            </a:r>
          </a:p>
          <a:p>
            <a:r>
              <a:rPr lang="pl-PL" dirty="0"/>
              <a:t>W tym orzeczeniu </a:t>
            </a:r>
            <a:r>
              <a:rPr lang="pl-PL" dirty="0" smtClean="0"/>
              <a:t>TSUE </a:t>
            </a:r>
            <a:r>
              <a:rPr lang="pl-PL" dirty="0"/>
              <a:t>po raz </a:t>
            </a:r>
            <a:r>
              <a:rPr lang="pl-PL" b="1" dirty="0"/>
              <a:t>pierwszy zdefiniował pojęcie środka o skutku równoważnym do ograniczeń </a:t>
            </a:r>
            <a:r>
              <a:rPr lang="pl-PL" b="1" dirty="0" smtClean="0"/>
              <a:t>ilościowych</a:t>
            </a:r>
            <a:r>
              <a:rPr lang="pl-PL" dirty="0" smtClean="0"/>
              <a:t>.</a:t>
            </a:r>
          </a:p>
          <a:p>
            <a:r>
              <a:rPr lang="pl-PL" dirty="0" smtClean="0"/>
              <a:t>Podlegają tu wszelkie reguły handlowe odnoszące się do etapu dystrybucji i handlu towarem (nie dotyczy samej produkcji). Szerokie rozumienie terminu.</a:t>
            </a:r>
          </a:p>
          <a:p>
            <a:r>
              <a:rPr lang="pl-PL" b="1" dirty="0" smtClean="0"/>
              <a:t>Zarówno reguły prawne, reguły handlowe, jak i działanie i zaniechanie państwa.</a:t>
            </a:r>
          </a:p>
          <a:p>
            <a:endParaRPr lang="en-US" dirty="0"/>
          </a:p>
        </p:txBody>
      </p:sp>
    </p:spTree>
    <p:extLst>
      <p:ext uri="{BB962C8B-B14F-4D97-AF65-F5344CB8AC3E}">
        <p14:creationId xmlns:p14="http://schemas.microsoft.com/office/powerpoint/2010/main" val="1034712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Rynek wewnętrzny</a:t>
            </a:r>
            <a:endParaRPr lang="en-US" dirty="0"/>
          </a:p>
        </p:txBody>
      </p:sp>
      <p:sp>
        <p:nvSpPr>
          <p:cNvPr id="3" name="Content Placeholder 2"/>
          <p:cNvSpPr>
            <a:spLocks noGrp="1"/>
          </p:cNvSpPr>
          <p:nvPr>
            <p:ph idx="1"/>
          </p:nvPr>
        </p:nvSpPr>
        <p:spPr/>
        <p:txBody>
          <a:bodyPr>
            <a:normAutofit fontScale="92500" lnSpcReduction="10000"/>
          </a:bodyPr>
          <a:lstStyle/>
          <a:p>
            <a:r>
              <a:rPr lang="pl-PL" dirty="0"/>
              <a:t>art. 26 ust. 2 TFUE : „rynek </a:t>
            </a:r>
            <a:r>
              <a:rPr lang="pl-PL" dirty="0" smtClean="0"/>
              <a:t>wewnętrzny obejmuje </a:t>
            </a:r>
            <a:r>
              <a:rPr lang="pl-PL" dirty="0"/>
              <a:t>obszar bez granic wewnętrznych, </a:t>
            </a:r>
            <a:r>
              <a:rPr lang="pl-PL" dirty="0" smtClean="0"/>
              <a:t>w którym </a:t>
            </a:r>
            <a:r>
              <a:rPr lang="pl-PL" dirty="0"/>
              <a:t>jest zapewniony swobodny </a:t>
            </a:r>
            <a:r>
              <a:rPr lang="pl-PL" dirty="0" smtClean="0"/>
              <a:t>przepływ towarów</a:t>
            </a:r>
            <a:r>
              <a:rPr lang="pl-PL" dirty="0"/>
              <a:t>, osób, usług i kapitału zgodnie </a:t>
            </a:r>
            <a:r>
              <a:rPr lang="pl-PL" dirty="0" smtClean="0"/>
              <a:t>z postanowieniami </a:t>
            </a:r>
            <a:r>
              <a:rPr lang="pl-PL" dirty="0"/>
              <a:t>Traktatów</a:t>
            </a:r>
            <a:r>
              <a:rPr lang="pl-PL" dirty="0" smtClean="0"/>
              <a:t>”.</a:t>
            </a:r>
          </a:p>
          <a:p>
            <a:r>
              <a:rPr lang="pl-PL" dirty="0"/>
              <a:t>Rynek wewnętrzny Unii Europejskiej (UE) jest rynkiem jednolitym, na którym zapewniony jest swobodny przepływ towarów, usług, kapitału i osób oraz na którym europejscy obywatele cieszą się swobodą życia, pracy, nauki i prowadzenia działalności</a:t>
            </a:r>
            <a:r>
              <a:rPr lang="pl-PL" dirty="0" smtClean="0"/>
              <a:t>.</a:t>
            </a:r>
          </a:p>
          <a:p>
            <a:r>
              <a:rPr lang="pl-PL" dirty="0" smtClean="0"/>
              <a:t>Funkcjonuje od 1993 r.</a:t>
            </a:r>
          </a:p>
          <a:p>
            <a:r>
              <a:rPr lang="pl-PL" dirty="0" smtClean="0"/>
              <a:t>Artykuł 26 wpływa na stosowanie pozostałych przepisów TFUE dotyczących szczegółowo poszczególnych swobód, które interpretowane są z uwzględnieniem jego treści.</a:t>
            </a:r>
          </a:p>
          <a:p>
            <a:r>
              <a:rPr lang="pl-PL" dirty="0" smtClean="0"/>
              <a:t>formy </a:t>
            </a:r>
            <a:r>
              <a:rPr lang="pl-PL" dirty="0"/>
              <a:t>integracji </a:t>
            </a:r>
            <a:r>
              <a:rPr lang="pl-PL" dirty="0" smtClean="0"/>
              <a:t>gospodarczej: strefa wolnego handlu </a:t>
            </a:r>
            <a:r>
              <a:rPr lang="pl-PL" dirty="0"/>
              <a:t>-&gt; unia celna -&gt; Unia gospodarcza i </a:t>
            </a:r>
            <a:r>
              <a:rPr lang="pl-PL" dirty="0" smtClean="0"/>
              <a:t>walutowa -&gt; rynek wewnętrzny</a:t>
            </a:r>
          </a:p>
          <a:p>
            <a:endParaRPr lang="en-US" dirty="0"/>
          </a:p>
        </p:txBody>
      </p:sp>
    </p:spTree>
    <p:extLst>
      <p:ext uri="{BB962C8B-B14F-4D97-AF65-F5344CB8AC3E}">
        <p14:creationId xmlns:p14="http://schemas.microsoft.com/office/powerpoint/2010/main" val="3500713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Formuła </a:t>
            </a:r>
            <a:r>
              <a:rPr lang="pl-PL" dirty="0" err="1" smtClean="0"/>
              <a:t>Dassonville</a:t>
            </a:r>
            <a:endParaRPr lang="en-US" dirty="0"/>
          </a:p>
        </p:txBody>
      </p:sp>
      <p:sp>
        <p:nvSpPr>
          <p:cNvPr id="3" name="Content Placeholder 2"/>
          <p:cNvSpPr>
            <a:spLocks noGrp="1"/>
          </p:cNvSpPr>
          <p:nvPr>
            <p:ph idx="1"/>
          </p:nvPr>
        </p:nvSpPr>
        <p:spPr/>
        <p:txBody>
          <a:bodyPr>
            <a:normAutofit/>
          </a:bodyPr>
          <a:lstStyle/>
          <a:p>
            <a:r>
              <a:rPr lang="pl-PL" dirty="0"/>
              <a:t>Są to „wszelkie przepisy państw członkowskich dotyczące obrotu handlowego mogące </a:t>
            </a:r>
            <a:r>
              <a:rPr lang="pl-PL" b="1" dirty="0"/>
              <a:t>bezpośrednio lub pośrednio, rzeczywiście lub potencjalnie </a:t>
            </a:r>
            <a:r>
              <a:rPr lang="pl-PL" dirty="0"/>
              <a:t>utrudnić wewnątrzwspólnotową wymianę handlową między państwami członkowskimi</a:t>
            </a:r>
            <a:r>
              <a:rPr lang="pl-PL" dirty="0" smtClean="0"/>
              <a:t>.”.</a:t>
            </a:r>
          </a:p>
          <a:p>
            <a:r>
              <a:rPr lang="pl-PL" b="1" dirty="0" smtClean="0"/>
              <a:t>Bezpośrednio</a:t>
            </a:r>
            <a:r>
              <a:rPr lang="pl-PL" dirty="0" smtClean="0"/>
              <a:t> – środki w oczywisty sposób traktują towary importowane w sposób gorszy niż towary krajowe</a:t>
            </a:r>
          </a:p>
          <a:p>
            <a:r>
              <a:rPr lang="pl-PL" b="1" dirty="0" smtClean="0"/>
              <a:t>Pośrednio</a:t>
            </a:r>
            <a:r>
              <a:rPr lang="pl-PL" dirty="0" smtClean="0"/>
              <a:t> – środki z pozoru traktują tak samo towary krajowe jak i importowane, jednak de facto stawiają towary importowane w gorszej sytuacji, wymagając od nich spełnienia dodatkowych kryteriów.</a:t>
            </a:r>
          </a:p>
          <a:p>
            <a:r>
              <a:rPr lang="pl-PL" b="1" dirty="0" smtClean="0"/>
              <a:t>Rzeczywiście</a:t>
            </a:r>
            <a:r>
              <a:rPr lang="pl-PL" dirty="0" smtClean="0"/>
              <a:t> lub </a:t>
            </a:r>
            <a:r>
              <a:rPr lang="pl-PL" b="1" dirty="0" smtClean="0"/>
              <a:t>potencjalnie</a:t>
            </a:r>
            <a:r>
              <a:rPr lang="pl-PL" dirty="0" smtClean="0"/>
              <a:t> – wpływ może być niewielki, dotyczyć tylko części rynku.</a:t>
            </a:r>
            <a:endParaRPr lang="pl-PL" dirty="0"/>
          </a:p>
        </p:txBody>
      </p:sp>
    </p:spTree>
    <p:extLst>
      <p:ext uri="{BB962C8B-B14F-4D97-AF65-F5344CB8AC3E}">
        <p14:creationId xmlns:p14="http://schemas.microsoft.com/office/powerpoint/2010/main" val="3600143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Formuła </a:t>
            </a:r>
            <a:r>
              <a:rPr lang="pl-PL" dirty="0" err="1" smtClean="0"/>
              <a:t>Dassonville</a:t>
            </a:r>
            <a:endParaRPr lang="en-US" dirty="0"/>
          </a:p>
        </p:txBody>
      </p:sp>
      <p:sp>
        <p:nvSpPr>
          <p:cNvPr id="3" name="Content Placeholder 2"/>
          <p:cNvSpPr>
            <a:spLocks noGrp="1"/>
          </p:cNvSpPr>
          <p:nvPr>
            <p:ph idx="1"/>
          </p:nvPr>
        </p:nvSpPr>
        <p:spPr/>
        <p:txBody>
          <a:bodyPr>
            <a:normAutofit fontScale="92500"/>
          </a:bodyPr>
          <a:lstStyle/>
          <a:p>
            <a:r>
              <a:rPr lang="pl-PL" dirty="0"/>
              <a:t>Formuła jest niezwykle szeroka – kontrola dotyczy wszelkich środków krajowych natury prawnej i faktycznej, które mogą zagrozić swobodzie przepływu towaru, nawet jeżeli nie mają charakteru dyskryminującego wobec towarów importowanych</a:t>
            </a:r>
            <a:r>
              <a:rPr lang="pl-PL" dirty="0" smtClean="0"/>
              <a:t>. Najistotniejsze jest tu </a:t>
            </a:r>
            <a:r>
              <a:rPr lang="pl-PL" b="1" dirty="0" smtClean="0"/>
              <a:t>kryterium dostępu do rynku</a:t>
            </a:r>
            <a:r>
              <a:rPr lang="pl-PL" dirty="0" smtClean="0"/>
              <a:t>. </a:t>
            </a:r>
            <a:endParaRPr lang="en-US" dirty="0"/>
          </a:p>
          <a:p>
            <a:r>
              <a:rPr lang="pl-PL" dirty="0" smtClean="0"/>
              <a:t>Formuła </a:t>
            </a:r>
            <a:r>
              <a:rPr lang="pl-PL" dirty="0" err="1"/>
              <a:t>Dassonville</a:t>
            </a:r>
            <a:r>
              <a:rPr lang="pl-PL" dirty="0"/>
              <a:t> ma zastosowanie do następujących rodzajów ograniczeń: </a:t>
            </a:r>
          </a:p>
          <a:p>
            <a:pPr lvl="1"/>
            <a:r>
              <a:rPr lang="pl-PL" b="1" dirty="0" smtClean="0"/>
              <a:t>środki </a:t>
            </a:r>
            <a:r>
              <a:rPr lang="pl-PL" b="1" dirty="0"/>
              <a:t>krajowe bezpośrednio lub pośrednio dyskryminujące </a:t>
            </a:r>
            <a:r>
              <a:rPr lang="pl-PL" dirty="0" smtClean="0"/>
              <a:t>o </a:t>
            </a:r>
            <a:r>
              <a:rPr lang="pl-PL" dirty="0"/>
              <a:t>wprost wprowadzające kryterium pochodzenia towaru jako warunek handlu/importu lub </a:t>
            </a:r>
            <a:r>
              <a:rPr lang="pl-PL" dirty="0" smtClean="0"/>
              <a:t>o </a:t>
            </a:r>
            <a:r>
              <a:rPr lang="pl-PL" dirty="0"/>
              <a:t>traktujące bez obiektywnego uzasadnienia towary importowane gorzej niż krajowe </a:t>
            </a:r>
            <a:r>
              <a:rPr lang="pl-PL" dirty="0" smtClean="0"/>
              <a:t>= </a:t>
            </a:r>
            <a:r>
              <a:rPr lang="pl-PL" b="1" dirty="0" smtClean="0"/>
              <a:t>NIERÓWNE </a:t>
            </a:r>
            <a:r>
              <a:rPr lang="pl-PL" b="1" dirty="0"/>
              <a:t>TRAKTOWANIE W SENSIE PRAWNYM I FAKTYCZNYM </a:t>
            </a:r>
          </a:p>
          <a:p>
            <a:pPr lvl="1"/>
            <a:r>
              <a:rPr lang="pl-PL" b="1" dirty="0" smtClean="0"/>
              <a:t>środki </a:t>
            </a:r>
            <a:r>
              <a:rPr lang="pl-PL" b="1" dirty="0"/>
              <a:t>krajowe niedyskryminujące </a:t>
            </a:r>
            <a:r>
              <a:rPr lang="pl-PL" dirty="0"/>
              <a:t>– nie powołujące się bezpośrednio na kryterium pochodzenia towaru, </a:t>
            </a:r>
            <a:r>
              <a:rPr lang="pl-PL" dirty="0" smtClean="0"/>
              <a:t>ale </a:t>
            </a:r>
            <a:r>
              <a:rPr lang="pl-PL" dirty="0"/>
              <a:t>faktycznie traktujące gorzej towary importowane </a:t>
            </a:r>
            <a:r>
              <a:rPr lang="pl-PL" dirty="0" smtClean="0"/>
              <a:t>= </a:t>
            </a:r>
            <a:r>
              <a:rPr lang="pl-PL" b="1" dirty="0" smtClean="0"/>
              <a:t>RÓWNE </a:t>
            </a:r>
            <a:r>
              <a:rPr lang="pl-PL" b="1" dirty="0"/>
              <a:t>TRAKTOWANIE W SENSIE PRAWNYM, ALE NIERÓWNE W SENSIE FAKTYCZNYM </a:t>
            </a:r>
            <a:endParaRPr lang="pl-PL" b="1" dirty="0" smtClean="0"/>
          </a:p>
        </p:txBody>
      </p:sp>
    </p:spTree>
    <p:extLst>
      <p:ext uri="{BB962C8B-B14F-4D97-AF65-F5344CB8AC3E}">
        <p14:creationId xmlns:p14="http://schemas.microsoft.com/office/powerpoint/2010/main" val="2364001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Formuła </a:t>
            </a:r>
            <a:r>
              <a:rPr lang="pl-PL" dirty="0" err="1" smtClean="0"/>
              <a:t>Dassonville</a:t>
            </a:r>
            <a:endParaRPr lang="en-US" dirty="0"/>
          </a:p>
        </p:txBody>
      </p:sp>
      <p:sp>
        <p:nvSpPr>
          <p:cNvPr id="3" name="Content Placeholder 2"/>
          <p:cNvSpPr>
            <a:spLocks noGrp="1"/>
          </p:cNvSpPr>
          <p:nvPr>
            <p:ph idx="1"/>
          </p:nvPr>
        </p:nvSpPr>
        <p:spPr/>
        <p:txBody>
          <a:bodyPr>
            <a:normAutofit lnSpcReduction="10000"/>
          </a:bodyPr>
          <a:lstStyle/>
          <a:p>
            <a:r>
              <a:rPr lang="pl-PL" b="1" dirty="0" smtClean="0"/>
              <a:t>Środki stosowane w sposób niejednakowy </a:t>
            </a:r>
            <a:r>
              <a:rPr lang="pl-PL" dirty="0" smtClean="0"/>
              <a:t>– towary importowane traktowane są gorzej niż krajowe (środki dyskryminujące). </a:t>
            </a:r>
          </a:p>
          <a:p>
            <a:pPr marL="0" indent="0">
              <a:buNone/>
            </a:pPr>
            <a:r>
              <a:rPr lang="pl-PL" dirty="0" smtClean="0"/>
              <a:t>Np.: nakładanie dodatkowych wymogów na towary importowane, ograniczanie kanałów dystrybucji towarów, reguły promujące lub preferujące towary krajowe.</a:t>
            </a:r>
          </a:p>
          <a:p>
            <a:r>
              <a:rPr lang="pl-PL" b="1" dirty="0" smtClean="0"/>
              <a:t>Środki stosowane w sposób jednakowy – </a:t>
            </a:r>
            <a:r>
              <a:rPr lang="pl-PL" dirty="0" smtClean="0"/>
              <a:t>reguły traktują tak samo towary krajowe i importowane, lecz de facto nakładają szczególny ciężar na towary importowane. Producent towaru krajowego musi spełnić jedynie wymagania swojego 1 państwa, towar importowany 2 państw członkowskich. </a:t>
            </a:r>
            <a:endParaRPr lang="pl-PL" dirty="0"/>
          </a:p>
          <a:p>
            <a:pPr marL="0" indent="0">
              <a:buNone/>
            </a:pPr>
            <a:r>
              <a:rPr lang="pl-PL" dirty="0" smtClean="0"/>
              <a:t>Np.: wymogi dotyczące produktu – niemiecka sprawa czystości piwa 178/84</a:t>
            </a:r>
          </a:p>
          <a:p>
            <a:pPr marL="0" indent="0">
              <a:buNone/>
            </a:pPr>
            <a:r>
              <a:rPr lang="pl-PL" b="1" dirty="0" smtClean="0"/>
              <a:t>Wymóg transgraniczny</a:t>
            </a:r>
          </a:p>
        </p:txBody>
      </p:sp>
      <p:sp>
        <p:nvSpPr>
          <p:cNvPr id="5" name="Oval 4"/>
          <p:cNvSpPr/>
          <p:nvPr/>
        </p:nvSpPr>
        <p:spPr>
          <a:xfrm>
            <a:off x="479502" y="1905000"/>
            <a:ext cx="1739591" cy="1696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669072" y="2345471"/>
            <a:ext cx="1550021" cy="830997"/>
          </a:xfrm>
          <a:prstGeom prst="rect">
            <a:avLst/>
          </a:prstGeom>
          <a:noFill/>
        </p:spPr>
        <p:txBody>
          <a:bodyPr wrap="square" rtlCol="0">
            <a:spAutoFit/>
          </a:bodyPr>
          <a:lstStyle/>
          <a:p>
            <a:r>
              <a:rPr lang="pl-PL" sz="1600" b="1" dirty="0" smtClean="0">
                <a:solidFill>
                  <a:prstClr val="white"/>
                </a:solidFill>
              </a:rPr>
              <a:t>Wyłączenie na podstawie Art. 36 TFUE</a:t>
            </a:r>
            <a:endParaRPr lang="en-US" sz="1600" b="1" dirty="0">
              <a:solidFill>
                <a:prstClr val="white"/>
              </a:solidFill>
            </a:endParaRPr>
          </a:p>
        </p:txBody>
      </p:sp>
      <p:sp>
        <p:nvSpPr>
          <p:cNvPr id="7" name="Oval 6"/>
          <p:cNvSpPr/>
          <p:nvPr/>
        </p:nvSpPr>
        <p:spPr>
          <a:xfrm>
            <a:off x="477374" y="3858322"/>
            <a:ext cx="1741719" cy="1756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669072" y="3994531"/>
            <a:ext cx="1550021" cy="1569660"/>
          </a:xfrm>
          <a:prstGeom prst="rect">
            <a:avLst/>
          </a:prstGeom>
          <a:noFill/>
        </p:spPr>
        <p:txBody>
          <a:bodyPr wrap="square" rtlCol="0">
            <a:spAutoFit/>
          </a:bodyPr>
          <a:lstStyle/>
          <a:p>
            <a:r>
              <a:rPr lang="pl-PL" sz="1600" b="1" dirty="0" smtClean="0">
                <a:solidFill>
                  <a:prstClr val="white"/>
                </a:solidFill>
              </a:rPr>
              <a:t>Wyłączenie na podstawie Art. 36 TFUE i formuły </a:t>
            </a:r>
            <a:r>
              <a:rPr lang="pl-PL" sz="1600" b="1" dirty="0" err="1" smtClean="0">
                <a:solidFill>
                  <a:prstClr val="white"/>
                </a:solidFill>
              </a:rPr>
              <a:t>Cassis</a:t>
            </a:r>
            <a:r>
              <a:rPr lang="pl-PL" sz="1600" b="1" dirty="0" smtClean="0">
                <a:solidFill>
                  <a:prstClr val="white"/>
                </a:solidFill>
              </a:rPr>
              <a:t> de Dijon</a:t>
            </a:r>
            <a:endParaRPr lang="en-US" sz="1600" b="1" dirty="0">
              <a:solidFill>
                <a:prstClr val="white"/>
              </a:solidFill>
            </a:endParaRPr>
          </a:p>
        </p:txBody>
      </p:sp>
    </p:spTree>
    <p:extLst>
      <p:ext uri="{BB962C8B-B14F-4D97-AF65-F5344CB8AC3E}">
        <p14:creationId xmlns:p14="http://schemas.microsoft.com/office/powerpoint/2010/main" val="665458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Sprawa </a:t>
            </a:r>
            <a:r>
              <a:rPr lang="en-US" dirty="0" smtClean="0"/>
              <a:t>Cassis </a:t>
            </a:r>
            <a:r>
              <a:rPr lang="en-US" dirty="0"/>
              <a:t>de </a:t>
            </a:r>
            <a:r>
              <a:rPr lang="en-US" dirty="0" smtClean="0"/>
              <a:t>Dijon</a:t>
            </a:r>
            <a:endParaRPr lang="en-US" dirty="0"/>
          </a:p>
        </p:txBody>
      </p:sp>
      <p:sp>
        <p:nvSpPr>
          <p:cNvPr id="3" name="Content Placeholder 2"/>
          <p:cNvSpPr>
            <a:spLocks noGrp="1"/>
          </p:cNvSpPr>
          <p:nvPr>
            <p:ph idx="1"/>
          </p:nvPr>
        </p:nvSpPr>
        <p:spPr>
          <a:xfrm>
            <a:off x="1873405" y="1905000"/>
            <a:ext cx="9631207" cy="4006222"/>
          </a:xfrm>
        </p:spPr>
        <p:txBody>
          <a:bodyPr>
            <a:normAutofit/>
          </a:bodyPr>
          <a:lstStyle/>
          <a:p>
            <a:r>
              <a:rPr lang="pl-PL" dirty="0" smtClean="0"/>
              <a:t>Szerokie rozumienie środków o skutku równoważnym do ilościowych spowodowało, że właściwie każda regulacja krajowa handlowa mogła zostać uznana za niezgodną z Traktatem. Dla zapewnienia kompromisu między rozwojem rynku wewnętrznego a specyficznymi warunkami rynków państw członkowskich wprowadzono formułę </a:t>
            </a:r>
            <a:r>
              <a:rPr lang="pl-PL" dirty="0" err="1" smtClean="0"/>
              <a:t>Cassis</a:t>
            </a:r>
            <a:r>
              <a:rPr lang="pl-PL" dirty="0" smtClean="0"/>
              <a:t> de Dijon. </a:t>
            </a:r>
          </a:p>
          <a:p>
            <a:r>
              <a:rPr lang="pl-PL" dirty="0" smtClean="0"/>
              <a:t>Sprawa 120/78 – odmowa wydania Niemieckiej spółce zezwolenia na import z Francji likieru </a:t>
            </a:r>
            <a:r>
              <a:rPr lang="pl-PL" dirty="0" err="1" smtClean="0"/>
              <a:t>Cassis</a:t>
            </a:r>
            <a:r>
              <a:rPr lang="pl-PL" dirty="0" smtClean="0"/>
              <a:t> de Dijon o zawartości alkoholu 16-22%. Niemieckie prawo wymagało wyższej ilości alkoholu w trunku do uznania go za likier (min. 25%). Mimo, że ograniczenie było stosowane równo dla towarów krajowych jak i importowych uznano go za środek o skutku równoważnych do ilościowych. Argument chęci ochrony konsumenta przed nieuczciwymi praktykami handlowymi (wprowadzenie w błąd) nie może usprawiedliwiać ograniczeń. Katalog z art. 36 TFUE jest zamknięty. </a:t>
            </a:r>
          </a:p>
        </p:txBody>
      </p:sp>
    </p:spTree>
    <p:extLst>
      <p:ext uri="{BB962C8B-B14F-4D97-AF65-F5344CB8AC3E}">
        <p14:creationId xmlns:p14="http://schemas.microsoft.com/office/powerpoint/2010/main" val="788752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Formuła</a:t>
            </a:r>
            <a:r>
              <a:rPr lang="en-US" dirty="0"/>
              <a:t> Cassis de </a:t>
            </a:r>
            <a:r>
              <a:rPr lang="en-US" dirty="0" smtClean="0"/>
              <a:t>Dijon</a:t>
            </a:r>
            <a:r>
              <a:rPr lang="pl-PL" dirty="0" smtClean="0"/>
              <a:t> I</a:t>
            </a:r>
            <a:endParaRPr lang="en-US" dirty="0"/>
          </a:p>
        </p:txBody>
      </p:sp>
      <p:sp>
        <p:nvSpPr>
          <p:cNvPr id="3" name="Content Placeholder 2"/>
          <p:cNvSpPr>
            <a:spLocks noGrp="1"/>
          </p:cNvSpPr>
          <p:nvPr>
            <p:ph idx="1"/>
          </p:nvPr>
        </p:nvSpPr>
        <p:spPr>
          <a:xfrm>
            <a:off x="1114425" y="1666875"/>
            <a:ext cx="10390187" cy="4756227"/>
          </a:xfrm>
        </p:spPr>
        <p:txBody>
          <a:bodyPr>
            <a:normAutofit fontScale="92500" lnSpcReduction="10000"/>
          </a:bodyPr>
          <a:lstStyle/>
          <a:p>
            <a:r>
              <a:rPr lang="pl-PL" b="1" dirty="0"/>
              <a:t>zasada wymogów imperatywnych/koniecznych/nadrzędnych </a:t>
            </a:r>
            <a:r>
              <a:rPr lang="pl-PL" dirty="0"/>
              <a:t>(</a:t>
            </a:r>
            <a:r>
              <a:rPr lang="pl-PL" dirty="0" err="1"/>
              <a:t>Cassis</a:t>
            </a:r>
            <a:r>
              <a:rPr lang="pl-PL" dirty="0"/>
              <a:t> de Dijon I) - państwo członkowskie uprawnione jest do ograniczenia swobodnego przepływu towarów pomocą ograniczeń o skutku równoważnym do ograniczeń ilościowych, jeżeli jego podstawą jest ważny i uzasadniony interes publiczny. Formuła ta znajduje zastosowanie w sytuacji, gdy ograniczając swobodny przepływ towarów nie można się powołać na art. 36 TFUE (pełna harmonizacja swobody przepływu danego towaru przez akt prawa pochodnego). Zastosowanie tej zasady jest poddane kontroli TSUE. </a:t>
            </a:r>
            <a:endParaRPr lang="pl-PL" dirty="0" smtClean="0"/>
          </a:p>
          <a:p>
            <a:r>
              <a:rPr lang="pl-PL" dirty="0" smtClean="0"/>
              <a:t>Ograniczenie swobody dopuszczalne jeżeli:</a:t>
            </a:r>
          </a:p>
          <a:p>
            <a:pPr lvl="1"/>
            <a:r>
              <a:rPr lang="pl-PL" dirty="0" smtClean="0"/>
              <a:t>Brak </a:t>
            </a:r>
            <a:r>
              <a:rPr lang="pl-PL" b="1" dirty="0" smtClean="0"/>
              <a:t>harmonizacji</a:t>
            </a:r>
            <a:r>
              <a:rPr lang="pl-PL" dirty="0" smtClean="0"/>
              <a:t> unijnej</a:t>
            </a:r>
          </a:p>
          <a:p>
            <a:pPr lvl="1"/>
            <a:r>
              <a:rPr lang="pl-PL" dirty="0" smtClean="0"/>
              <a:t>Środki krajowe są stosowane w sposób </a:t>
            </a:r>
            <a:r>
              <a:rPr lang="pl-PL" b="1" dirty="0" smtClean="0"/>
              <a:t>niedyskryminujący</a:t>
            </a:r>
            <a:r>
              <a:rPr lang="pl-PL" dirty="0" smtClean="0"/>
              <a:t> – tak samo wobec produktów krajowych jak i importowych</a:t>
            </a:r>
          </a:p>
          <a:p>
            <a:pPr lvl="1"/>
            <a:r>
              <a:rPr lang="pl-PL" dirty="0" smtClean="0"/>
              <a:t>Ich wprowadzenie jest </a:t>
            </a:r>
            <a:r>
              <a:rPr lang="pl-PL" b="1" dirty="0" smtClean="0"/>
              <a:t>konieczne dla ochrony interesu publicznego</a:t>
            </a:r>
            <a:r>
              <a:rPr lang="pl-PL" dirty="0" smtClean="0"/>
              <a:t>. Ochrona interesu publicznego nie jest możliwa w inny sposób.</a:t>
            </a:r>
          </a:p>
          <a:p>
            <a:pPr lvl="1"/>
            <a:r>
              <a:rPr lang="pl-PL" dirty="0" smtClean="0"/>
              <a:t>Są </a:t>
            </a:r>
            <a:r>
              <a:rPr lang="pl-PL" b="1" dirty="0" smtClean="0"/>
              <a:t>proporcjonalne</a:t>
            </a:r>
            <a:r>
              <a:rPr lang="pl-PL" dirty="0" smtClean="0"/>
              <a:t>, współmierne do założonego celu</a:t>
            </a:r>
          </a:p>
          <a:p>
            <a:pPr lvl="1"/>
            <a:r>
              <a:rPr lang="pl-PL" b="1" dirty="0" smtClean="0"/>
              <a:t>Uwzględniają interes UE </a:t>
            </a:r>
            <a:r>
              <a:rPr lang="pl-PL" dirty="0" smtClean="0"/>
              <a:t>w swobodnym przepływie towarów,</a:t>
            </a:r>
          </a:p>
          <a:p>
            <a:pPr lvl="1"/>
            <a:r>
              <a:rPr lang="pl-PL" dirty="0" smtClean="0"/>
              <a:t>Państwo udowadnia, że wprowadzone ograniczenie spełnia powyższe wymogi (</a:t>
            </a:r>
            <a:r>
              <a:rPr lang="pl-PL" b="1" dirty="0" smtClean="0"/>
              <a:t>ciężar dowodu</a:t>
            </a:r>
            <a:r>
              <a:rPr lang="pl-PL" dirty="0" smtClean="0"/>
              <a:t>)</a:t>
            </a:r>
            <a:endParaRPr lang="pl-PL" dirty="0"/>
          </a:p>
        </p:txBody>
      </p:sp>
    </p:spTree>
    <p:extLst>
      <p:ext uri="{BB962C8B-B14F-4D97-AF65-F5344CB8AC3E}">
        <p14:creationId xmlns:p14="http://schemas.microsoft.com/office/powerpoint/2010/main" val="925739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Formuła</a:t>
            </a:r>
            <a:r>
              <a:rPr lang="en-US" dirty="0"/>
              <a:t> Cassis de </a:t>
            </a:r>
            <a:r>
              <a:rPr lang="en-US" dirty="0" smtClean="0"/>
              <a:t>Dijon</a:t>
            </a:r>
            <a:r>
              <a:rPr lang="pl-PL" dirty="0" smtClean="0"/>
              <a:t> I</a:t>
            </a:r>
            <a:endParaRPr lang="en-US" dirty="0"/>
          </a:p>
        </p:txBody>
      </p:sp>
      <p:sp>
        <p:nvSpPr>
          <p:cNvPr id="3" name="Content Placeholder 2"/>
          <p:cNvSpPr>
            <a:spLocks noGrp="1"/>
          </p:cNvSpPr>
          <p:nvPr>
            <p:ph idx="1"/>
          </p:nvPr>
        </p:nvSpPr>
        <p:spPr>
          <a:xfrm>
            <a:off x="1672683" y="2133600"/>
            <a:ext cx="9831929" cy="4289502"/>
          </a:xfrm>
        </p:spPr>
        <p:txBody>
          <a:bodyPr>
            <a:normAutofit/>
          </a:bodyPr>
          <a:lstStyle/>
          <a:p>
            <a:r>
              <a:rPr lang="pl-PL" b="1" dirty="0"/>
              <a:t>zasada wymogów imperatywnych/koniecznych/nadrzędnych </a:t>
            </a:r>
            <a:r>
              <a:rPr lang="pl-PL" dirty="0" smtClean="0"/>
              <a:t>dotyczy przykładowo poniższych dóbr chronionych (interes publiczny):</a:t>
            </a:r>
          </a:p>
          <a:p>
            <a:pPr lvl="1"/>
            <a:r>
              <a:rPr lang="pl-PL" dirty="0" smtClean="0"/>
              <a:t>Ochrona skutecznego krajowego nadzoru podatkowego</a:t>
            </a:r>
          </a:p>
          <a:p>
            <a:pPr lvl="1"/>
            <a:r>
              <a:rPr lang="pl-PL" dirty="0" smtClean="0"/>
              <a:t>Ochrona konsumenta</a:t>
            </a:r>
          </a:p>
          <a:p>
            <a:pPr lvl="1"/>
            <a:r>
              <a:rPr lang="pl-PL" dirty="0" smtClean="0"/>
              <a:t>Ochrona rzetelności transakcji handlowych</a:t>
            </a:r>
          </a:p>
          <a:p>
            <a:pPr lvl="1"/>
            <a:r>
              <a:rPr lang="pl-PL" dirty="0" smtClean="0"/>
              <a:t>Ochrona środowiska</a:t>
            </a:r>
          </a:p>
          <a:p>
            <a:pPr lvl="1"/>
            <a:r>
              <a:rPr lang="pl-PL" dirty="0" smtClean="0"/>
              <a:t>Ochrona warunków pracy</a:t>
            </a:r>
          </a:p>
          <a:p>
            <a:pPr lvl="1"/>
            <a:r>
              <a:rPr lang="pl-PL" dirty="0" smtClean="0"/>
              <a:t>Ochrona różnorodności prasy</a:t>
            </a:r>
          </a:p>
          <a:p>
            <a:pPr lvl="1"/>
            <a:r>
              <a:rPr lang="pl-PL" dirty="0" smtClean="0"/>
              <a:t>Ochrona praw podstawowych (np.: praw dziecka)</a:t>
            </a:r>
          </a:p>
          <a:p>
            <a:pPr lvl="1"/>
            <a:r>
              <a:rPr lang="pl-PL" dirty="0" smtClean="0"/>
              <a:t>Ochrona bezpieczeństwa w ruchu drogowym</a:t>
            </a:r>
          </a:p>
          <a:p>
            <a:pPr lvl="1"/>
            <a:r>
              <a:rPr lang="pl-PL" dirty="0" smtClean="0"/>
              <a:t>Zapewnienie skutecznej walki z przestępczością</a:t>
            </a:r>
            <a:endParaRPr lang="pl-PL" dirty="0"/>
          </a:p>
        </p:txBody>
      </p:sp>
    </p:spTree>
    <p:extLst>
      <p:ext uri="{BB962C8B-B14F-4D97-AF65-F5344CB8AC3E}">
        <p14:creationId xmlns:p14="http://schemas.microsoft.com/office/powerpoint/2010/main" val="4021598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Formuła</a:t>
            </a:r>
            <a:r>
              <a:rPr lang="en-US" dirty="0"/>
              <a:t> Cassis de </a:t>
            </a:r>
            <a:r>
              <a:rPr lang="en-US" dirty="0" smtClean="0"/>
              <a:t>Dijon</a:t>
            </a:r>
            <a:r>
              <a:rPr lang="pl-PL" dirty="0" smtClean="0"/>
              <a:t> I</a:t>
            </a:r>
            <a:endParaRPr lang="en-US" dirty="0"/>
          </a:p>
        </p:txBody>
      </p:sp>
      <p:sp>
        <p:nvSpPr>
          <p:cNvPr id="3" name="Content Placeholder 2"/>
          <p:cNvSpPr>
            <a:spLocks noGrp="1"/>
          </p:cNvSpPr>
          <p:nvPr>
            <p:ph idx="1"/>
          </p:nvPr>
        </p:nvSpPr>
        <p:spPr>
          <a:xfrm>
            <a:off x="1672683" y="2133600"/>
            <a:ext cx="9831929" cy="4289502"/>
          </a:xfrm>
        </p:spPr>
        <p:txBody>
          <a:bodyPr>
            <a:normAutofit/>
          </a:bodyPr>
          <a:lstStyle/>
          <a:p>
            <a:r>
              <a:rPr lang="pl-PL" b="1" dirty="0" smtClean="0"/>
              <a:t>Przykład. </a:t>
            </a:r>
            <a:r>
              <a:rPr lang="pl-PL" dirty="0" smtClean="0"/>
              <a:t>Holandia wprowadziła regulacje poddającą w sposób generalny i systematyczny pojazdy starsze niż 3 lata, zarejestrowane uprzednio w innym państwie członkowskim, badaniu ich stanu technicznego. Nie miały przy tym znaczenia ewentualne badania przeprowadzone wcześniej w innych państwach członkowskich. (C-297/05 Holandia).</a:t>
            </a:r>
          </a:p>
          <a:p>
            <a:r>
              <a:rPr lang="pl-PL" dirty="0" smtClean="0"/>
              <a:t>Na jaki interes mogła powołać się Holandia?</a:t>
            </a:r>
          </a:p>
          <a:p>
            <a:r>
              <a:rPr lang="pl-PL" dirty="0" smtClean="0"/>
              <a:t>Czy ograniczenie jest proporcjonalne?</a:t>
            </a:r>
          </a:p>
          <a:p>
            <a:r>
              <a:rPr lang="pl-PL" dirty="0" smtClean="0"/>
              <a:t>Czy wymogi dla zastosowania formuły </a:t>
            </a:r>
            <a:r>
              <a:rPr lang="pl-PL" dirty="0" err="1" smtClean="0"/>
              <a:t>Cassis</a:t>
            </a:r>
            <a:r>
              <a:rPr lang="pl-PL" dirty="0" smtClean="0"/>
              <a:t> de Dijon I zostały spełnione?</a:t>
            </a:r>
            <a:endParaRPr lang="pl-PL" dirty="0"/>
          </a:p>
        </p:txBody>
      </p:sp>
    </p:spTree>
    <p:extLst>
      <p:ext uri="{BB962C8B-B14F-4D97-AF65-F5344CB8AC3E}">
        <p14:creationId xmlns:p14="http://schemas.microsoft.com/office/powerpoint/2010/main" val="559909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Formuła</a:t>
            </a:r>
            <a:r>
              <a:rPr lang="en-US" dirty="0"/>
              <a:t> Cassis de </a:t>
            </a:r>
            <a:r>
              <a:rPr lang="en-US" dirty="0" smtClean="0"/>
              <a:t>Dijon</a:t>
            </a:r>
            <a:r>
              <a:rPr lang="pl-PL" dirty="0" smtClean="0"/>
              <a:t> I</a:t>
            </a:r>
            <a:endParaRPr lang="en-US" dirty="0"/>
          </a:p>
        </p:txBody>
      </p:sp>
      <p:sp>
        <p:nvSpPr>
          <p:cNvPr id="3" name="Content Placeholder 2"/>
          <p:cNvSpPr>
            <a:spLocks noGrp="1"/>
          </p:cNvSpPr>
          <p:nvPr>
            <p:ph idx="1"/>
          </p:nvPr>
        </p:nvSpPr>
        <p:spPr>
          <a:xfrm>
            <a:off x="1672683" y="2133600"/>
            <a:ext cx="9831929" cy="4289502"/>
          </a:xfrm>
        </p:spPr>
        <p:txBody>
          <a:bodyPr>
            <a:normAutofit/>
          </a:bodyPr>
          <a:lstStyle/>
          <a:p>
            <a:r>
              <a:rPr lang="pl-PL" b="1" dirty="0" smtClean="0"/>
              <a:t>Przykład. </a:t>
            </a:r>
            <a:r>
              <a:rPr lang="pl-PL" dirty="0" smtClean="0"/>
              <a:t>Włochy wprowadziły zakaz holowania przez motocykle przyczep, nawet tych specjalnie dla motocykli przystosowanych. Komisja zarzuciła naruszenie art. 34 TFUE przez Włochy – skoro zabronione jest używanie przyczep dla motocykli to w praktyce spadnie drastycznie zapotrzebowanie na te towary we Włoszech.</a:t>
            </a:r>
          </a:p>
          <a:p>
            <a:r>
              <a:rPr lang="pl-PL" dirty="0" smtClean="0"/>
              <a:t>Czy środek ten może stanowić środek o skutku równoważnym do ograniczeń ilościowych?</a:t>
            </a:r>
          </a:p>
          <a:p>
            <a:r>
              <a:rPr lang="pl-PL" dirty="0" smtClean="0"/>
              <a:t>Na jaki interes mogły powołać się Włochy?</a:t>
            </a:r>
          </a:p>
          <a:p>
            <a:r>
              <a:rPr lang="pl-PL" dirty="0" smtClean="0"/>
              <a:t>Czy ograniczenie jest proporcjonalne?</a:t>
            </a:r>
          </a:p>
          <a:p>
            <a:r>
              <a:rPr lang="pl-PL" dirty="0" smtClean="0"/>
              <a:t>Czy wymogi dla zastosowania formuły </a:t>
            </a:r>
            <a:r>
              <a:rPr lang="pl-PL" dirty="0" err="1" smtClean="0"/>
              <a:t>Cassis</a:t>
            </a:r>
            <a:r>
              <a:rPr lang="pl-PL" dirty="0" smtClean="0"/>
              <a:t> de Dijon I zostały spełnione?</a:t>
            </a:r>
            <a:endParaRPr lang="pl-PL" dirty="0"/>
          </a:p>
        </p:txBody>
      </p:sp>
    </p:spTree>
    <p:extLst>
      <p:ext uri="{BB962C8B-B14F-4D97-AF65-F5344CB8AC3E}">
        <p14:creationId xmlns:p14="http://schemas.microsoft.com/office/powerpoint/2010/main" val="2877452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Formuła</a:t>
            </a:r>
            <a:r>
              <a:rPr lang="en-US" dirty="0"/>
              <a:t> Cassis de </a:t>
            </a:r>
            <a:r>
              <a:rPr lang="en-US" dirty="0" smtClean="0"/>
              <a:t>Dijon</a:t>
            </a:r>
            <a:r>
              <a:rPr lang="pl-PL" dirty="0" smtClean="0"/>
              <a:t> II</a:t>
            </a:r>
            <a:endParaRPr lang="en-US" dirty="0"/>
          </a:p>
        </p:txBody>
      </p:sp>
      <p:sp>
        <p:nvSpPr>
          <p:cNvPr id="3" name="Content Placeholder 2"/>
          <p:cNvSpPr>
            <a:spLocks noGrp="1"/>
          </p:cNvSpPr>
          <p:nvPr>
            <p:ph idx="1"/>
          </p:nvPr>
        </p:nvSpPr>
        <p:spPr>
          <a:xfrm>
            <a:off x="1552575" y="1905000"/>
            <a:ext cx="9952037" cy="4006222"/>
          </a:xfrm>
        </p:spPr>
        <p:txBody>
          <a:bodyPr>
            <a:normAutofit/>
          </a:bodyPr>
          <a:lstStyle/>
          <a:p>
            <a:r>
              <a:rPr lang="pl-PL" dirty="0" smtClean="0"/>
              <a:t>TSUE odniósł się do argumentu Niemiec dotyczącego braku harmonizacji między państwami członkowskimi przepisów technicznych dotyczących towaru (różne wymogi minimalne w państwach członkowskich).</a:t>
            </a:r>
          </a:p>
          <a:p>
            <a:r>
              <a:rPr lang="pl-PL" b="1" dirty="0" smtClean="0"/>
              <a:t>zasada </a:t>
            </a:r>
            <a:r>
              <a:rPr lang="pl-PL" b="1" dirty="0"/>
              <a:t>wzajemnego uznawania standardów (</a:t>
            </a:r>
            <a:r>
              <a:rPr lang="pl-PL" b="1" dirty="0" err="1"/>
              <a:t>Cassis</a:t>
            </a:r>
            <a:r>
              <a:rPr lang="pl-PL" b="1" dirty="0"/>
              <a:t> de Dijon II)</a:t>
            </a:r>
            <a:r>
              <a:rPr lang="pl-PL" dirty="0"/>
              <a:t> - towar legalnie wytwarzany i wprowadzany do obrotu w państwie członkowskim powinien być dopuszczony do swobodnego obrotu we wszystkich pozostałych państwach, nawet jeżeli nie spełnia norm, które w tych państwach obowiązują (zasady produkcji, właściwości, składu, opakowania). </a:t>
            </a:r>
            <a:endParaRPr lang="pl-PL" dirty="0" smtClean="0"/>
          </a:p>
          <a:p>
            <a:r>
              <a:rPr lang="pl-PL" dirty="0" smtClean="0"/>
              <a:t>„</a:t>
            </a:r>
            <a:r>
              <a:rPr lang="pl-PL" i="1" dirty="0" err="1" smtClean="0"/>
              <a:t>If</a:t>
            </a:r>
            <a:r>
              <a:rPr lang="pl-PL" i="1" dirty="0" smtClean="0"/>
              <a:t> </a:t>
            </a:r>
            <a:r>
              <a:rPr lang="pl-PL" i="1" dirty="0" err="1" smtClean="0"/>
              <a:t>something</a:t>
            </a:r>
            <a:r>
              <a:rPr lang="pl-PL" i="1" dirty="0" smtClean="0"/>
              <a:t> </a:t>
            </a:r>
            <a:r>
              <a:rPr lang="pl-PL" i="1" dirty="0" err="1" smtClean="0"/>
              <a:t>is</a:t>
            </a:r>
            <a:r>
              <a:rPr lang="pl-PL" i="1" dirty="0" smtClean="0"/>
              <a:t> </a:t>
            </a:r>
            <a:r>
              <a:rPr lang="pl-PL" i="1" dirty="0" err="1" smtClean="0"/>
              <a:t>good</a:t>
            </a:r>
            <a:r>
              <a:rPr lang="pl-PL" i="1" dirty="0" smtClean="0"/>
              <a:t> for the French, </a:t>
            </a:r>
            <a:r>
              <a:rPr lang="pl-PL" i="1" dirty="0" err="1" smtClean="0"/>
              <a:t>then</a:t>
            </a:r>
            <a:r>
              <a:rPr lang="pl-PL" i="1" dirty="0" smtClean="0"/>
              <a:t> </a:t>
            </a:r>
            <a:r>
              <a:rPr lang="pl-PL" i="1" dirty="0" err="1" smtClean="0"/>
              <a:t>it</a:t>
            </a:r>
            <a:r>
              <a:rPr lang="pl-PL" i="1" dirty="0" smtClean="0"/>
              <a:t> </a:t>
            </a:r>
            <a:r>
              <a:rPr lang="pl-PL" i="1" dirty="0" err="1" smtClean="0"/>
              <a:t>should</a:t>
            </a:r>
            <a:r>
              <a:rPr lang="pl-PL" i="1" dirty="0" smtClean="0"/>
              <a:t> </a:t>
            </a:r>
            <a:r>
              <a:rPr lang="pl-PL" i="1" dirty="0" err="1" smtClean="0"/>
              <a:t>also</a:t>
            </a:r>
            <a:r>
              <a:rPr lang="pl-PL" i="1" dirty="0" smtClean="0"/>
              <a:t> be </a:t>
            </a:r>
            <a:r>
              <a:rPr lang="pl-PL" i="1" dirty="0" err="1" smtClean="0"/>
              <a:t>good</a:t>
            </a:r>
            <a:r>
              <a:rPr lang="pl-PL" i="1" dirty="0" smtClean="0"/>
              <a:t> for the German</a:t>
            </a:r>
            <a:r>
              <a:rPr lang="pl-PL" dirty="0" smtClean="0"/>
              <a:t>”.</a:t>
            </a:r>
          </a:p>
          <a:p>
            <a:r>
              <a:rPr lang="pl-PL" dirty="0" smtClean="0"/>
              <a:t>Konieczność automatycznie dopuszczenia towaru importowanego do sprzedaży w innym państwie członkowskim.</a:t>
            </a:r>
          </a:p>
          <a:p>
            <a:r>
              <a:rPr lang="pl-PL" dirty="0" smtClean="0"/>
              <a:t>Bodziec do harmonizacji przepisów krajowych w UE.</a:t>
            </a:r>
          </a:p>
        </p:txBody>
      </p:sp>
    </p:spTree>
    <p:extLst>
      <p:ext uri="{BB962C8B-B14F-4D97-AF65-F5344CB8AC3E}">
        <p14:creationId xmlns:p14="http://schemas.microsoft.com/office/powerpoint/2010/main" val="2803542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Formuła </a:t>
            </a:r>
            <a:r>
              <a:rPr lang="pl-PL" dirty="0" err="1" smtClean="0"/>
              <a:t>Keck</a:t>
            </a:r>
            <a:endParaRPr lang="en-US" dirty="0"/>
          </a:p>
        </p:txBody>
      </p:sp>
      <p:sp>
        <p:nvSpPr>
          <p:cNvPr id="3" name="Content Placeholder 2"/>
          <p:cNvSpPr>
            <a:spLocks noGrp="1"/>
          </p:cNvSpPr>
          <p:nvPr>
            <p:ph idx="1"/>
          </p:nvPr>
        </p:nvSpPr>
        <p:spPr>
          <a:xfrm>
            <a:off x="1857375" y="2028825"/>
            <a:ext cx="9647237" cy="3882397"/>
          </a:xfrm>
        </p:spPr>
        <p:txBody>
          <a:bodyPr>
            <a:normAutofit fontScale="92500" lnSpcReduction="10000"/>
          </a:bodyPr>
          <a:lstStyle/>
          <a:p>
            <a:r>
              <a:rPr lang="pl-PL" dirty="0"/>
              <a:t>Francja wprowadziła zakaz </a:t>
            </a:r>
            <a:r>
              <a:rPr lang="pl-PL" dirty="0" smtClean="0"/>
              <a:t>stosowania cen poniżej nabycia towaru (cen dumpingowych), </a:t>
            </a:r>
            <a:r>
              <a:rPr lang="pl-PL" dirty="0"/>
              <a:t>obwarowany sankcją </a:t>
            </a:r>
            <a:r>
              <a:rPr lang="pl-PL" dirty="0" smtClean="0"/>
              <a:t>karną. Uznano, że menagerowie 2 sklepów, znajdujących się przy granicy naruszyło ten zakaz, </a:t>
            </a:r>
            <a:r>
              <a:rPr lang="pl-PL" dirty="0"/>
              <a:t>co doprowadziło do wszczęcia </a:t>
            </a:r>
            <a:r>
              <a:rPr lang="pl-PL" dirty="0" smtClean="0"/>
              <a:t>postępowania </a:t>
            </a:r>
            <a:r>
              <a:rPr lang="pl-PL" dirty="0"/>
              <a:t>przeciwko </a:t>
            </a:r>
            <a:r>
              <a:rPr lang="pl-PL" dirty="0" smtClean="0"/>
              <a:t>nim supermarketów (</a:t>
            </a:r>
            <a:r>
              <a:rPr lang="pl-PL" dirty="0"/>
              <a:t>sprawa </a:t>
            </a:r>
            <a:r>
              <a:rPr lang="pl-PL" dirty="0" err="1"/>
              <a:t>Keck</a:t>
            </a:r>
            <a:r>
              <a:rPr lang="pl-PL" dirty="0"/>
              <a:t> &amp; </a:t>
            </a:r>
            <a:r>
              <a:rPr lang="pl-PL" dirty="0" err="1" smtClean="0"/>
              <a:t>Mithouard</a:t>
            </a:r>
            <a:r>
              <a:rPr lang="pl-PL" dirty="0"/>
              <a:t>). </a:t>
            </a:r>
          </a:p>
          <a:p>
            <a:r>
              <a:rPr lang="pl-PL" dirty="0" smtClean="0"/>
              <a:t>TSUE </a:t>
            </a:r>
            <a:r>
              <a:rPr lang="pl-PL" dirty="0"/>
              <a:t>dokonał w tym orzeczeniu podział środków przyjmowanych przez państwa członkowskie: </a:t>
            </a:r>
          </a:p>
          <a:p>
            <a:pPr lvl="1"/>
            <a:r>
              <a:rPr lang="pl-PL" dirty="0" smtClean="0"/>
              <a:t>dotyczące </a:t>
            </a:r>
            <a:r>
              <a:rPr lang="pl-PL" dirty="0"/>
              <a:t>towarów bezpośrednio (środki dotyczące kształtu, wymiarów, składu, opisu, wagi, </a:t>
            </a:r>
            <a:r>
              <a:rPr lang="pl-PL" dirty="0" smtClean="0"/>
              <a:t>etykiety</a:t>
            </a:r>
            <a:r>
              <a:rPr lang="pl-PL" dirty="0"/>
              <a:t>, opakowania) </a:t>
            </a:r>
            <a:endParaRPr lang="pl-PL" dirty="0" smtClean="0"/>
          </a:p>
          <a:p>
            <a:pPr lvl="1"/>
            <a:r>
              <a:rPr lang="pl-PL" dirty="0" smtClean="0"/>
              <a:t>dotyczące </a:t>
            </a:r>
            <a:r>
              <a:rPr lang="pl-PL" dirty="0"/>
              <a:t>towarów pośrednio </a:t>
            </a:r>
            <a:r>
              <a:rPr lang="pl-PL" dirty="0" smtClean="0"/>
              <a:t>- </a:t>
            </a:r>
            <a:r>
              <a:rPr lang="pl-PL" dirty="0"/>
              <a:t>dotyczące sposobów sprzedaży </a:t>
            </a:r>
            <a:endParaRPr lang="pl-PL" dirty="0" smtClean="0"/>
          </a:p>
          <a:p>
            <a:pPr lvl="1"/>
            <a:r>
              <a:rPr lang="pl-PL" dirty="0" smtClean="0"/>
              <a:t>dotyczą </a:t>
            </a:r>
            <a:r>
              <a:rPr lang="pl-PL" dirty="0"/>
              <a:t>sposobu wprowadzania </a:t>
            </a:r>
            <a:r>
              <a:rPr lang="pl-PL" dirty="0" smtClean="0"/>
              <a:t>ich </a:t>
            </a:r>
            <a:r>
              <a:rPr lang="pl-PL" dirty="0"/>
              <a:t>na rynek.  </a:t>
            </a:r>
          </a:p>
          <a:p>
            <a:r>
              <a:rPr lang="pl-PL" dirty="0"/>
              <a:t>Formuła </a:t>
            </a:r>
            <a:r>
              <a:rPr lang="pl-PL" dirty="0" err="1"/>
              <a:t>Keck</a:t>
            </a:r>
            <a:r>
              <a:rPr lang="pl-PL" dirty="0"/>
              <a:t> wyłącza zastosowanie formuły </a:t>
            </a:r>
            <a:r>
              <a:rPr lang="pl-PL" dirty="0" err="1"/>
              <a:t>Dassonvile</a:t>
            </a:r>
            <a:r>
              <a:rPr lang="pl-PL" dirty="0"/>
              <a:t> i definicji środka o skutku równoważnym do </a:t>
            </a:r>
            <a:r>
              <a:rPr lang="pl-PL" dirty="0" smtClean="0"/>
              <a:t>środków </a:t>
            </a:r>
            <a:r>
              <a:rPr lang="pl-PL" dirty="0"/>
              <a:t>dotyczących towarów pośrednio, czyli tych dotyczących sposobu sprzedaży. Prawo krajowe </a:t>
            </a:r>
            <a:r>
              <a:rPr lang="pl-PL" dirty="0" smtClean="0"/>
              <a:t>dotyczące </a:t>
            </a:r>
            <a:r>
              <a:rPr lang="pl-PL" dirty="0"/>
              <a:t>sposobów sprzedaży, o ile spełnia wymogi formuły </a:t>
            </a:r>
            <a:r>
              <a:rPr lang="pl-PL" dirty="0" err="1"/>
              <a:t>Keck</a:t>
            </a:r>
            <a:r>
              <a:rPr lang="pl-PL" dirty="0"/>
              <a:t>, będzie zgodne z art. 34 TFUE. </a:t>
            </a:r>
            <a:endParaRPr lang="en-US" dirty="0"/>
          </a:p>
        </p:txBody>
      </p:sp>
    </p:spTree>
    <p:extLst>
      <p:ext uri="{BB962C8B-B14F-4D97-AF65-F5344CB8AC3E}">
        <p14:creationId xmlns:p14="http://schemas.microsoft.com/office/powerpoint/2010/main" val="3019532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Harmonizacja </a:t>
            </a:r>
            <a:endParaRPr lang="en-US" dirty="0"/>
          </a:p>
        </p:txBody>
      </p:sp>
      <p:sp>
        <p:nvSpPr>
          <p:cNvPr id="3" name="Content Placeholder 2"/>
          <p:cNvSpPr>
            <a:spLocks noGrp="1"/>
          </p:cNvSpPr>
          <p:nvPr>
            <p:ph idx="1"/>
          </p:nvPr>
        </p:nvSpPr>
        <p:spPr/>
        <p:txBody>
          <a:bodyPr>
            <a:normAutofit fontScale="92500" lnSpcReduction="20000"/>
          </a:bodyPr>
          <a:lstStyle/>
          <a:p>
            <a:r>
              <a:rPr lang="pl-PL" dirty="0"/>
              <a:t>Od końca lat 70. XX w. podejmuje się intensywne starania w celu harmonizacji ustawodawstwa krajowego. Przyjęcie przepisów harmonizujących umożliwiło zniesienie przeszkód tworzonych przez przepisy krajowe jako niemających zastosowania i ustanowienie wspólnych zasad zarówno w celu zagwarantowania swobody przepływu towarów i usług, jak i poszanowania innych celów traktatu WE, takich jak ochrona środowiska, konsumenta, konkurencji itd</a:t>
            </a:r>
            <a:r>
              <a:rPr lang="pl-PL" dirty="0" smtClean="0"/>
              <a:t>.</a:t>
            </a:r>
          </a:p>
          <a:p>
            <a:r>
              <a:rPr lang="pl-PL" dirty="0"/>
              <a:t>Harmonizacja prawa </a:t>
            </a:r>
            <a:r>
              <a:rPr lang="pl-PL" dirty="0" smtClean="0"/>
              <a:t>- </a:t>
            </a:r>
            <a:r>
              <a:rPr lang="pl-PL" dirty="0"/>
              <a:t>jedna z metod służących realizacji celów Unii określonych w art. 3 TUE, w </a:t>
            </a:r>
            <a:r>
              <a:rPr lang="pl-PL" dirty="0" smtClean="0"/>
              <a:t>szczególności zapewnieniu </a:t>
            </a:r>
            <a:r>
              <a:rPr lang="pl-PL" dirty="0"/>
              <a:t>ustanowienia rynku wewnętrznego i polega na zastąpieniu normą unijną wielu przepisów </a:t>
            </a:r>
            <a:r>
              <a:rPr lang="pl-PL" dirty="0" smtClean="0"/>
              <a:t>krajowych regulujących </a:t>
            </a:r>
            <a:r>
              <a:rPr lang="pl-PL" dirty="0"/>
              <a:t>daną kwestię</a:t>
            </a:r>
            <a:r>
              <a:rPr lang="pl-PL" dirty="0" smtClean="0"/>
              <a:t>.</a:t>
            </a:r>
          </a:p>
          <a:p>
            <a:pPr lvl="1"/>
            <a:r>
              <a:rPr lang="pl-PL" dirty="0" smtClean="0"/>
              <a:t>Wyczerpująca (klauzula wyłączności, </a:t>
            </a:r>
            <a:r>
              <a:rPr lang="en-US" dirty="0" err="1"/>
              <a:t>klauzula</a:t>
            </a:r>
            <a:r>
              <a:rPr lang="en-US" dirty="0"/>
              <a:t> </a:t>
            </a:r>
            <a:r>
              <a:rPr lang="en-US" dirty="0" err="1"/>
              <a:t>swobodnego</a:t>
            </a:r>
            <a:r>
              <a:rPr lang="en-US" dirty="0"/>
              <a:t> </a:t>
            </a:r>
            <a:r>
              <a:rPr lang="en-US" dirty="0" err="1" smtClean="0"/>
              <a:t>przepływu</a:t>
            </a:r>
            <a:r>
              <a:rPr lang="pl-PL" dirty="0" smtClean="0"/>
              <a:t>)</a:t>
            </a:r>
          </a:p>
          <a:p>
            <a:pPr lvl="1"/>
            <a:r>
              <a:rPr lang="pl-PL" dirty="0" smtClean="0"/>
              <a:t>Opcjonalna</a:t>
            </a:r>
          </a:p>
          <a:p>
            <a:pPr lvl="1"/>
            <a:r>
              <a:rPr lang="pl-PL" dirty="0" smtClean="0"/>
              <a:t>Minimalna </a:t>
            </a:r>
          </a:p>
          <a:p>
            <a:pPr lvl="1"/>
            <a:endParaRPr lang="pl-PL" dirty="0"/>
          </a:p>
          <a:p>
            <a:endParaRPr lang="pl-PL" dirty="0"/>
          </a:p>
          <a:p>
            <a:endParaRPr lang="en-US" dirty="0"/>
          </a:p>
        </p:txBody>
      </p:sp>
    </p:spTree>
    <p:extLst>
      <p:ext uri="{BB962C8B-B14F-4D97-AF65-F5344CB8AC3E}">
        <p14:creationId xmlns:p14="http://schemas.microsoft.com/office/powerpoint/2010/main" val="3349404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Formuła </a:t>
            </a:r>
            <a:r>
              <a:rPr lang="pl-PL" dirty="0" err="1" smtClean="0"/>
              <a:t>Keck</a:t>
            </a:r>
            <a:endParaRPr lang="en-US" dirty="0"/>
          </a:p>
        </p:txBody>
      </p:sp>
      <p:sp>
        <p:nvSpPr>
          <p:cNvPr id="3" name="Content Placeholder 2"/>
          <p:cNvSpPr>
            <a:spLocks noGrp="1"/>
          </p:cNvSpPr>
          <p:nvPr>
            <p:ph idx="1"/>
          </p:nvPr>
        </p:nvSpPr>
        <p:spPr/>
        <p:txBody>
          <a:bodyPr>
            <a:normAutofit lnSpcReduction="10000"/>
          </a:bodyPr>
          <a:lstStyle/>
          <a:p>
            <a:r>
              <a:rPr lang="pl-PL" dirty="0" smtClean="0"/>
              <a:t>Reguły odnoszące się do okoliczności rynkowych sprzedaży towarów</a:t>
            </a:r>
          </a:p>
          <a:p>
            <a:pPr lvl="1"/>
            <a:r>
              <a:rPr lang="pl-PL" dirty="0" smtClean="0"/>
              <a:t>Kto sprzedaje towar? (aptekarz, akwizytor)</a:t>
            </a:r>
          </a:p>
          <a:p>
            <a:pPr lvl="1"/>
            <a:r>
              <a:rPr lang="pl-PL" dirty="0" smtClean="0"/>
              <a:t>Kiedy następuje sprzedaż? (w nocy, w niedziele)</a:t>
            </a:r>
          </a:p>
          <a:p>
            <a:pPr lvl="1"/>
            <a:r>
              <a:rPr lang="pl-PL" dirty="0" smtClean="0"/>
              <a:t>Gdzie dokonuje się sprzedaży? (w sklepie wysyłkowym, bezpośrednio u konsumenta)</a:t>
            </a:r>
          </a:p>
          <a:p>
            <a:pPr lvl="1"/>
            <a:r>
              <a:rPr lang="pl-PL" dirty="0" smtClean="0"/>
              <a:t>W jaki sposób dokonuje się sprzedaży? (ze stratą, dodatkowym prezentem, rabatem)</a:t>
            </a:r>
          </a:p>
          <a:p>
            <a:r>
              <a:rPr lang="pl-PL" dirty="0" smtClean="0"/>
              <a:t>O ile mogą one ograniczać wielkość obrotu handlowego, o tyle nie są one wydawane w celu ochrony rynku krajowego ani nie mają takiego skutku (w przeciwieństwie do środków o skutku równoważnym do ograniczeń ilościowych). Najczęściej znajdują one zastosowanie w taki sam sposób do towarów krajowych jak i importowanych. </a:t>
            </a:r>
          </a:p>
          <a:p>
            <a:pPr lvl="1"/>
            <a:endParaRPr lang="en-US" dirty="0"/>
          </a:p>
        </p:txBody>
      </p:sp>
    </p:spTree>
    <p:extLst>
      <p:ext uri="{BB962C8B-B14F-4D97-AF65-F5344CB8AC3E}">
        <p14:creationId xmlns:p14="http://schemas.microsoft.com/office/powerpoint/2010/main" val="4013910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Formuła </a:t>
            </a:r>
            <a:r>
              <a:rPr lang="pl-PL" dirty="0" err="1" smtClean="0"/>
              <a:t>Keck</a:t>
            </a:r>
            <a:endParaRPr lang="en-US" dirty="0"/>
          </a:p>
        </p:txBody>
      </p:sp>
      <p:sp>
        <p:nvSpPr>
          <p:cNvPr id="3" name="Content Placeholder 2"/>
          <p:cNvSpPr>
            <a:spLocks noGrp="1"/>
          </p:cNvSpPr>
          <p:nvPr>
            <p:ph idx="1"/>
          </p:nvPr>
        </p:nvSpPr>
        <p:spPr>
          <a:xfrm>
            <a:off x="1590675" y="1905000"/>
            <a:ext cx="9913937" cy="4006222"/>
          </a:xfrm>
        </p:spPr>
        <p:txBody>
          <a:bodyPr>
            <a:normAutofit/>
          </a:bodyPr>
          <a:lstStyle/>
          <a:p>
            <a:r>
              <a:rPr lang="pl-PL" dirty="0" smtClean="0"/>
              <a:t>Regulacje </a:t>
            </a:r>
            <a:r>
              <a:rPr lang="pl-PL" dirty="0"/>
              <a:t>krajowe dotyczące sposobów sprzedaży nie będą uznane za środek o skutku </a:t>
            </a:r>
            <a:r>
              <a:rPr lang="pl-PL" dirty="0" smtClean="0"/>
              <a:t>równoważnym </a:t>
            </a:r>
            <a:r>
              <a:rPr lang="pl-PL" dirty="0"/>
              <a:t>do ograniczenia ilościowego z art. 34 TFUE, jeżeli zachowane zostaną następujące warunki: </a:t>
            </a:r>
          </a:p>
          <a:p>
            <a:pPr lvl="1"/>
            <a:r>
              <a:rPr lang="pl-PL" dirty="0" smtClean="0"/>
              <a:t>jednakowe </a:t>
            </a:r>
            <a:r>
              <a:rPr lang="pl-PL" dirty="0"/>
              <a:t>zastosowanie środka do wszystkich przedsiębiorców </a:t>
            </a:r>
            <a:r>
              <a:rPr lang="pl-PL" dirty="0" smtClean="0"/>
              <a:t>działających na terenie danego państwa- </a:t>
            </a:r>
            <a:r>
              <a:rPr lang="pl-PL" dirty="0"/>
              <a:t>zarówno krajowych jak i </a:t>
            </a:r>
            <a:r>
              <a:rPr lang="pl-PL" dirty="0" smtClean="0"/>
              <a:t>zagranicznych</a:t>
            </a:r>
            <a:r>
              <a:rPr lang="pl-PL" dirty="0"/>
              <a:t>, </a:t>
            </a:r>
          </a:p>
          <a:p>
            <a:pPr lvl="1"/>
            <a:r>
              <a:rPr lang="pl-PL" dirty="0" smtClean="0"/>
              <a:t>Taki sam wpływ </a:t>
            </a:r>
            <a:r>
              <a:rPr lang="pl-PL" dirty="0"/>
              <a:t>środka </a:t>
            </a:r>
            <a:r>
              <a:rPr lang="pl-PL" dirty="0" smtClean="0"/>
              <a:t>(pod względem prawnym i faktycznym) na </a:t>
            </a:r>
            <a:r>
              <a:rPr lang="pl-PL" dirty="0"/>
              <a:t>produkty </a:t>
            </a:r>
            <a:r>
              <a:rPr lang="pl-PL" dirty="0" smtClean="0"/>
              <a:t>krajowe jak </a:t>
            </a:r>
            <a:r>
              <a:rPr lang="pl-PL" dirty="0"/>
              <a:t>i </a:t>
            </a:r>
            <a:r>
              <a:rPr lang="pl-PL" dirty="0" smtClean="0"/>
              <a:t>zagraniczne</a:t>
            </a:r>
            <a:r>
              <a:rPr lang="pl-PL" dirty="0"/>
              <a:t> </a:t>
            </a:r>
            <a:r>
              <a:rPr lang="pl-PL" dirty="0" smtClean="0"/>
              <a:t>– brak dyskryminacji,</a:t>
            </a:r>
            <a:endParaRPr lang="pl-PL" dirty="0"/>
          </a:p>
          <a:p>
            <a:pPr lvl="1"/>
            <a:r>
              <a:rPr lang="pl-PL" dirty="0" smtClean="0"/>
              <a:t>Takie </a:t>
            </a:r>
            <a:r>
              <a:rPr lang="pl-PL" dirty="0"/>
              <a:t>samoograniczenie dostępu do rynku dla towarów krajowych i zagranicznych. </a:t>
            </a:r>
            <a:r>
              <a:rPr lang="pl-PL" dirty="0" smtClean="0"/>
              <a:t>Regulacje te nie uniemożliwiają/ograniczają dostępu towarów zagranicznych do rynku bardziej niż ma to miejsce w przypadku towarów krajowych</a:t>
            </a:r>
          </a:p>
          <a:p>
            <a:r>
              <a:rPr lang="pl-PL" dirty="0" smtClean="0"/>
              <a:t>Formuła </a:t>
            </a:r>
            <a:r>
              <a:rPr lang="pl-PL" dirty="0" err="1" smtClean="0"/>
              <a:t>Keck</a:t>
            </a:r>
            <a:r>
              <a:rPr lang="pl-PL" dirty="0" smtClean="0"/>
              <a:t> rzadko znajduje zastosowanie w orzeczeniach TSUE.</a:t>
            </a:r>
            <a:endParaRPr lang="pl-PL" dirty="0"/>
          </a:p>
        </p:txBody>
      </p:sp>
    </p:spTree>
    <p:extLst>
      <p:ext uri="{BB962C8B-B14F-4D97-AF65-F5344CB8AC3E}">
        <p14:creationId xmlns:p14="http://schemas.microsoft.com/office/powerpoint/2010/main" val="1889816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Formuła </a:t>
            </a:r>
            <a:r>
              <a:rPr lang="pl-PL" dirty="0" err="1" smtClean="0"/>
              <a:t>Keck</a:t>
            </a:r>
            <a:endParaRPr lang="en-US" dirty="0"/>
          </a:p>
        </p:txBody>
      </p:sp>
      <p:sp>
        <p:nvSpPr>
          <p:cNvPr id="3" name="Content Placeholder 2"/>
          <p:cNvSpPr>
            <a:spLocks noGrp="1"/>
          </p:cNvSpPr>
          <p:nvPr>
            <p:ph idx="1"/>
          </p:nvPr>
        </p:nvSpPr>
        <p:spPr>
          <a:xfrm>
            <a:off x="2095500" y="2133600"/>
            <a:ext cx="9409112" cy="3981450"/>
          </a:xfrm>
        </p:spPr>
        <p:txBody>
          <a:bodyPr>
            <a:normAutofit/>
          </a:bodyPr>
          <a:lstStyle/>
          <a:p>
            <a:r>
              <a:rPr lang="pl-PL" b="1" dirty="0" smtClean="0"/>
              <a:t>Przykład 1</a:t>
            </a:r>
            <a:r>
              <a:rPr lang="pl-PL" dirty="0" smtClean="0"/>
              <a:t>. Przepisy regulujące godziny otwarcia stacji benzynowych w Holandii. Stacje zlokalizowane poza terenem zabudowanym wzdłuż autostrad mogą sprzedawać całą dobę jedynie towary, które był związane z podróżowaniem (np.: paliwo, narzędzia, etc.). Wszystkie inne towary mogą być sprzedawane jedynie w normalnych dziennych godzinach otwarcia stacji. (C-401-402/92 </a:t>
            </a:r>
            <a:r>
              <a:rPr lang="pl-PL" dirty="0" err="1" smtClean="0"/>
              <a:t>Tankstation</a:t>
            </a:r>
            <a:r>
              <a:rPr lang="pl-PL" dirty="0" smtClean="0"/>
              <a:t>)</a:t>
            </a:r>
          </a:p>
          <a:p>
            <a:r>
              <a:rPr lang="pl-PL" b="1" dirty="0" smtClean="0"/>
              <a:t>Przykład 2</a:t>
            </a:r>
            <a:r>
              <a:rPr lang="pl-PL" dirty="0" smtClean="0"/>
              <a:t>. Grecja wprowadziła przepisy zakazujące sprzedaży poza aptekami pasteryzowanego mleka dla niemowląt. Mleko nie może być sprzedawane w zwykłych sklepach, przez co jego popyt i import jest ograniczony. Nie ma greckich producentów mleka dla niemowląt, w związku z czym Komisja uznaje środek za dyskryminujący. (C-391/92 Grecja).</a:t>
            </a:r>
          </a:p>
          <a:p>
            <a:pPr marL="0" indent="0">
              <a:buNone/>
            </a:pPr>
            <a:endParaRPr lang="pl-PL" dirty="0"/>
          </a:p>
        </p:txBody>
      </p:sp>
    </p:spTree>
    <p:extLst>
      <p:ext uri="{BB962C8B-B14F-4D97-AF65-F5344CB8AC3E}">
        <p14:creationId xmlns:p14="http://schemas.microsoft.com/office/powerpoint/2010/main" val="1998410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Formuła </a:t>
            </a:r>
            <a:r>
              <a:rPr lang="pl-PL" dirty="0" err="1" smtClean="0"/>
              <a:t>Keck</a:t>
            </a:r>
            <a:endParaRPr lang="en-US" dirty="0"/>
          </a:p>
        </p:txBody>
      </p:sp>
      <p:sp>
        <p:nvSpPr>
          <p:cNvPr id="3" name="Content Placeholder 2"/>
          <p:cNvSpPr>
            <a:spLocks noGrp="1"/>
          </p:cNvSpPr>
          <p:nvPr>
            <p:ph idx="1"/>
          </p:nvPr>
        </p:nvSpPr>
        <p:spPr>
          <a:xfrm>
            <a:off x="1628775" y="2133599"/>
            <a:ext cx="9875837" cy="4105275"/>
          </a:xfrm>
        </p:spPr>
        <p:txBody>
          <a:bodyPr>
            <a:normAutofit/>
          </a:bodyPr>
          <a:lstStyle/>
          <a:p>
            <a:r>
              <a:rPr lang="pl-PL" b="1" dirty="0" smtClean="0"/>
              <a:t>Przykład 3.</a:t>
            </a:r>
          </a:p>
          <a:p>
            <a:r>
              <a:rPr lang="pl-PL" dirty="0" smtClean="0"/>
              <a:t>Przedsiębiorstwo Mars w całej Europie rozpoczęło promocyjną sprzedaż batoników o zwiększonej wielkości o 10%. Na opakowaniu widniało oznaczenie o zwiększonej wielkości batonika, jednak zajmowało więcej niż deklarowane 10% wielkości. Niemieckie stowarzyszenie zwalczania nieuczciwej konkurencji uznało, że takie opakowanie wprowadza konsumenta w błąd (sądzi, że batonik jest powiększony o znacznie więcej niż 10%). </a:t>
            </a:r>
          </a:p>
          <a:p>
            <a:r>
              <a:rPr lang="pl-PL" dirty="0" smtClean="0"/>
              <a:t>Czy w Niemczech można było zakazać takiej reklamy zgodnie z prawem UE?</a:t>
            </a:r>
          </a:p>
          <a:p>
            <a:r>
              <a:rPr lang="pl-PL" dirty="0" smtClean="0"/>
              <a:t>Czy możliwe jest tu zastosowanie formuły </a:t>
            </a:r>
            <a:r>
              <a:rPr lang="pl-PL" dirty="0" err="1" smtClean="0"/>
              <a:t>Keck</a:t>
            </a:r>
            <a:r>
              <a:rPr lang="pl-PL" dirty="0" smtClean="0"/>
              <a:t>?</a:t>
            </a:r>
          </a:p>
          <a:p>
            <a:r>
              <a:rPr lang="pl-PL" dirty="0" smtClean="0"/>
              <a:t>Czy ograniczenie dotyczy sposobów sprzedaży?</a:t>
            </a:r>
            <a:endParaRPr lang="pl-PL" dirty="0"/>
          </a:p>
        </p:txBody>
      </p:sp>
    </p:spTree>
    <p:extLst>
      <p:ext uri="{BB962C8B-B14F-4D97-AF65-F5344CB8AC3E}">
        <p14:creationId xmlns:p14="http://schemas.microsoft.com/office/powerpoint/2010/main" val="2980229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Na kolejnych zajęciach:</a:t>
            </a:r>
            <a:endParaRPr lang="en-US" dirty="0"/>
          </a:p>
        </p:txBody>
      </p:sp>
      <p:sp>
        <p:nvSpPr>
          <p:cNvPr id="3" name="Content Placeholder 2"/>
          <p:cNvSpPr>
            <a:spLocks noGrp="1"/>
          </p:cNvSpPr>
          <p:nvPr>
            <p:ph idx="1"/>
          </p:nvPr>
        </p:nvSpPr>
        <p:spPr/>
        <p:txBody>
          <a:bodyPr/>
          <a:lstStyle/>
          <a:p>
            <a:r>
              <a:rPr lang="pl-PL" dirty="0" smtClean="0"/>
              <a:t>Swoboda przepływu:</a:t>
            </a:r>
          </a:p>
          <a:p>
            <a:pPr lvl="1"/>
            <a:r>
              <a:rPr lang="pl-PL" dirty="0" smtClean="0"/>
              <a:t>osób, </a:t>
            </a:r>
          </a:p>
          <a:p>
            <a:pPr lvl="1"/>
            <a:r>
              <a:rPr lang="pl-PL" dirty="0" smtClean="0"/>
              <a:t>usług, </a:t>
            </a:r>
          </a:p>
          <a:p>
            <a:pPr lvl="1"/>
            <a:r>
              <a:rPr lang="pl-PL" dirty="0" smtClean="0"/>
              <a:t>przedsiębiorczości kapitału</a:t>
            </a:r>
            <a:endParaRPr lang="pl-PL" dirty="0"/>
          </a:p>
          <a:p>
            <a:r>
              <a:rPr lang="pl-PL" dirty="0" smtClean="0"/>
              <a:t>Ograniczenia swobód rynku wewnętrznego</a:t>
            </a:r>
          </a:p>
          <a:p>
            <a:r>
              <a:rPr lang="pl-PL" dirty="0" smtClean="0"/>
              <a:t>Test wraz z omówieniem odpowiedzi </a:t>
            </a:r>
            <a:endParaRPr lang="en-US" dirty="0"/>
          </a:p>
        </p:txBody>
      </p:sp>
    </p:spTree>
    <p:extLst>
      <p:ext uri="{BB962C8B-B14F-4D97-AF65-F5344CB8AC3E}">
        <p14:creationId xmlns:p14="http://schemas.microsoft.com/office/powerpoint/2010/main" val="830664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Swoboda świadczenia usług</a:t>
            </a:r>
            <a:endParaRPr lang="en-US" dirty="0"/>
          </a:p>
        </p:txBody>
      </p:sp>
      <p:sp>
        <p:nvSpPr>
          <p:cNvPr id="3" name="Content Placeholder 2"/>
          <p:cNvSpPr>
            <a:spLocks noGrp="1"/>
          </p:cNvSpPr>
          <p:nvPr>
            <p:ph idx="1"/>
          </p:nvPr>
        </p:nvSpPr>
        <p:spPr>
          <a:xfrm>
            <a:off x="1080655" y="1714501"/>
            <a:ext cx="10423957" cy="4883726"/>
          </a:xfrm>
        </p:spPr>
        <p:txBody>
          <a:bodyPr>
            <a:normAutofit lnSpcReduction="10000"/>
          </a:bodyPr>
          <a:lstStyle/>
          <a:p>
            <a:r>
              <a:rPr lang="pl-PL" b="1" dirty="0" smtClean="0"/>
              <a:t>Usługą</a:t>
            </a:r>
            <a:r>
              <a:rPr lang="pl-PL" dirty="0" smtClean="0"/>
              <a:t> </a:t>
            </a:r>
            <a:r>
              <a:rPr lang="pl-PL" dirty="0"/>
              <a:t>jest świadczenie wykonywane zwykle za wynagrodzeniem, w zakresie, w jakim nie jest </a:t>
            </a:r>
            <a:r>
              <a:rPr lang="pl-PL" dirty="0" smtClean="0"/>
              <a:t>objęte postanowieniami </a:t>
            </a:r>
            <a:r>
              <a:rPr lang="pl-PL" dirty="0"/>
              <a:t>o swobodnym przepływie osób, towarów i </a:t>
            </a:r>
            <a:r>
              <a:rPr lang="pl-PL" dirty="0" smtClean="0"/>
              <a:t>kapitału (subsydiarna funkcja </a:t>
            </a:r>
            <a:r>
              <a:rPr lang="pl-PL" dirty="0"/>
              <a:t>swobody świadczenia </a:t>
            </a:r>
            <a:r>
              <a:rPr lang="pl-PL" dirty="0" smtClean="0"/>
              <a:t>usług). </a:t>
            </a:r>
          </a:p>
          <a:p>
            <a:r>
              <a:rPr lang="pl-PL" dirty="0" smtClean="0"/>
              <a:t>Usługi obejmują </a:t>
            </a:r>
            <a:r>
              <a:rPr lang="pl-PL" dirty="0"/>
              <a:t>zwłaszcza:</a:t>
            </a:r>
          </a:p>
          <a:p>
            <a:pPr lvl="1"/>
            <a:r>
              <a:rPr lang="pl-PL" dirty="0" smtClean="0"/>
              <a:t>działalność </a:t>
            </a:r>
            <a:r>
              <a:rPr lang="pl-PL" dirty="0"/>
              <a:t>o charakterze przemysłowym;</a:t>
            </a:r>
          </a:p>
          <a:p>
            <a:pPr lvl="1"/>
            <a:r>
              <a:rPr lang="pl-PL" dirty="0" smtClean="0"/>
              <a:t>działalność </a:t>
            </a:r>
            <a:r>
              <a:rPr lang="pl-PL" dirty="0"/>
              <a:t>o charakterze handlowym;</a:t>
            </a:r>
          </a:p>
          <a:p>
            <a:pPr lvl="1"/>
            <a:r>
              <a:rPr lang="pl-PL" dirty="0" smtClean="0"/>
              <a:t>działalność </a:t>
            </a:r>
            <a:r>
              <a:rPr lang="pl-PL" dirty="0"/>
              <a:t>rzemieślniczą;</a:t>
            </a:r>
          </a:p>
          <a:p>
            <a:pPr lvl="1"/>
            <a:r>
              <a:rPr lang="pl-PL" dirty="0" smtClean="0"/>
              <a:t>wykonywanie </a:t>
            </a:r>
            <a:r>
              <a:rPr lang="pl-PL" dirty="0"/>
              <a:t>wolnych </a:t>
            </a:r>
            <a:r>
              <a:rPr lang="pl-PL" dirty="0" smtClean="0"/>
              <a:t>zawodów</a:t>
            </a:r>
          </a:p>
          <a:p>
            <a:r>
              <a:rPr lang="pl-PL" dirty="0" smtClean="0"/>
              <a:t>Art. 4 dyrektywy </a:t>
            </a:r>
            <a:r>
              <a:rPr lang="pl-PL" dirty="0"/>
              <a:t>2006/123/WE Parlamentu </a:t>
            </a:r>
            <a:r>
              <a:rPr lang="pl-PL" dirty="0" smtClean="0"/>
              <a:t>Europejskiego i Rady z dnia 12 grudnia 2006 r. dotycząca usług na rynku wewnętrznym</a:t>
            </a:r>
          </a:p>
          <a:p>
            <a:pPr lvl="1"/>
            <a:r>
              <a:rPr lang="pl-PL" dirty="0"/>
              <a:t>charakter czasowy, </a:t>
            </a:r>
            <a:endParaRPr lang="pl-PL" dirty="0" smtClean="0"/>
          </a:p>
          <a:p>
            <a:pPr lvl="1"/>
            <a:r>
              <a:rPr lang="pl-PL" dirty="0" smtClean="0"/>
              <a:t>wykonywana odpłatnie*</a:t>
            </a:r>
          </a:p>
          <a:p>
            <a:pPr lvl="1"/>
            <a:r>
              <a:rPr lang="pl-PL" dirty="0" smtClean="0"/>
              <a:t>charakter transgraniczny</a:t>
            </a:r>
          </a:p>
          <a:p>
            <a:pPr lvl="1"/>
            <a:r>
              <a:rPr lang="pl-PL" dirty="0" smtClean="0"/>
              <a:t>charakter </a:t>
            </a:r>
            <a:r>
              <a:rPr lang="pl-PL" dirty="0"/>
              <a:t>niematerialny świadczenia</a:t>
            </a:r>
            <a:endParaRPr lang="en-US" dirty="0"/>
          </a:p>
        </p:txBody>
      </p:sp>
    </p:spTree>
    <p:extLst>
      <p:ext uri="{BB962C8B-B14F-4D97-AF65-F5344CB8AC3E}">
        <p14:creationId xmlns:p14="http://schemas.microsoft.com/office/powerpoint/2010/main" val="1001928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Swoboda przepływu usług </a:t>
            </a:r>
            <a:endParaRPr lang="en-US" dirty="0"/>
          </a:p>
        </p:txBody>
      </p:sp>
      <p:sp>
        <p:nvSpPr>
          <p:cNvPr id="3" name="Content Placeholder 2"/>
          <p:cNvSpPr>
            <a:spLocks noGrp="1"/>
          </p:cNvSpPr>
          <p:nvPr>
            <p:ph idx="1"/>
          </p:nvPr>
        </p:nvSpPr>
        <p:spPr/>
        <p:txBody>
          <a:bodyPr/>
          <a:lstStyle/>
          <a:p>
            <a:r>
              <a:rPr lang="pl-PL" dirty="0" smtClean="0"/>
              <a:t>Charakter transgraniczny usługi:</a:t>
            </a:r>
          </a:p>
          <a:p>
            <a:pPr lvl="1"/>
            <a:r>
              <a:rPr lang="pl-PL" dirty="0"/>
              <a:t>czynna swoboda świadczenia usług -jedyna forma bezpośrednio wskazana w TFUE,</a:t>
            </a:r>
          </a:p>
          <a:p>
            <a:pPr lvl="1"/>
            <a:r>
              <a:rPr lang="pl-PL" dirty="0" smtClean="0"/>
              <a:t>bierna </a:t>
            </a:r>
            <a:r>
              <a:rPr lang="pl-PL" dirty="0"/>
              <a:t>swobodą świadczenia usług,</a:t>
            </a:r>
          </a:p>
          <a:p>
            <a:pPr lvl="1"/>
            <a:r>
              <a:rPr lang="pl-PL" dirty="0" smtClean="0"/>
              <a:t>przekroczenie </a:t>
            </a:r>
            <a:r>
              <a:rPr lang="pl-PL" dirty="0"/>
              <a:t>granicy przez samą </a:t>
            </a:r>
            <a:r>
              <a:rPr lang="pl-PL" dirty="0" smtClean="0"/>
              <a:t>usługę – </a:t>
            </a:r>
            <a:r>
              <a:rPr lang="pl-PL" dirty="0" err="1" smtClean="0"/>
              <a:t>np</a:t>
            </a:r>
            <a:r>
              <a:rPr lang="pl-PL" dirty="0"/>
              <a:t>:</a:t>
            </a:r>
            <a:r>
              <a:rPr lang="pl-PL" dirty="0" smtClean="0"/>
              <a:t> </a:t>
            </a:r>
            <a:r>
              <a:rPr lang="en-US" dirty="0" err="1"/>
              <a:t>przesłanie</a:t>
            </a:r>
            <a:r>
              <a:rPr lang="en-US" dirty="0"/>
              <a:t> </a:t>
            </a:r>
            <a:r>
              <a:rPr lang="en-US" dirty="0" err="1"/>
              <a:t>opinii</a:t>
            </a:r>
            <a:r>
              <a:rPr lang="en-US" dirty="0"/>
              <a:t> </a:t>
            </a:r>
            <a:r>
              <a:rPr lang="en-US" dirty="0" err="1"/>
              <a:t>prawnej</a:t>
            </a:r>
            <a:r>
              <a:rPr lang="en-US" dirty="0"/>
              <a:t> e-</a:t>
            </a:r>
            <a:r>
              <a:rPr lang="en-US" dirty="0" err="1"/>
              <a:t>mailem</a:t>
            </a:r>
            <a:r>
              <a:rPr lang="pl-PL" dirty="0" smtClean="0"/>
              <a:t>,</a:t>
            </a:r>
            <a:endParaRPr lang="pl-PL" dirty="0"/>
          </a:p>
          <a:p>
            <a:pPr lvl="1"/>
            <a:r>
              <a:rPr lang="pl-PL" dirty="0" smtClean="0"/>
              <a:t>usługodawca </a:t>
            </a:r>
            <a:r>
              <a:rPr lang="pl-PL" dirty="0"/>
              <a:t>i usługobiorca pochodzą z innego państwa </a:t>
            </a:r>
            <a:r>
              <a:rPr lang="pl-PL" dirty="0" smtClean="0"/>
              <a:t>członkowskiego, </a:t>
            </a:r>
            <a:r>
              <a:rPr lang="pl-PL" dirty="0"/>
              <a:t>a usługa wykonywana jest w innym państwie </a:t>
            </a:r>
            <a:r>
              <a:rPr lang="pl-PL" dirty="0" smtClean="0"/>
              <a:t>członkowskim – np.: </a:t>
            </a:r>
            <a:r>
              <a:rPr lang="en-US" dirty="0" err="1"/>
              <a:t>usługi</a:t>
            </a:r>
            <a:r>
              <a:rPr lang="en-US" dirty="0"/>
              <a:t> </a:t>
            </a:r>
            <a:r>
              <a:rPr lang="en-US" dirty="0" err="1"/>
              <a:t>turystyczne</a:t>
            </a:r>
            <a:endParaRPr lang="en-US" dirty="0"/>
          </a:p>
        </p:txBody>
      </p:sp>
    </p:spTree>
    <p:extLst>
      <p:ext uri="{BB962C8B-B14F-4D97-AF65-F5344CB8AC3E}">
        <p14:creationId xmlns:p14="http://schemas.microsoft.com/office/powerpoint/2010/main" val="1599474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Swoboda </a:t>
            </a:r>
            <a:r>
              <a:rPr lang="pl-PL" smtClean="0"/>
              <a:t>przepływu usług– </a:t>
            </a:r>
            <a:r>
              <a:rPr lang="pl-PL" dirty="0" smtClean="0"/>
              <a:t>podmiot</a:t>
            </a:r>
            <a:endParaRPr lang="en-US" dirty="0"/>
          </a:p>
        </p:txBody>
      </p:sp>
      <p:sp>
        <p:nvSpPr>
          <p:cNvPr id="3" name="Content Placeholder 2"/>
          <p:cNvSpPr>
            <a:spLocks noGrp="1"/>
          </p:cNvSpPr>
          <p:nvPr>
            <p:ph idx="1"/>
          </p:nvPr>
        </p:nvSpPr>
        <p:spPr/>
        <p:txBody>
          <a:bodyPr/>
          <a:lstStyle/>
          <a:p>
            <a:r>
              <a:rPr lang="pl-PL" dirty="0"/>
              <a:t>Beneficjentami tej swobody są osoby fizyczne oraz podmioty gospodarcze. Osoby fizyczne jako usługodawcy </a:t>
            </a:r>
            <a:r>
              <a:rPr lang="pl-PL" dirty="0" smtClean="0"/>
              <a:t>muszą posiadać </a:t>
            </a:r>
            <a:r>
              <a:rPr lang="pl-PL" dirty="0"/>
              <a:t>obywatelstwo państwa członkowskiego. Muszą też prowadzić w jednym z państw UE działalność gospodarczą</a:t>
            </a:r>
            <a:r>
              <a:rPr lang="pl-PL" dirty="0" smtClean="0"/>
              <a:t>.</a:t>
            </a:r>
          </a:p>
          <a:p>
            <a:r>
              <a:rPr lang="pl-PL" dirty="0"/>
              <a:t>Podmioty gospodarcze, mogące świadczyć usługi w ramach swobody: spółki założone zgodnie z prawodawstwem państwa członkowskiego, których statutowa siedziba, zarząd lub główne przedsiębiorstwo znajduje się wewnątrz </a:t>
            </a:r>
            <a:r>
              <a:rPr lang="pl-PL" dirty="0" smtClean="0"/>
              <a:t>UE.</a:t>
            </a:r>
          </a:p>
          <a:p>
            <a:r>
              <a:rPr lang="pl-PL" dirty="0"/>
              <a:t>beneficjentami swobody świadczenia usług są również członkowie rodziny obywatela UE.</a:t>
            </a:r>
          </a:p>
          <a:p>
            <a:r>
              <a:rPr lang="pl-PL" dirty="0"/>
              <a:t>Wymóg obywatelstwa państwa członkowskiego nie występuje w przypadku usługobiorcy. </a:t>
            </a:r>
            <a:endParaRPr lang="en-US" dirty="0"/>
          </a:p>
        </p:txBody>
      </p:sp>
    </p:spTree>
    <p:extLst>
      <p:ext uri="{BB962C8B-B14F-4D97-AF65-F5344CB8AC3E}">
        <p14:creationId xmlns:p14="http://schemas.microsoft.com/office/powerpoint/2010/main" val="1581042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Swoboda przepływu usług–przedmiot</a:t>
            </a:r>
            <a:endParaRPr lang="en-US" dirty="0"/>
          </a:p>
        </p:txBody>
      </p:sp>
      <p:sp>
        <p:nvSpPr>
          <p:cNvPr id="3" name="Content Placeholder 2"/>
          <p:cNvSpPr>
            <a:spLocks noGrp="1"/>
          </p:cNvSpPr>
          <p:nvPr>
            <p:ph idx="1"/>
          </p:nvPr>
        </p:nvSpPr>
        <p:spPr/>
        <p:txBody>
          <a:bodyPr>
            <a:normAutofit fontScale="85000" lnSpcReduction="20000"/>
          </a:bodyPr>
          <a:lstStyle/>
          <a:p>
            <a:r>
              <a:rPr lang="pl-PL" dirty="0"/>
              <a:t>Państwa członkowskie uznają prawo usługodawców do świadczenia usług w państwie członkowskim innym niż to</a:t>
            </a:r>
            <a:r>
              <a:rPr lang="pl-PL" dirty="0" smtClean="0"/>
              <a:t>, w </a:t>
            </a:r>
            <a:r>
              <a:rPr lang="pl-PL" dirty="0"/>
              <a:t>którym prowadzi się przedsiębiorstwo. </a:t>
            </a:r>
            <a:r>
              <a:rPr lang="pl-PL" dirty="0" smtClean="0"/>
              <a:t>Państwo </a:t>
            </a:r>
            <a:r>
              <a:rPr lang="pl-PL" dirty="0"/>
              <a:t>członkowskie, w którym świadczona jest usługa</a:t>
            </a:r>
            <a:r>
              <a:rPr lang="pl-PL" dirty="0" smtClean="0"/>
              <a:t>, zapewnia </a:t>
            </a:r>
            <a:r>
              <a:rPr lang="pl-PL" dirty="0"/>
              <a:t>możliwość swobodnego podjęcia i prowadzenia działalności usługowej na swoim terytorium. </a:t>
            </a:r>
            <a:endParaRPr lang="pl-PL" dirty="0" smtClean="0"/>
          </a:p>
          <a:p>
            <a:r>
              <a:rPr lang="pl-PL" dirty="0" smtClean="0"/>
              <a:t>Zasada traktowania narodowego - usługodawca może </a:t>
            </a:r>
            <a:r>
              <a:rPr lang="pl-PL" dirty="0"/>
              <a:t>w celu spełnienia </a:t>
            </a:r>
            <a:r>
              <a:rPr lang="pl-PL" dirty="0" smtClean="0"/>
              <a:t>usługi przejściowo </a:t>
            </a:r>
            <a:r>
              <a:rPr lang="pl-PL" dirty="0"/>
              <a:t>wykonywać działalność w państwie świadczenia na takich samych warunkach, jakie państwo nakłada </a:t>
            </a:r>
            <a:r>
              <a:rPr lang="pl-PL" dirty="0" smtClean="0"/>
              <a:t>na własnych </a:t>
            </a:r>
            <a:r>
              <a:rPr lang="pl-PL" dirty="0"/>
              <a:t>obywateli</a:t>
            </a:r>
            <a:r>
              <a:rPr lang="pl-PL" dirty="0" smtClean="0"/>
              <a:t>.</a:t>
            </a:r>
          </a:p>
          <a:p>
            <a:r>
              <a:rPr lang="pl-PL" dirty="0"/>
              <a:t>zakaz wprowadzania ograniczeń, które utrudniałyby, czyniłyby </a:t>
            </a:r>
            <a:r>
              <a:rPr lang="pl-PL" dirty="0" smtClean="0"/>
              <a:t>mniej korzystnym </a:t>
            </a:r>
            <a:r>
              <a:rPr lang="pl-PL" dirty="0"/>
              <a:t>lub prowadziłyby do wykluczenia działalności usługodawcy z innego państwa członkowskiego</a:t>
            </a:r>
          </a:p>
          <a:p>
            <a:pPr lvl="1"/>
            <a:r>
              <a:rPr lang="pl-PL" dirty="0" smtClean="0"/>
              <a:t>Zasada </a:t>
            </a:r>
            <a:r>
              <a:rPr lang="pl-PL" dirty="0"/>
              <a:t>niedyskryminacji </a:t>
            </a:r>
            <a:r>
              <a:rPr lang="pl-PL" dirty="0" smtClean="0"/>
              <a:t>- każdy </a:t>
            </a:r>
            <a:r>
              <a:rPr lang="pl-PL" dirty="0"/>
              <a:t>wymóg wprowadzany przez państwo członkowskie wobec usługodawcy nie może dyskryminować go (ani bezpośrednio, ani pośrednio) ze względu na przynależność państwową. Zasada konieczności </a:t>
            </a:r>
            <a:r>
              <a:rPr lang="pl-PL" dirty="0" smtClean="0"/>
              <a:t>- obowiązek </a:t>
            </a:r>
            <a:r>
              <a:rPr lang="pl-PL" dirty="0"/>
              <a:t>uzasadnienia danego wymogu względami porządku publicznego, bezpieczeństwa publicznego, zdrowia publicznego lub ochrony środowiska naturalnego. </a:t>
            </a:r>
            <a:endParaRPr lang="pl-PL" dirty="0" smtClean="0"/>
          </a:p>
          <a:p>
            <a:pPr lvl="1"/>
            <a:r>
              <a:rPr lang="pl-PL" dirty="0" smtClean="0"/>
              <a:t>Proporcjonalność - konieczność </a:t>
            </a:r>
            <a:r>
              <a:rPr lang="pl-PL" dirty="0"/>
              <a:t>uzasadnienia danego wymogu, iż jest on odpowiedni dla osiągnięcia wyznaczonego celu i nie wykracza poza niezbędność</a:t>
            </a:r>
            <a:r>
              <a:rPr lang="pl-PL" dirty="0" smtClean="0"/>
              <a:t>.</a:t>
            </a:r>
          </a:p>
          <a:p>
            <a:endParaRPr lang="en-US" dirty="0"/>
          </a:p>
        </p:txBody>
      </p:sp>
    </p:spTree>
    <p:extLst>
      <p:ext uri="{BB962C8B-B14F-4D97-AF65-F5344CB8AC3E}">
        <p14:creationId xmlns:p14="http://schemas.microsoft.com/office/powerpoint/2010/main" val="4146840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Odróżnienie swobód</a:t>
            </a:r>
            <a:endParaRPr lang="en-US" dirty="0"/>
          </a:p>
        </p:txBody>
      </p:sp>
      <p:sp>
        <p:nvSpPr>
          <p:cNvPr id="3" name="Content Placeholder 2"/>
          <p:cNvSpPr>
            <a:spLocks noGrp="1"/>
          </p:cNvSpPr>
          <p:nvPr>
            <p:ph idx="1"/>
          </p:nvPr>
        </p:nvSpPr>
        <p:spPr>
          <a:xfrm>
            <a:off x="1638300" y="1666875"/>
            <a:ext cx="9866312" cy="4244347"/>
          </a:xfrm>
        </p:spPr>
        <p:txBody>
          <a:bodyPr>
            <a:normAutofit lnSpcReduction="10000"/>
          </a:bodyPr>
          <a:lstStyle/>
          <a:p>
            <a:r>
              <a:rPr lang="pl-PL" dirty="0"/>
              <a:t>Swoboda świadczenia usług a swoboda przedsiębiorczości</a:t>
            </a:r>
          </a:p>
          <a:p>
            <a:pPr lvl="1"/>
            <a:r>
              <a:rPr lang="pl-PL" dirty="0" smtClean="0"/>
              <a:t>zakres </a:t>
            </a:r>
            <a:r>
              <a:rPr lang="pl-PL" dirty="0"/>
              <a:t>podmiotowy obu swobód jest taki sam.</a:t>
            </a:r>
          </a:p>
          <a:p>
            <a:pPr lvl="1"/>
            <a:r>
              <a:rPr lang="pl-PL" dirty="0" smtClean="0"/>
              <a:t>swobodę </a:t>
            </a:r>
            <a:r>
              <a:rPr lang="pl-PL" dirty="0"/>
              <a:t>świadczenia usług różni od swobody przedsiębiorczości przejściowy charakter </a:t>
            </a:r>
            <a:r>
              <a:rPr lang="pl-PL" dirty="0" smtClean="0"/>
              <a:t>wykonywanego świadczenia </a:t>
            </a:r>
            <a:r>
              <a:rPr lang="pl-PL" dirty="0"/>
              <a:t>(działalność gospodarcza prowadzona w czasie nieokreślonym, a działalność usługowa w </a:t>
            </a:r>
            <a:r>
              <a:rPr lang="pl-PL" dirty="0" smtClean="0"/>
              <a:t>czasie określonym</a:t>
            </a:r>
            <a:r>
              <a:rPr lang="pl-PL" dirty="0"/>
              <a:t>)</a:t>
            </a:r>
          </a:p>
          <a:p>
            <a:pPr lvl="1"/>
            <a:r>
              <a:rPr lang="pl-PL" dirty="0" smtClean="0"/>
              <a:t>istnienie </a:t>
            </a:r>
            <a:r>
              <a:rPr lang="pl-PL" dirty="0"/>
              <a:t>infrastruktury niezbędne do prowadzenia działalności gospodarczej, a niekonieczne </a:t>
            </a:r>
            <a:r>
              <a:rPr lang="pl-PL" dirty="0" smtClean="0"/>
              <a:t>podczas świadczenia usług</a:t>
            </a:r>
          </a:p>
          <a:p>
            <a:r>
              <a:rPr lang="pl-PL" dirty="0"/>
              <a:t>Swoboda świadczenia usług a swoboda przepływu </a:t>
            </a:r>
            <a:r>
              <a:rPr lang="pl-PL" dirty="0" smtClean="0"/>
              <a:t>pracowników (kiedy mamy do czynienia z samozatrudnieniem a nie pracownikiem</a:t>
            </a:r>
            <a:r>
              <a:rPr lang="pl-PL" dirty="0" smtClean="0">
                <a:sym typeface="Wingdings" panose="05000000000000000000" pitchFamily="2" charset="2"/>
              </a:rPr>
              <a:t>):</a:t>
            </a:r>
          </a:p>
          <a:p>
            <a:pPr lvl="1"/>
            <a:r>
              <a:rPr lang="pl-PL" dirty="0"/>
              <a:t>działalność wykonywana poza stosunkiem podporządkowania, </a:t>
            </a:r>
            <a:endParaRPr lang="pl-PL" dirty="0" smtClean="0"/>
          </a:p>
          <a:p>
            <a:pPr lvl="1"/>
            <a:r>
              <a:rPr lang="pl-PL" dirty="0" smtClean="0"/>
              <a:t>wykonywanie </a:t>
            </a:r>
            <a:r>
              <a:rPr lang="pl-PL" dirty="0"/>
              <a:t>czynności na własną odpowiedzialność, </a:t>
            </a:r>
            <a:endParaRPr lang="pl-PL" dirty="0" smtClean="0"/>
          </a:p>
          <a:p>
            <a:pPr lvl="1"/>
            <a:r>
              <a:rPr lang="pl-PL" dirty="0" smtClean="0"/>
              <a:t>pobieranie </a:t>
            </a:r>
            <a:r>
              <a:rPr lang="pl-PL" dirty="0"/>
              <a:t>bezpośrednio wynagrodzenia w pełnej </a:t>
            </a:r>
            <a:r>
              <a:rPr lang="pl-PL" dirty="0" smtClean="0"/>
              <a:t>wysokości</a:t>
            </a:r>
          </a:p>
          <a:p>
            <a:pPr lvl="1"/>
            <a:r>
              <a:rPr lang="pl-PL" dirty="0" smtClean="0"/>
              <a:t>Problem pracowników delegowanych</a:t>
            </a:r>
            <a:endParaRPr lang="pl-PL" dirty="0"/>
          </a:p>
          <a:p>
            <a:pPr lvl="1"/>
            <a:endParaRPr lang="pl-PL" dirty="0"/>
          </a:p>
        </p:txBody>
      </p:sp>
    </p:spTree>
    <p:extLst>
      <p:ext uri="{BB962C8B-B14F-4D97-AF65-F5344CB8AC3E}">
        <p14:creationId xmlns:p14="http://schemas.microsoft.com/office/powerpoint/2010/main" val="2816319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Jak działa rynek wewnętrzny?</a:t>
            </a:r>
            <a:endParaRPr lang="en-US" dirty="0"/>
          </a:p>
        </p:txBody>
      </p:sp>
      <p:sp>
        <p:nvSpPr>
          <p:cNvPr id="3" name="Content Placeholder 2"/>
          <p:cNvSpPr>
            <a:spLocks noGrp="1"/>
          </p:cNvSpPr>
          <p:nvPr>
            <p:ph idx="1"/>
          </p:nvPr>
        </p:nvSpPr>
        <p:spPr/>
        <p:txBody>
          <a:bodyPr/>
          <a:lstStyle/>
          <a:p>
            <a:r>
              <a:rPr lang="pl-PL" dirty="0"/>
              <a:t>Znoszenie barier i ograniczeń</a:t>
            </a:r>
          </a:p>
          <a:p>
            <a:r>
              <a:rPr lang="pl-PL" dirty="0"/>
              <a:t>Działania antymonopolowe</a:t>
            </a:r>
          </a:p>
          <a:p>
            <a:r>
              <a:rPr lang="pl-PL" dirty="0"/>
              <a:t>zakaz zmowy cenowej, kontrola podaży, transakcje łączne </a:t>
            </a:r>
            <a:r>
              <a:rPr lang="pl-PL" dirty="0" smtClean="0"/>
              <a:t>i nierówne </a:t>
            </a:r>
            <a:r>
              <a:rPr lang="pl-PL" dirty="0"/>
              <a:t>warunki</a:t>
            </a:r>
          </a:p>
          <a:p>
            <a:r>
              <a:rPr lang="pl-PL" dirty="0"/>
              <a:t>zakaz pomocy publicznej</a:t>
            </a:r>
          </a:p>
          <a:p>
            <a:r>
              <a:rPr lang="pl-PL" dirty="0"/>
              <a:t>równość podatkowa</a:t>
            </a:r>
          </a:p>
          <a:p>
            <a:r>
              <a:rPr lang="pl-PL" dirty="0"/>
              <a:t>Pobudzanie konkurencji</a:t>
            </a:r>
            <a:endParaRPr lang="en-US" dirty="0"/>
          </a:p>
        </p:txBody>
      </p:sp>
    </p:spTree>
    <p:extLst>
      <p:ext uri="{BB962C8B-B14F-4D97-AF65-F5344CB8AC3E}">
        <p14:creationId xmlns:p14="http://schemas.microsoft.com/office/powerpoint/2010/main" val="34523779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Swoboda przepływu osób</a:t>
            </a:r>
            <a:endParaRPr lang="en-US" dirty="0"/>
          </a:p>
        </p:txBody>
      </p:sp>
      <p:sp>
        <p:nvSpPr>
          <p:cNvPr id="3" name="Content Placeholder 2"/>
          <p:cNvSpPr>
            <a:spLocks noGrp="1"/>
          </p:cNvSpPr>
          <p:nvPr>
            <p:ph idx="1"/>
          </p:nvPr>
        </p:nvSpPr>
        <p:spPr>
          <a:xfrm>
            <a:off x="1882630" y="1787236"/>
            <a:ext cx="9621982" cy="4634345"/>
          </a:xfrm>
        </p:spPr>
        <p:txBody>
          <a:bodyPr>
            <a:normAutofit/>
          </a:bodyPr>
          <a:lstStyle/>
          <a:p>
            <a:r>
              <a:rPr lang="pl-PL" dirty="0"/>
              <a:t>Swoboda przepływu osób obejmuje zarówno osoby fizyczne, jak i osoby prawne. Łączy w sobie swobodę przepływu pracowników (art. 39) i swobodę przedsiębiorczości (art. 43) oraz swobodę przemieszczania się obywateli unijnych niekorzystających z wolności gospodarczych</a:t>
            </a:r>
            <a:r>
              <a:rPr lang="pl-PL" dirty="0" smtClean="0"/>
              <a:t>.</a:t>
            </a:r>
          </a:p>
          <a:p>
            <a:r>
              <a:rPr lang="pl-PL" altLang="en-US" dirty="0" smtClean="0"/>
              <a:t>Grupy podmiotów: </a:t>
            </a:r>
            <a:r>
              <a:rPr lang="pl-PL" altLang="en-US" dirty="0"/>
              <a:t>pracownicy najemni, pracownicy </a:t>
            </a:r>
            <a:r>
              <a:rPr lang="pl-PL" altLang="en-US" dirty="0" smtClean="0"/>
              <a:t>samodzielni (samozatrudnieni) </a:t>
            </a:r>
            <a:r>
              <a:rPr lang="pl-PL" altLang="en-US" dirty="0"/>
              <a:t>oraz inne osoby (np. studenci, </a:t>
            </a:r>
            <a:r>
              <a:rPr lang="pl-PL" altLang="en-US" dirty="0" smtClean="0"/>
              <a:t>emeryci/renciści), członkowie rodziny obywatela/pracownika migrującego.</a:t>
            </a:r>
            <a:endParaRPr lang="pl-PL" altLang="en-US" dirty="0"/>
          </a:p>
          <a:p>
            <a:r>
              <a:rPr lang="pl-PL" altLang="en-US" dirty="0"/>
              <a:t>Prawo obywateli do swobodnego przemieszczania </a:t>
            </a:r>
            <a:r>
              <a:rPr lang="pl-PL" altLang="en-US" dirty="0" smtClean="0"/>
              <a:t>się </a:t>
            </a:r>
            <a:r>
              <a:rPr lang="pl-PL" dirty="0"/>
              <a:t>i przebywania na terytorium państw </a:t>
            </a:r>
            <a:r>
              <a:rPr lang="pl-PL" dirty="0" smtClean="0"/>
              <a:t>członkowskich:</a:t>
            </a:r>
          </a:p>
          <a:p>
            <a:pPr lvl="1"/>
            <a:r>
              <a:rPr lang="pl-PL" altLang="en-US" dirty="0" smtClean="0"/>
              <a:t>wyjazd </a:t>
            </a:r>
            <a:r>
              <a:rPr lang="pl-PL" altLang="en-US" dirty="0"/>
              <a:t>z państwa ojczystego,</a:t>
            </a:r>
          </a:p>
          <a:p>
            <a:pPr lvl="1"/>
            <a:r>
              <a:rPr lang="pl-PL" altLang="en-US" dirty="0" smtClean="0"/>
              <a:t>wjazd </a:t>
            </a:r>
            <a:r>
              <a:rPr lang="pl-PL" altLang="en-US" dirty="0"/>
              <a:t>na terytorium innego państwa członkowskiego,</a:t>
            </a:r>
          </a:p>
          <a:p>
            <a:pPr lvl="1"/>
            <a:r>
              <a:rPr lang="pl-PL" altLang="en-US" dirty="0" smtClean="0"/>
              <a:t>prawo </a:t>
            </a:r>
            <a:r>
              <a:rPr lang="pl-PL" altLang="en-US" dirty="0"/>
              <a:t>do krótkookresowego przebywania lub zamieszkania w nim na stałe,</a:t>
            </a:r>
          </a:p>
          <a:p>
            <a:pPr lvl="1"/>
            <a:r>
              <a:rPr lang="pl-PL" altLang="en-US" dirty="0" smtClean="0"/>
              <a:t>prawo </a:t>
            </a:r>
            <a:r>
              <a:rPr lang="pl-PL" altLang="en-US" dirty="0"/>
              <a:t>do swobodnego przemieszczania się po terytorium danego państwa</a:t>
            </a:r>
            <a:r>
              <a:rPr lang="pl-PL" altLang="en-US" dirty="0" smtClean="0"/>
              <a:t>.</a:t>
            </a:r>
          </a:p>
          <a:p>
            <a:endParaRPr lang="en-US" dirty="0"/>
          </a:p>
        </p:txBody>
      </p:sp>
    </p:spTree>
    <p:extLst>
      <p:ext uri="{BB962C8B-B14F-4D97-AF65-F5344CB8AC3E}">
        <p14:creationId xmlns:p14="http://schemas.microsoft.com/office/powerpoint/2010/main" val="957265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Swoboda przepływu osób</a:t>
            </a:r>
            <a:endParaRPr lang="en-US" dirty="0"/>
          </a:p>
        </p:txBody>
      </p:sp>
      <p:sp>
        <p:nvSpPr>
          <p:cNvPr id="3" name="Content Placeholder 2"/>
          <p:cNvSpPr>
            <a:spLocks noGrp="1"/>
          </p:cNvSpPr>
          <p:nvPr>
            <p:ph idx="1"/>
          </p:nvPr>
        </p:nvSpPr>
        <p:spPr/>
        <p:txBody>
          <a:bodyPr>
            <a:normAutofit lnSpcReduction="10000"/>
          </a:bodyPr>
          <a:lstStyle/>
          <a:p>
            <a:r>
              <a:rPr lang="pl-PL" dirty="0" smtClean="0"/>
              <a:t>Obywatelom </a:t>
            </a:r>
            <a:r>
              <a:rPr lang="pl-PL" dirty="0"/>
              <a:t>Unii i członkom ich rodzin przysługuje prawo pobytu do 3 miesięcy na terytorium innego państwa członkowskiego bez spełniania jakichkolwiek formalności poza obowiązkiem posiadania ważnego dokumentu podróży (dowód osobisty, paszport).</a:t>
            </a:r>
          </a:p>
          <a:p>
            <a:r>
              <a:rPr lang="pl-PL" dirty="0" smtClean="0"/>
              <a:t>Powyżej 3 miesięcy:</a:t>
            </a:r>
          </a:p>
          <a:p>
            <a:pPr lvl="1"/>
            <a:r>
              <a:rPr lang="pl-PL" dirty="0" smtClean="0"/>
              <a:t>zatrudnienie </a:t>
            </a:r>
            <a:r>
              <a:rPr lang="pl-PL" dirty="0"/>
              <a:t>lub samozatrudnienie na terytorium państwa członkowskiego,</a:t>
            </a:r>
          </a:p>
          <a:p>
            <a:pPr lvl="1"/>
            <a:r>
              <a:rPr lang="pl-PL" dirty="0" smtClean="0"/>
              <a:t>posiadanie </a:t>
            </a:r>
            <a:r>
              <a:rPr lang="pl-PL" dirty="0"/>
              <a:t>przez obywatela Unii i członków jego rodziny wystarczających środków (aby nie stać </a:t>
            </a:r>
            <a:r>
              <a:rPr lang="pl-PL" dirty="0" smtClean="0"/>
              <a:t>się ciężarem </a:t>
            </a:r>
            <a:r>
              <a:rPr lang="pl-PL" dirty="0"/>
              <a:t>dla systemu pomocy społecznej państwa przyjmującego) oraz posiadanie </a:t>
            </a:r>
            <a:r>
              <a:rPr lang="pl-PL" dirty="0" smtClean="0"/>
              <a:t>ubezpieczenia chorobowego</a:t>
            </a:r>
            <a:r>
              <a:rPr lang="pl-PL" dirty="0"/>
              <a:t>,</a:t>
            </a:r>
          </a:p>
          <a:p>
            <a:pPr lvl="1"/>
            <a:r>
              <a:rPr lang="pl-PL" dirty="0" smtClean="0"/>
              <a:t>podjęcie </a:t>
            </a:r>
            <a:r>
              <a:rPr lang="pl-PL" dirty="0"/>
              <a:t>studiów pod warunkiem posiadania środków na studia i ubezpieczenia chorobowego</a:t>
            </a:r>
            <a:r>
              <a:rPr lang="pl-PL" dirty="0" smtClean="0"/>
              <a:t>.</a:t>
            </a:r>
          </a:p>
          <a:p>
            <a:r>
              <a:rPr lang="pl-PL" dirty="0" smtClean="0"/>
              <a:t>Prawo bezpośrednio skuteczne</a:t>
            </a:r>
            <a:endParaRPr lang="en-US" dirty="0"/>
          </a:p>
        </p:txBody>
      </p:sp>
    </p:spTree>
    <p:extLst>
      <p:ext uri="{BB962C8B-B14F-4D97-AF65-F5344CB8AC3E}">
        <p14:creationId xmlns:p14="http://schemas.microsoft.com/office/powerpoint/2010/main" val="2387431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Swoboda przepływu osób</a:t>
            </a:r>
            <a:endParaRPr lang="en-US" dirty="0"/>
          </a:p>
        </p:txBody>
      </p:sp>
      <p:sp>
        <p:nvSpPr>
          <p:cNvPr id="3" name="Content Placeholder 2"/>
          <p:cNvSpPr>
            <a:spLocks noGrp="1"/>
          </p:cNvSpPr>
          <p:nvPr>
            <p:ph idx="1"/>
          </p:nvPr>
        </p:nvSpPr>
        <p:spPr/>
        <p:txBody>
          <a:bodyPr>
            <a:normAutofit/>
          </a:bodyPr>
          <a:lstStyle/>
          <a:p>
            <a:r>
              <a:rPr lang="pl-PL" dirty="0"/>
              <a:t>Dyrektywa 2004/38/WE – definicja </a:t>
            </a:r>
            <a:r>
              <a:rPr lang="pl-PL" dirty="0" smtClean="0"/>
              <a:t>członka rodziny</a:t>
            </a:r>
            <a:r>
              <a:rPr lang="pl-PL" dirty="0"/>
              <a:t>:</a:t>
            </a:r>
          </a:p>
          <a:p>
            <a:pPr lvl="1"/>
            <a:r>
              <a:rPr lang="pl-PL" dirty="0" smtClean="0"/>
              <a:t>współmałżonek</a:t>
            </a:r>
            <a:r>
              <a:rPr lang="pl-PL" dirty="0"/>
              <a:t>;</a:t>
            </a:r>
          </a:p>
          <a:p>
            <a:pPr lvl="1"/>
            <a:r>
              <a:rPr lang="pl-PL" dirty="0" smtClean="0"/>
              <a:t>partner</a:t>
            </a:r>
            <a:r>
              <a:rPr lang="pl-PL" dirty="0"/>
              <a:t>, z którym obywatel Unii zawarł </a:t>
            </a:r>
            <a:r>
              <a:rPr lang="pl-PL" dirty="0" smtClean="0"/>
              <a:t>zarejestrowany związek </a:t>
            </a:r>
            <a:r>
              <a:rPr lang="pl-PL" dirty="0"/>
              <a:t>partnerski, jeżeli ustawodawstwo </a:t>
            </a:r>
            <a:r>
              <a:rPr lang="pl-PL" dirty="0" smtClean="0"/>
              <a:t>przyjmującego państwa </a:t>
            </a:r>
            <a:r>
              <a:rPr lang="pl-PL" dirty="0"/>
              <a:t>członkowskiego uznaje równoważność </a:t>
            </a:r>
            <a:r>
              <a:rPr lang="pl-PL" dirty="0" smtClean="0"/>
              <a:t>między zarejestrowanym </a:t>
            </a:r>
            <a:r>
              <a:rPr lang="pl-PL" dirty="0"/>
              <a:t>związkiem partnerskim a małżeństwem;</a:t>
            </a:r>
          </a:p>
          <a:p>
            <a:pPr lvl="1"/>
            <a:r>
              <a:rPr lang="pl-PL" dirty="0" smtClean="0"/>
              <a:t>bezpośrednich </a:t>
            </a:r>
            <a:r>
              <a:rPr lang="pl-PL" dirty="0"/>
              <a:t>zstępnych, którzy nie ukończyli 21 roku </a:t>
            </a:r>
            <a:r>
              <a:rPr lang="pl-PL" dirty="0" smtClean="0"/>
              <a:t>życia lub </a:t>
            </a:r>
            <a:r>
              <a:rPr lang="pl-PL" dirty="0"/>
              <a:t>pozostają na utrzymaniu, oraz tych współmałżonka </a:t>
            </a:r>
            <a:r>
              <a:rPr lang="pl-PL" dirty="0" smtClean="0"/>
              <a:t>lub partnera</a:t>
            </a:r>
            <a:r>
              <a:rPr lang="pl-PL" dirty="0"/>
              <a:t>,</a:t>
            </a:r>
          </a:p>
          <a:p>
            <a:pPr lvl="1"/>
            <a:r>
              <a:rPr lang="pl-PL" dirty="0" smtClean="0"/>
              <a:t>bezpośrednich </a:t>
            </a:r>
            <a:r>
              <a:rPr lang="pl-PL" dirty="0"/>
              <a:t>wstępnych pozostających na utrzymaniu </a:t>
            </a:r>
            <a:r>
              <a:rPr lang="pl-PL" dirty="0" smtClean="0"/>
              <a:t>oraz tych </a:t>
            </a:r>
            <a:r>
              <a:rPr lang="pl-PL" dirty="0"/>
              <a:t>współmałżonka lub partnera.</a:t>
            </a:r>
          </a:p>
          <a:p>
            <a:r>
              <a:rPr lang="pl-PL" dirty="0"/>
              <a:t>Członkowie rodzin migrujących mają prawo korzystania </a:t>
            </a:r>
            <a:r>
              <a:rPr lang="pl-PL" dirty="0" smtClean="0"/>
              <a:t>z tych </a:t>
            </a:r>
            <a:r>
              <a:rPr lang="pl-PL" dirty="0"/>
              <a:t>samych </a:t>
            </a:r>
            <a:r>
              <a:rPr lang="pl-PL" dirty="0" smtClean="0"/>
              <a:t>uprawnień dot. swobód.</a:t>
            </a:r>
            <a:endParaRPr lang="en-US" dirty="0"/>
          </a:p>
        </p:txBody>
      </p:sp>
    </p:spTree>
    <p:extLst>
      <p:ext uri="{BB962C8B-B14F-4D97-AF65-F5344CB8AC3E}">
        <p14:creationId xmlns:p14="http://schemas.microsoft.com/office/powerpoint/2010/main" val="4129983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Swoboda przepływu pracowników</a:t>
            </a:r>
            <a:endParaRPr lang="en-US" dirty="0"/>
          </a:p>
        </p:txBody>
      </p:sp>
      <p:sp>
        <p:nvSpPr>
          <p:cNvPr id="3" name="Content Placeholder 2"/>
          <p:cNvSpPr>
            <a:spLocks noGrp="1"/>
          </p:cNvSpPr>
          <p:nvPr>
            <p:ph idx="1"/>
          </p:nvPr>
        </p:nvSpPr>
        <p:spPr/>
        <p:txBody>
          <a:bodyPr/>
          <a:lstStyle/>
          <a:p>
            <a:r>
              <a:rPr lang="pl-PL" dirty="0" smtClean="0"/>
              <a:t>Pracownik </a:t>
            </a:r>
            <a:r>
              <a:rPr lang="pl-PL" dirty="0"/>
              <a:t>-  z</a:t>
            </a:r>
            <a:r>
              <a:rPr lang="pl-PL" dirty="0" smtClean="0"/>
              <a:t>ałożenia:</a:t>
            </a:r>
          </a:p>
          <a:p>
            <a:pPr lvl="1"/>
            <a:r>
              <a:rPr lang="pl-PL" dirty="0"/>
              <a:t>w określonym czasie wykonuje określone czynności o wartości ekonomicznej,</a:t>
            </a:r>
          </a:p>
          <a:p>
            <a:pPr lvl="1"/>
            <a:r>
              <a:rPr lang="pl-PL" dirty="0" smtClean="0"/>
              <a:t>dla </a:t>
            </a:r>
            <a:r>
              <a:rPr lang="pl-PL" dirty="0"/>
              <a:t>i pod kierownictwem innej osoby,</a:t>
            </a:r>
          </a:p>
          <a:p>
            <a:pPr lvl="1"/>
            <a:r>
              <a:rPr lang="pl-PL" dirty="0" smtClean="0"/>
              <a:t>w </a:t>
            </a:r>
            <a:r>
              <a:rPr lang="pl-PL" dirty="0"/>
              <a:t>zamian za wynagrodzenie</a:t>
            </a:r>
            <a:r>
              <a:rPr lang="pl-PL" dirty="0" smtClean="0"/>
              <a:t>.</a:t>
            </a:r>
            <a:r>
              <a:rPr lang="pl-PL" dirty="0"/>
              <a:t> </a:t>
            </a:r>
            <a:endParaRPr lang="pl-PL" dirty="0" smtClean="0"/>
          </a:p>
          <a:p>
            <a:r>
              <a:rPr lang="pl-PL" dirty="0" smtClean="0"/>
              <a:t>Wyjątki - praca </a:t>
            </a:r>
            <a:r>
              <a:rPr lang="pl-PL" dirty="0"/>
              <a:t>ma charakter rzeczywisty i </a:t>
            </a:r>
            <a:r>
              <a:rPr lang="pl-PL" dirty="0" smtClean="0"/>
              <a:t>efektywny:</a:t>
            </a:r>
          </a:p>
          <a:p>
            <a:pPr lvl="1"/>
            <a:r>
              <a:rPr lang="pl-PL" dirty="0" smtClean="0"/>
              <a:t>Również </a:t>
            </a:r>
            <a:r>
              <a:rPr lang="pl-PL" dirty="0"/>
              <a:t>zatrudnienie „okazyjne” polegające na pozostawaniu przez pracownika w gotowości, o ile działania takie </a:t>
            </a:r>
            <a:r>
              <a:rPr lang="pl-PL" dirty="0" smtClean="0"/>
              <a:t>nie są marginalne </a:t>
            </a:r>
            <a:r>
              <a:rPr lang="pl-PL" dirty="0"/>
              <a:t>i dodatkowe</a:t>
            </a:r>
            <a:r>
              <a:rPr lang="pl-PL" dirty="0" smtClean="0"/>
              <a:t>.</a:t>
            </a:r>
          </a:p>
          <a:p>
            <a:pPr lvl="1"/>
            <a:r>
              <a:rPr lang="pl-PL" dirty="0" smtClean="0"/>
              <a:t>Również bez lub za symboliczne wynagrodzenie.</a:t>
            </a:r>
          </a:p>
          <a:p>
            <a:pPr lvl="1"/>
            <a:r>
              <a:rPr lang="pl-PL" dirty="0" smtClean="0"/>
              <a:t>Swoboda obowiązuje także gdy pracownik nie wykonuje </a:t>
            </a:r>
            <a:r>
              <a:rPr lang="pl-PL" dirty="0"/>
              <a:t>żadnej pracy, o ile </a:t>
            </a:r>
            <a:r>
              <a:rPr lang="pl-PL" dirty="0" smtClean="0"/>
              <a:t>kontynuuje </a:t>
            </a:r>
            <a:r>
              <a:rPr lang="pl-PL" dirty="0"/>
              <a:t>poszukiwanie pracy i </a:t>
            </a:r>
            <a:r>
              <a:rPr lang="pl-PL" dirty="0" smtClean="0"/>
              <a:t>ma </a:t>
            </a:r>
            <a:r>
              <a:rPr lang="pl-PL" dirty="0"/>
              <a:t>rzeczywistą szansę bycia </a:t>
            </a:r>
            <a:r>
              <a:rPr lang="pl-PL" dirty="0" smtClean="0"/>
              <a:t>zatrudnionym.</a:t>
            </a:r>
            <a:endParaRPr lang="en-US" dirty="0"/>
          </a:p>
        </p:txBody>
      </p:sp>
    </p:spTree>
    <p:extLst>
      <p:ext uri="{BB962C8B-B14F-4D97-AF65-F5344CB8AC3E}">
        <p14:creationId xmlns:p14="http://schemas.microsoft.com/office/powerpoint/2010/main" val="2722856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Dostęp do zatrudnienia</a:t>
            </a:r>
            <a:endParaRPr lang="en-US" dirty="0"/>
          </a:p>
        </p:txBody>
      </p:sp>
      <p:sp>
        <p:nvSpPr>
          <p:cNvPr id="3" name="Content Placeholder 2"/>
          <p:cNvSpPr>
            <a:spLocks noGrp="1"/>
          </p:cNvSpPr>
          <p:nvPr>
            <p:ph idx="1"/>
          </p:nvPr>
        </p:nvSpPr>
        <p:spPr/>
        <p:txBody>
          <a:bodyPr>
            <a:normAutofit fontScale="85000" lnSpcReduction="20000"/>
          </a:bodyPr>
          <a:lstStyle/>
          <a:p>
            <a:r>
              <a:rPr lang="pl-PL" dirty="0"/>
              <a:t>Zniesienie wszelkiej dyskryminacji ze względu na przynależność państwową między pracownikami </a:t>
            </a:r>
            <a:r>
              <a:rPr lang="pl-PL" dirty="0" smtClean="0"/>
              <a:t>państw członkowskich </a:t>
            </a:r>
            <a:r>
              <a:rPr lang="pl-PL" dirty="0"/>
              <a:t>w zakresie dostępu do zatrudnienia. Obejmuje:</a:t>
            </a:r>
          </a:p>
          <a:p>
            <a:r>
              <a:rPr lang="pl-PL" dirty="0" smtClean="0"/>
              <a:t>prawo </a:t>
            </a:r>
            <a:r>
              <a:rPr lang="pl-PL" dirty="0"/>
              <a:t>do ubiegania się o rzeczywiście oferowane miejsca pracy</a:t>
            </a:r>
          </a:p>
          <a:p>
            <a:r>
              <a:rPr lang="pl-PL" dirty="0" smtClean="0"/>
              <a:t>prawo </a:t>
            </a:r>
            <a:r>
              <a:rPr lang="pl-PL" dirty="0"/>
              <a:t>do przemieszczania się w tym celu po terytorium państw członkowskich</a:t>
            </a:r>
          </a:p>
          <a:p>
            <a:r>
              <a:rPr lang="pl-PL" dirty="0" smtClean="0"/>
              <a:t>prawo </a:t>
            </a:r>
            <a:r>
              <a:rPr lang="pl-PL" dirty="0"/>
              <a:t>do przebywania w jednym z państw członkowskich w celu podjęcia tam pracy zgodnie z </a:t>
            </a:r>
            <a:r>
              <a:rPr lang="pl-PL" dirty="0" smtClean="0"/>
              <a:t>przepisami ustawowymi</a:t>
            </a:r>
            <a:r>
              <a:rPr lang="pl-PL" dirty="0"/>
              <a:t>, wykonawczymi i administracyjnymi dot. zatrudnienia pracowników tego państwa</a:t>
            </a:r>
          </a:p>
          <a:p>
            <a:r>
              <a:rPr lang="pl-PL" dirty="0" smtClean="0"/>
              <a:t>zakaz </a:t>
            </a:r>
            <a:r>
              <a:rPr lang="pl-PL" dirty="0"/>
              <a:t>stosowania dyskryminacji bezpośredniej (np. </a:t>
            </a:r>
            <a:r>
              <a:rPr lang="pl-PL" dirty="0" smtClean="0"/>
              <a:t>ograniczenia </a:t>
            </a:r>
            <a:r>
              <a:rPr lang="pl-PL" dirty="0"/>
              <a:t>liczbowo lub procentowo zatrudnienie </a:t>
            </a:r>
            <a:r>
              <a:rPr lang="pl-PL" dirty="0" smtClean="0"/>
              <a:t>obywateli </a:t>
            </a:r>
            <a:r>
              <a:rPr lang="pl-PL" dirty="0"/>
              <a:t>innych państw </a:t>
            </a:r>
            <a:r>
              <a:rPr lang="pl-PL" dirty="0" smtClean="0"/>
              <a:t>członkowskich)</a:t>
            </a:r>
          </a:p>
          <a:p>
            <a:r>
              <a:rPr lang="pl-PL" dirty="0" smtClean="0"/>
              <a:t>Zakaz stosowania </a:t>
            </a:r>
            <a:r>
              <a:rPr lang="pl-PL" dirty="0"/>
              <a:t>dyskryminacji pośredniej (spełnienie dodatkowych warunków nakładanych na obywateli przy przyjmowaniu wniosków, </a:t>
            </a:r>
            <a:r>
              <a:rPr lang="pl-PL" dirty="0" smtClean="0"/>
              <a:t>celowe </a:t>
            </a:r>
            <a:r>
              <a:rPr lang="pl-PL" dirty="0"/>
              <a:t>niedopuszczenia obywateli do oferowanego miejsca </a:t>
            </a:r>
            <a:r>
              <a:rPr lang="pl-PL" dirty="0" smtClean="0"/>
              <a:t>pracy)</a:t>
            </a:r>
          </a:p>
          <a:p>
            <a:r>
              <a:rPr lang="pl-PL" dirty="0"/>
              <a:t>Równe traktowanie w zatrudnieniu </a:t>
            </a:r>
            <a:r>
              <a:rPr lang="pl-PL" dirty="0" smtClean="0"/>
              <a:t>- pracownik </a:t>
            </a:r>
            <a:r>
              <a:rPr lang="pl-PL" dirty="0"/>
              <a:t>migrujący nie może być traktowany </a:t>
            </a:r>
            <a:r>
              <a:rPr lang="pl-PL" dirty="0" smtClean="0"/>
              <a:t>gorzej niż </a:t>
            </a:r>
            <a:r>
              <a:rPr lang="pl-PL" dirty="0"/>
              <a:t>pracownik </a:t>
            </a:r>
            <a:r>
              <a:rPr lang="pl-PL" dirty="0" smtClean="0"/>
              <a:t>państwa przyjmującego (warunki </a:t>
            </a:r>
            <a:r>
              <a:rPr lang="pl-PL" dirty="0"/>
              <a:t>zatrudnienia i </a:t>
            </a:r>
            <a:r>
              <a:rPr lang="pl-PL" dirty="0" smtClean="0"/>
              <a:t>pracy- wynagrodzenia</a:t>
            </a:r>
            <a:r>
              <a:rPr lang="pl-PL" dirty="0"/>
              <a:t>, </a:t>
            </a:r>
            <a:r>
              <a:rPr lang="pl-PL" dirty="0" smtClean="0"/>
              <a:t>zwolnienia, powrotu </a:t>
            </a:r>
            <a:r>
              <a:rPr lang="pl-PL" dirty="0"/>
              <a:t>do pracy lub ponownego </a:t>
            </a:r>
            <a:r>
              <a:rPr lang="pl-PL" dirty="0" smtClean="0"/>
              <a:t>zatrudnienia).</a:t>
            </a:r>
            <a:endParaRPr lang="pl-PL" dirty="0"/>
          </a:p>
          <a:p>
            <a:endParaRPr lang="en-US" dirty="0"/>
          </a:p>
        </p:txBody>
      </p:sp>
    </p:spTree>
    <p:extLst>
      <p:ext uri="{BB962C8B-B14F-4D97-AF65-F5344CB8AC3E}">
        <p14:creationId xmlns:p14="http://schemas.microsoft.com/office/powerpoint/2010/main" val="1011451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Swoboda przepływu przedsiębiorczości</a:t>
            </a:r>
            <a:endParaRPr lang="en-US" dirty="0"/>
          </a:p>
        </p:txBody>
      </p:sp>
      <p:sp>
        <p:nvSpPr>
          <p:cNvPr id="3" name="Content Placeholder 2"/>
          <p:cNvSpPr>
            <a:spLocks noGrp="1"/>
          </p:cNvSpPr>
          <p:nvPr>
            <p:ph idx="1"/>
          </p:nvPr>
        </p:nvSpPr>
        <p:spPr/>
        <p:txBody>
          <a:bodyPr>
            <a:normAutofit fontScale="92500" lnSpcReduction="10000"/>
          </a:bodyPr>
          <a:lstStyle/>
          <a:p>
            <a:r>
              <a:rPr lang="pl-PL" dirty="0" smtClean="0"/>
              <a:t>Swoboda </a:t>
            </a:r>
            <a:r>
              <a:rPr lang="pl-PL" dirty="0"/>
              <a:t>ta obejmuje prawo do podjęcia i wykonywania działalność na zasadach samozatrudnienia oraz zakładania i prowadzenia przedsiębiorstw</a:t>
            </a:r>
            <a:r>
              <a:rPr lang="pl-PL" dirty="0" smtClean="0"/>
              <a:t>.</a:t>
            </a:r>
          </a:p>
          <a:p>
            <a:pPr lvl="1"/>
            <a:r>
              <a:rPr lang="pl-PL" dirty="0" smtClean="0"/>
              <a:t>prawo </a:t>
            </a:r>
            <a:r>
              <a:rPr lang="pl-PL" dirty="0"/>
              <a:t>każdego obywatela państwa członkowskiego do wjazdu </a:t>
            </a:r>
            <a:r>
              <a:rPr lang="pl-PL" dirty="0" smtClean="0"/>
              <a:t>i pobytu </a:t>
            </a:r>
            <a:r>
              <a:rPr lang="pl-PL" dirty="0"/>
              <a:t>na terytorium innego państwa członkowskiego w </a:t>
            </a:r>
            <a:r>
              <a:rPr lang="pl-PL" dirty="0" smtClean="0"/>
              <a:t>celu prowadzenia </a:t>
            </a:r>
            <a:r>
              <a:rPr lang="pl-PL" dirty="0"/>
              <a:t>tam działalności gospodarczej,</a:t>
            </a:r>
          </a:p>
          <a:p>
            <a:pPr lvl="1"/>
            <a:r>
              <a:rPr lang="pl-PL" dirty="0" smtClean="0"/>
              <a:t>do </a:t>
            </a:r>
            <a:r>
              <a:rPr lang="pl-PL" dirty="0"/>
              <a:t>założenia i prowadzenia przedsiębiorstwa na terytorium </a:t>
            </a:r>
            <a:r>
              <a:rPr lang="pl-PL" dirty="0" smtClean="0"/>
              <a:t>innego państwa</a:t>
            </a:r>
            <a:r>
              <a:rPr lang="pl-PL" dirty="0"/>
              <a:t>,</a:t>
            </a:r>
          </a:p>
          <a:p>
            <a:pPr lvl="1"/>
            <a:r>
              <a:rPr lang="pl-PL" dirty="0" smtClean="0"/>
              <a:t>do </a:t>
            </a:r>
            <a:r>
              <a:rPr lang="pl-PL" dirty="0"/>
              <a:t>tworzenia w innym państwie członkowskim przedstawicielstwa</a:t>
            </a:r>
            <a:r>
              <a:rPr lang="pl-PL" dirty="0" smtClean="0"/>
              <a:t>, spółek-córek</a:t>
            </a:r>
            <a:r>
              <a:rPr lang="pl-PL" dirty="0"/>
              <a:t>, filii, agencji, w sytuacji gdy osoba </a:t>
            </a:r>
            <a:r>
              <a:rPr lang="pl-PL" dirty="0" smtClean="0"/>
              <a:t>prowadząca działalność </a:t>
            </a:r>
            <a:r>
              <a:rPr lang="pl-PL" dirty="0"/>
              <a:t>gospodarczą ma miejsce zamieszkania w innym </a:t>
            </a:r>
            <a:r>
              <a:rPr lang="pl-PL" dirty="0" smtClean="0"/>
              <a:t>państwie członkowskim (wtórna swoboda przedsiębiorczości),</a:t>
            </a:r>
            <a:endParaRPr lang="pl-PL" dirty="0"/>
          </a:p>
          <a:p>
            <a:pPr lvl="1"/>
            <a:r>
              <a:rPr lang="pl-PL" dirty="0" smtClean="0"/>
              <a:t>do </a:t>
            </a:r>
            <a:r>
              <a:rPr lang="pl-PL" dirty="0"/>
              <a:t>zakładania przedsiębiorstw w innych państwach UE </a:t>
            </a:r>
            <a:r>
              <a:rPr lang="pl-PL" dirty="0" smtClean="0"/>
              <a:t>umożliwia świadczenie </a:t>
            </a:r>
            <a:r>
              <a:rPr lang="pl-PL" dirty="0"/>
              <a:t>usług w sposób ciągły i stały,</a:t>
            </a:r>
          </a:p>
          <a:p>
            <a:pPr lvl="1"/>
            <a:r>
              <a:rPr lang="pl-PL" dirty="0" smtClean="0"/>
              <a:t>do </a:t>
            </a:r>
            <a:r>
              <a:rPr lang="pl-PL" dirty="0"/>
              <a:t>stosowania przez państwa członkowskie wobec obywateli </a:t>
            </a:r>
            <a:r>
              <a:rPr lang="pl-PL" dirty="0" smtClean="0"/>
              <a:t>innych państw </a:t>
            </a:r>
            <a:r>
              <a:rPr lang="pl-PL" dirty="0"/>
              <a:t>takich samych uregulowań w zakresie </a:t>
            </a:r>
            <a:r>
              <a:rPr lang="pl-PL" dirty="0" smtClean="0"/>
              <a:t>prowadzenia działalności </a:t>
            </a:r>
            <a:r>
              <a:rPr lang="pl-PL" dirty="0"/>
              <a:t>gospodarczej, jakie stosuje wobec swoich </a:t>
            </a:r>
            <a:r>
              <a:rPr lang="pl-PL" dirty="0" smtClean="0"/>
              <a:t>własnych obywateli </a:t>
            </a:r>
            <a:r>
              <a:rPr lang="pl-PL" dirty="0"/>
              <a:t>(zasada traktowania narodowego</a:t>
            </a:r>
            <a:r>
              <a:rPr lang="pl-PL" dirty="0" smtClean="0"/>
              <a:t>)</a:t>
            </a:r>
            <a:endParaRPr lang="pl-PL" dirty="0"/>
          </a:p>
        </p:txBody>
      </p:sp>
    </p:spTree>
    <p:extLst>
      <p:ext uri="{BB962C8B-B14F-4D97-AF65-F5344CB8AC3E}">
        <p14:creationId xmlns:p14="http://schemas.microsoft.com/office/powerpoint/2010/main" val="549932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Swoboda przedsiębiorczości</a:t>
            </a:r>
            <a:endParaRPr lang="en-US" dirty="0"/>
          </a:p>
        </p:txBody>
      </p:sp>
      <p:sp>
        <p:nvSpPr>
          <p:cNvPr id="3" name="Content Placeholder 2"/>
          <p:cNvSpPr>
            <a:spLocks noGrp="1"/>
          </p:cNvSpPr>
          <p:nvPr>
            <p:ph idx="1"/>
          </p:nvPr>
        </p:nvSpPr>
        <p:spPr/>
        <p:txBody>
          <a:bodyPr>
            <a:normAutofit fontScale="92500" lnSpcReduction="20000"/>
          </a:bodyPr>
          <a:lstStyle/>
          <a:p>
            <a:r>
              <a:rPr lang="pl-PL" dirty="0" smtClean="0"/>
              <a:t>„samodzielne i rzeczywiste wykonywanie działalności gospodarczej przy pomocy trwałego urządzenia w innym państwie członkowskim na czas nieokreślony” – sprawa </a:t>
            </a:r>
            <a:r>
              <a:rPr lang="pl-PL" dirty="0" err="1" smtClean="0"/>
              <a:t>Factortame</a:t>
            </a:r>
            <a:endParaRPr lang="pl-PL" dirty="0" smtClean="0"/>
          </a:p>
          <a:p>
            <a:r>
              <a:rPr lang="pl-PL" dirty="0" smtClean="0"/>
              <a:t>Założenie </a:t>
            </a:r>
            <a:r>
              <a:rPr lang="pl-PL" dirty="0"/>
              <a:t>i prowadzenie </a:t>
            </a:r>
            <a:r>
              <a:rPr lang="pl-PL" dirty="0" smtClean="0"/>
              <a:t>przedsiębiorstwa– </a:t>
            </a:r>
            <a:r>
              <a:rPr lang="pl-PL" dirty="0"/>
              <a:t>rzeczywiste wykonywanie działalności gospodarczej (o charakterze zarobkowym) za pomocą stałej infrastruktury w innym państwie członkowskim w nieokreślonym </a:t>
            </a:r>
            <a:r>
              <a:rPr lang="pl-PL" dirty="0" smtClean="0"/>
              <a:t>czasie (forma: pierwotna – w założonym </a:t>
            </a:r>
            <a:r>
              <a:rPr lang="pl-PL" dirty="0"/>
              <a:t>przedsiębiorstwie koncentruje się większość działalności gospodarczej podmiotu zakładającego, </a:t>
            </a:r>
            <a:r>
              <a:rPr lang="pl-PL" dirty="0" smtClean="0"/>
              <a:t>wtórna - </a:t>
            </a:r>
            <a:r>
              <a:rPr lang="pl-PL" dirty="0"/>
              <a:t>działalność jest wykonywana </a:t>
            </a:r>
            <a:r>
              <a:rPr lang="pl-PL" dirty="0" smtClean="0"/>
              <a:t>równolegle w </a:t>
            </a:r>
            <a:r>
              <a:rPr lang="pl-PL" dirty="0"/>
              <a:t>dwóch państwach </a:t>
            </a:r>
            <a:r>
              <a:rPr lang="pl-PL" dirty="0" smtClean="0"/>
              <a:t>członkowskich).</a:t>
            </a:r>
          </a:p>
          <a:p>
            <a:r>
              <a:rPr lang="pl-PL" dirty="0"/>
              <a:t>element </a:t>
            </a:r>
            <a:r>
              <a:rPr lang="pl-PL" dirty="0" err="1"/>
              <a:t>transgraniczności</a:t>
            </a:r>
            <a:r>
              <a:rPr lang="pl-PL" dirty="0"/>
              <a:t> – na ochronę </a:t>
            </a:r>
            <a:r>
              <a:rPr lang="pl-PL" dirty="0" smtClean="0"/>
              <a:t>z art.49 TFUE </a:t>
            </a:r>
            <a:r>
              <a:rPr lang="pl-PL" dirty="0"/>
              <a:t>może powołać się </a:t>
            </a:r>
            <a:r>
              <a:rPr lang="pl-PL" dirty="0" smtClean="0"/>
              <a:t>obywatel państwa </a:t>
            </a:r>
            <a:r>
              <a:rPr lang="pl-PL" dirty="0"/>
              <a:t>członkowskiego, który </a:t>
            </a:r>
            <a:r>
              <a:rPr lang="pl-PL" dirty="0" smtClean="0"/>
              <a:t>zamierza rozpocząć </a:t>
            </a:r>
            <a:r>
              <a:rPr lang="pl-PL" dirty="0"/>
              <a:t>działalność gospodarczą w </a:t>
            </a:r>
            <a:r>
              <a:rPr lang="pl-PL" dirty="0" smtClean="0"/>
              <a:t>innym państwie </a:t>
            </a:r>
            <a:r>
              <a:rPr lang="pl-PL" dirty="0"/>
              <a:t>członkowskim </a:t>
            </a:r>
            <a:r>
              <a:rPr lang="pl-PL" dirty="0" smtClean="0"/>
              <a:t>UE. Dla przykładu taka </a:t>
            </a:r>
            <a:r>
              <a:rPr lang="pl-PL" dirty="0"/>
              <a:t>sytuacja nie </a:t>
            </a:r>
            <a:r>
              <a:rPr lang="pl-PL" dirty="0" smtClean="0"/>
              <a:t>wystąpi jeżeli obywatel</a:t>
            </a:r>
            <a:r>
              <a:rPr lang="pl-PL" dirty="0"/>
              <a:t>, </a:t>
            </a:r>
            <a:r>
              <a:rPr lang="pl-PL" dirty="0" smtClean="0"/>
              <a:t>w celu </a:t>
            </a:r>
            <a:r>
              <a:rPr lang="pl-PL" dirty="0"/>
              <a:t>ominięcia prawa krajowego</a:t>
            </a:r>
            <a:r>
              <a:rPr lang="pl-PL" dirty="0" smtClean="0"/>
              <a:t>, zakłada </a:t>
            </a:r>
            <a:r>
              <a:rPr lang="pl-PL" dirty="0"/>
              <a:t>w innym państwie </a:t>
            </a:r>
            <a:r>
              <a:rPr lang="pl-PL" dirty="0" smtClean="0"/>
              <a:t>działalność gospodarczą </a:t>
            </a:r>
            <a:r>
              <a:rPr lang="pl-PL" dirty="0"/>
              <a:t>a w swoim kraju zakłada </a:t>
            </a:r>
            <a:r>
              <a:rPr lang="pl-PL" dirty="0" smtClean="0"/>
              <a:t>spółki zależne.</a:t>
            </a:r>
          </a:p>
          <a:p>
            <a:endParaRPr lang="en-US" dirty="0"/>
          </a:p>
        </p:txBody>
      </p:sp>
    </p:spTree>
    <p:extLst>
      <p:ext uri="{BB962C8B-B14F-4D97-AF65-F5344CB8AC3E}">
        <p14:creationId xmlns:p14="http://schemas.microsoft.com/office/powerpoint/2010/main" val="22977687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Swoboda przepływu kapitału i płatności</a:t>
            </a:r>
            <a:endParaRPr lang="en-US" dirty="0"/>
          </a:p>
        </p:txBody>
      </p:sp>
      <p:sp>
        <p:nvSpPr>
          <p:cNvPr id="3" name="Content Placeholder 2"/>
          <p:cNvSpPr>
            <a:spLocks noGrp="1"/>
          </p:cNvSpPr>
          <p:nvPr>
            <p:ph idx="1"/>
          </p:nvPr>
        </p:nvSpPr>
        <p:spPr/>
        <p:txBody>
          <a:bodyPr>
            <a:normAutofit fontScale="92500" lnSpcReduction="20000"/>
          </a:bodyPr>
          <a:lstStyle/>
          <a:p>
            <a:r>
              <a:rPr lang="pl-PL" dirty="0" smtClean="0"/>
              <a:t>Dotyczy </a:t>
            </a:r>
            <a:r>
              <a:rPr lang="pl-PL" dirty="0"/>
              <a:t>samodzielnych transakcji finansowych</a:t>
            </a:r>
            <a:r>
              <a:rPr lang="pl-PL" dirty="0" smtClean="0"/>
              <a:t>, które </a:t>
            </a:r>
            <a:r>
              <a:rPr lang="pl-PL" dirty="0"/>
              <a:t>nie mają bezpośredniego związku z przemieszczaniem się ludzi, </a:t>
            </a:r>
            <a:r>
              <a:rPr lang="pl-PL" dirty="0" smtClean="0"/>
              <a:t>towarów czy </a:t>
            </a:r>
            <a:r>
              <a:rPr lang="pl-PL" dirty="0"/>
              <a:t>usług. Swoboda przepływu kapitału finansowego odnosi się do </a:t>
            </a:r>
            <a:r>
              <a:rPr lang="pl-PL" dirty="0" smtClean="0"/>
              <a:t>wszystkich jego </a:t>
            </a:r>
            <a:r>
              <a:rPr lang="pl-PL" dirty="0"/>
              <a:t>form, takich </a:t>
            </a:r>
            <a:r>
              <a:rPr lang="pl-PL" dirty="0" smtClean="0"/>
              <a:t>jak (otwarty katalog czynności):</a:t>
            </a:r>
          </a:p>
          <a:p>
            <a:pPr lvl="1"/>
            <a:r>
              <a:rPr lang="pl-PL" dirty="0"/>
              <a:t>nabywanie nieruchomości w innych państwach </a:t>
            </a:r>
            <a:r>
              <a:rPr lang="pl-PL" dirty="0" smtClean="0"/>
              <a:t>członkowskich</a:t>
            </a:r>
          </a:p>
          <a:p>
            <a:pPr lvl="1"/>
            <a:r>
              <a:rPr lang="pl-PL" dirty="0"/>
              <a:t>operacje w zakresie papierów wartościowych, rachunków bieżących, depozytów bankowych, transakcje kredytowe, pożyczkowe </a:t>
            </a:r>
            <a:endParaRPr lang="pl-PL" dirty="0" smtClean="0"/>
          </a:p>
          <a:p>
            <a:pPr lvl="1"/>
            <a:r>
              <a:rPr lang="pl-PL" dirty="0" smtClean="0"/>
              <a:t>inwestowanie </a:t>
            </a:r>
            <a:r>
              <a:rPr lang="pl-PL" dirty="0"/>
              <a:t>w zagraniczne fundusze inwestycyjne </a:t>
            </a:r>
            <a:endParaRPr lang="pl-PL" dirty="0" smtClean="0"/>
          </a:p>
          <a:p>
            <a:pPr lvl="1"/>
            <a:r>
              <a:rPr lang="pl-PL" dirty="0" smtClean="0"/>
              <a:t>dziedziczenie </a:t>
            </a:r>
            <a:r>
              <a:rPr lang="pl-PL" dirty="0"/>
              <a:t>po krewnych </a:t>
            </a:r>
            <a:r>
              <a:rPr lang="pl-PL" dirty="0" smtClean="0"/>
              <a:t>obywateli innych </a:t>
            </a:r>
            <a:r>
              <a:rPr lang="pl-PL" dirty="0"/>
              <a:t>państw członkowskich </a:t>
            </a:r>
            <a:endParaRPr lang="pl-PL" dirty="0" smtClean="0"/>
          </a:p>
          <a:p>
            <a:pPr lvl="1"/>
            <a:r>
              <a:rPr lang="pl-PL" dirty="0" smtClean="0"/>
              <a:t>Zakładanie i nabywanie </a:t>
            </a:r>
            <a:r>
              <a:rPr lang="pl-PL" dirty="0"/>
              <a:t>przedsiębiorstw </a:t>
            </a:r>
            <a:r>
              <a:rPr lang="pl-PL" dirty="0" smtClean="0"/>
              <a:t>z innych państw członkowskich</a:t>
            </a:r>
            <a:endParaRPr lang="en-US" dirty="0"/>
          </a:p>
          <a:p>
            <a:r>
              <a:rPr lang="pl-PL" dirty="0" smtClean="0"/>
              <a:t>zakres </a:t>
            </a:r>
            <a:r>
              <a:rPr lang="pl-PL" dirty="0"/>
              <a:t>zastosowania wewnątrz UE </a:t>
            </a:r>
            <a:r>
              <a:rPr lang="pl-PL" dirty="0" smtClean="0"/>
              <a:t>- </a:t>
            </a:r>
            <a:r>
              <a:rPr lang="pl-PL" dirty="0"/>
              <a:t>ochrona przepływu aktywów finansowych między </a:t>
            </a:r>
            <a:r>
              <a:rPr lang="pl-PL" dirty="0" smtClean="0"/>
              <a:t>państwami</a:t>
            </a:r>
            <a:endParaRPr lang="pl-PL" dirty="0"/>
          </a:p>
          <a:p>
            <a:r>
              <a:rPr lang="pl-PL" dirty="0" smtClean="0"/>
              <a:t>zakres </a:t>
            </a:r>
            <a:r>
              <a:rPr lang="pl-PL" dirty="0"/>
              <a:t>zastosowania na zewnątrz </a:t>
            </a:r>
            <a:r>
              <a:rPr lang="pl-PL" dirty="0" smtClean="0"/>
              <a:t>- </a:t>
            </a:r>
            <a:r>
              <a:rPr lang="pl-PL" dirty="0"/>
              <a:t>utrzymanie swobodnego przepływu kapitału między </a:t>
            </a:r>
            <a:r>
              <a:rPr lang="pl-PL" dirty="0" smtClean="0"/>
              <a:t>państwami członkowskimi </a:t>
            </a:r>
            <a:r>
              <a:rPr lang="pl-PL" dirty="0"/>
              <a:t>a państwami </a:t>
            </a:r>
            <a:r>
              <a:rPr lang="pl-PL" dirty="0" smtClean="0"/>
              <a:t>trzecimi</a:t>
            </a:r>
          </a:p>
        </p:txBody>
      </p:sp>
    </p:spTree>
    <p:extLst>
      <p:ext uri="{BB962C8B-B14F-4D97-AF65-F5344CB8AC3E}">
        <p14:creationId xmlns:p14="http://schemas.microsoft.com/office/powerpoint/2010/main" val="1106926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Swoboda przepływu kapitału i płatności</a:t>
            </a:r>
            <a:endParaRPr lang="en-US" dirty="0"/>
          </a:p>
        </p:txBody>
      </p:sp>
      <p:sp>
        <p:nvSpPr>
          <p:cNvPr id="3" name="Content Placeholder 2"/>
          <p:cNvSpPr>
            <a:spLocks noGrp="1"/>
          </p:cNvSpPr>
          <p:nvPr>
            <p:ph idx="1"/>
          </p:nvPr>
        </p:nvSpPr>
        <p:spPr/>
        <p:txBody>
          <a:bodyPr/>
          <a:lstStyle/>
          <a:p>
            <a:r>
              <a:rPr lang="pl-PL" dirty="0" smtClean="0"/>
              <a:t>przepływ </a:t>
            </a:r>
            <a:r>
              <a:rPr lang="pl-PL" dirty="0"/>
              <a:t>kapitału </a:t>
            </a:r>
            <a:r>
              <a:rPr lang="pl-PL" dirty="0" smtClean="0"/>
              <a:t>- </a:t>
            </a:r>
            <a:r>
              <a:rPr lang="pl-PL" dirty="0"/>
              <a:t>brak powiązania z jakimkolwiek świadczeniem wzajemnym - operacja finansowa, mająca na </a:t>
            </a:r>
            <a:r>
              <a:rPr lang="pl-PL" dirty="0" smtClean="0"/>
              <a:t>celu </a:t>
            </a:r>
            <a:r>
              <a:rPr lang="pl-PL" dirty="0"/>
              <a:t>lokatę lub inwestycję </a:t>
            </a:r>
            <a:r>
              <a:rPr lang="pl-PL" dirty="0" smtClean="0"/>
              <a:t>kapitałową</a:t>
            </a:r>
            <a:r>
              <a:rPr lang="pl-PL" dirty="0"/>
              <a:t> </a:t>
            </a:r>
            <a:r>
              <a:rPr lang="pl-PL" dirty="0" smtClean="0"/>
              <a:t>(celem jest dokonanie inwestycji)</a:t>
            </a:r>
          </a:p>
          <a:p>
            <a:r>
              <a:rPr lang="pl-PL" dirty="0" smtClean="0"/>
              <a:t>przepływ </a:t>
            </a:r>
            <a:r>
              <a:rPr lang="pl-PL" dirty="0"/>
              <a:t>płatności - charakter akcesoryjny, jest związany z fizycznym transferem środków pieniężnych związanych z realizacją świadczenia wzajemnego (swoboda przepływu miała służyć urzeczywistnieniu swobody przepływu towarów, osób i usług - liberalizowana wg standardów i razem z nimi) - przeniesienie </a:t>
            </a:r>
            <a:r>
              <a:rPr lang="pl-PL" dirty="0" smtClean="0"/>
              <a:t>środków </a:t>
            </a:r>
            <a:r>
              <a:rPr lang="pl-PL" dirty="0"/>
              <a:t>płatniczych </a:t>
            </a:r>
            <a:r>
              <a:rPr lang="pl-PL" dirty="0" smtClean="0"/>
              <a:t>w celu </a:t>
            </a:r>
            <a:r>
              <a:rPr lang="pl-PL" dirty="0"/>
              <a:t>wykonania świadczenia wzajemnego, którego źródłem jest czynność prawna powiązana z inną </a:t>
            </a:r>
            <a:r>
              <a:rPr lang="pl-PL" dirty="0" smtClean="0"/>
              <a:t>swobodą. </a:t>
            </a:r>
            <a:endParaRPr lang="en-US" dirty="0"/>
          </a:p>
        </p:txBody>
      </p:sp>
    </p:spTree>
    <p:extLst>
      <p:ext uri="{BB962C8B-B14F-4D97-AF65-F5344CB8AC3E}">
        <p14:creationId xmlns:p14="http://schemas.microsoft.com/office/powerpoint/2010/main" val="260806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Rozróżnienie swobody przepływu kapitału od innych swobód</a:t>
            </a:r>
            <a:endParaRPr lang="en-US" dirty="0"/>
          </a:p>
        </p:txBody>
      </p:sp>
      <p:sp>
        <p:nvSpPr>
          <p:cNvPr id="3" name="Content Placeholder 2"/>
          <p:cNvSpPr>
            <a:spLocks noGrp="1"/>
          </p:cNvSpPr>
          <p:nvPr>
            <p:ph idx="1"/>
          </p:nvPr>
        </p:nvSpPr>
        <p:spPr/>
        <p:txBody>
          <a:bodyPr/>
          <a:lstStyle/>
          <a:p>
            <a:r>
              <a:rPr lang="pl-PL" dirty="0" smtClean="0"/>
              <a:t>Charakter akcesoryjny, stanowi warunek </a:t>
            </a:r>
            <a:r>
              <a:rPr lang="pl-PL" dirty="0"/>
              <a:t>efektywnego wykonywania </a:t>
            </a:r>
            <a:r>
              <a:rPr lang="pl-PL" dirty="0" smtClean="0"/>
              <a:t>innych swobód</a:t>
            </a:r>
          </a:p>
          <a:p>
            <a:r>
              <a:rPr lang="pl-PL" dirty="0" smtClean="0"/>
              <a:t>Swoboda przepływu towarów – zakresy rozłączne (</a:t>
            </a:r>
            <a:r>
              <a:rPr lang="pl-PL" dirty="0"/>
              <a:t>stare monety, metale, kamienie </a:t>
            </a:r>
            <a:r>
              <a:rPr lang="pl-PL" dirty="0" smtClean="0"/>
              <a:t>szlachetne nie stanowią transferu środków płatniczych – są towarami)</a:t>
            </a:r>
          </a:p>
          <a:p>
            <a:r>
              <a:rPr lang="pl-PL" dirty="0" smtClean="0"/>
              <a:t>Swoboda przepływu usług – zakresy mogą się </a:t>
            </a:r>
            <a:r>
              <a:rPr lang="pl-PL" dirty="0"/>
              <a:t>nakładać (sprzedaż ubezpieczeń, pożyczki, kredyty, sprzedaż papierów wartościowych -  </a:t>
            </a:r>
            <a:r>
              <a:rPr lang="pl-PL" dirty="0" smtClean="0"/>
              <a:t>mogą </a:t>
            </a:r>
            <a:r>
              <a:rPr lang="pl-PL" dirty="0"/>
              <a:t>odnosić się jednocześnie do obu </a:t>
            </a:r>
            <a:r>
              <a:rPr lang="pl-PL" dirty="0" smtClean="0"/>
              <a:t>swobód, wtedy sąd bada pod </a:t>
            </a:r>
            <a:r>
              <a:rPr lang="en-US" dirty="0" err="1" smtClean="0"/>
              <a:t>kątem</a:t>
            </a:r>
            <a:r>
              <a:rPr lang="en-US" dirty="0" smtClean="0"/>
              <a:t> </a:t>
            </a:r>
            <a:r>
              <a:rPr lang="en-US" dirty="0" err="1"/>
              <a:t>obu</a:t>
            </a:r>
            <a:r>
              <a:rPr lang="en-US" dirty="0"/>
              <a:t> </a:t>
            </a:r>
            <a:r>
              <a:rPr lang="pl-PL" dirty="0" smtClean="0"/>
              <a:t>swobód </a:t>
            </a:r>
            <a:r>
              <a:rPr lang="en-US" dirty="0" err="1" smtClean="0"/>
              <a:t>łącznie</a:t>
            </a:r>
            <a:r>
              <a:rPr lang="pl-PL" dirty="0" smtClean="0"/>
              <a:t>)</a:t>
            </a:r>
          </a:p>
          <a:p>
            <a:r>
              <a:rPr lang="pl-PL" dirty="0" smtClean="0"/>
              <a:t>Swoboda przepływu osób – zakresy rzadko mogą się nakładać (transfer </a:t>
            </a:r>
            <a:r>
              <a:rPr lang="pl-PL" dirty="0"/>
              <a:t>wynagrodzeń pracowniczych do innego </a:t>
            </a:r>
            <a:r>
              <a:rPr lang="pl-PL" dirty="0" smtClean="0"/>
              <a:t>państwa, podatek od </a:t>
            </a:r>
            <a:r>
              <a:rPr lang="en-US" dirty="0" err="1" smtClean="0"/>
              <a:t>dziedziczeni</a:t>
            </a:r>
            <a:r>
              <a:rPr lang="pl-PL" dirty="0"/>
              <a:t>a</a:t>
            </a:r>
            <a:r>
              <a:rPr lang="pl-PL" dirty="0" smtClean="0"/>
              <a:t> spadku)</a:t>
            </a:r>
            <a:endParaRPr lang="en-US" dirty="0"/>
          </a:p>
        </p:txBody>
      </p:sp>
    </p:spTree>
    <p:extLst>
      <p:ext uri="{BB962C8B-B14F-4D97-AF65-F5344CB8AC3E}">
        <p14:creationId xmlns:p14="http://schemas.microsoft.com/office/powerpoint/2010/main" val="758421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Rodzaje swobód</a:t>
            </a:r>
            <a:endParaRPr lang="en-US" dirty="0"/>
          </a:p>
        </p:txBody>
      </p:sp>
      <p:sp>
        <p:nvSpPr>
          <p:cNvPr id="3" name="Content Placeholder 2"/>
          <p:cNvSpPr>
            <a:spLocks noGrp="1"/>
          </p:cNvSpPr>
          <p:nvPr>
            <p:ph idx="1"/>
          </p:nvPr>
        </p:nvSpPr>
        <p:spPr/>
        <p:txBody>
          <a:bodyPr>
            <a:normAutofit/>
          </a:bodyPr>
          <a:lstStyle/>
          <a:p>
            <a:pPr marL="0" indent="0">
              <a:buNone/>
            </a:pPr>
            <a:r>
              <a:rPr lang="pl-PL" dirty="0"/>
              <a:t>W traktacie wymieniono następujące </a:t>
            </a:r>
            <a:r>
              <a:rPr lang="pl-PL" dirty="0" smtClean="0"/>
              <a:t>rodzaje swobód</a:t>
            </a:r>
            <a:r>
              <a:rPr lang="pl-PL" dirty="0"/>
              <a:t>:</a:t>
            </a:r>
          </a:p>
          <a:p>
            <a:r>
              <a:rPr lang="pl-PL" dirty="0" smtClean="0"/>
              <a:t>swobodę </a:t>
            </a:r>
            <a:r>
              <a:rPr lang="pl-PL" dirty="0"/>
              <a:t>przepływu towarów (głównie w Tytule II TFUE, w art. 28 i 29, </a:t>
            </a:r>
            <a:r>
              <a:rPr lang="pl-PL" dirty="0" smtClean="0"/>
              <a:t>ale także </a:t>
            </a:r>
            <a:r>
              <a:rPr lang="pl-PL" dirty="0"/>
              <a:t>w art. 30-32 TFUE dotyczących funkcjonowania unii celnej, w art. </a:t>
            </a:r>
            <a:r>
              <a:rPr lang="pl-PL" dirty="0" smtClean="0"/>
              <a:t>34-37 TFUE </a:t>
            </a:r>
            <a:r>
              <a:rPr lang="pl-PL" dirty="0"/>
              <a:t>dotyczących zakazu stosowania ograniczeń ilościowych oraz </a:t>
            </a:r>
            <a:r>
              <a:rPr lang="pl-PL" dirty="0" smtClean="0"/>
              <a:t>kwestii dotyczących </a:t>
            </a:r>
            <a:r>
              <a:rPr lang="pl-PL" dirty="0"/>
              <a:t>barier </a:t>
            </a:r>
            <a:r>
              <a:rPr lang="pl-PL" dirty="0" smtClean="0"/>
              <a:t>fiskalnych);</a:t>
            </a:r>
            <a:endParaRPr lang="pl-PL" dirty="0"/>
          </a:p>
          <a:p>
            <a:r>
              <a:rPr lang="pl-PL" dirty="0" smtClean="0"/>
              <a:t>swobodę </a:t>
            </a:r>
            <a:r>
              <a:rPr lang="pl-PL" dirty="0"/>
              <a:t>przepływu osób (art. 18-25 TFUE, w których określono </a:t>
            </a:r>
            <a:r>
              <a:rPr lang="pl-PL" dirty="0" smtClean="0"/>
              <a:t>prawa obywateli </a:t>
            </a:r>
            <a:r>
              <a:rPr lang="pl-PL" dirty="0"/>
              <a:t>Unii, oraz art. 45-48, w których określono prawa </a:t>
            </a:r>
            <a:r>
              <a:rPr lang="pl-PL" dirty="0" smtClean="0"/>
              <a:t>pracowników związane </a:t>
            </a:r>
            <a:r>
              <a:rPr lang="pl-PL" dirty="0"/>
              <a:t>ze swobodą przepływu osób);</a:t>
            </a:r>
          </a:p>
          <a:p>
            <a:r>
              <a:rPr lang="pl-PL" dirty="0"/>
              <a:t>swobodę przedsiębiorczości (art. 49-55 TFUE</a:t>
            </a:r>
            <a:r>
              <a:rPr lang="pl-PL" dirty="0" smtClean="0"/>
              <a:t>)</a:t>
            </a:r>
          </a:p>
          <a:p>
            <a:r>
              <a:rPr lang="pl-PL" dirty="0" smtClean="0"/>
              <a:t>swobodę </a:t>
            </a:r>
            <a:r>
              <a:rPr lang="pl-PL" dirty="0"/>
              <a:t>świadczenia usług (art. 56-62 TFUE);</a:t>
            </a:r>
          </a:p>
          <a:p>
            <a:r>
              <a:rPr lang="pl-PL" dirty="0" smtClean="0"/>
              <a:t>swobodę </a:t>
            </a:r>
            <a:r>
              <a:rPr lang="pl-PL" dirty="0"/>
              <a:t>przepływu kapitału i płatności bieżących (art. 63-66 TFUE);</a:t>
            </a:r>
          </a:p>
          <a:p>
            <a:pPr marL="0" indent="0">
              <a:buNone/>
            </a:pPr>
            <a:endParaRPr lang="en-US" dirty="0"/>
          </a:p>
        </p:txBody>
      </p:sp>
    </p:spTree>
    <p:extLst>
      <p:ext uri="{BB962C8B-B14F-4D97-AF65-F5344CB8AC3E}">
        <p14:creationId xmlns:p14="http://schemas.microsoft.com/office/powerpoint/2010/main" val="3696631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Swoboda przepływu towarów</a:t>
            </a:r>
            <a:endParaRPr lang="en-US" dirty="0"/>
          </a:p>
        </p:txBody>
      </p:sp>
      <p:sp>
        <p:nvSpPr>
          <p:cNvPr id="3" name="Content Placeholder 2"/>
          <p:cNvSpPr>
            <a:spLocks noGrp="1"/>
          </p:cNvSpPr>
          <p:nvPr>
            <p:ph idx="1"/>
          </p:nvPr>
        </p:nvSpPr>
        <p:spPr/>
        <p:txBody>
          <a:bodyPr>
            <a:normAutofit/>
          </a:bodyPr>
          <a:lstStyle/>
          <a:p>
            <a:r>
              <a:rPr lang="pl-PL" dirty="0" smtClean="0"/>
              <a:t>Składa się na nią:</a:t>
            </a:r>
          </a:p>
          <a:p>
            <a:pPr marL="457200" lvl="1" indent="0">
              <a:buNone/>
            </a:pPr>
            <a:r>
              <a:rPr lang="pl-PL" dirty="0" smtClean="0"/>
              <a:t>1</a:t>
            </a:r>
            <a:r>
              <a:rPr lang="pl-PL" dirty="0"/>
              <a:t>) zakaz stosowania ceł i opłat o skutku </a:t>
            </a:r>
            <a:r>
              <a:rPr lang="pl-PL" dirty="0" smtClean="0"/>
              <a:t>podobnym</a:t>
            </a:r>
          </a:p>
          <a:p>
            <a:pPr marL="457200" lvl="1" indent="0">
              <a:buNone/>
            </a:pPr>
            <a:r>
              <a:rPr lang="pl-PL" dirty="0" smtClean="0"/>
              <a:t>2</a:t>
            </a:r>
            <a:r>
              <a:rPr lang="pl-PL" dirty="0"/>
              <a:t>) zakaz ograniczeń ilościowych i środków o skutku podobnym w imporcie i eksporcie </a:t>
            </a:r>
            <a:endParaRPr lang="pl-PL" dirty="0" smtClean="0"/>
          </a:p>
          <a:p>
            <a:pPr marL="457200" lvl="1" indent="0">
              <a:buNone/>
            </a:pPr>
            <a:r>
              <a:rPr lang="pl-PL" dirty="0" smtClean="0"/>
              <a:t>3</a:t>
            </a:r>
            <a:r>
              <a:rPr lang="pl-PL" dirty="0"/>
              <a:t>) zakaz dyskryminującego lub protekcjonistycznego opodatkowania towarów pochodzących z innych </a:t>
            </a:r>
            <a:r>
              <a:rPr lang="pl-PL" dirty="0" smtClean="0"/>
              <a:t>państw</a:t>
            </a:r>
          </a:p>
          <a:p>
            <a:pPr lvl="0">
              <a:buClr>
                <a:srgbClr val="A53010"/>
              </a:buClr>
            </a:pPr>
            <a:r>
              <a:rPr lang="pl-PL" dirty="0">
                <a:solidFill>
                  <a:prstClr val="black">
                    <a:lumMod val="75000"/>
                    <a:lumOff val="25000"/>
                  </a:prstClr>
                </a:solidFill>
              </a:rPr>
              <a:t>Eliminacja barier:</a:t>
            </a:r>
          </a:p>
          <a:p>
            <a:pPr lvl="1">
              <a:buClr>
                <a:srgbClr val="A53010"/>
              </a:buClr>
            </a:pPr>
            <a:r>
              <a:rPr lang="pl-PL" dirty="0">
                <a:solidFill>
                  <a:prstClr val="black">
                    <a:lumMod val="75000"/>
                    <a:lumOff val="25000"/>
                  </a:prstClr>
                </a:solidFill>
              </a:rPr>
              <a:t>taryfowych – poprzez utworzenie unii celnej pomiędzy państwami członkowskimi</a:t>
            </a:r>
          </a:p>
          <a:p>
            <a:pPr lvl="1">
              <a:buClr>
                <a:srgbClr val="A53010"/>
              </a:buClr>
            </a:pPr>
            <a:r>
              <a:rPr lang="pl-PL" dirty="0" err="1">
                <a:solidFill>
                  <a:prstClr val="black">
                    <a:lumMod val="75000"/>
                    <a:lumOff val="25000"/>
                  </a:prstClr>
                </a:solidFill>
              </a:rPr>
              <a:t>parataryfowych</a:t>
            </a:r>
            <a:r>
              <a:rPr lang="pl-PL" dirty="0">
                <a:solidFill>
                  <a:prstClr val="black">
                    <a:lumMod val="75000"/>
                    <a:lumOff val="25000"/>
                  </a:prstClr>
                </a:solidFill>
              </a:rPr>
              <a:t> – np. opłat krajowych o charakterze protekcjonistycznym i dyskryminującym (opłaty fiskalne )</a:t>
            </a:r>
          </a:p>
          <a:p>
            <a:pPr lvl="1">
              <a:buClr>
                <a:srgbClr val="A53010"/>
              </a:buClr>
            </a:pPr>
            <a:r>
              <a:rPr lang="pl-PL" dirty="0">
                <a:solidFill>
                  <a:prstClr val="black">
                    <a:lumMod val="75000"/>
                    <a:lumOff val="25000"/>
                  </a:prstClr>
                </a:solidFill>
              </a:rPr>
              <a:t>pozataryfowych- np. ilościowych, jakościowych</a:t>
            </a:r>
            <a:endParaRPr lang="en-US" dirty="0">
              <a:solidFill>
                <a:prstClr val="black">
                  <a:lumMod val="75000"/>
                  <a:lumOff val="25000"/>
                </a:prstClr>
              </a:solidFill>
            </a:endParaRPr>
          </a:p>
          <a:p>
            <a:pPr marL="457200" lvl="1" indent="0">
              <a:buNone/>
            </a:pPr>
            <a:endParaRPr lang="pl-PL" dirty="0" smtClean="0"/>
          </a:p>
        </p:txBody>
      </p:sp>
    </p:spTree>
    <p:extLst>
      <p:ext uri="{BB962C8B-B14F-4D97-AF65-F5344CB8AC3E}">
        <p14:creationId xmlns:p14="http://schemas.microsoft.com/office/powerpoint/2010/main" val="823956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Swoboda przepływu towarów</a:t>
            </a:r>
            <a:endParaRPr lang="en-US" dirty="0"/>
          </a:p>
        </p:txBody>
      </p:sp>
      <p:sp>
        <p:nvSpPr>
          <p:cNvPr id="3" name="Content Placeholder 2"/>
          <p:cNvSpPr>
            <a:spLocks noGrp="1"/>
          </p:cNvSpPr>
          <p:nvPr>
            <p:ph idx="1"/>
          </p:nvPr>
        </p:nvSpPr>
        <p:spPr/>
        <p:txBody>
          <a:bodyPr>
            <a:normAutofit/>
          </a:bodyPr>
          <a:lstStyle/>
          <a:p>
            <a:r>
              <a:rPr lang="pl-PL" dirty="0"/>
              <a:t>TSUE </a:t>
            </a:r>
            <a:r>
              <a:rPr lang="pl-PL" dirty="0" smtClean="0"/>
              <a:t>- </a:t>
            </a:r>
            <a:r>
              <a:rPr lang="pl-PL" b="1" dirty="0" smtClean="0"/>
              <a:t>Towar</a:t>
            </a:r>
            <a:r>
              <a:rPr lang="pl-PL" dirty="0" smtClean="0"/>
              <a:t> </a:t>
            </a:r>
            <a:r>
              <a:rPr lang="pl-PL" dirty="0"/>
              <a:t>„produkt, którego wartość jest wyrażona w pieniądzu i który może, jako taki, stanowić przedmiot transakcji handlowej (o wartości zarówno pozytywnej jak i negatywnej</a:t>
            </a:r>
            <a:r>
              <a:rPr lang="pl-PL" dirty="0" smtClean="0"/>
              <a:t>)”</a:t>
            </a:r>
          </a:p>
          <a:p>
            <a:r>
              <a:rPr lang="pl-PL" dirty="0" smtClean="0"/>
              <a:t>TSUE </a:t>
            </a:r>
            <a:r>
              <a:rPr lang="pl-PL" dirty="0"/>
              <a:t>dołączył do towarów energię elektryczną, gaz, odpady, środki płatnicze (o ile zostały </a:t>
            </a:r>
            <a:r>
              <a:rPr lang="pl-PL" dirty="0" smtClean="0"/>
              <a:t>całkowicie wycofane </a:t>
            </a:r>
            <a:r>
              <a:rPr lang="pl-PL" dirty="0"/>
              <a:t>z obiegu</a:t>
            </a:r>
            <a:r>
              <a:rPr lang="pl-PL" dirty="0" smtClean="0"/>
              <a:t>).</a:t>
            </a:r>
            <a:endParaRPr lang="pl-PL" dirty="0"/>
          </a:p>
          <a:p>
            <a:r>
              <a:rPr lang="pl-PL" dirty="0" smtClean="0"/>
              <a:t>Swoboda </a:t>
            </a:r>
            <a:r>
              <a:rPr lang="pl-PL" dirty="0"/>
              <a:t>przepływu towarów oznacza, że towary na obszarze państw członkowskich UE mogą się przemieszczań bez jakichkolwiek utrudnień </a:t>
            </a:r>
          </a:p>
          <a:p>
            <a:pPr lvl="1"/>
            <a:r>
              <a:rPr lang="pl-PL" dirty="0"/>
              <a:t>towary pochodzące z państw członkowskich</a:t>
            </a:r>
          </a:p>
          <a:p>
            <a:pPr lvl="1"/>
            <a:r>
              <a:rPr lang="pl-PL" dirty="0"/>
              <a:t>towary z państw trzecich, jeżeli znajdują się one w swobodnym obrocie w państwach </a:t>
            </a:r>
            <a:r>
              <a:rPr lang="pl-PL" dirty="0" smtClean="0"/>
              <a:t>członkowskich</a:t>
            </a:r>
          </a:p>
          <a:p>
            <a:endParaRPr lang="pl-PL" dirty="0" smtClean="0"/>
          </a:p>
          <a:p>
            <a:endParaRPr lang="pl-PL" dirty="0"/>
          </a:p>
          <a:p>
            <a:endParaRPr lang="pl-PL" dirty="0"/>
          </a:p>
          <a:p>
            <a:endParaRPr lang="en-US" dirty="0"/>
          </a:p>
        </p:txBody>
      </p:sp>
    </p:spTree>
    <p:extLst>
      <p:ext uri="{BB962C8B-B14F-4D97-AF65-F5344CB8AC3E}">
        <p14:creationId xmlns:p14="http://schemas.microsoft.com/office/powerpoint/2010/main" val="3059969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Swoboda przepływu towarów</a:t>
            </a:r>
            <a:endParaRPr lang="en-US" dirty="0"/>
          </a:p>
        </p:txBody>
      </p:sp>
      <p:sp>
        <p:nvSpPr>
          <p:cNvPr id="3" name="Content Placeholder 2"/>
          <p:cNvSpPr>
            <a:spLocks noGrp="1"/>
          </p:cNvSpPr>
          <p:nvPr>
            <p:ph idx="1"/>
          </p:nvPr>
        </p:nvSpPr>
        <p:spPr>
          <a:xfrm>
            <a:off x="1695450" y="1905000"/>
            <a:ext cx="9809162" cy="4006222"/>
          </a:xfrm>
        </p:spPr>
        <p:txBody>
          <a:bodyPr>
            <a:normAutofit/>
          </a:bodyPr>
          <a:lstStyle/>
          <a:p>
            <a:r>
              <a:rPr lang="pl-PL" dirty="0" smtClean="0"/>
              <a:t>Reguły pochodzenia towarów definiują zakres zastosowania swobody. Pochodzenie </a:t>
            </a:r>
            <a:r>
              <a:rPr lang="pl-PL" dirty="0"/>
              <a:t>towaru przyporządkowuje się do obszaru, na którym został on całkowicie uzyskany, </a:t>
            </a:r>
            <a:r>
              <a:rPr lang="pl-PL" dirty="0" smtClean="0"/>
              <a:t>poddany obróbce </a:t>
            </a:r>
            <a:r>
              <a:rPr lang="pl-PL" dirty="0"/>
              <a:t>lub przetworzeniu.</a:t>
            </a:r>
          </a:p>
          <a:p>
            <a:pPr lvl="1"/>
            <a:r>
              <a:rPr lang="pl-PL" dirty="0" smtClean="0"/>
              <a:t>towar </a:t>
            </a:r>
            <a:r>
              <a:rPr lang="pl-PL" dirty="0"/>
              <a:t>wyprodukowany w UE to towar, który powstał w całości na terenie jednego z państw </a:t>
            </a:r>
            <a:r>
              <a:rPr lang="pl-PL" dirty="0" smtClean="0"/>
              <a:t>członkowskich lub </a:t>
            </a:r>
            <a:r>
              <a:rPr lang="pl-PL" dirty="0"/>
              <a:t>został wytworzony na terenie państwa członkowskiego, ale z użyciem składników importowanych</a:t>
            </a:r>
            <a:r>
              <a:rPr lang="pl-PL" dirty="0" smtClean="0"/>
              <a:t>, legalnie </a:t>
            </a:r>
            <a:r>
              <a:rPr lang="pl-PL" dirty="0"/>
              <a:t>dopuszczonych do obrotu.</a:t>
            </a:r>
          </a:p>
          <a:p>
            <a:pPr lvl="1"/>
            <a:r>
              <a:rPr lang="pl-PL" dirty="0" smtClean="0"/>
              <a:t>gdy </a:t>
            </a:r>
            <a:r>
              <a:rPr lang="pl-PL" dirty="0"/>
              <a:t>w produkcję zaangażowany jest więcej niż jeden </a:t>
            </a:r>
            <a:r>
              <a:rPr lang="pl-PL" dirty="0" smtClean="0"/>
              <a:t>kraj - </a:t>
            </a:r>
            <a:r>
              <a:rPr lang="pl-PL" dirty="0"/>
              <a:t>towar uznaje się za pochodzący z tego kraju</a:t>
            </a:r>
            <a:r>
              <a:rPr lang="pl-PL" dirty="0" smtClean="0"/>
              <a:t>, w </a:t>
            </a:r>
            <a:r>
              <a:rPr lang="pl-PL" dirty="0"/>
              <a:t>którym został poddany ostatniej istotnej, ekonomicznie uzasadnionej obróbce lub przetworzeniu, </a:t>
            </a:r>
            <a:r>
              <a:rPr lang="pl-PL" dirty="0" smtClean="0"/>
              <a:t>które spowodowało </a:t>
            </a:r>
            <a:r>
              <a:rPr lang="pl-PL" dirty="0"/>
              <a:t>wytworzenie nowego produktu lub stanowiło istotny etap wytwarzania.</a:t>
            </a:r>
          </a:p>
          <a:p>
            <a:pPr lvl="1"/>
            <a:r>
              <a:rPr lang="pl-PL" dirty="0" smtClean="0"/>
              <a:t>zakazane </a:t>
            </a:r>
            <a:r>
              <a:rPr lang="pl-PL" dirty="0"/>
              <a:t>jest kupowanie pochodzenia </a:t>
            </a:r>
            <a:r>
              <a:rPr lang="pl-PL" dirty="0" smtClean="0"/>
              <a:t>- </a:t>
            </a:r>
            <a:r>
              <a:rPr lang="pl-PL" dirty="0"/>
              <a:t>jeżeli okaże się, że celem przetworzenia lub obróbki było </a:t>
            </a:r>
            <a:r>
              <a:rPr lang="pl-PL" dirty="0" smtClean="0"/>
              <a:t>obejście przepisów </a:t>
            </a:r>
            <a:r>
              <a:rPr lang="pl-PL" dirty="0"/>
              <a:t>UE stosowanych wobec towarów pochodzących z określonych państw, nie jest możliwe, </a:t>
            </a:r>
            <a:r>
              <a:rPr lang="pl-PL" dirty="0" smtClean="0"/>
              <a:t>aby towary </a:t>
            </a:r>
            <a:r>
              <a:rPr lang="pl-PL" dirty="0"/>
              <a:t>te uzyskały pochodzenie kraju, w którym zostały przetworzone. </a:t>
            </a:r>
            <a:endParaRPr lang="en-US" dirty="0"/>
          </a:p>
        </p:txBody>
      </p:sp>
    </p:spTree>
    <p:extLst>
      <p:ext uri="{BB962C8B-B14F-4D97-AF65-F5344CB8AC3E}">
        <p14:creationId xmlns:p14="http://schemas.microsoft.com/office/powerpoint/2010/main" val="2290905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Unia celna</a:t>
            </a:r>
            <a:endParaRPr lang="en-US" dirty="0"/>
          </a:p>
        </p:txBody>
      </p:sp>
      <p:sp>
        <p:nvSpPr>
          <p:cNvPr id="3" name="Content Placeholder 2"/>
          <p:cNvSpPr>
            <a:spLocks noGrp="1"/>
          </p:cNvSpPr>
          <p:nvPr>
            <p:ph idx="1"/>
          </p:nvPr>
        </p:nvSpPr>
        <p:spPr>
          <a:xfrm>
            <a:off x="1104900" y="1552575"/>
            <a:ext cx="8134350" cy="4920961"/>
          </a:xfrm>
        </p:spPr>
        <p:txBody>
          <a:bodyPr>
            <a:normAutofit lnSpcReduction="10000"/>
          </a:bodyPr>
          <a:lstStyle/>
          <a:p>
            <a:r>
              <a:rPr lang="pl-PL" dirty="0"/>
              <a:t>Traktat rzymski z 1957 r. powołał do życia unię </a:t>
            </a:r>
            <a:r>
              <a:rPr lang="pl-PL" dirty="0" smtClean="0"/>
              <a:t>celną jako </a:t>
            </a:r>
            <a:r>
              <a:rPr lang="pl-PL" dirty="0"/>
              <a:t>zasadniczą podstawę wspólnoty. Obecnie </a:t>
            </a:r>
            <a:r>
              <a:rPr lang="pl-PL" dirty="0" smtClean="0"/>
              <a:t>przepisy regulujące </a:t>
            </a:r>
            <a:r>
              <a:rPr lang="pl-PL" dirty="0"/>
              <a:t>swobodny przepływ towarów są </a:t>
            </a:r>
            <a:r>
              <a:rPr lang="pl-PL" dirty="0" smtClean="0"/>
              <a:t>zawarte w </a:t>
            </a:r>
            <a:r>
              <a:rPr lang="pl-PL" dirty="0"/>
              <a:t>Traktacie o funkcjonowaniu Unii Europejskiej (część 3</a:t>
            </a:r>
            <a:r>
              <a:rPr lang="pl-PL" dirty="0" smtClean="0"/>
              <a:t>, tytuł </a:t>
            </a:r>
            <a:r>
              <a:rPr lang="pl-PL" dirty="0"/>
              <a:t>II). Zakazują one pobierania ceł od </a:t>
            </a:r>
            <a:r>
              <a:rPr lang="pl-PL" dirty="0" smtClean="0"/>
              <a:t>towarów będących </a:t>
            </a:r>
            <a:r>
              <a:rPr lang="pl-PL" dirty="0"/>
              <a:t>przedmiotem handlu między </a:t>
            </a:r>
            <a:r>
              <a:rPr lang="pl-PL" dirty="0" smtClean="0"/>
              <a:t>państwami członkowskimi </a:t>
            </a:r>
            <a:r>
              <a:rPr lang="pl-PL" dirty="0"/>
              <a:t>UE oraz stanowią, że po </a:t>
            </a:r>
            <a:r>
              <a:rPr lang="pl-PL" dirty="0" smtClean="0"/>
              <a:t>ustanowieniu wspólnej </a:t>
            </a:r>
            <a:r>
              <a:rPr lang="pl-PL" dirty="0"/>
              <a:t>taryfy celnej obowiązującej na </a:t>
            </a:r>
            <a:r>
              <a:rPr lang="pl-PL" dirty="0" smtClean="0"/>
              <a:t>granicach zewnętrznych </a:t>
            </a:r>
            <a:r>
              <a:rPr lang="pl-PL" dirty="0"/>
              <a:t>UE należy zapewnić swobodny </a:t>
            </a:r>
            <a:r>
              <a:rPr lang="pl-PL" dirty="0" smtClean="0"/>
              <a:t>przepływ towarów (art. 28 </a:t>
            </a:r>
            <a:r>
              <a:rPr lang="pl-PL" dirty="0"/>
              <a:t>TFUE – podobnie </a:t>
            </a:r>
            <a:r>
              <a:rPr lang="pl-PL" dirty="0" smtClean="0"/>
              <a:t>art</a:t>
            </a:r>
            <a:r>
              <a:rPr lang="pl-PL" dirty="0"/>
              <a:t>. XXIV </a:t>
            </a:r>
            <a:r>
              <a:rPr lang="pl-PL" dirty="0" smtClean="0"/>
              <a:t>GATT).</a:t>
            </a:r>
            <a:endParaRPr lang="pl-PL" dirty="0"/>
          </a:p>
          <a:p>
            <a:r>
              <a:rPr lang="pl-PL" dirty="0" smtClean="0"/>
              <a:t>Cechy </a:t>
            </a:r>
            <a:r>
              <a:rPr lang="pl-PL" dirty="0"/>
              <a:t>Unii Celnej:</a:t>
            </a:r>
          </a:p>
          <a:p>
            <a:pPr lvl="1"/>
            <a:r>
              <a:rPr lang="pl-PL" dirty="0" smtClean="0"/>
              <a:t>wspólna zewnętrzna taryfa celna,</a:t>
            </a:r>
            <a:endParaRPr lang="pl-PL" dirty="0"/>
          </a:p>
          <a:p>
            <a:pPr lvl="1"/>
            <a:r>
              <a:rPr lang="pl-PL" dirty="0" smtClean="0"/>
              <a:t>zakaz </a:t>
            </a:r>
            <a:r>
              <a:rPr lang="pl-PL" dirty="0"/>
              <a:t>stosowania ceł przywozowych i wywozowych oraz opłat o skutku równoważnym między </a:t>
            </a:r>
            <a:r>
              <a:rPr lang="pl-PL" dirty="0" smtClean="0"/>
              <a:t>państwami członkowskimi</a:t>
            </a:r>
            <a:r>
              <a:rPr lang="pl-PL" dirty="0"/>
              <a:t>,</a:t>
            </a:r>
          </a:p>
          <a:p>
            <a:pPr lvl="1"/>
            <a:r>
              <a:rPr lang="pl-PL" dirty="0" smtClean="0"/>
              <a:t>zakaz </a:t>
            </a:r>
            <a:r>
              <a:rPr lang="pl-PL" dirty="0"/>
              <a:t>ograniczeń ilościowych między państwami członkowskimi,</a:t>
            </a:r>
          </a:p>
          <a:p>
            <a:pPr lvl="1"/>
            <a:r>
              <a:rPr lang="pl-PL" dirty="0" smtClean="0"/>
              <a:t>swobodny </a:t>
            </a:r>
            <a:r>
              <a:rPr lang="pl-PL" dirty="0"/>
              <a:t>tranzyt na terytorium UE</a:t>
            </a:r>
            <a:r>
              <a:rPr lang="pl-PL" dirty="0" smtClean="0"/>
              <a:t>.</a:t>
            </a:r>
          </a:p>
          <a:p>
            <a:r>
              <a:rPr lang="pl-PL" dirty="0" smtClean="0"/>
              <a:t>Wielka Brytania po </a:t>
            </a:r>
            <a:r>
              <a:rPr lang="pl-PL" dirty="0" err="1" smtClean="0"/>
              <a:t>Brexit</a:t>
            </a:r>
            <a:r>
              <a:rPr lang="pl-PL" dirty="0" smtClean="0"/>
              <a:t>?</a:t>
            </a:r>
          </a:p>
        </p:txBody>
      </p:sp>
      <p:graphicFrame>
        <p:nvGraphicFramePr>
          <p:cNvPr id="4" name="Diagram 3"/>
          <p:cNvGraphicFramePr/>
          <p:nvPr>
            <p:extLst>
              <p:ext uri="{D42A27DB-BD31-4B8C-83A1-F6EECF244321}">
                <p14:modId xmlns:p14="http://schemas.microsoft.com/office/powerpoint/2010/main" val="3843149555"/>
              </p:ext>
            </p:extLst>
          </p:nvPr>
        </p:nvGraphicFramePr>
        <p:xfrm>
          <a:off x="8277225" y="1264555"/>
          <a:ext cx="4581525" cy="516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497896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3326</TotalTime>
  <Words>5236</Words>
  <Application>Microsoft Office PowerPoint</Application>
  <PresentationFormat>Widescreen</PresentationFormat>
  <Paragraphs>325</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Century Gothic</vt:lpstr>
      <vt:lpstr>Wingdings</vt:lpstr>
      <vt:lpstr>Wingdings 3</vt:lpstr>
      <vt:lpstr>Wisp</vt:lpstr>
      <vt:lpstr>Rynek wewnętrzny w UE</vt:lpstr>
      <vt:lpstr>Rynek wewnętrzny</vt:lpstr>
      <vt:lpstr>Harmonizacja </vt:lpstr>
      <vt:lpstr>Jak działa rynek wewnętrzny?</vt:lpstr>
      <vt:lpstr>Rodzaje swobód</vt:lpstr>
      <vt:lpstr>Swoboda przepływu towarów</vt:lpstr>
      <vt:lpstr>Swoboda przepływu towarów</vt:lpstr>
      <vt:lpstr>Swoboda przepływu towarów</vt:lpstr>
      <vt:lpstr>Unia celna</vt:lpstr>
      <vt:lpstr>Unia celna</vt:lpstr>
      <vt:lpstr>Zakaz wprowadzania ceł i opłat o skutku równoważnym</vt:lpstr>
      <vt:lpstr>Opłaty o skutku równoważnym do ceł</vt:lpstr>
      <vt:lpstr>Zakaz opodatkowania dyskryminacyjnego i protekcjonistycznego </vt:lpstr>
      <vt:lpstr>PowerPoint Presentation</vt:lpstr>
      <vt:lpstr>Zakaz ograniczeń ilościowych i o skutku równoważnym do ilościowych</vt:lpstr>
      <vt:lpstr>Zakaz ograniczeń ilościowych i o skutku równoważnym do ilościowych</vt:lpstr>
      <vt:lpstr>Ograniczenia ilościowe</vt:lpstr>
      <vt:lpstr>Ograniczenia o skutku równoważnym do ilościowych</vt:lpstr>
      <vt:lpstr>Formuła Dassonville</vt:lpstr>
      <vt:lpstr>Formuła Dassonville</vt:lpstr>
      <vt:lpstr>Formuła Dassonville</vt:lpstr>
      <vt:lpstr>Formuła Dassonville</vt:lpstr>
      <vt:lpstr>Sprawa Cassis de Dijon</vt:lpstr>
      <vt:lpstr>Formuła Cassis de Dijon I</vt:lpstr>
      <vt:lpstr>Formuła Cassis de Dijon I</vt:lpstr>
      <vt:lpstr>Formuła Cassis de Dijon I</vt:lpstr>
      <vt:lpstr>Formuła Cassis de Dijon I</vt:lpstr>
      <vt:lpstr>Formuła Cassis de Dijon II</vt:lpstr>
      <vt:lpstr>Formuła Keck</vt:lpstr>
      <vt:lpstr>Formuła Keck</vt:lpstr>
      <vt:lpstr>Formuła Keck</vt:lpstr>
      <vt:lpstr>Formuła Keck</vt:lpstr>
      <vt:lpstr>Formuła Keck</vt:lpstr>
      <vt:lpstr>Na kolejnych zajęciach:</vt:lpstr>
      <vt:lpstr>Swoboda świadczenia usług</vt:lpstr>
      <vt:lpstr>Swoboda przepływu usług </vt:lpstr>
      <vt:lpstr>Swoboda przepływu usług– podmiot</vt:lpstr>
      <vt:lpstr>Swoboda przepływu usług–przedmiot</vt:lpstr>
      <vt:lpstr>Odróżnienie swobód</vt:lpstr>
      <vt:lpstr>Swoboda przepływu osób</vt:lpstr>
      <vt:lpstr>Swoboda przepływu osób</vt:lpstr>
      <vt:lpstr>Swoboda przepływu osób</vt:lpstr>
      <vt:lpstr>Swoboda przepływu pracowników</vt:lpstr>
      <vt:lpstr>Dostęp do zatrudnienia</vt:lpstr>
      <vt:lpstr>Swoboda przepływu przedsiębiorczości</vt:lpstr>
      <vt:lpstr>Swoboda przedsiębiorczości</vt:lpstr>
      <vt:lpstr>Swoboda przepływu kapitału i płatności</vt:lpstr>
      <vt:lpstr>Swoboda przepływu kapitału i płatności</vt:lpstr>
      <vt:lpstr>Rozróżnienie swobody przepływu kapitału od innych swobód</vt:lpstr>
    </vt:vector>
  </TitlesOfParts>
  <Company>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Zasady ustrojowe UE</dc:title>
  <dc:creator>Aleksandra Pawłowicz</dc:creator>
  <cp:lastModifiedBy>EY</cp:lastModifiedBy>
  <cp:revision>85</cp:revision>
  <dcterms:created xsi:type="dcterms:W3CDTF">2018-02-28T20:46:17Z</dcterms:created>
  <dcterms:modified xsi:type="dcterms:W3CDTF">2019-01-11T20:10:30Z</dcterms:modified>
</cp:coreProperties>
</file>