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0"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1" r:id="rId19"/>
    <p:sldId id="256" r:id="rId20"/>
    <p:sldId id="257" r:id="rId21"/>
    <p:sldId id="258" r:id="rId22"/>
    <p:sldId id="259" r:id="rId23"/>
    <p:sldId id="260" r:id="rId24"/>
    <p:sldId id="261" r:id="rId25"/>
    <p:sldId id="262" r:id="rId26"/>
    <p:sldId id="263" r:id="rId27"/>
    <p:sldId id="264" r:id="rId28"/>
    <p:sldId id="265" r:id="rId29"/>
    <p:sldId id="266" r:id="rId30"/>
    <p:sldId id="267" r:id="rId31"/>
    <p:sldId id="268" r:id="rId32"/>
    <p:sldId id="270" r:id="rId33"/>
    <p:sldId id="269" r:id="rId34"/>
    <p:sldId id="271" r:id="rId35"/>
    <p:sldId id="272" r:id="rId36"/>
    <p:sldId id="274" r:id="rId37"/>
    <p:sldId id="279" r:id="rId38"/>
    <p:sldId id="275" r:id="rId39"/>
    <p:sldId id="281" r:id="rId40"/>
    <p:sldId id="273" r:id="rId41"/>
    <p:sldId id="276" r:id="rId42"/>
    <p:sldId id="282" r:id="rId43"/>
    <p:sldId id="302" r:id="rId44"/>
    <p:sldId id="283" r:id="rId45"/>
    <p:sldId id="303"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74" d="100"/>
          <a:sy n="74" d="100"/>
        </p:scale>
        <p:origin x="308"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34FBFD-35C2-4D65-94DB-B36081C60BB5}" type="doc">
      <dgm:prSet loTypeId="urn:microsoft.com/office/officeart/2005/8/layout/hProcess9" loCatId="process" qsTypeId="urn:microsoft.com/office/officeart/2005/8/quickstyle/simple1" qsCatId="simple" csTypeId="urn:microsoft.com/office/officeart/2005/8/colors/accent1_2" csCatId="accent1" phldr="1"/>
      <dgm:spPr/>
    </dgm:pt>
    <dgm:pt modelId="{4E4B9E34-1572-4728-8B84-74A555A21246}">
      <dgm:prSet phldrT="[Text]"/>
      <dgm:spPr/>
      <dgm:t>
        <a:bodyPr/>
        <a:lstStyle/>
        <a:p>
          <a:r>
            <a:rPr lang="pl-PL" dirty="0" smtClean="0"/>
            <a:t>Przed implementacją państwa członkowskie zobowiązane są do powstrzymania się od działań niweczących cel dyrektywy zgodnie z art. 4 ust. </a:t>
          </a:r>
          <a:r>
            <a:rPr lang="pl-PL" smtClean="0"/>
            <a:t>3 TUE</a:t>
          </a:r>
          <a:endParaRPr lang="en-US"/>
        </a:p>
      </dgm:t>
    </dgm:pt>
    <dgm:pt modelId="{DEF97A0D-9643-4FE9-A20A-67D12A83F181}" type="parTrans" cxnId="{2D58CE76-340E-421E-8BDF-6321A75FCCDC}">
      <dgm:prSet/>
      <dgm:spPr/>
      <dgm:t>
        <a:bodyPr/>
        <a:lstStyle/>
        <a:p>
          <a:endParaRPr lang="en-US"/>
        </a:p>
      </dgm:t>
    </dgm:pt>
    <dgm:pt modelId="{1E7E0ACD-1993-41ED-ACE2-E771E446CC23}" type="sibTrans" cxnId="{2D58CE76-340E-421E-8BDF-6321A75FCCDC}">
      <dgm:prSet/>
      <dgm:spPr/>
      <dgm:t>
        <a:bodyPr/>
        <a:lstStyle/>
        <a:p>
          <a:endParaRPr lang="en-US"/>
        </a:p>
      </dgm:t>
    </dgm:pt>
    <dgm:pt modelId="{312EE822-4BBC-4253-89B2-FE94B430A1AC}">
      <dgm:prSet phldrT="[Text]"/>
      <dgm:spPr/>
      <dgm:t>
        <a:bodyPr/>
        <a:lstStyle/>
        <a:p>
          <a:r>
            <a:rPr lang="pl-PL" dirty="0" smtClean="0"/>
            <a:t>Implementacja – państwa członkowskie zobowiązane są przyjąć odpowiednie akty normatywne, podjąć wszelkie działania w celu zapewnienia efektywności aktów normatywnych</a:t>
          </a:r>
        </a:p>
      </dgm:t>
    </dgm:pt>
    <dgm:pt modelId="{ABEDB1FD-E798-4635-8B97-B23360E33815}" type="parTrans" cxnId="{04D0F810-0AB8-480F-9BC3-A00468854523}">
      <dgm:prSet/>
      <dgm:spPr/>
      <dgm:t>
        <a:bodyPr/>
        <a:lstStyle/>
        <a:p>
          <a:endParaRPr lang="en-US"/>
        </a:p>
      </dgm:t>
    </dgm:pt>
    <dgm:pt modelId="{478EFC3A-256A-48CF-BA7D-A96FECA3D0D8}" type="sibTrans" cxnId="{04D0F810-0AB8-480F-9BC3-A00468854523}">
      <dgm:prSet/>
      <dgm:spPr/>
      <dgm:t>
        <a:bodyPr/>
        <a:lstStyle/>
        <a:p>
          <a:endParaRPr lang="en-US"/>
        </a:p>
      </dgm:t>
    </dgm:pt>
    <dgm:pt modelId="{B7231981-1F54-49D8-B02A-1B44E547834D}">
      <dgm:prSet phldrT="[Text]"/>
      <dgm:spPr/>
      <dgm:t>
        <a:bodyPr/>
        <a:lstStyle/>
        <a:p>
          <a:r>
            <a:rPr lang="pl-PL" dirty="0" smtClean="0"/>
            <a:t>Po implementacji – krajowe sądy i organy administracji są </a:t>
          </a:r>
          <a:r>
            <a:rPr lang="pl-PL" smtClean="0"/>
            <a:t>zobowiązane badać zgodność norm dyrektyw z prawem krajowym w przypadku potrzeby bezpośredniego stosowania przepisów dyrektywy</a:t>
          </a:r>
          <a:endParaRPr lang="en-US"/>
        </a:p>
      </dgm:t>
    </dgm:pt>
    <dgm:pt modelId="{8365F7F6-460D-451B-B0BD-3A9D4A913E9A}" type="parTrans" cxnId="{5C63A86C-7F5C-4EBD-A51B-A22AAEF77E15}">
      <dgm:prSet/>
      <dgm:spPr/>
      <dgm:t>
        <a:bodyPr/>
        <a:lstStyle/>
        <a:p>
          <a:endParaRPr lang="en-US"/>
        </a:p>
      </dgm:t>
    </dgm:pt>
    <dgm:pt modelId="{5A19A92F-498C-485D-90C0-EFCD58DF351C}" type="sibTrans" cxnId="{5C63A86C-7F5C-4EBD-A51B-A22AAEF77E15}">
      <dgm:prSet/>
      <dgm:spPr/>
      <dgm:t>
        <a:bodyPr/>
        <a:lstStyle/>
        <a:p>
          <a:endParaRPr lang="en-US"/>
        </a:p>
      </dgm:t>
    </dgm:pt>
    <dgm:pt modelId="{3B27C335-2366-42D3-A079-78711FE56D95}" type="pres">
      <dgm:prSet presAssocID="{6034FBFD-35C2-4D65-94DB-B36081C60BB5}" presName="CompostProcess" presStyleCnt="0">
        <dgm:presLayoutVars>
          <dgm:dir/>
          <dgm:resizeHandles val="exact"/>
        </dgm:presLayoutVars>
      </dgm:prSet>
      <dgm:spPr/>
    </dgm:pt>
    <dgm:pt modelId="{A083CE33-E6B5-42C3-B9CB-3A4271A30AAF}" type="pres">
      <dgm:prSet presAssocID="{6034FBFD-35C2-4D65-94DB-B36081C60BB5}" presName="arrow" presStyleLbl="bgShp" presStyleIdx="0" presStyleCnt="1"/>
      <dgm:spPr/>
    </dgm:pt>
    <dgm:pt modelId="{C9F95D3D-7C16-4C04-A522-B1BAFD83C61D}" type="pres">
      <dgm:prSet presAssocID="{6034FBFD-35C2-4D65-94DB-B36081C60BB5}" presName="linearProcess" presStyleCnt="0"/>
      <dgm:spPr/>
    </dgm:pt>
    <dgm:pt modelId="{86A8DBBF-5243-4CF8-A577-3EF74CF4F77D}" type="pres">
      <dgm:prSet presAssocID="{4E4B9E34-1572-4728-8B84-74A555A21246}" presName="textNode" presStyleLbl="node1" presStyleIdx="0" presStyleCnt="3">
        <dgm:presLayoutVars>
          <dgm:bulletEnabled val="1"/>
        </dgm:presLayoutVars>
      </dgm:prSet>
      <dgm:spPr/>
      <dgm:t>
        <a:bodyPr/>
        <a:lstStyle/>
        <a:p>
          <a:endParaRPr lang="en-US"/>
        </a:p>
      </dgm:t>
    </dgm:pt>
    <dgm:pt modelId="{4C2E6927-7C57-404E-9C3B-4FAD3AF92ABA}" type="pres">
      <dgm:prSet presAssocID="{1E7E0ACD-1993-41ED-ACE2-E771E446CC23}" presName="sibTrans" presStyleCnt="0"/>
      <dgm:spPr/>
    </dgm:pt>
    <dgm:pt modelId="{01BA7561-0656-49A0-9318-7088735DA176}" type="pres">
      <dgm:prSet presAssocID="{312EE822-4BBC-4253-89B2-FE94B430A1AC}" presName="textNode" presStyleLbl="node1" presStyleIdx="1" presStyleCnt="3">
        <dgm:presLayoutVars>
          <dgm:bulletEnabled val="1"/>
        </dgm:presLayoutVars>
      </dgm:prSet>
      <dgm:spPr/>
      <dgm:t>
        <a:bodyPr/>
        <a:lstStyle/>
        <a:p>
          <a:endParaRPr lang="en-US"/>
        </a:p>
      </dgm:t>
    </dgm:pt>
    <dgm:pt modelId="{0F0C4C1E-0004-404A-9EF9-BC656E1A86E9}" type="pres">
      <dgm:prSet presAssocID="{478EFC3A-256A-48CF-BA7D-A96FECA3D0D8}" presName="sibTrans" presStyleCnt="0"/>
      <dgm:spPr/>
    </dgm:pt>
    <dgm:pt modelId="{53B6C4BF-CE6B-496E-8BBF-49F707A3253C}" type="pres">
      <dgm:prSet presAssocID="{B7231981-1F54-49D8-B02A-1B44E547834D}" presName="textNode" presStyleLbl="node1" presStyleIdx="2" presStyleCnt="3">
        <dgm:presLayoutVars>
          <dgm:bulletEnabled val="1"/>
        </dgm:presLayoutVars>
      </dgm:prSet>
      <dgm:spPr/>
      <dgm:t>
        <a:bodyPr/>
        <a:lstStyle/>
        <a:p>
          <a:endParaRPr lang="en-US"/>
        </a:p>
      </dgm:t>
    </dgm:pt>
  </dgm:ptLst>
  <dgm:cxnLst>
    <dgm:cxn modelId="{2D58CE76-340E-421E-8BDF-6321A75FCCDC}" srcId="{6034FBFD-35C2-4D65-94DB-B36081C60BB5}" destId="{4E4B9E34-1572-4728-8B84-74A555A21246}" srcOrd="0" destOrd="0" parTransId="{DEF97A0D-9643-4FE9-A20A-67D12A83F181}" sibTransId="{1E7E0ACD-1993-41ED-ACE2-E771E446CC23}"/>
    <dgm:cxn modelId="{2F3E696C-9C34-4605-8596-A514DE0D3C97}" type="presOf" srcId="{4E4B9E34-1572-4728-8B84-74A555A21246}" destId="{86A8DBBF-5243-4CF8-A577-3EF74CF4F77D}" srcOrd="0" destOrd="0" presId="urn:microsoft.com/office/officeart/2005/8/layout/hProcess9"/>
    <dgm:cxn modelId="{D1C38A02-8824-485B-B253-EC8CE353BFFE}" type="presOf" srcId="{312EE822-4BBC-4253-89B2-FE94B430A1AC}" destId="{01BA7561-0656-49A0-9318-7088735DA176}" srcOrd="0" destOrd="0" presId="urn:microsoft.com/office/officeart/2005/8/layout/hProcess9"/>
    <dgm:cxn modelId="{5C63A86C-7F5C-4EBD-A51B-A22AAEF77E15}" srcId="{6034FBFD-35C2-4D65-94DB-B36081C60BB5}" destId="{B7231981-1F54-49D8-B02A-1B44E547834D}" srcOrd="2" destOrd="0" parTransId="{8365F7F6-460D-451B-B0BD-3A9D4A913E9A}" sibTransId="{5A19A92F-498C-485D-90C0-EFCD58DF351C}"/>
    <dgm:cxn modelId="{567EC3B7-42B7-4CFE-A757-973F634A9544}" type="presOf" srcId="{6034FBFD-35C2-4D65-94DB-B36081C60BB5}" destId="{3B27C335-2366-42D3-A079-78711FE56D95}" srcOrd="0" destOrd="0" presId="urn:microsoft.com/office/officeart/2005/8/layout/hProcess9"/>
    <dgm:cxn modelId="{A799CFD4-3DEB-4584-9863-A9A360C34D40}" type="presOf" srcId="{B7231981-1F54-49D8-B02A-1B44E547834D}" destId="{53B6C4BF-CE6B-496E-8BBF-49F707A3253C}" srcOrd="0" destOrd="0" presId="urn:microsoft.com/office/officeart/2005/8/layout/hProcess9"/>
    <dgm:cxn modelId="{04D0F810-0AB8-480F-9BC3-A00468854523}" srcId="{6034FBFD-35C2-4D65-94DB-B36081C60BB5}" destId="{312EE822-4BBC-4253-89B2-FE94B430A1AC}" srcOrd="1" destOrd="0" parTransId="{ABEDB1FD-E798-4635-8B97-B23360E33815}" sibTransId="{478EFC3A-256A-48CF-BA7D-A96FECA3D0D8}"/>
    <dgm:cxn modelId="{72F44A69-522A-4EEF-8B86-FDA243AB90C4}" type="presParOf" srcId="{3B27C335-2366-42D3-A079-78711FE56D95}" destId="{A083CE33-E6B5-42C3-B9CB-3A4271A30AAF}" srcOrd="0" destOrd="0" presId="urn:microsoft.com/office/officeart/2005/8/layout/hProcess9"/>
    <dgm:cxn modelId="{7E29A712-7373-4DD8-BC54-85AB2AD7206F}" type="presParOf" srcId="{3B27C335-2366-42D3-A079-78711FE56D95}" destId="{C9F95D3D-7C16-4C04-A522-B1BAFD83C61D}" srcOrd="1" destOrd="0" presId="urn:microsoft.com/office/officeart/2005/8/layout/hProcess9"/>
    <dgm:cxn modelId="{3CB66ED0-8ECD-45E6-978D-3365575AD5EF}" type="presParOf" srcId="{C9F95D3D-7C16-4C04-A522-B1BAFD83C61D}" destId="{86A8DBBF-5243-4CF8-A577-3EF74CF4F77D}" srcOrd="0" destOrd="0" presId="urn:microsoft.com/office/officeart/2005/8/layout/hProcess9"/>
    <dgm:cxn modelId="{6409C227-6489-44AC-A8F7-4DD23DF2627E}" type="presParOf" srcId="{C9F95D3D-7C16-4C04-A522-B1BAFD83C61D}" destId="{4C2E6927-7C57-404E-9C3B-4FAD3AF92ABA}" srcOrd="1" destOrd="0" presId="urn:microsoft.com/office/officeart/2005/8/layout/hProcess9"/>
    <dgm:cxn modelId="{D614AF1A-74BB-4CA5-B3B8-F2D91EEB5CD0}" type="presParOf" srcId="{C9F95D3D-7C16-4C04-A522-B1BAFD83C61D}" destId="{01BA7561-0656-49A0-9318-7088735DA176}" srcOrd="2" destOrd="0" presId="urn:microsoft.com/office/officeart/2005/8/layout/hProcess9"/>
    <dgm:cxn modelId="{2ADCDC1F-CA90-4E56-AAC2-9EF2B1CBBF30}" type="presParOf" srcId="{C9F95D3D-7C16-4C04-A522-B1BAFD83C61D}" destId="{0F0C4C1E-0004-404A-9EF9-BC656E1A86E9}" srcOrd="3" destOrd="0" presId="urn:microsoft.com/office/officeart/2005/8/layout/hProcess9"/>
    <dgm:cxn modelId="{72456FD7-55E1-457F-ABC4-0FB41359112C}" type="presParOf" srcId="{C9F95D3D-7C16-4C04-A522-B1BAFD83C61D}" destId="{53B6C4BF-CE6B-496E-8BBF-49F707A3253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A82D177-2EC3-4FAB-8D36-9618A6718B72}" type="datetimeFigureOut">
              <a:rPr lang="en-US" smtClean="0"/>
              <a:t>11/23/2018</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74161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82D177-2EC3-4FAB-8D36-9618A6718B72}" type="datetimeFigureOut">
              <a:rPr lang="en-US" smtClean="0"/>
              <a:t>11/23/2018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1661754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82D177-2EC3-4FAB-8D36-9618A6718B72}" type="datetimeFigureOut">
              <a:rPr lang="en-US" smtClean="0"/>
              <a:t>11/23/2018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20DFB6D-3C0E-4E8F-B9A0-6A2494407CB5}"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28598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A82D177-2EC3-4FAB-8D36-9618A6718B72}" type="datetimeFigureOut">
              <a:rPr lang="en-US" smtClean="0"/>
              <a:t>11/23/2018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1513627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A82D177-2EC3-4FAB-8D36-9618A6718B72}" type="datetimeFigureOut">
              <a:rPr lang="en-US" smtClean="0"/>
              <a:t>11/23/2018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20DFB6D-3C0E-4E8F-B9A0-6A2494407CB5}"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64246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A82D177-2EC3-4FAB-8D36-9618A6718B72}" type="datetimeFigureOut">
              <a:rPr lang="en-US" smtClean="0"/>
              <a:t>11/23/2018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436813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82D177-2EC3-4FAB-8D36-9618A6718B72}" type="datetimeFigureOut">
              <a:rPr lang="en-US" smtClean="0"/>
              <a:t>11/23/2018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2865360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82D177-2EC3-4FAB-8D36-9618A6718B72}" type="datetimeFigureOut">
              <a:rPr lang="en-US" smtClean="0"/>
              <a:t>11/23/2018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473674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82D177-2EC3-4FAB-8D36-9618A6718B72}" type="datetimeFigureOut">
              <a:rPr lang="en-US" smtClean="0"/>
              <a:t>11/23/2018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960023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82D177-2EC3-4FAB-8D36-9618A6718B72}" type="datetimeFigureOut">
              <a:rPr lang="en-US" smtClean="0"/>
              <a:t>11/23/2018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4687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A82D177-2EC3-4FAB-8D36-9618A6718B72}" type="datetimeFigureOut">
              <a:rPr lang="en-US" smtClean="0"/>
              <a:t>11/23/2018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1463544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A82D177-2EC3-4FAB-8D36-9618A6718B72}" type="datetimeFigureOut">
              <a:rPr lang="en-US" smtClean="0"/>
              <a:t>11/23/2018</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3223487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A82D177-2EC3-4FAB-8D36-9618A6718B72}" type="datetimeFigureOut">
              <a:rPr lang="en-US" smtClean="0"/>
              <a:t>11/23/2018</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1655092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82D177-2EC3-4FAB-8D36-9618A6718B72}" type="datetimeFigureOut">
              <a:rPr lang="en-US" smtClean="0"/>
              <a:t>11/23/2018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3915989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82D177-2EC3-4FAB-8D36-9618A6718B72}" type="datetimeFigureOut">
              <a:rPr lang="en-US" smtClean="0"/>
              <a:t>11/23/2018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2347935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82D177-2EC3-4FAB-8D36-9618A6718B72}" type="datetimeFigureOut">
              <a:rPr lang="en-US" smtClean="0"/>
              <a:t>11/23/2018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397697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A82D177-2EC3-4FAB-8D36-9618A6718B72}" type="datetimeFigureOut">
              <a:rPr lang="en-US" smtClean="0"/>
              <a:t>11/23/2018</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20DFB6D-3C0E-4E8F-B9A0-6A2494407CB5}" type="slidenum">
              <a:rPr lang="en-US" smtClean="0"/>
              <a:t>‹#›</a:t>
            </a:fld>
            <a:endParaRPr lang="en-US"/>
          </a:p>
        </p:txBody>
      </p:sp>
    </p:spTree>
    <p:extLst>
      <p:ext uri="{BB962C8B-B14F-4D97-AF65-F5344CB8AC3E}">
        <p14:creationId xmlns:p14="http://schemas.microsoft.com/office/powerpoint/2010/main" val="2051199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ur-lex.europa.eu/legal-content/PL/TXT/HTML/?uri=CELEX:32014L0094&amp;from=PL" TargetMode="External"/><Relationship Id="rId2" Type="http://schemas.openxmlformats.org/officeDocument/2006/relationships/hyperlink" Target="https://eur-lex.europa.eu/legal-content/PL/TXT/HTML/?uri=CELEX:32014R0333&amp;from=EN" TargetMode="External"/><Relationship Id="rId1" Type="http://schemas.openxmlformats.org/officeDocument/2006/relationships/slideLayout" Target="../slideLayouts/slideLayout2.xml"/><Relationship Id="rId5" Type="http://schemas.openxmlformats.org/officeDocument/2006/relationships/hyperlink" Target="https://eur-lex.europa.eu/legal-content/PL/TXT/?uri=CELEX:32006H0962" TargetMode="External"/><Relationship Id="rId4" Type="http://schemas.openxmlformats.org/officeDocument/2006/relationships/hyperlink" Target="http://ec.europa.eu/competition/state_aid/cases/261395/261395_1832262_134_2.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smtClean="0"/>
              <a:t>Źródła prawa i zasady stosowania prawa UE</a:t>
            </a:r>
            <a:endParaRPr lang="pl-PL" dirty="0"/>
          </a:p>
        </p:txBody>
      </p:sp>
    </p:spTree>
    <p:extLst>
      <p:ext uri="{BB962C8B-B14F-4D97-AF65-F5344CB8AC3E}">
        <p14:creationId xmlns:p14="http://schemas.microsoft.com/office/powerpoint/2010/main" val="2797825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Traktaty w zarysie</a:t>
            </a:r>
            <a:endParaRPr lang="en-US" dirty="0"/>
          </a:p>
        </p:txBody>
      </p:sp>
      <p:sp>
        <p:nvSpPr>
          <p:cNvPr id="3" name="Content Placeholder 2"/>
          <p:cNvSpPr>
            <a:spLocks noGrp="1"/>
          </p:cNvSpPr>
          <p:nvPr>
            <p:ph idx="1"/>
          </p:nvPr>
        </p:nvSpPr>
        <p:spPr>
          <a:xfrm>
            <a:off x="1914525" y="1905000"/>
            <a:ext cx="9590087" cy="4419600"/>
          </a:xfrm>
        </p:spPr>
        <p:txBody>
          <a:bodyPr>
            <a:normAutofit fontScale="92500" lnSpcReduction="10000"/>
          </a:bodyPr>
          <a:lstStyle/>
          <a:p>
            <a:r>
              <a:rPr lang="pl-PL" dirty="0" smtClean="0"/>
              <a:t>Traktaty założycielskie:</a:t>
            </a:r>
          </a:p>
          <a:p>
            <a:pPr lvl="1"/>
            <a:r>
              <a:rPr lang="pl-PL" dirty="0" smtClean="0"/>
              <a:t>1952 – Traktat o utworzeniu Europejskiej Wspólnoty Węgla i Stali </a:t>
            </a:r>
          </a:p>
          <a:p>
            <a:pPr lvl="1"/>
            <a:r>
              <a:rPr lang="pl-PL" dirty="0" smtClean="0"/>
              <a:t>1958 – traktat o utworzeniu EWG (obecnie TFUE) – traktat rzymski</a:t>
            </a:r>
          </a:p>
          <a:p>
            <a:pPr lvl="1"/>
            <a:r>
              <a:rPr lang="pl-PL" dirty="0" smtClean="0"/>
              <a:t>1958 – traktat o utworzeniu Europejskiej Wspólnoty Energii Atomowej – traktat rzymski</a:t>
            </a:r>
          </a:p>
          <a:p>
            <a:pPr lvl="1"/>
            <a:r>
              <a:rPr lang="pl-PL" dirty="0" smtClean="0"/>
              <a:t>1993 – traktat o Unii Europejskiej</a:t>
            </a:r>
          </a:p>
          <a:p>
            <a:r>
              <a:rPr lang="pl-PL" dirty="0" smtClean="0"/>
              <a:t>Traktaty nowelizujące TFUE</a:t>
            </a:r>
          </a:p>
          <a:p>
            <a:pPr lvl="1"/>
            <a:r>
              <a:rPr lang="pl-PL" dirty="0" smtClean="0"/>
              <a:t>1987 – Jednolity Akt Europejski</a:t>
            </a:r>
          </a:p>
          <a:p>
            <a:pPr lvl="1"/>
            <a:r>
              <a:rPr lang="pl-PL" dirty="0" smtClean="0"/>
              <a:t>1993 – Traktat z </a:t>
            </a:r>
            <a:r>
              <a:rPr lang="pl-PL" dirty="0" err="1" smtClean="0"/>
              <a:t>Maastricht</a:t>
            </a:r>
            <a:endParaRPr lang="pl-PL" dirty="0" smtClean="0"/>
          </a:p>
          <a:p>
            <a:pPr lvl="1"/>
            <a:r>
              <a:rPr lang="pl-PL" dirty="0" smtClean="0"/>
              <a:t>1999 – traktat amsterdamski</a:t>
            </a:r>
          </a:p>
          <a:p>
            <a:pPr lvl="1"/>
            <a:r>
              <a:rPr lang="pl-PL" dirty="0" smtClean="0"/>
              <a:t>2003 – traktat nicejski</a:t>
            </a:r>
          </a:p>
          <a:p>
            <a:pPr lvl="1"/>
            <a:r>
              <a:rPr lang="pl-PL" dirty="0" smtClean="0"/>
              <a:t>2009 – traktat lizboński</a:t>
            </a:r>
          </a:p>
          <a:p>
            <a:r>
              <a:rPr lang="pl-PL" dirty="0" smtClean="0"/>
              <a:t>Traktaty akcesyjne – o akcesji nowych członków (np.: 2004 r. – akcesja Polski, Cypru, Czech, Litwy, Łotwy, Estonii, Malty, Słowacji, Słowenii i Węgier). </a:t>
            </a:r>
            <a:endParaRPr lang="en-US" dirty="0"/>
          </a:p>
        </p:txBody>
      </p:sp>
    </p:spTree>
    <p:extLst>
      <p:ext uri="{BB962C8B-B14F-4D97-AF65-F5344CB8AC3E}">
        <p14:creationId xmlns:p14="http://schemas.microsoft.com/office/powerpoint/2010/main" val="3567043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„Odejście” od aktów „nienazwanych”</a:t>
            </a:r>
            <a:endParaRPr lang="en-US" dirty="0"/>
          </a:p>
        </p:txBody>
      </p:sp>
      <p:sp>
        <p:nvSpPr>
          <p:cNvPr id="3" name="Content Placeholder 2"/>
          <p:cNvSpPr>
            <a:spLocks noGrp="1"/>
          </p:cNvSpPr>
          <p:nvPr>
            <p:ph idx="1"/>
          </p:nvPr>
        </p:nvSpPr>
        <p:spPr/>
        <p:txBody>
          <a:bodyPr/>
          <a:lstStyle/>
          <a:p>
            <a:r>
              <a:rPr lang="pl-PL" dirty="0" smtClean="0"/>
              <a:t>Art. 296 -Jeżeli </a:t>
            </a:r>
            <a:r>
              <a:rPr lang="pl-PL" dirty="0"/>
              <a:t>Traktaty nie przewidują rodzaju przyjmowanego aktu, instytucje dokonują wyboru, jakiego rodzaju akt ma w danym przypadku zostać przyjęty, w poszanowaniu obowiązujących procedur oraz zasady proporcjonalności</a:t>
            </a:r>
            <a:r>
              <a:rPr lang="pl-PL" dirty="0" smtClean="0"/>
              <a:t>.</a:t>
            </a:r>
            <a:endParaRPr lang="pl-PL" dirty="0"/>
          </a:p>
          <a:p>
            <a:r>
              <a:rPr lang="pl-PL" dirty="0"/>
              <a:t>Akty prawne są uzasadniane i odnoszą się do propozycji, inicjatyw, zaleceń, wniosków lub opinii przewidzianych w Traktatach</a:t>
            </a:r>
            <a:r>
              <a:rPr lang="pl-PL" dirty="0" smtClean="0"/>
              <a:t>.</a:t>
            </a:r>
            <a:endParaRPr lang="pl-PL" dirty="0"/>
          </a:p>
          <a:p>
            <a:r>
              <a:rPr lang="pl-PL" dirty="0"/>
              <a:t>Rozpatrując projekt aktu ustawodawczego, Parlament Europejski i Rada powstrzymują się od przyjmowania aktów nieprzewidzianych przez procedurę ustawodawczą obowiązującą w danej dziedzinie.</a:t>
            </a:r>
            <a:endParaRPr lang="en-US" dirty="0"/>
          </a:p>
        </p:txBody>
      </p:sp>
    </p:spTree>
    <p:extLst>
      <p:ext uri="{BB962C8B-B14F-4D97-AF65-F5344CB8AC3E}">
        <p14:creationId xmlns:p14="http://schemas.microsoft.com/office/powerpoint/2010/main" val="32995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Kategorie źródeł prawa pochodnego</a:t>
            </a:r>
            <a:endParaRPr lang="en-US" dirty="0"/>
          </a:p>
        </p:txBody>
      </p:sp>
      <p:sp>
        <p:nvSpPr>
          <p:cNvPr id="3" name="Content Placeholder 2"/>
          <p:cNvSpPr>
            <a:spLocks noGrp="1"/>
          </p:cNvSpPr>
          <p:nvPr>
            <p:ph idx="1"/>
          </p:nvPr>
        </p:nvSpPr>
        <p:spPr>
          <a:xfrm>
            <a:off x="1402773" y="1631373"/>
            <a:ext cx="10101839" cy="5070763"/>
          </a:xfrm>
        </p:spPr>
        <p:txBody>
          <a:bodyPr>
            <a:normAutofit fontScale="85000" lnSpcReduction="20000"/>
          </a:bodyPr>
          <a:lstStyle/>
          <a:p>
            <a:pPr marL="0" indent="0">
              <a:buNone/>
            </a:pPr>
            <a:r>
              <a:rPr lang="pl-PL" dirty="0" smtClean="0"/>
              <a:t>AKTY WIĄŻĄCE</a:t>
            </a:r>
          </a:p>
          <a:p>
            <a:r>
              <a:rPr lang="pl-PL" dirty="0" smtClean="0"/>
              <a:t>Prawodawcze:</a:t>
            </a:r>
          </a:p>
          <a:p>
            <a:pPr lvl="1"/>
            <a:r>
              <a:rPr lang="pl-PL" b="1" dirty="0" smtClean="0"/>
              <a:t>Dyrektywy</a:t>
            </a:r>
          </a:p>
          <a:p>
            <a:pPr lvl="1"/>
            <a:r>
              <a:rPr lang="pl-PL" b="1" dirty="0" smtClean="0"/>
              <a:t>Rozporządzenia</a:t>
            </a:r>
          </a:p>
          <a:p>
            <a:pPr lvl="1"/>
            <a:r>
              <a:rPr lang="pl-PL" b="1" dirty="0" smtClean="0"/>
              <a:t>Decyzje</a:t>
            </a:r>
          </a:p>
          <a:p>
            <a:r>
              <a:rPr lang="pl-PL" dirty="0" err="1" smtClean="0"/>
              <a:t>Nieprawodawcze</a:t>
            </a:r>
            <a:r>
              <a:rPr lang="pl-PL" dirty="0" smtClean="0"/>
              <a:t>:</a:t>
            </a:r>
          </a:p>
          <a:p>
            <a:pPr lvl="1"/>
            <a:r>
              <a:rPr lang="pl-PL" dirty="0" smtClean="0"/>
              <a:t>Delegowane (art. 290 TFUE) – dyrektywy, rozporządzenia, decyzje</a:t>
            </a:r>
          </a:p>
          <a:p>
            <a:pPr lvl="1"/>
            <a:r>
              <a:rPr lang="pl-PL" dirty="0" smtClean="0"/>
              <a:t>Wykonawcze (art. 291 </a:t>
            </a:r>
            <a:r>
              <a:rPr lang="pl-PL" dirty="0"/>
              <a:t>TFUE) – dyrektywy, rozporządzenia, decyzje</a:t>
            </a:r>
            <a:endParaRPr lang="pl-PL" dirty="0" smtClean="0"/>
          </a:p>
          <a:p>
            <a:pPr lvl="1"/>
            <a:r>
              <a:rPr lang="pl-PL" dirty="0" smtClean="0"/>
              <a:t>Akty „bez przymiotnika”, inne – decyzja, rozporządzenia Rady i Komisji</a:t>
            </a:r>
          </a:p>
          <a:p>
            <a:pPr lvl="1"/>
            <a:r>
              <a:rPr lang="pl-PL" dirty="0" smtClean="0"/>
              <a:t>Porozumienia międzyinstytucjonalne o charakterze wiążącym (art. 295 TFUE)</a:t>
            </a:r>
            <a:endParaRPr lang="pl-PL" dirty="0"/>
          </a:p>
          <a:p>
            <a:pPr marL="0" indent="0">
              <a:buNone/>
            </a:pPr>
            <a:r>
              <a:rPr lang="pl-PL" dirty="0" smtClean="0"/>
              <a:t>AKTY NIEWIĄŻĄCE (</a:t>
            </a:r>
            <a:r>
              <a:rPr lang="pl-PL" dirty="0" err="1" smtClean="0"/>
              <a:t>soft</a:t>
            </a:r>
            <a:r>
              <a:rPr lang="pl-PL" dirty="0" smtClean="0"/>
              <a:t> law)</a:t>
            </a:r>
          </a:p>
          <a:p>
            <a:r>
              <a:rPr lang="pl-PL" dirty="0" smtClean="0"/>
              <a:t>Zalecenia (wydawane przez Radę, Komisję i EBC)</a:t>
            </a:r>
          </a:p>
          <a:p>
            <a:r>
              <a:rPr lang="pl-PL" dirty="0" smtClean="0"/>
              <a:t>Opinie (wydawane przez wszystkie instytucje UE)</a:t>
            </a:r>
          </a:p>
          <a:p>
            <a:r>
              <a:rPr lang="pl-PL" dirty="0" smtClean="0"/>
              <a:t>*Inne akty </a:t>
            </a:r>
            <a:r>
              <a:rPr lang="en-US" dirty="0" err="1" smtClean="0"/>
              <a:t>nienazwane</a:t>
            </a:r>
            <a:r>
              <a:rPr lang="en-US" dirty="0" smtClean="0"/>
              <a:t> </a:t>
            </a:r>
            <a:r>
              <a:rPr lang="en-US" dirty="0"/>
              <a:t>(sui generis</a:t>
            </a:r>
            <a:r>
              <a:rPr lang="en-US" dirty="0" smtClean="0"/>
              <a:t>)</a:t>
            </a:r>
            <a:r>
              <a:rPr lang="pl-PL" dirty="0" smtClean="0"/>
              <a:t> – uchwały, memoranda, sprawozdania, podręczniki (moc prawna zależy od treści, mogą być wiążące)</a:t>
            </a:r>
          </a:p>
          <a:p>
            <a:r>
              <a:rPr lang="pl-PL" dirty="0" smtClean="0"/>
              <a:t>Brak </a:t>
            </a:r>
            <a:r>
              <a:rPr lang="pl-PL" dirty="0"/>
              <a:t>hierarchicznych zależności między poszczególnymi formami aktów, decyduje treść, ewentualnie ustawodawczy czy </a:t>
            </a:r>
            <a:r>
              <a:rPr lang="pl-PL" dirty="0" err="1"/>
              <a:t>nieustawodawczy</a:t>
            </a:r>
            <a:r>
              <a:rPr lang="pl-PL" dirty="0"/>
              <a:t> charakter.</a:t>
            </a:r>
            <a:endParaRPr lang="pl-PL" dirty="0" smtClean="0"/>
          </a:p>
        </p:txBody>
      </p:sp>
    </p:spTree>
    <p:extLst>
      <p:ext uri="{BB962C8B-B14F-4D97-AF65-F5344CB8AC3E}">
        <p14:creationId xmlns:p14="http://schemas.microsoft.com/office/powerpoint/2010/main" val="23113196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Akty ustawodawcze, delegowane i wykonawcze (1/2)</a:t>
            </a:r>
            <a:endParaRPr lang="en-US" dirty="0"/>
          </a:p>
        </p:txBody>
      </p:sp>
      <p:sp>
        <p:nvSpPr>
          <p:cNvPr id="3" name="Content Placeholder 2"/>
          <p:cNvSpPr>
            <a:spLocks noGrp="1"/>
          </p:cNvSpPr>
          <p:nvPr>
            <p:ph idx="1"/>
          </p:nvPr>
        </p:nvSpPr>
        <p:spPr>
          <a:xfrm>
            <a:off x="1828800" y="2133599"/>
            <a:ext cx="9675812" cy="4029075"/>
          </a:xfrm>
        </p:spPr>
        <p:txBody>
          <a:bodyPr>
            <a:normAutofit fontScale="92500" lnSpcReduction="20000"/>
          </a:bodyPr>
          <a:lstStyle/>
          <a:p>
            <a:r>
              <a:rPr lang="pl-PL" dirty="0" smtClean="0"/>
              <a:t>Rozporządzenia</a:t>
            </a:r>
            <a:r>
              <a:rPr lang="pl-PL" dirty="0"/>
              <a:t>, dyrektywy i decyzje są aktami ustawodawczymi, o ile zostały przyjęte w trybie procedury </a:t>
            </a:r>
            <a:r>
              <a:rPr lang="pl-PL" dirty="0" smtClean="0"/>
              <a:t>ustawodawczej (niezależnie </a:t>
            </a:r>
            <a:r>
              <a:rPr lang="pl-PL" dirty="0"/>
              <a:t>od tego, czy zwykłej, czy </a:t>
            </a:r>
            <a:r>
              <a:rPr lang="pl-PL" dirty="0" smtClean="0"/>
              <a:t>specjalnej – art. 289 ust. 3 TFUE).</a:t>
            </a:r>
          </a:p>
          <a:p>
            <a:r>
              <a:rPr lang="pl-PL" dirty="0" smtClean="0"/>
              <a:t>Akty delegowane (art. </a:t>
            </a:r>
            <a:r>
              <a:rPr lang="pl-PL" dirty="0"/>
              <a:t>290 TFUE) - akt ustawodawczy (czyli rozporządzenie ustawodawcze, dyrektywa ustawodawcza lub decyzja ustawodawcza) może przekazywać Komisji uprawnienia do przyjęcia aktów delegowanych o charakterze </a:t>
            </a:r>
            <a:r>
              <a:rPr lang="pl-PL" dirty="0" err="1"/>
              <a:t>nieustawodawczym</a:t>
            </a:r>
            <a:r>
              <a:rPr lang="pl-PL" dirty="0"/>
              <a:t> o zasięgu ogólnym, które uzupełniają lub zmieniają niektóre, inne niż istotne, elementy aktu </a:t>
            </a:r>
            <a:r>
              <a:rPr lang="pl-PL" dirty="0" smtClean="0"/>
              <a:t>ustawodawczego. </a:t>
            </a:r>
          </a:p>
          <a:p>
            <a:r>
              <a:rPr lang="pl-PL" dirty="0" smtClean="0"/>
              <a:t>Akt delegujący wyraźnie określa </a:t>
            </a:r>
            <a:r>
              <a:rPr lang="pl-PL" dirty="0"/>
              <a:t>cele, treść, zakres oraz czas obowiązywania przekazanych </a:t>
            </a:r>
            <a:r>
              <a:rPr lang="pl-PL" dirty="0" smtClean="0"/>
              <a:t>uprawnień. Przekazanie jest ściśle ograniczone.</a:t>
            </a:r>
          </a:p>
          <a:p>
            <a:r>
              <a:rPr lang="pl-PL" dirty="0" smtClean="0"/>
              <a:t>Przekazanie uprawnień </a:t>
            </a:r>
            <a:r>
              <a:rPr lang="pl-PL" dirty="0"/>
              <a:t>nie może dotyczyć istotnych elementów danej </a:t>
            </a:r>
            <a:r>
              <a:rPr lang="pl-PL" dirty="0" smtClean="0"/>
              <a:t>dziedziny. </a:t>
            </a:r>
          </a:p>
          <a:p>
            <a:r>
              <a:rPr lang="pl-PL" dirty="0" smtClean="0"/>
              <a:t>Przekazanie może określać warunki pod jakim mają być podejmowane akty delegowane. Może to być np.: zastrzeżenie sytuacji w której PE lub Rada może odwołać przekazane uprawnienia zastrzeżenie, że akt delegowany wejdzie w życie jedynie gdy PE lub Rada nie wyrażą sprzeciwu w określonym terminie. </a:t>
            </a:r>
            <a:endParaRPr lang="en-US" dirty="0"/>
          </a:p>
        </p:txBody>
      </p:sp>
    </p:spTree>
    <p:extLst>
      <p:ext uri="{BB962C8B-B14F-4D97-AF65-F5344CB8AC3E}">
        <p14:creationId xmlns:p14="http://schemas.microsoft.com/office/powerpoint/2010/main" val="1457472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Akty ustawodawcze, delegowane i wykonawcze (2/2)</a:t>
            </a:r>
            <a:endParaRPr lang="en-US" dirty="0"/>
          </a:p>
        </p:txBody>
      </p:sp>
      <p:sp>
        <p:nvSpPr>
          <p:cNvPr id="3" name="Content Placeholder 2"/>
          <p:cNvSpPr>
            <a:spLocks noGrp="1"/>
          </p:cNvSpPr>
          <p:nvPr>
            <p:ph idx="1"/>
          </p:nvPr>
        </p:nvSpPr>
        <p:spPr>
          <a:xfrm>
            <a:off x="1962150" y="2133600"/>
            <a:ext cx="9542462" cy="4210050"/>
          </a:xfrm>
        </p:spPr>
        <p:txBody>
          <a:bodyPr>
            <a:normAutofit fontScale="92500" lnSpcReduction="10000"/>
          </a:bodyPr>
          <a:lstStyle/>
          <a:p>
            <a:r>
              <a:rPr lang="pl-PL" dirty="0" smtClean="0">
                <a:solidFill>
                  <a:schemeClr val="tx1"/>
                </a:solidFill>
              </a:rPr>
              <a:t>Art. 291 TFUE</a:t>
            </a:r>
          </a:p>
          <a:p>
            <a:r>
              <a:rPr lang="pl-PL" dirty="0" smtClean="0">
                <a:solidFill>
                  <a:schemeClr val="tx1"/>
                </a:solidFill>
              </a:rPr>
              <a:t>Jeżeli konieczne </a:t>
            </a:r>
            <a:r>
              <a:rPr lang="pl-PL" dirty="0">
                <a:solidFill>
                  <a:schemeClr val="tx1"/>
                </a:solidFill>
              </a:rPr>
              <a:t>są jednolite warunki wykonywania </a:t>
            </a:r>
            <a:r>
              <a:rPr lang="pl-PL" dirty="0" smtClean="0">
                <a:solidFill>
                  <a:schemeClr val="tx1"/>
                </a:solidFill>
              </a:rPr>
              <a:t>aktów UE prawnie wiążących, akty </a:t>
            </a:r>
            <a:r>
              <a:rPr lang="pl-PL" dirty="0">
                <a:solidFill>
                  <a:schemeClr val="tx1"/>
                </a:solidFill>
              </a:rPr>
              <a:t>te </a:t>
            </a:r>
            <a:r>
              <a:rPr lang="pl-PL" dirty="0" smtClean="0">
                <a:solidFill>
                  <a:schemeClr val="tx1"/>
                </a:solidFill>
              </a:rPr>
              <a:t>mogą powierzyć uprawnienia </a:t>
            </a:r>
            <a:r>
              <a:rPr lang="pl-PL" dirty="0">
                <a:solidFill>
                  <a:schemeClr val="tx1"/>
                </a:solidFill>
              </a:rPr>
              <a:t>wykonawcze Komisji lub, w należycie uzasadnionych przypadkach oraz w przypadkach określonych w art. 11 i 13 TUE, Radzie. </a:t>
            </a:r>
            <a:endParaRPr lang="pl-PL" dirty="0" smtClean="0">
              <a:solidFill>
                <a:schemeClr val="tx1"/>
              </a:solidFill>
            </a:endParaRPr>
          </a:p>
          <a:p>
            <a:r>
              <a:rPr lang="pl-PL" dirty="0" smtClean="0">
                <a:solidFill>
                  <a:schemeClr val="tx1"/>
                </a:solidFill>
              </a:rPr>
              <a:t>PE </a:t>
            </a:r>
            <a:r>
              <a:rPr lang="pl-PL" dirty="0">
                <a:solidFill>
                  <a:schemeClr val="tx1"/>
                </a:solidFill>
              </a:rPr>
              <a:t>i Rada, stanowiąc w drodze rozporządzeń zgodnie ze zwykłą procedurą ustawodawczą, ustanawiają z wyprzedzeniem przepisy i zasady ogólne dotyczące trybu kontroli przez państwa członkowskie wykonywania uprawnień wykonawczych przez Komisję (akty wykonawcze</a:t>
            </a:r>
            <a:r>
              <a:rPr lang="pl-PL" dirty="0" smtClean="0">
                <a:solidFill>
                  <a:schemeClr val="tx1"/>
                </a:solidFill>
              </a:rPr>
              <a:t>).</a:t>
            </a:r>
          </a:p>
          <a:p>
            <a:r>
              <a:rPr lang="pl-PL" dirty="0" smtClean="0">
                <a:solidFill>
                  <a:schemeClr val="tx1"/>
                </a:solidFill>
              </a:rPr>
              <a:t>Wykonywanie uprawnień wykonawczych przez Komisję podlega kontroli przez państwa członkowskie na podstawie przepisów Rozporządzenia Parlamentu Europejskiego i Rady nr 182/2011. Kontrola </a:t>
            </a:r>
            <a:r>
              <a:rPr lang="pl-PL" dirty="0">
                <a:solidFill>
                  <a:schemeClr val="tx1"/>
                </a:solidFill>
              </a:rPr>
              <a:t>sprawowana jest za pomocą procedur </a:t>
            </a:r>
            <a:r>
              <a:rPr lang="pl-PL" dirty="0" smtClean="0">
                <a:solidFill>
                  <a:schemeClr val="tx1"/>
                </a:solidFill>
              </a:rPr>
              <a:t>tzw. „komitetowych”, </a:t>
            </a:r>
            <a:r>
              <a:rPr lang="pl-PL" dirty="0">
                <a:solidFill>
                  <a:schemeClr val="tx1"/>
                </a:solidFill>
              </a:rPr>
              <a:t>co oznacza, że Komisja wspierana jest przez komitety złożone z przedstawicieli krajów UE, którym przewodniczy przedstawiciel Komisji. Wszelkie projekty aktów wykonawczych przedkłada komitetowi jego przewodniczący.</a:t>
            </a:r>
            <a:endParaRPr lang="en-US" dirty="0">
              <a:solidFill>
                <a:schemeClr val="tx1"/>
              </a:solidFill>
            </a:endParaRPr>
          </a:p>
        </p:txBody>
      </p:sp>
    </p:spTree>
    <p:extLst>
      <p:ext uri="{BB962C8B-B14F-4D97-AF65-F5344CB8AC3E}">
        <p14:creationId xmlns:p14="http://schemas.microsoft.com/office/powerpoint/2010/main" val="1525478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Rozporządzenie </a:t>
            </a:r>
            <a:endParaRPr lang="en-US" dirty="0"/>
          </a:p>
        </p:txBody>
      </p:sp>
      <p:sp>
        <p:nvSpPr>
          <p:cNvPr id="3" name="Content Placeholder 2"/>
          <p:cNvSpPr>
            <a:spLocks noGrp="1"/>
          </p:cNvSpPr>
          <p:nvPr>
            <p:ph idx="1"/>
          </p:nvPr>
        </p:nvSpPr>
        <p:spPr>
          <a:xfrm>
            <a:off x="872836" y="1496291"/>
            <a:ext cx="10631776" cy="5081154"/>
          </a:xfrm>
        </p:spPr>
        <p:txBody>
          <a:bodyPr>
            <a:normAutofit/>
          </a:bodyPr>
          <a:lstStyle/>
          <a:p>
            <a:r>
              <a:rPr lang="pl-PL" dirty="0"/>
              <a:t>Służy ujednolicaniu prawa: w P-CZ w tym samym czasie obowiązuje ta </a:t>
            </a:r>
            <a:r>
              <a:rPr lang="pl-PL" dirty="0" smtClean="0"/>
              <a:t>sama regulacja </a:t>
            </a:r>
            <a:r>
              <a:rPr lang="pl-PL" dirty="0"/>
              <a:t>prawna.</a:t>
            </a:r>
          </a:p>
          <a:p>
            <a:r>
              <a:rPr lang="pl-PL" dirty="0" smtClean="0"/>
              <a:t>„</a:t>
            </a:r>
            <a:r>
              <a:rPr lang="pl-PL" dirty="0"/>
              <a:t>Zasięg ogólny” – akt powszechnie obowiązujący, charakter generalny </a:t>
            </a:r>
            <a:r>
              <a:rPr lang="pl-PL" dirty="0" smtClean="0"/>
              <a:t>i abstrakcyjny</a:t>
            </a:r>
            <a:r>
              <a:rPr lang="pl-PL" dirty="0"/>
              <a:t>: wiąże wszystkich, których potencjalnie dotyczy (instytucje UE, </a:t>
            </a:r>
            <a:r>
              <a:rPr lang="pl-PL" dirty="0" smtClean="0"/>
              <a:t>władze krajowe</a:t>
            </a:r>
            <a:r>
              <a:rPr lang="pl-PL" dirty="0"/>
              <a:t>, jednostki).</a:t>
            </a:r>
          </a:p>
          <a:p>
            <a:r>
              <a:rPr lang="pl-PL" dirty="0" smtClean="0"/>
              <a:t>„</a:t>
            </a:r>
            <a:r>
              <a:rPr lang="pl-PL" dirty="0"/>
              <a:t>Wiąże w całości” – od chwili wejścia w życie obowiązuje we wszystkich </a:t>
            </a:r>
            <a:r>
              <a:rPr lang="pl-PL" dirty="0" smtClean="0"/>
              <a:t>państwach członkowskich, staje </a:t>
            </a:r>
            <a:r>
              <a:rPr lang="pl-PL" dirty="0"/>
              <a:t>się częścią </a:t>
            </a:r>
            <a:r>
              <a:rPr lang="pl-PL" dirty="0" smtClean="0"/>
              <a:t>porządku prawnego (nie </a:t>
            </a:r>
            <a:r>
              <a:rPr lang="pl-PL" dirty="0"/>
              <a:t>może być przez </a:t>
            </a:r>
            <a:r>
              <a:rPr lang="pl-PL" dirty="0" smtClean="0"/>
              <a:t>państwa </a:t>
            </a:r>
            <a:r>
              <a:rPr lang="pl-PL" dirty="0"/>
              <a:t>zmieniane ani </a:t>
            </a:r>
            <a:r>
              <a:rPr lang="pl-PL" dirty="0" smtClean="0"/>
              <a:t>uzupełniane, zastępuje </a:t>
            </a:r>
            <a:r>
              <a:rPr lang="pl-PL" dirty="0"/>
              <a:t>regulację prawa </a:t>
            </a:r>
            <a:r>
              <a:rPr lang="pl-PL" dirty="0" smtClean="0"/>
              <a:t>krajowego)</a:t>
            </a:r>
            <a:endParaRPr lang="pl-PL" dirty="0"/>
          </a:p>
          <a:p>
            <a:r>
              <a:rPr lang="pl-PL" dirty="0" smtClean="0"/>
              <a:t>„</a:t>
            </a:r>
            <a:r>
              <a:rPr lang="pl-PL" dirty="0"/>
              <a:t>Bezpośrednio stosowane</a:t>
            </a:r>
            <a:r>
              <a:rPr lang="pl-PL" dirty="0" smtClean="0"/>
              <a:t>”: co </a:t>
            </a:r>
            <a:r>
              <a:rPr lang="pl-PL" dirty="0"/>
              <a:t>do zasady nie podlega transpozycji do porządku wewnętrznego </a:t>
            </a:r>
            <a:r>
              <a:rPr lang="pl-PL" dirty="0" smtClean="0"/>
              <a:t>za pomocą </a:t>
            </a:r>
            <a:r>
              <a:rPr lang="pl-PL" dirty="0"/>
              <a:t>krajowych środków </a:t>
            </a:r>
            <a:r>
              <a:rPr lang="pl-PL" dirty="0" smtClean="0"/>
              <a:t>prawnych (wyjątkowo </a:t>
            </a:r>
            <a:r>
              <a:rPr lang="pl-PL" dirty="0"/>
              <a:t>transpozycja </a:t>
            </a:r>
            <a:r>
              <a:rPr lang="pl-PL" dirty="0" smtClean="0"/>
              <a:t>jest dopuszczalna</a:t>
            </a:r>
            <a:r>
              <a:rPr lang="pl-PL" dirty="0"/>
              <a:t>, gdy samo rozporządzenie wymaga środków wykonawczych </a:t>
            </a:r>
            <a:r>
              <a:rPr lang="pl-PL" dirty="0" smtClean="0"/>
              <a:t>w prawie krajowym), wszystkie </a:t>
            </a:r>
            <a:r>
              <a:rPr lang="pl-PL" dirty="0"/>
              <a:t>organy krajowe mają obowiązek bezpośredniego </a:t>
            </a:r>
            <a:r>
              <a:rPr lang="pl-PL" dirty="0" smtClean="0"/>
              <a:t>stosowania rozporządzeń, może </a:t>
            </a:r>
            <a:r>
              <a:rPr lang="pl-PL" dirty="0"/>
              <a:t>tworzyć prawa i obowiązki dla jednostek – skutek bezpośredni.</a:t>
            </a:r>
          </a:p>
          <a:p>
            <a:r>
              <a:rPr lang="pl-PL" dirty="0" smtClean="0"/>
              <a:t>Dla </a:t>
            </a:r>
            <a:r>
              <a:rPr lang="pl-PL" dirty="0"/>
              <a:t>pełnej skuteczności wymaga publikacji w </a:t>
            </a:r>
            <a:r>
              <a:rPr lang="pl-PL" dirty="0" err="1"/>
              <a:t>Dz.Urz</a:t>
            </a:r>
            <a:r>
              <a:rPr lang="pl-PL" dirty="0"/>
              <a:t>. </a:t>
            </a:r>
            <a:r>
              <a:rPr lang="pl-PL" dirty="0" smtClean="0"/>
              <a:t>UE</a:t>
            </a:r>
          </a:p>
          <a:p>
            <a:r>
              <a:rPr lang="pl-PL" dirty="0" smtClean="0"/>
              <a:t>Wchodzi </a:t>
            </a:r>
            <a:r>
              <a:rPr lang="pl-PL" dirty="0"/>
              <a:t>w życie w dacie w nim określonej lub 20 dni od publikacji w </a:t>
            </a:r>
            <a:r>
              <a:rPr lang="pl-PL" dirty="0" smtClean="0"/>
              <a:t>Dzienniku Urzędowym </a:t>
            </a:r>
            <a:r>
              <a:rPr lang="pl-PL" dirty="0"/>
              <a:t>UE.</a:t>
            </a:r>
          </a:p>
          <a:p>
            <a:endParaRPr lang="en-US" dirty="0"/>
          </a:p>
        </p:txBody>
      </p:sp>
    </p:spTree>
    <p:extLst>
      <p:ext uri="{BB962C8B-B14F-4D97-AF65-F5344CB8AC3E}">
        <p14:creationId xmlns:p14="http://schemas.microsoft.com/office/powerpoint/2010/main" val="339650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Dyrektywa </a:t>
            </a:r>
            <a:endParaRPr lang="en-US" dirty="0"/>
          </a:p>
        </p:txBody>
      </p:sp>
      <p:sp>
        <p:nvSpPr>
          <p:cNvPr id="3" name="Content Placeholder 2"/>
          <p:cNvSpPr>
            <a:spLocks noGrp="1"/>
          </p:cNvSpPr>
          <p:nvPr>
            <p:ph idx="1"/>
          </p:nvPr>
        </p:nvSpPr>
        <p:spPr>
          <a:xfrm>
            <a:off x="1080655" y="1776845"/>
            <a:ext cx="10423957" cy="4655127"/>
          </a:xfrm>
        </p:spPr>
        <p:txBody>
          <a:bodyPr>
            <a:normAutofit/>
          </a:bodyPr>
          <a:lstStyle/>
          <a:p>
            <a:r>
              <a:rPr lang="pl-PL" dirty="0"/>
              <a:t>Służy harmonizacji (zbliżaniu) prawa w </a:t>
            </a:r>
            <a:r>
              <a:rPr lang="pl-PL" dirty="0" smtClean="0"/>
              <a:t>państwach członkowskich.</a:t>
            </a:r>
            <a:endParaRPr lang="pl-PL" dirty="0"/>
          </a:p>
          <a:p>
            <a:r>
              <a:rPr lang="pl-PL" dirty="0" smtClean="0"/>
              <a:t>Skierowana </a:t>
            </a:r>
            <a:r>
              <a:rPr lang="pl-PL" dirty="0"/>
              <a:t>do państw </a:t>
            </a:r>
            <a:r>
              <a:rPr lang="pl-PL" dirty="0" smtClean="0"/>
              <a:t>członkowskich; wiąże </a:t>
            </a:r>
            <a:r>
              <a:rPr lang="pl-PL" dirty="0"/>
              <a:t>tylko państwa (prawa i obowiązki</a:t>
            </a:r>
            <a:r>
              <a:rPr lang="pl-PL" dirty="0" smtClean="0"/>
              <a:t>)</a:t>
            </a:r>
          </a:p>
          <a:p>
            <a:r>
              <a:rPr lang="pl-PL" dirty="0"/>
              <a:t>Określa cel, który ma zostać osiągnięty, państwa członkowskie mają </a:t>
            </a:r>
            <a:r>
              <a:rPr lang="pl-PL" dirty="0" smtClean="0"/>
              <a:t>swobodę wyboru </a:t>
            </a:r>
            <a:r>
              <a:rPr lang="pl-PL" dirty="0"/>
              <a:t>formy i środków osiągnięcia tego celu </a:t>
            </a:r>
          </a:p>
          <a:p>
            <a:r>
              <a:rPr lang="pl-PL" dirty="0" smtClean="0"/>
              <a:t>dyrektywa </a:t>
            </a:r>
            <a:r>
              <a:rPr lang="pl-PL" dirty="0"/>
              <a:t>wymaga </a:t>
            </a:r>
            <a:r>
              <a:rPr lang="pl-PL" dirty="0" smtClean="0"/>
              <a:t>transpozycji (</a:t>
            </a:r>
            <a:r>
              <a:rPr lang="pl-PL" dirty="0"/>
              <a:t>implementacji) do prawa </a:t>
            </a:r>
            <a:r>
              <a:rPr lang="pl-PL" dirty="0" smtClean="0"/>
              <a:t>krajowego</a:t>
            </a:r>
            <a:r>
              <a:rPr lang="pl-PL" dirty="0"/>
              <a:t> </a:t>
            </a:r>
            <a:r>
              <a:rPr lang="pl-PL" dirty="0" smtClean="0"/>
              <a:t>(terminowa </a:t>
            </a:r>
            <a:r>
              <a:rPr lang="pl-PL" dirty="0"/>
              <a:t>transpozycja to </a:t>
            </a:r>
            <a:r>
              <a:rPr lang="pl-PL" dirty="0" smtClean="0"/>
              <a:t>obowiązek państwa, </a:t>
            </a:r>
            <a:r>
              <a:rPr lang="pl-PL" dirty="0"/>
              <a:t>ma charakter bezwzględny, </a:t>
            </a:r>
            <a:r>
              <a:rPr lang="pl-PL" dirty="0" smtClean="0"/>
              <a:t> państwa nie </a:t>
            </a:r>
            <a:r>
              <a:rPr lang="pl-PL" dirty="0"/>
              <a:t>mogą się od </a:t>
            </a:r>
            <a:r>
              <a:rPr lang="pl-PL" dirty="0" smtClean="0"/>
              <a:t>niego uchylić, zakres </a:t>
            </a:r>
            <a:r>
              <a:rPr lang="pl-PL" dirty="0"/>
              <a:t>swobody pozostawionej państwu bywa zróżnicowany, w </a:t>
            </a:r>
            <a:r>
              <a:rPr lang="pl-PL" dirty="0" smtClean="0"/>
              <a:t>zależności od </a:t>
            </a:r>
            <a:r>
              <a:rPr lang="pl-PL" dirty="0"/>
              <a:t>konkretnej dyrektywy </a:t>
            </a:r>
            <a:r>
              <a:rPr lang="pl-PL" dirty="0" smtClean="0"/>
              <a:t>(szczegółowe</a:t>
            </a:r>
            <a:r>
              <a:rPr lang="pl-PL" dirty="0"/>
              <a:t>, </a:t>
            </a:r>
            <a:r>
              <a:rPr lang="pl-PL" dirty="0" smtClean="0"/>
              <a:t>czy tylko minimalne lub </a:t>
            </a:r>
            <a:r>
              <a:rPr lang="pl-PL" dirty="0"/>
              <a:t>ramy </a:t>
            </a:r>
            <a:r>
              <a:rPr lang="pl-PL" dirty="0" smtClean="0"/>
              <a:t>regulacji)</a:t>
            </a:r>
            <a:endParaRPr lang="pl-PL" dirty="0"/>
          </a:p>
          <a:p>
            <a:r>
              <a:rPr lang="pl-PL" dirty="0" smtClean="0"/>
              <a:t>wszystkie </a:t>
            </a:r>
            <a:r>
              <a:rPr lang="pl-PL" dirty="0"/>
              <a:t>organy krajowe mają obowiązek zapewnienia pełnej </a:t>
            </a:r>
            <a:r>
              <a:rPr lang="pl-PL" dirty="0" smtClean="0"/>
              <a:t>skuteczności dyrektywie.</a:t>
            </a:r>
          </a:p>
          <a:p>
            <a:r>
              <a:rPr lang="pl-PL" dirty="0"/>
              <a:t>Jeśli dyrektywa zostaje prawidłowo implementowana, stosuje się prawo krajowe przyjęte w tym celu. Jeśli implementacja nie została przeprowadzona prawidłowo istnieje możliwość powołania się na samą dyrektywę </a:t>
            </a:r>
            <a:r>
              <a:rPr lang="pl-PL" dirty="0" smtClean="0"/>
              <a:t>(</a:t>
            </a:r>
            <a:r>
              <a:rPr lang="pl-PL" dirty="0"/>
              <a:t>skutek bezpośredni, pośredni, odpowiedzialność odszkodowawcza). </a:t>
            </a:r>
          </a:p>
          <a:p>
            <a:endParaRPr lang="en-US" dirty="0"/>
          </a:p>
        </p:txBody>
      </p:sp>
    </p:spTree>
    <p:extLst>
      <p:ext uri="{BB962C8B-B14F-4D97-AF65-F5344CB8AC3E}">
        <p14:creationId xmlns:p14="http://schemas.microsoft.com/office/powerpoint/2010/main" val="3872776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Decyzja </a:t>
            </a:r>
            <a:endParaRPr lang="en-US" dirty="0"/>
          </a:p>
        </p:txBody>
      </p:sp>
      <p:sp>
        <p:nvSpPr>
          <p:cNvPr id="3" name="Content Placeholder 2"/>
          <p:cNvSpPr>
            <a:spLocks noGrp="1"/>
          </p:cNvSpPr>
          <p:nvPr>
            <p:ph idx="1"/>
          </p:nvPr>
        </p:nvSpPr>
        <p:spPr>
          <a:xfrm>
            <a:off x="1402773" y="1693719"/>
            <a:ext cx="10101839" cy="4727864"/>
          </a:xfrm>
        </p:spPr>
        <p:txBody>
          <a:bodyPr>
            <a:normAutofit/>
          </a:bodyPr>
          <a:lstStyle/>
          <a:p>
            <a:r>
              <a:rPr lang="pl-PL" dirty="0"/>
              <a:t>Wiążący akt prawny, o charakterze </a:t>
            </a:r>
            <a:r>
              <a:rPr lang="pl-PL" dirty="0" smtClean="0"/>
              <a:t>konkretnym</a:t>
            </a:r>
          </a:p>
          <a:p>
            <a:r>
              <a:rPr lang="pl-PL" dirty="0"/>
              <a:t>1. Decyzje niewskazujące </a:t>
            </a:r>
            <a:r>
              <a:rPr lang="pl-PL" dirty="0" smtClean="0"/>
              <a:t>adresata - </a:t>
            </a:r>
            <a:r>
              <a:rPr lang="pl-PL" dirty="0"/>
              <a:t>charakter konkretny, ale nie indywidualny: wywiera skutki </a:t>
            </a:r>
            <a:r>
              <a:rPr lang="pl-PL" dirty="0" smtClean="0"/>
              <a:t>wobec wszystkich</a:t>
            </a:r>
            <a:r>
              <a:rPr lang="pl-PL" dirty="0"/>
              <a:t>, których potencjalnie może </a:t>
            </a:r>
            <a:r>
              <a:rPr lang="pl-PL" dirty="0" smtClean="0"/>
              <a:t>dotyczyć</a:t>
            </a:r>
            <a:endParaRPr lang="pl-PL" dirty="0"/>
          </a:p>
          <a:p>
            <a:pPr lvl="1"/>
            <a:r>
              <a:rPr lang="pl-PL" dirty="0" smtClean="0"/>
              <a:t>publikowana </a:t>
            </a:r>
            <a:r>
              <a:rPr lang="pl-PL" dirty="0"/>
              <a:t>w </a:t>
            </a:r>
            <a:r>
              <a:rPr lang="pl-PL" dirty="0" err="1"/>
              <a:t>Dz.Urz</a:t>
            </a:r>
            <a:r>
              <a:rPr lang="pl-PL" dirty="0"/>
              <a:t>. UE</a:t>
            </a:r>
          </a:p>
          <a:p>
            <a:pPr lvl="1"/>
            <a:r>
              <a:rPr lang="pl-PL" dirty="0" smtClean="0"/>
              <a:t>skutki </a:t>
            </a:r>
            <a:r>
              <a:rPr lang="pl-PL" dirty="0"/>
              <a:t>zależą od treści, możliwy skutek bezpośredni.</a:t>
            </a:r>
          </a:p>
          <a:p>
            <a:r>
              <a:rPr lang="pl-PL" dirty="0"/>
              <a:t>2. </a:t>
            </a:r>
            <a:r>
              <a:rPr lang="pl-PL" b="1" dirty="0"/>
              <a:t>Decyzje</a:t>
            </a:r>
            <a:r>
              <a:rPr lang="pl-PL" dirty="0"/>
              <a:t> wskazujące </a:t>
            </a:r>
            <a:r>
              <a:rPr lang="pl-PL" dirty="0" smtClean="0"/>
              <a:t>adresata - </a:t>
            </a:r>
            <a:r>
              <a:rPr lang="pl-PL" dirty="0"/>
              <a:t>charakter indywidualny i konkretny – podobnie do krajowych </a:t>
            </a:r>
            <a:r>
              <a:rPr lang="pl-PL" dirty="0" smtClean="0"/>
              <a:t>decyzji administracyjnych</a:t>
            </a:r>
            <a:endParaRPr lang="pl-PL" dirty="0"/>
          </a:p>
          <a:p>
            <a:pPr lvl="1"/>
            <a:r>
              <a:rPr lang="pl-PL" dirty="0" smtClean="0"/>
              <a:t>adresatem </a:t>
            </a:r>
            <a:r>
              <a:rPr lang="pl-PL" dirty="0"/>
              <a:t>mogą być: instytucje unijne, państwa </a:t>
            </a:r>
            <a:r>
              <a:rPr lang="pl-PL" dirty="0" smtClean="0"/>
              <a:t>członkowskie, </a:t>
            </a:r>
            <a:r>
              <a:rPr lang="pl-PL" dirty="0"/>
              <a:t>jednostki</a:t>
            </a:r>
          </a:p>
          <a:p>
            <a:pPr lvl="1"/>
            <a:r>
              <a:rPr lang="pl-PL" dirty="0" smtClean="0"/>
              <a:t>wiążąca </a:t>
            </a:r>
            <a:r>
              <a:rPr lang="pl-PL" dirty="0"/>
              <a:t>w całości w stosunku do adresata, może ustanawiać dla niego </a:t>
            </a:r>
            <a:r>
              <a:rPr lang="pl-PL" dirty="0" smtClean="0"/>
              <a:t>prawa lub </a:t>
            </a:r>
            <a:r>
              <a:rPr lang="pl-PL" dirty="0"/>
              <a:t>obowiązki, nie ma swobody co do sposobu jej wykonania</a:t>
            </a:r>
          </a:p>
          <a:p>
            <a:pPr lvl="1"/>
            <a:r>
              <a:rPr lang="pl-PL" dirty="0" smtClean="0"/>
              <a:t>decyzja </a:t>
            </a:r>
            <a:r>
              <a:rPr lang="pl-PL" dirty="0"/>
              <a:t>skierowana do </a:t>
            </a:r>
            <a:r>
              <a:rPr lang="pl-PL" dirty="0" smtClean="0"/>
              <a:t>państw członkowskich </a:t>
            </a:r>
            <a:r>
              <a:rPr lang="pl-PL" dirty="0"/>
              <a:t>- możliwe powołanie przez </a:t>
            </a:r>
            <a:r>
              <a:rPr lang="pl-PL" dirty="0" smtClean="0"/>
              <a:t>jednostkę przeciwko państwu, </a:t>
            </a:r>
            <a:r>
              <a:rPr lang="pl-PL" dirty="0"/>
              <a:t>nie przeciwko innej jednostce.</a:t>
            </a:r>
            <a:endParaRPr lang="en-US" dirty="0"/>
          </a:p>
        </p:txBody>
      </p:sp>
    </p:spTree>
    <p:extLst>
      <p:ext uri="{BB962C8B-B14F-4D97-AF65-F5344CB8AC3E}">
        <p14:creationId xmlns:p14="http://schemas.microsoft.com/office/powerpoint/2010/main" val="2462201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Przykłady</a:t>
            </a:r>
            <a:endParaRPr lang="pl-PL" dirty="0"/>
          </a:p>
        </p:txBody>
      </p:sp>
      <p:sp>
        <p:nvSpPr>
          <p:cNvPr id="3" name="Content Placeholder 2"/>
          <p:cNvSpPr>
            <a:spLocks noGrp="1"/>
          </p:cNvSpPr>
          <p:nvPr>
            <p:ph idx="1"/>
          </p:nvPr>
        </p:nvSpPr>
        <p:spPr>
          <a:xfrm>
            <a:off x="1819275" y="2133600"/>
            <a:ext cx="9685337" cy="4114800"/>
          </a:xfrm>
        </p:spPr>
        <p:txBody>
          <a:bodyPr>
            <a:normAutofit/>
          </a:bodyPr>
          <a:lstStyle/>
          <a:p>
            <a:r>
              <a:rPr lang="pl-PL" dirty="0" smtClean="0"/>
              <a:t>Rozporządzenie</a:t>
            </a:r>
          </a:p>
          <a:p>
            <a:pPr marL="0" indent="0">
              <a:buNone/>
            </a:pPr>
            <a:r>
              <a:rPr lang="pl-PL" dirty="0">
                <a:hlinkClick r:id="rId2"/>
              </a:rPr>
              <a:t>https://eur-lex.europa.eu/legal-content/PL/TXT/HTML/?</a:t>
            </a:r>
            <a:r>
              <a:rPr lang="pl-PL" dirty="0" smtClean="0">
                <a:hlinkClick r:id="rId2"/>
              </a:rPr>
              <a:t>uri=CELEX:32014R0333&amp;from=EN</a:t>
            </a:r>
            <a:r>
              <a:rPr lang="pl-PL" dirty="0" smtClean="0"/>
              <a:t> </a:t>
            </a:r>
          </a:p>
          <a:p>
            <a:r>
              <a:rPr lang="pl-PL" dirty="0" smtClean="0"/>
              <a:t>Dyrektywa</a:t>
            </a:r>
          </a:p>
          <a:p>
            <a:pPr marL="0" indent="0">
              <a:buNone/>
            </a:pPr>
            <a:r>
              <a:rPr lang="pl-PL" dirty="0" smtClean="0">
                <a:hlinkClick r:id="rId3"/>
              </a:rPr>
              <a:t>https</a:t>
            </a:r>
            <a:r>
              <a:rPr lang="pl-PL" dirty="0">
                <a:hlinkClick r:id="rId3"/>
              </a:rPr>
              <a:t>://eur-lex.europa.eu/legal-content/PL/TXT/HTML/?uri=CELEX:32014L0094&amp;from=PL</a:t>
            </a:r>
            <a:r>
              <a:rPr lang="pl-PL" dirty="0"/>
              <a:t> </a:t>
            </a:r>
          </a:p>
          <a:p>
            <a:r>
              <a:rPr lang="pl-PL" dirty="0" smtClean="0"/>
              <a:t>Decyzja</a:t>
            </a:r>
          </a:p>
          <a:p>
            <a:pPr marL="0" indent="0">
              <a:buNone/>
            </a:pPr>
            <a:r>
              <a:rPr lang="pl-PL" dirty="0">
                <a:hlinkClick r:id="rId4"/>
              </a:rPr>
              <a:t>http://</a:t>
            </a:r>
            <a:r>
              <a:rPr lang="pl-PL" dirty="0" smtClean="0">
                <a:hlinkClick r:id="rId4"/>
              </a:rPr>
              <a:t>ec.europa.eu/competition/state_aid/cases/261395/261395_1832262_134_2.pdf</a:t>
            </a:r>
            <a:r>
              <a:rPr lang="pl-PL" dirty="0" smtClean="0"/>
              <a:t> </a:t>
            </a:r>
          </a:p>
          <a:p>
            <a:r>
              <a:rPr lang="pl-PL" dirty="0" smtClean="0"/>
              <a:t>Zalecenia </a:t>
            </a:r>
          </a:p>
          <a:p>
            <a:r>
              <a:rPr lang="pl-PL" dirty="0">
                <a:hlinkClick r:id="rId5"/>
              </a:rPr>
              <a:t>https://eur-lex.europa.eu/legal-content/PL/TXT/?</a:t>
            </a:r>
            <a:r>
              <a:rPr lang="pl-PL" dirty="0" smtClean="0">
                <a:hlinkClick r:id="rId5"/>
              </a:rPr>
              <a:t>uri=CELEX:32006H0962</a:t>
            </a:r>
            <a:r>
              <a:rPr lang="pl-PL" dirty="0" smtClean="0"/>
              <a:t> </a:t>
            </a:r>
          </a:p>
        </p:txBody>
      </p:sp>
    </p:spTree>
    <p:extLst>
      <p:ext uri="{BB962C8B-B14F-4D97-AF65-F5344CB8AC3E}">
        <p14:creationId xmlns:p14="http://schemas.microsoft.com/office/powerpoint/2010/main" val="961415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smtClean="0"/>
              <a:t>Stosowanie prawa UE</a:t>
            </a:r>
            <a:endParaRPr lang="en-US" dirty="0"/>
          </a:p>
        </p:txBody>
      </p:sp>
    </p:spTree>
    <p:extLst>
      <p:ext uri="{BB962C8B-B14F-4D97-AF65-F5344CB8AC3E}">
        <p14:creationId xmlns:p14="http://schemas.microsoft.com/office/powerpoint/2010/main" val="1448881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smtClean="0"/>
              <a:t>Źródła prawa UE</a:t>
            </a:r>
            <a:endParaRPr lang="en-US" dirty="0"/>
          </a:p>
        </p:txBody>
      </p:sp>
    </p:spTree>
    <p:extLst>
      <p:ext uri="{BB962C8B-B14F-4D97-AF65-F5344CB8AC3E}">
        <p14:creationId xmlns:p14="http://schemas.microsoft.com/office/powerpoint/2010/main" val="30394995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Terytorialny z</a:t>
            </a:r>
            <a:r>
              <a:rPr lang="en-US" dirty="0" err="1" smtClean="0"/>
              <a:t>akres</a:t>
            </a:r>
            <a:r>
              <a:rPr lang="en-US" dirty="0" smtClean="0"/>
              <a:t> </a:t>
            </a:r>
            <a:r>
              <a:rPr lang="en-US" dirty="0" err="1"/>
              <a:t>zastosowania</a:t>
            </a:r>
            <a:r>
              <a:rPr lang="en-US" dirty="0"/>
              <a:t> </a:t>
            </a:r>
            <a:r>
              <a:rPr lang="pl-PL" dirty="0" smtClean="0"/>
              <a:t>prawa UE</a:t>
            </a:r>
            <a:endParaRPr lang="en-US" dirty="0"/>
          </a:p>
        </p:txBody>
      </p:sp>
      <p:sp>
        <p:nvSpPr>
          <p:cNvPr id="3" name="Content Placeholder 2"/>
          <p:cNvSpPr>
            <a:spLocks noGrp="1"/>
          </p:cNvSpPr>
          <p:nvPr>
            <p:ph idx="1"/>
          </p:nvPr>
        </p:nvSpPr>
        <p:spPr/>
        <p:txBody>
          <a:bodyPr>
            <a:normAutofit fontScale="92500" lnSpcReduction="20000"/>
          </a:bodyPr>
          <a:lstStyle/>
          <a:p>
            <a:r>
              <a:rPr lang="pl-PL" dirty="0"/>
              <a:t>art. </a:t>
            </a:r>
            <a:r>
              <a:rPr lang="pl-PL" dirty="0" smtClean="0"/>
              <a:t>355 TFUE i </a:t>
            </a:r>
            <a:r>
              <a:rPr lang="pl-PL" dirty="0"/>
              <a:t>art. 52 TUE określają zakres zastosowania traktatów jako umów </a:t>
            </a:r>
            <a:r>
              <a:rPr lang="pl-PL" dirty="0" smtClean="0"/>
              <a:t>międzynarodowych</a:t>
            </a:r>
          </a:p>
          <a:p>
            <a:r>
              <a:rPr lang="pl-PL" dirty="0" smtClean="0"/>
              <a:t>Zasada ogólna – traktaty obowiązują we wszystkich państwach członkowskich (art. 52 TUE).</a:t>
            </a:r>
          </a:p>
          <a:p>
            <a:r>
              <a:rPr lang="pl-PL" dirty="0" smtClean="0"/>
              <a:t>Zasady obowiązywania traktatu </a:t>
            </a:r>
            <a:r>
              <a:rPr lang="pl-PL" dirty="0"/>
              <a:t>w krajach i terytoriach zamorskich (tzn. nieeuropejskich) należących do państw członkowskich, jak również w terytoriach europejskich, które nie stanowią części terytorium państw członkowskich, lecz w odniesieniu do których państwa te posiadają określone wpływy uznane w prawie międzynarodowym (odpowiadają za ich stosunki zewnętrzne czy też faktycznie je kontrolują</a:t>
            </a:r>
            <a:r>
              <a:rPr lang="pl-PL" dirty="0" smtClean="0"/>
              <a:t>).</a:t>
            </a:r>
          </a:p>
          <a:p>
            <a:r>
              <a:rPr lang="pl-PL" dirty="0"/>
              <a:t>Zmiany terytorialne dotyczące państw członkowskich nie wymagają zmiany </a:t>
            </a:r>
            <a:r>
              <a:rPr lang="pl-PL" dirty="0" smtClean="0"/>
              <a:t>traktatów.</a:t>
            </a:r>
          </a:p>
          <a:p>
            <a:r>
              <a:rPr lang="pl-PL" dirty="0"/>
              <a:t>pojęcie "terytorium", do którego odnoszą się komentowane przepisy, należy rozumieć zgodnie z pojęciem, jakie termin ten posiada w prawie międzynarodowym </a:t>
            </a:r>
            <a:r>
              <a:rPr lang="pl-PL" dirty="0" smtClean="0"/>
              <a:t>publicznym (przestrzeń wodna i powietrzna)</a:t>
            </a:r>
            <a:endParaRPr lang="en-US" dirty="0"/>
          </a:p>
        </p:txBody>
      </p:sp>
    </p:spTree>
    <p:extLst>
      <p:ext uri="{BB962C8B-B14F-4D97-AF65-F5344CB8AC3E}">
        <p14:creationId xmlns:p14="http://schemas.microsoft.com/office/powerpoint/2010/main" val="2886524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Regiony o statucie specjalnym</a:t>
            </a:r>
            <a:endParaRPr lang="en-US" dirty="0"/>
          </a:p>
        </p:txBody>
      </p:sp>
      <p:sp>
        <p:nvSpPr>
          <p:cNvPr id="3" name="Content Placeholder 2"/>
          <p:cNvSpPr>
            <a:spLocks noGrp="1"/>
          </p:cNvSpPr>
          <p:nvPr>
            <p:ph idx="1"/>
          </p:nvPr>
        </p:nvSpPr>
        <p:spPr>
          <a:xfrm>
            <a:off x="1070264" y="1735281"/>
            <a:ext cx="10434348" cy="4520045"/>
          </a:xfrm>
        </p:spPr>
        <p:txBody>
          <a:bodyPr>
            <a:normAutofit/>
          </a:bodyPr>
          <a:lstStyle/>
          <a:p>
            <a:r>
              <a:rPr lang="pl-PL" dirty="0" smtClean="0"/>
              <a:t>Status specjalny oznacza, że na danym terytorium prawo UE lub polityki UE nie są stosowane w pełni. Wyłączenia terytoriów jest zwykle zawarte w traktatach akcesyjnych. </a:t>
            </a:r>
          </a:p>
          <a:p>
            <a:r>
              <a:rPr lang="pl-PL" dirty="0" smtClean="0"/>
              <a:t>Regiony peryferyjne - np.: francuskie departamenty zamorskie -Azory, Madera </a:t>
            </a:r>
            <a:r>
              <a:rPr lang="pl-PL" dirty="0"/>
              <a:t>i </a:t>
            </a:r>
            <a:r>
              <a:rPr lang="pl-PL" dirty="0" smtClean="0"/>
              <a:t>Wyspy Kanaryjskie(PUE co do zasady obowiązuje, sąd </a:t>
            </a:r>
            <a:r>
              <a:rPr lang="pl-PL" dirty="0"/>
              <a:t>krajowy znajdujący się na terytorium zamorskim, może kierować pytania prejudycjalne do TSUE- sprawa C-100-101/89 </a:t>
            </a:r>
            <a:r>
              <a:rPr lang="pl-PL" i="1" dirty="0" err="1"/>
              <a:t>Kaefer</a:t>
            </a:r>
            <a:r>
              <a:rPr lang="pl-PL" i="1" dirty="0"/>
              <a:t> i </a:t>
            </a:r>
            <a:r>
              <a:rPr lang="pl-PL" i="1" dirty="0" err="1"/>
              <a:t>Procacci</a:t>
            </a:r>
            <a:r>
              <a:rPr lang="pl-PL" dirty="0" smtClean="0"/>
              <a:t>).</a:t>
            </a:r>
          </a:p>
          <a:p>
            <a:r>
              <a:rPr lang="pl-PL" dirty="0" smtClean="0"/>
              <a:t>Terytoria zamorskie – załącznik II do TFUE (</a:t>
            </a:r>
            <a:r>
              <a:rPr lang="pl-PL" dirty="0"/>
              <a:t>z</a:t>
            </a:r>
            <a:r>
              <a:rPr lang="pl-PL" dirty="0" smtClean="0"/>
              <a:t>asady </a:t>
            </a:r>
            <a:r>
              <a:rPr lang="pl-PL" dirty="0"/>
              <a:t>stowarzyszenia pomiędzy UE a terytoriami zamorskimi określa </a:t>
            </a:r>
            <a:r>
              <a:rPr lang="pl-PL" dirty="0" err="1"/>
              <a:t>dec</a:t>
            </a:r>
            <a:r>
              <a:rPr lang="pl-PL" dirty="0"/>
              <a:t>. 2001/822</a:t>
            </a:r>
            <a:r>
              <a:rPr lang="pl-PL" dirty="0" smtClean="0"/>
              <a:t>.)</a:t>
            </a:r>
          </a:p>
          <a:p>
            <a:r>
              <a:rPr lang="pl-PL" dirty="0" smtClean="0"/>
              <a:t>Grenlandia – od wyłączenia ze Wspólnoty PUE przestało tam obowiązywać</a:t>
            </a:r>
          </a:p>
          <a:p>
            <a:r>
              <a:rPr lang="pl-PL" dirty="0"/>
              <a:t>TFUE nie ma zastosowania do krajów i terytoriów zamorskich utrzymujących szczególne stosunki ze Zjednoczonym Królestwem Wielkiej Brytanii i Irlandii Północnej, które nie są umieszczone na wymienionej </a:t>
            </a:r>
            <a:r>
              <a:rPr lang="pl-PL" dirty="0" smtClean="0"/>
              <a:t>liście (Hongkong) </a:t>
            </a:r>
          </a:p>
          <a:p>
            <a:r>
              <a:rPr lang="pl-PL" dirty="0" smtClean="0"/>
              <a:t>Wyłączenia na podstawie art. </a:t>
            </a:r>
            <a:r>
              <a:rPr lang="en-US" dirty="0" smtClean="0"/>
              <a:t>355 </a:t>
            </a:r>
            <a:r>
              <a:rPr lang="en-US" dirty="0" err="1"/>
              <a:t>ust</a:t>
            </a:r>
            <a:r>
              <a:rPr lang="en-US" dirty="0"/>
              <a:t>. </a:t>
            </a:r>
            <a:r>
              <a:rPr lang="en-US" dirty="0" smtClean="0"/>
              <a:t>5</a:t>
            </a:r>
            <a:endParaRPr lang="pl-PL" dirty="0"/>
          </a:p>
          <a:p>
            <a:endParaRPr lang="pl-PL" dirty="0" smtClean="0"/>
          </a:p>
          <a:p>
            <a:endParaRPr lang="pl-PL" dirty="0" smtClean="0"/>
          </a:p>
          <a:p>
            <a:endParaRPr lang="pl-PL" dirty="0" smtClean="0"/>
          </a:p>
          <a:p>
            <a:endParaRPr lang="en-US" dirty="0"/>
          </a:p>
        </p:txBody>
      </p:sp>
    </p:spTree>
    <p:extLst>
      <p:ext uri="{BB962C8B-B14F-4D97-AF65-F5344CB8AC3E}">
        <p14:creationId xmlns:p14="http://schemas.microsoft.com/office/powerpoint/2010/main" val="3035500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Konsekwencje zakresu terytorialnego obowiązywania PUE</a:t>
            </a:r>
            <a:endParaRPr lang="en-US" dirty="0"/>
          </a:p>
        </p:txBody>
      </p:sp>
      <p:sp>
        <p:nvSpPr>
          <p:cNvPr id="3" name="Content Placeholder 2"/>
          <p:cNvSpPr>
            <a:spLocks noGrp="1"/>
          </p:cNvSpPr>
          <p:nvPr>
            <p:ph idx="1"/>
          </p:nvPr>
        </p:nvSpPr>
        <p:spPr/>
        <p:txBody>
          <a:bodyPr>
            <a:normAutofit fontScale="92500"/>
          </a:bodyPr>
          <a:lstStyle/>
          <a:p>
            <a:r>
              <a:rPr lang="pl-PL" dirty="0"/>
              <a:t>Zgodnie z utrwalonym orzecznictwem </a:t>
            </a:r>
            <a:r>
              <a:rPr lang="pl-PL" dirty="0" smtClean="0"/>
              <a:t>TSUE </a:t>
            </a:r>
            <a:r>
              <a:rPr lang="pl-PL" dirty="0"/>
              <a:t>art. 355 nie ogranicza zakresu zastosowania prawa unijnego do terytorium państw członkowskich Unii. Przepisy prawa unijnego mogą mieć np. zastosowanie do działalności realizowanej poza terytorium Unii, w tym do uregulowania stosunków pracy, o ile stosunek pracy wykazuje dostatecznie bliski związek z Unii (237/83 </a:t>
            </a:r>
            <a:r>
              <a:rPr lang="pl-PL" dirty="0" err="1"/>
              <a:t>Prodest</a:t>
            </a:r>
            <a:r>
              <a:rPr lang="pl-PL" dirty="0"/>
              <a:t>, pkt 6; 9/88 </a:t>
            </a:r>
            <a:r>
              <a:rPr lang="pl-PL" dirty="0" err="1"/>
              <a:t>Lopes</a:t>
            </a:r>
            <a:r>
              <a:rPr lang="pl-PL" dirty="0"/>
              <a:t> da </a:t>
            </a:r>
            <a:r>
              <a:rPr lang="pl-PL" dirty="0" err="1"/>
              <a:t>Veiga</a:t>
            </a:r>
            <a:r>
              <a:rPr lang="pl-PL" dirty="0"/>
              <a:t>, pkt 15 oraz C-60/93 </a:t>
            </a:r>
            <a:r>
              <a:rPr lang="pl-PL" dirty="0" err="1"/>
              <a:t>Aldewereld</a:t>
            </a:r>
            <a:r>
              <a:rPr lang="pl-PL" dirty="0"/>
              <a:t>, pkt 14). </a:t>
            </a:r>
            <a:endParaRPr lang="pl-PL" dirty="0" smtClean="0"/>
          </a:p>
          <a:p>
            <a:r>
              <a:rPr lang="pl-PL" dirty="0" smtClean="0"/>
              <a:t>Postanowienia </a:t>
            </a:r>
            <a:r>
              <a:rPr lang="pl-PL" dirty="0"/>
              <a:t>traktatu mają również zastosowanie do stosunków prawnych, które mogą zostać "zlokalizowane" na terytorium państw członkowskich z uwagi na miejsce, w którym zostały nawiązane, lub ze względu na miejsce, w jakim odnoszą </a:t>
            </a:r>
            <a:r>
              <a:rPr lang="pl-PL" dirty="0" smtClean="0"/>
              <a:t>skutek</a:t>
            </a:r>
          </a:p>
          <a:p>
            <a:r>
              <a:rPr lang="pl-PL" dirty="0" smtClean="0"/>
              <a:t>Ochrona praw z drugiej części traktatów dla obywateli państw członkowskich UE na terytoriach zamorskich </a:t>
            </a:r>
            <a:r>
              <a:rPr lang="en-US" dirty="0" smtClean="0"/>
              <a:t>(</a:t>
            </a:r>
            <a:r>
              <a:rPr lang="pl-PL" dirty="0" smtClean="0"/>
              <a:t>sprawa </a:t>
            </a:r>
            <a:r>
              <a:rPr lang="en-US" dirty="0" smtClean="0"/>
              <a:t>C-300/04</a:t>
            </a:r>
            <a:r>
              <a:rPr lang="en-US" dirty="0"/>
              <a:t> </a:t>
            </a:r>
            <a:r>
              <a:rPr lang="en-US" i="1" dirty="0" err="1"/>
              <a:t>Eman</a:t>
            </a:r>
            <a:r>
              <a:rPr lang="en-US" i="1" dirty="0"/>
              <a:t> </a:t>
            </a:r>
            <a:r>
              <a:rPr lang="en-US" i="1" dirty="0" err="1"/>
              <a:t>i</a:t>
            </a:r>
            <a:r>
              <a:rPr lang="en-US" i="1" dirty="0"/>
              <a:t> </a:t>
            </a:r>
            <a:r>
              <a:rPr lang="en-US" i="1" dirty="0" err="1" smtClean="0"/>
              <a:t>Selinger</a:t>
            </a:r>
            <a:r>
              <a:rPr lang="pl-PL" i="1" dirty="0" smtClean="0"/>
              <a:t>)</a:t>
            </a:r>
            <a:endParaRPr lang="en-US" dirty="0"/>
          </a:p>
        </p:txBody>
      </p:sp>
    </p:spTree>
    <p:extLst>
      <p:ext uri="{BB962C8B-B14F-4D97-AF65-F5344CB8AC3E}">
        <p14:creationId xmlns:p14="http://schemas.microsoft.com/office/powerpoint/2010/main" val="3870493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Podmiotowy zakres obowiązywania PUE</a:t>
            </a:r>
            <a:endParaRPr lang="en-US" dirty="0"/>
          </a:p>
        </p:txBody>
      </p:sp>
      <p:sp>
        <p:nvSpPr>
          <p:cNvPr id="3" name="Content Placeholder 2"/>
          <p:cNvSpPr>
            <a:spLocks noGrp="1"/>
          </p:cNvSpPr>
          <p:nvPr>
            <p:ph idx="1"/>
          </p:nvPr>
        </p:nvSpPr>
        <p:spPr/>
        <p:txBody>
          <a:bodyPr/>
          <a:lstStyle/>
          <a:p>
            <a:r>
              <a:rPr lang="pl-PL" dirty="0" smtClean="0"/>
              <a:t>Trzy zasadnicze grupy podmiotów, do których stosuje się prawo UE:</a:t>
            </a:r>
          </a:p>
          <a:p>
            <a:pPr lvl="1"/>
            <a:r>
              <a:rPr lang="pl-PL" sz="1800" dirty="0" smtClean="0"/>
              <a:t>Instytucje, organy i jednostki organizacyjne UE,</a:t>
            </a:r>
          </a:p>
          <a:p>
            <a:pPr lvl="1"/>
            <a:r>
              <a:rPr lang="pl-PL" sz="1800" dirty="0" smtClean="0"/>
              <a:t>Państwa członkowskie,</a:t>
            </a:r>
          </a:p>
          <a:p>
            <a:pPr lvl="1"/>
            <a:r>
              <a:rPr lang="pl-PL" sz="1800" dirty="0" smtClean="0"/>
              <a:t>Jednostki (obywatele państw członkowskich - UE). </a:t>
            </a:r>
          </a:p>
          <a:p>
            <a:pPr lvl="1"/>
            <a:r>
              <a:rPr lang="pl-PL" sz="1800" dirty="0" smtClean="0"/>
              <a:t>*kwestia uzyskania obywatelstwa danego państwa członkowskiego pozostaje do regulacji krajowych (państwo samo ustala warunki nabycia i utraty obywatelstwa). Państwo może również ograniczyć stosowanie PUE dla danej grupy osób wchodzących w zakres jej jurysdykcji (np.: Wielka Brytania dla </a:t>
            </a:r>
            <a:r>
              <a:rPr lang="pl-PL" sz="1800" i="1" dirty="0" smtClean="0"/>
              <a:t>British </a:t>
            </a:r>
            <a:r>
              <a:rPr lang="pl-PL" sz="1800" i="1" dirty="0" err="1" smtClean="0"/>
              <a:t>Overseas</a:t>
            </a:r>
            <a:r>
              <a:rPr lang="pl-PL" sz="1800" i="1" dirty="0" smtClean="0"/>
              <a:t> </a:t>
            </a:r>
            <a:r>
              <a:rPr lang="pl-PL" sz="1800" i="1" dirty="0" err="1" smtClean="0"/>
              <a:t>Citizens</a:t>
            </a:r>
            <a:r>
              <a:rPr lang="pl-PL" sz="1800" dirty="0" smtClean="0"/>
              <a:t>). </a:t>
            </a:r>
            <a:endParaRPr lang="en-US" sz="1800" dirty="0"/>
          </a:p>
        </p:txBody>
      </p:sp>
    </p:spTree>
    <p:extLst>
      <p:ext uri="{BB962C8B-B14F-4D97-AF65-F5344CB8AC3E}">
        <p14:creationId xmlns:p14="http://schemas.microsoft.com/office/powerpoint/2010/main" val="674205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Czasowy zakres obowiązywania PUE</a:t>
            </a:r>
            <a:endParaRPr lang="en-US" dirty="0"/>
          </a:p>
        </p:txBody>
      </p:sp>
      <p:sp>
        <p:nvSpPr>
          <p:cNvPr id="3" name="Content Placeholder 2"/>
          <p:cNvSpPr>
            <a:spLocks noGrp="1"/>
          </p:cNvSpPr>
          <p:nvPr>
            <p:ph idx="1"/>
          </p:nvPr>
        </p:nvSpPr>
        <p:spPr/>
        <p:txBody>
          <a:bodyPr/>
          <a:lstStyle/>
          <a:p>
            <a:r>
              <a:rPr lang="pl-PL" dirty="0"/>
              <a:t>Artykuł  53 </a:t>
            </a:r>
            <a:r>
              <a:rPr lang="pl-PL" dirty="0" smtClean="0"/>
              <a:t>[</a:t>
            </a:r>
            <a:r>
              <a:rPr lang="pl-PL" dirty="0"/>
              <a:t>Czas trwania Traktatu</a:t>
            </a:r>
            <a:r>
              <a:rPr lang="pl-PL" dirty="0" smtClean="0"/>
              <a:t>] Niniejszy </a:t>
            </a:r>
            <a:r>
              <a:rPr lang="pl-PL" dirty="0"/>
              <a:t>Traktat zawiera się na czas nieograniczony</a:t>
            </a:r>
            <a:r>
              <a:rPr lang="pl-PL" dirty="0" smtClean="0"/>
              <a:t>.</a:t>
            </a:r>
          </a:p>
          <a:p>
            <a:r>
              <a:rPr lang="pl-PL" dirty="0" smtClean="0"/>
              <a:t>Niektóre traktaty akcesyjne zawierają wyłączenia stosowania określonych postanowień traktatów wobec przystępującego państwa na dany okres czasu (okresy przejściowe).</a:t>
            </a:r>
          </a:p>
          <a:p>
            <a:r>
              <a:rPr lang="pl-PL" dirty="0" smtClean="0"/>
              <a:t>Możliwość czasowego zawieszenia stosowania pewnych postanowień PUE na podstawie art. 7 TUE w związku z uporczywym naruszaniem zasad określonych w art. 2 TUE.</a:t>
            </a:r>
            <a:endParaRPr lang="en-US" dirty="0"/>
          </a:p>
        </p:txBody>
      </p:sp>
    </p:spTree>
    <p:extLst>
      <p:ext uri="{BB962C8B-B14F-4D97-AF65-F5344CB8AC3E}">
        <p14:creationId xmlns:p14="http://schemas.microsoft.com/office/powerpoint/2010/main" val="1025579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Wykładnia PUE</a:t>
            </a:r>
            <a:endParaRPr lang="en-US" dirty="0"/>
          </a:p>
        </p:txBody>
      </p:sp>
      <p:sp>
        <p:nvSpPr>
          <p:cNvPr id="3" name="Content Placeholder 2"/>
          <p:cNvSpPr>
            <a:spLocks noGrp="1"/>
          </p:cNvSpPr>
          <p:nvPr>
            <p:ph idx="1"/>
          </p:nvPr>
        </p:nvSpPr>
        <p:spPr/>
        <p:txBody>
          <a:bodyPr>
            <a:normAutofit fontScale="85000" lnSpcReduction="20000"/>
          </a:bodyPr>
          <a:lstStyle/>
          <a:p>
            <a:r>
              <a:rPr lang="pl-PL" dirty="0" smtClean="0"/>
              <a:t>Dualizm stosowania prawa unijnego – płaszczyzna krajowa sądów państw członkowskich oraz płaszczyzna ponadnarodowa z udziałem TSUE.</a:t>
            </a:r>
          </a:p>
          <a:p>
            <a:r>
              <a:rPr lang="pl-PL" dirty="0" smtClean="0"/>
              <a:t>z zasady bezpośredniego obowiązywania i stosowania oraz bezpośredniej skuteczności wynika, że sądy krajowe musza wydawać swoje decyzje na podstawie PUE. </a:t>
            </a:r>
          </a:p>
          <a:p>
            <a:r>
              <a:rPr lang="pl-PL" dirty="0" smtClean="0"/>
              <a:t>Sądy krajowe dokonują ustaleń faktycznych i walidacyjnych, a potem dokonują subsumcji i wydają decyzję. Nie są uprawnione do interpretacji przepisów budzących wątpliwości.</a:t>
            </a:r>
          </a:p>
          <a:p>
            <a:r>
              <a:rPr lang="pl-PL" dirty="0" smtClean="0"/>
              <a:t>Wiążąca wykładnia PUE należy do kompetencji TSUE. Wykładnia odbywa się na podstawie art. 267 TFUE (pytania prejudycjalne): </a:t>
            </a:r>
          </a:p>
          <a:p>
            <a:pPr marL="0" indent="0">
              <a:buNone/>
            </a:pPr>
            <a:r>
              <a:rPr lang="pl-PL" i="1" dirty="0" smtClean="0"/>
              <a:t>„Trybunał </a:t>
            </a:r>
            <a:r>
              <a:rPr lang="pl-PL" i="1" dirty="0"/>
              <a:t>Sprawiedliwości Unii Europejskiej jest właściwy do orzekania w trybie prejudycjalnym:</a:t>
            </a:r>
          </a:p>
          <a:p>
            <a:pPr marL="0" indent="0">
              <a:buNone/>
            </a:pPr>
            <a:r>
              <a:rPr lang="pl-PL" i="1" dirty="0"/>
              <a:t>a)o wykładni Traktatów;</a:t>
            </a:r>
          </a:p>
          <a:p>
            <a:pPr marL="0" indent="0">
              <a:buNone/>
            </a:pPr>
            <a:r>
              <a:rPr lang="pl-PL" i="1" dirty="0"/>
              <a:t>b)o ważności i wykładni aktów przyjętych przez instytucje, organy lub jednostki organizacyjne </a:t>
            </a:r>
            <a:r>
              <a:rPr lang="pl-PL" i="1" dirty="0" smtClean="0"/>
              <a:t>Unii.”</a:t>
            </a:r>
          </a:p>
          <a:p>
            <a:r>
              <a:rPr lang="pl-PL" dirty="0" smtClean="0"/>
              <a:t>Orzeczenie TSUE wiąże formalnie sąd, który wystąpił z pytaniem, a nieformalnie inne sądy spotykające się z podobnym stanem faktycznym i prawnym.</a:t>
            </a:r>
            <a:endParaRPr lang="pl-PL" dirty="0"/>
          </a:p>
        </p:txBody>
      </p:sp>
    </p:spTree>
    <p:extLst>
      <p:ext uri="{BB962C8B-B14F-4D97-AF65-F5344CB8AC3E}">
        <p14:creationId xmlns:p14="http://schemas.microsoft.com/office/powerpoint/2010/main" val="41211195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Wykładnia językowa</a:t>
            </a:r>
            <a:endParaRPr lang="en-US" dirty="0"/>
          </a:p>
        </p:txBody>
      </p:sp>
      <p:sp>
        <p:nvSpPr>
          <p:cNvPr id="3" name="Content Placeholder 2"/>
          <p:cNvSpPr>
            <a:spLocks noGrp="1"/>
          </p:cNvSpPr>
          <p:nvPr>
            <p:ph idx="1"/>
          </p:nvPr>
        </p:nvSpPr>
        <p:spPr/>
        <p:txBody>
          <a:bodyPr/>
          <a:lstStyle/>
          <a:p>
            <a:r>
              <a:rPr lang="pl-PL" dirty="0" smtClean="0"/>
              <a:t>Ustalenie znaczenia normy prawnej na podstawie analizy znaczeniowej i konstrukcyjnej sformułowań zawartych w przepisie.</a:t>
            </a:r>
          </a:p>
          <a:p>
            <a:r>
              <a:rPr lang="pl-PL" dirty="0" smtClean="0"/>
              <a:t>W PUE pojęcia mogą mieć „unijne” znaczenie autonomiczne i należy je stosować jednolicie na terenie wszystkich państw członkowskich (np.: pracownik, przedsiębiorstwo).</a:t>
            </a:r>
          </a:p>
          <a:p>
            <a:r>
              <a:rPr lang="pl-PL" dirty="0" smtClean="0"/>
              <a:t>Wielojęzyczność PUE – wielość wersji językowych (art. 55 TUE). Wszystkie wersje językowe mają taką samą wagę. W przypadku rozbieżności dokonuje się wykładni porównawczej kilku wersji językowych. </a:t>
            </a:r>
          </a:p>
          <a:p>
            <a:r>
              <a:rPr lang="pl-PL" dirty="0" smtClean="0"/>
              <a:t>Ze względu na zasadę jednolitej wykładni prawa UE tekst aktu prawa wtórnego nie powinien być poddawany analizie z pominięciem innych autentycznych wersji językowych.</a:t>
            </a:r>
            <a:endParaRPr lang="en-US" dirty="0"/>
          </a:p>
        </p:txBody>
      </p:sp>
    </p:spTree>
    <p:extLst>
      <p:ext uri="{BB962C8B-B14F-4D97-AF65-F5344CB8AC3E}">
        <p14:creationId xmlns:p14="http://schemas.microsoft.com/office/powerpoint/2010/main" val="13156940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Wykładnia systemowa</a:t>
            </a:r>
            <a:endParaRPr lang="en-US" dirty="0"/>
          </a:p>
        </p:txBody>
      </p:sp>
      <p:sp>
        <p:nvSpPr>
          <p:cNvPr id="3" name="Content Placeholder 2"/>
          <p:cNvSpPr>
            <a:spLocks noGrp="1"/>
          </p:cNvSpPr>
          <p:nvPr>
            <p:ph idx="1"/>
          </p:nvPr>
        </p:nvSpPr>
        <p:spPr/>
        <p:txBody>
          <a:bodyPr/>
          <a:lstStyle/>
          <a:p>
            <a:r>
              <a:rPr lang="pl-PL" dirty="0" smtClean="0"/>
              <a:t>Ustalenie znaczenia normy prawnej na podstawie miejsca jej usytuowania w systematyce danego aktu prawnego, danej gałęzi czy systemu prawa. </a:t>
            </a:r>
          </a:p>
          <a:p>
            <a:r>
              <a:rPr lang="pl-PL" dirty="0" smtClean="0"/>
              <a:t>Sąd krajowy bierze pod uwagę całokształt prawa UE (pierwotne także niepisane, oraz  wtórne, także o charakterze </a:t>
            </a:r>
            <a:r>
              <a:rPr lang="pl-PL" dirty="0" err="1" smtClean="0"/>
              <a:t>soft</a:t>
            </a:r>
            <a:r>
              <a:rPr lang="pl-PL" dirty="0" smtClean="0"/>
              <a:t> law). </a:t>
            </a:r>
          </a:p>
          <a:p>
            <a:r>
              <a:rPr lang="pl-PL" dirty="0" smtClean="0"/>
              <a:t>Jeżeli występują rozbieżności pomiędzy obowiązującym prawek krajowym a prawem UE sąd krajowy dokonuje wykładni </a:t>
            </a:r>
            <a:r>
              <a:rPr lang="pl-PL" dirty="0" err="1" smtClean="0"/>
              <a:t>prounijnej</a:t>
            </a:r>
            <a:r>
              <a:rPr lang="pl-PL" dirty="0" smtClean="0"/>
              <a:t>. Jeżeli nie jest ona w stanie usunąć rozbieżności to zgodnie z zasadą pierwszeństwa sąd nie stosuje normy prawa krajowego niezgodnej z PUE w tym konkretnym przypadku. </a:t>
            </a:r>
          </a:p>
          <a:p>
            <a:r>
              <a:rPr lang="pl-PL" dirty="0" smtClean="0"/>
              <a:t>TSUE wykładnię systemową dokonuje na podstawie całokształtu przepisów UE, uwzględniając hierarchiczne więzi między normami unijnymi (prawo pierwotne -&gt; wtórne) oraz zasady ogólne (aksjologia). </a:t>
            </a:r>
            <a:endParaRPr lang="en-US" dirty="0"/>
          </a:p>
        </p:txBody>
      </p:sp>
    </p:spTree>
    <p:extLst>
      <p:ext uri="{BB962C8B-B14F-4D97-AF65-F5344CB8AC3E}">
        <p14:creationId xmlns:p14="http://schemas.microsoft.com/office/powerpoint/2010/main" val="3118981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Wykładnia celowościowo-funkcjonalna</a:t>
            </a:r>
            <a:endParaRPr lang="en-US" dirty="0"/>
          </a:p>
        </p:txBody>
      </p:sp>
      <p:sp>
        <p:nvSpPr>
          <p:cNvPr id="3" name="Content Placeholder 2"/>
          <p:cNvSpPr>
            <a:spLocks noGrp="1"/>
          </p:cNvSpPr>
          <p:nvPr>
            <p:ph idx="1"/>
          </p:nvPr>
        </p:nvSpPr>
        <p:spPr/>
        <p:txBody>
          <a:bodyPr>
            <a:normAutofit fontScale="92500" lnSpcReduction="10000"/>
          </a:bodyPr>
          <a:lstStyle/>
          <a:p>
            <a:r>
              <a:rPr lang="pl-PL" dirty="0" smtClean="0"/>
              <a:t>Uwzględnienie celu jaki przyświecał prawodawcy przy ustanawianiu danej regulacji i ustalanie takiego znaczenia normy, która najdalej realizuje te zamierzenia.</a:t>
            </a:r>
          </a:p>
          <a:p>
            <a:r>
              <a:rPr lang="pl-PL" dirty="0" smtClean="0"/>
              <a:t>Odwołanie do celu traktatowego („ducha traktatów”).  </a:t>
            </a:r>
          </a:p>
          <a:p>
            <a:pPr lvl="1"/>
            <a:r>
              <a:rPr lang="pl-PL" sz="1800" dirty="0" smtClean="0"/>
              <a:t>Podejście statyczne – odwołanie do genezy powstania danego aktu prawnego, np. odwołanie do prac przygotowawczych (dla prawa pochodnego)</a:t>
            </a:r>
          </a:p>
          <a:p>
            <a:pPr lvl="1"/>
            <a:r>
              <a:rPr lang="pl-PL" sz="1800" dirty="0" smtClean="0"/>
              <a:t>Podejście dynamiczne </a:t>
            </a:r>
            <a:r>
              <a:rPr lang="pl-PL" dirty="0" smtClean="0"/>
              <a:t>– </a:t>
            </a:r>
            <a:r>
              <a:rPr lang="pl-PL" sz="1800" dirty="0" smtClean="0"/>
              <a:t>ewolucyjny charakter prawa UE, uwzględnienie celu aktualnego prawodawcy</a:t>
            </a:r>
          </a:p>
          <a:p>
            <a:r>
              <a:rPr lang="pl-PL" i="1" dirty="0" err="1" smtClean="0"/>
              <a:t>Effect</a:t>
            </a:r>
            <a:r>
              <a:rPr lang="pl-PL" i="1" dirty="0" smtClean="0"/>
              <a:t> </a:t>
            </a:r>
            <a:r>
              <a:rPr lang="pl-PL" i="1" dirty="0" err="1"/>
              <a:t>utile</a:t>
            </a:r>
            <a:r>
              <a:rPr lang="pl-PL" i="1" dirty="0"/>
              <a:t> </a:t>
            </a:r>
            <a:r>
              <a:rPr lang="pl-PL" dirty="0"/>
              <a:t>– wykładnia efektywna – w razie kolizji interpretacyjnej podmiot podejmujący decyzję powinien preferować znaczenie umożliwiające osiągniecie najpełniejszej efektywności </a:t>
            </a:r>
            <a:r>
              <a:rPr lang="pl-PL" dirty="0" smtClean="0"/>
              <a:t>PUE</a:t>
            </a:r>
            <a:r>
              <a:rPr lang="pl-PL" dirty="0"/>
              <a:t> </a:t>
            </a:r>
            <a:r>
              <a:rPr lang="pl-PL" dirty="0" smtClean="0"/>
              <a:t>(większe znaczenie przy byłej strukturze filarowej).</a:t>
            </a:r>
            <a:endParaRPr lang="en-US" dirty="0"/>
          </a:p>
        </p:txBody>
      </p:sp>
    </p:spTree>
    <p:extLst>
      <p:ext uri="{BB962C8B-B14F-4D97-AF65-F5344CB8AC3E}">
        <p14:creationId xmlns:p14="http://schemas.microsoft.com/office/powerpoint/2010/main" val="11561952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9599075" cy="1280890"/>
          </a:xfrm>
        </p:spPr>
        <p:txBody>
          <a:bodyPr/>
          <a:lstStyle/>
          <a:p>
            <a:r>
              <a:rPr lang="pl-PL" dirty="0" smtClean="0"/>
              <a:t>Zasada pierwszeństwa PUE (supremacji)</a:t>
            </a:r>
            <a:endParaRPr lang="en-US" dirty="0"/>
          </a:p>
        </p:txBody>
      </p:sp>
      <p:sp>
        <p:nvSpPr>
          <p:cNvPr id="3" name="Content Placeholder 2"/>
          <p:cNvSpPr>
            <a:spLocks noGrp="1"/>
          </p:cNvSpPr>
          <p:nvPr>
            <p:ph idx="1"/>
          </p:nvPr>
        </p:nvSpPr>
        <p:spPr>
          <a:xfrm>
            <a:off x="852055" y="1444336"/>
            <a:ext cx="10652557" cy="5081155"/>
          </a:xfrm>
        </p:spPr>
        <p:txBody>
          <a:bodyPr>
            <a:normAutofit fontScale="92500" lnSpcReduction="20000"/>
          </a:bodyPr>
          <a:lstStyle/>
          <a:p>
            <a:r>
              <a:rPr lang="pl-PL" dirty="0" smtClean="0"/>
              <a:t>Brak postanowień wprost w traktatach o relacji prawa krajowego i prawa unijnego</a:t>
            </a:r>
          </a:p>
          <a:p>
            <a:r>
              <a:rPr lang="pl-PL" dirty="0"/>
              <a:t>Traktat z Lizbony Deklaracja Konferencji nr 17 </a:t>
            </a:r>
            <a:r>
              <a:rPr lang="pl-PL" dirty="0" smtClean="0"/>
              <a:t>„ </a:t>
            </a:r>
            <a:r>
              <a:rPr lang="pl-PL" dirty="0"/>
              <a:t>zgodnie z utrwalonym orzecznictwem TSUE, Traktaty i prawo przyjęte przez Unię na podstawie Traktatów mają pierwszeństwo przed prawem Państw Członkowskich na warunkach ustanowionych przez wspomniane orzecznictwo” a więc Traktat z </a:t>
            </a:r>
            <a:r>
              <a:rPr lang="pl-PL" dirty="0" smtClean="0"/>
              <a:t>Lizbony pośrednio </a:t>
            </a:r>
            <a:r>
              <a:rPr lang="pl-PL" dirty="0"/>
              <a:t>potwierdza zasadę </a:t>
            </a:r>
            <a:r>
              <a:rPr lang="pl-PL" dirty="0" smtClean="0"/>
              <a:t>pierwszeństwa.</a:t>
            </a:r>
          </a:p>
          <a:p>
            <a:r>
              <a:rPr lang="pl-PL" dirty="0" smtClean="0"/>
              <a:t>Powiązane z art. 288 TFUE (moc rozporządzeń) oraz art. 4 ust. 3 TUE (zasada lojalności).</a:t>
            </a:r>
          </a:p>
          <a:p>
            <a:r>
              <a:rPr lang="pl-PL" dirty="0" smtClean="0"/>
              <a:t>Orzecznictwo – Costa v. ENEL </a:t>
            </a:r>
          </a:p>
          <a:p>
            <a:pPr lvl="1"/>
            <a:r>
              <a:rPr lang="pl-PL" dirty="0" smtClean="0"/>
              <a:t>W odróżnieniu od zwykłych umów międzynarodowych Wspólnota stworzyła swój własny system prawny, który staje się częścią prawa krajowego i który sądy krajowe mają obowiązek stosować. </a:t>
            </a:r>
          </a:p>
          <a:p>
            <a:pPr lvl="1"/>
            <a:r>
              <a:rPr lang="pl-PL" dirty="0" smtClean="0"/>
              <a:t>Państwa członkowskie ustanawiając Wspólnotę nieograniczoną w czasie, wyposażoną we własne instytucje i podmiotowość prawnonarodową oraz powierzając jej część swoich kompetencji stworzyły system prawny wiążący zarówno same państwa, jak i ich obywateli.</a:t>
            </a:r>
          </a:p>
          <a:p>
            <a:pPr lvl="1"/>
            <a:r>
              <a:rPr lang="pl-PL" dirty="0" smtClean="0"/>
              <a:t>„litera i duch Traktatu” czynią niemożliwym by państwa członkowskie przyznawały pierwszeństwo nad prawem unijnym normom krajowym.</a:t>
            </a:r>
          </a:p>
          <a:p>
            <a:pPr lvl="1"/>
            <a:r>
              <a:rPr lang="pl-PL" dirty="0" smtClean="0"/>
              <a:t>Konieczność jednolitego stosowania prawa UE. </a:t>
            </a:r>
          </a:p>
          <a:p>
            <a:r>
              <a:rPr lang="pl-PL" dirty="0" smtClean="0"/>
              <a:t>Zakres zasady pierwszeństwa PUE obowiązuje do wszelkich norm prawa krajowego niezależnie od ich pozycji w krajowej hierarchii źródeł prawa (także przepisy Konstytucji krajowych) – wyrok TSUE w sprawie </a:t>
            </a:r>
            <a:r>
              <a:rPr lang="pl-PL" dirty="0" err="1" smtClean="0"/>
              <a:t>Internationalne</a:t>
            </a:r>
            <a:r>
              <a:rPr lang="pl-PL" dirty="0" smtClean="0"/>
              <a:t> </a:t>
            </a:r>
            <a:r>
              <a:rPr lang="pl-PL" dirty="0" err="1" smtClean="0"/>
              <a:t>Handelsgesellschaft</a:t>
            </a:r>
            <a:r>
              <a:rPr lang="pl-PL" dirty="0" smtClean="0"/>
              <a:t> </a:t>
            </a:r>
            <a:r>
              <a:rPr lang="pl-PL" dirty="0" err="1" smtClean="0"/>
              <a:t>mbH</a:t>
            </a:r>
            <a:r>
              <a:rPr lang="pl-PL" dirty="0"/>
              <a:t> </a:t>
            </a:r>
            <a:r>
              <a:rPr lang="pl-PL" dirty="0" smtClean="0"/>
              <a:t>oraz tego kiedy weszła w życie - wyrok TSUE w sprawie </a:t>
            </a:r>
            <a:r>
              <a:rPr lang="pl-PL" dirty="0" err="1" smtClean="0"/>
              <a:t>Simmentha</a:t>
            </a:r>
            <a:r>
              <a:rPr lang="pl-PL" dirty="0" err="1"/>
              <a:t>l</a:t>
            </a:r>
            <a:r>
              <a:rPr lang="pl-PL" dirty="0" smtClean="0"/>
              <a:t>.</a:t>
            </a:r>
            <a:endParaRPr lang="en-US" dirty="0"/>
          </a:p>
        </p:txBody>
      </p:sp>
    </p:spTree>
    <p:extLst>
      <p:ext uri="{BB962C8B-B14F-4D97-AF65-F5344CB8AC3E}">
        <p14:creationId xmlns:p14="http://schemas.microsoft.com/office/powerpoint/2010/main" val="2610751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Źródła prawa UE</a:t>
            </a:r>
            <a:endParaRPr lang="en-US" dirty="0"/>
          </a:p>
        </p:txBody>
      </p:sp>
      <p:sp>
        <p:nvSpPr>
          <p:cNvPr id="3" name="Content Placeholder 2"/>
          <p:cNvSpPr>
            <a:spLocks noGrp="1"/>
          </p:cNvSpPr>
          <p:nvPr>
            <p:ph idx="1"/>
          </p:nvPr>
        </p:nvSpPr>
        <p:spPr>
          <a:xfrm>
            <a:off x="1266825" y="1647825"/>
            <a:ext cx="10323512" cy="5000625"/>
          </a:xfrm>
        </p:spPr>
        <p:txBody>
          <a:bodyPr>
            <a:noAutofit/>
          </a:bodyPr>
          <a:lstStyle/>
          <a:p>
            <a:r>
              <a:rPr lang="pl-PL" sz="1600" dirty="0"/>
              <a:t>Przepisem określającym źródła prawa unijnego jest art. </a:t>
            </a:r>
            <a:r>
              <a:rPr lang="pl-PL" sz="1600" dirty="0" smtClean="0"/>
              <a:t>288.</a:t>
            </a:r>
          </a:p>
          <a:p>
            <a:r>
              <a:rPr lang="pl-PL" sz="1600" dirty="0" smtClean="0"/>
              <a:t>Artykuł  </a:t>
            </a:r>
            <a:r>
              <a:rPr lang="pl-PL" sz="1600" dirty="0"/>
              <a:t>288 </a:t>
            </a:r>
            <a:r>
              <a:rPr lang="pl-PL" sz="1600" dirty="0" smtClean="0"/>
              <a:t>[</a:t>
            </a:r>
            <a:r>
              <a:rPr lang="pl-PL" sz="1600" dirty="0"/>
              <a:t>Rodzaje aktów prawnych]</a:t>
            </a:r>
          </a:p>
          <a:p>
            <a:r>
              <a:rPr lang="pl-PL" sz="1600" dirty="0"/>
              <a:t>W celu wykonania kompetencji Unii instytucje przyjmują rozporządzenia, dyrektywy, decyzje, zalecenia i opinie</a:t>
            </a:r>
            <a:r>
              <a:rPr lang="pl-PL" sz="1600" dirty="0" smtClean="0"/>
              <a:t>.</a:t>
            </a:r>
            <a:endParaRPr lang="pl-PL" sz="1600" dirty="0"/>
          </a:p>
          <a:p>
            <a:r>
              <a:rPr lang="pl-PL" sz="1600" b="1" dirty="0"/>
              <a:t>Rozporządzenie</a:t>
            </a:r>
            <a:r>
              <a:rPr lang="pl-PL" sz="1600" dirty="0"/>
              <a:t> ma zasięg ogólny. Wiąże w całości i jest </a:t>
            </a:r>
            <a:r>
              <a:rPr lang="pl-PL" sz="1600" b="1" dirty="0"/>
              <a:t>bezpośrednio</a:t>
            </a:r>
            <a:r>
              <a:rPr lang="pl-PL" sz="1600" dirty="0"/>
              <a:t> stosowane we wszystkich Państwach Członkowskich</a:t>
            </a:r>
            <a:r>
              <a:rPr lang="pl-PL" sz="1600" dirty="0" smtClean="0"/>
              <a:t>.</a:t>
            </a:r>
            <a:endParaRPr lang="pl-PL" sz="1600" dirty="0"/>
          </a:p>
          <a:p>
            <a:r>
              <a:rPr lang="pl-PL" sz="1600" b="1" dirty="0"/>
              <a:t>Dyrektywa</a:t>
            </a:r>
            <a:r>
              <a:rPr lang="pl-PL" sz="1600" dirty="0"/>
              <a:t> wiąże każde Państwo Członkowskie, do którego jest kierowana, w odniesieniu do rezultatu, który ma być osiągnięty, pozostawia jednak organom krajowym swobodę wyboru formy i środków</a:t>
            </a:r>
            <a:r>
              <a:rPr lang="pl-PL" sz="1600" dirty="0" smtClean="0"/>
              <a:t>.</a:t>
            </a:r>
            <a:endParaRPr lang="pl-PL" sz="1600" dirty="0"/>
          </a:p>
          <a:p>
            <a:r>
              <a:rPr lang="pl-PL" sz="1600" b="1" dirty="0"/>
              <a:t>Decyzja</a:t>
            </a:r>
            <a:r>
              <a:rPr lang="pl-PL" sz="1600" dirty="0"/>
              <a:t> wiąże w całości. Decyzja, która wskazuje adresatów, wiąże tylko tych adresatów</a:t>
            </a:r>
            <a:r>
              <a:rPr lang="pl-PL" sz="1600" dirty="0" smtClean="0"/>
              <a:t>.</a:t>
            </a:r>
            <a:endParaRPr lang="pl-PL" sz="1600" dirty="0"/>
          </a:p>
          <a:p>
            <a:r>
              <a:rPr lang="pl-PL" sz="1600" b="1" dirty="0"/>
              <a:t>Zalecenia i opinie nie mają mocy wiążącej</a:t>
            </a:r>
            <a:r>
              <a:rPr lang="pl-PL" sz="1600" b="1" dirty="0" smtClean="0"/>
              <a:t>.</a:t>
            </a:r>
          </a:p>
          <a:p>
            <a:r>
              <a:rPr lang="pl-PL" sz="1600" dirty="0" smtClean="0"/>
              <a:t>Prawo </a:t>
            </a:r>
            <a:r>
              <a:rPr lang="pl-PL" sz="1600" dirty="0"/>
              <a:t>pierwotne unijne stanowi kryterium i wzorzec kontroli legalności prawa pochodnego unijnego (zob</a:t>
            </a:r>
            <a:r>
              <a:rPr lang="pl-PL" sz="1600" dirty="0" smtClean="0"/>
              <a:t>. art. 263).</a:t>
            </a:r>
            <a:endParaRPr lang="en-US" sz="1600" b="1" dirty="0"/>
          </a:p>
        </p:txBody>
      </p:sp>
    </p:spTree>
    <p:extLst>
      <p:ext uri="{BB962C8B-B14F-4D97-AF65-F5344CB8AC3E}">
        <p14:creationId xmlns:p14="http://schemas.microsoft.com/office/powerpoint/2010/main" val="32360214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Skutki zasady pierwszeństwa dla przepisów prawa krajowego</a:t>
            </a:r>
            <a:endParaRPr lang="en-US" dirty="0"/>
          </a:p>
        </p:txBody>
      </p:sp>
      <p:sp>
        <p:nvSpPr>
          <p:cNvPr id="3" name="Content Placeholder 2"/>
          <p:cNvSpPr>
            <a:spLocks noGrp="1"/>
          </p:cNvSpPr>
          <p:nvPr>
            <p:ph idx="1"/>
          </p:nvPr>
        </p:nvSpPr>
        <p:spPr>
          <a:xfrm>
            <a:off x="1319645" y="2133600"/>
            <a:ext cx="10184967" cy="4724400"/>
          </a:xfrm>
        </p:spPr>
        <p:txBody>
          <a:bodyPr>
            <a:normAutofit lnSpcReduction="10000"/>
          </a:bodyPr>
          <a:lstStyle/>
          <a:p>
            <a:r>
              <a:rPr lang="pl-PL" b="1" dirty="0" smtClean="0"/>
              <a:t>Pierwszeństwo stosowania, a nie obowiązywania - </a:t>
            </a:r>
            <a:r>
              <a:rPr lang="pl-PL" dirty="0" smtClean="0"/>
              <a:t>Sąd </a:t>
            </a:r>
            <a:r>
              <a:rPr lang="pl-PL" dirty="0"/>
              <a:t>krajowy odmawia zastosowania sprzecznej z wspólnotową normy prawa krajowego. Oznacza to, że sąd nie rozstrzyga o nieważności przepisu prawa krajowego. Takie rozstrzygnięcie byłoby niemożliwe w porządkach prawnych wielu państw członkowskich, przekraczałoby kompetencje sądu. Sąd nie rozstrzyga o obowiązywaniu przepisu, a jedynie odmawia jego </a:t>
            </a:r>
            <a:r>
              <a:rPr lang="pl-PL" dirty="0" smtClean="0"/>
              <a:t>zastosowania.</a:t>
            </a:r>
          </a:p>
          <a:p>
            <a:r>
              <a:rPr lang="pl-PL" dirty="0"/>
              <a:t>I</a:t>
            </a:r>
            <a:r>
              <a:rPr lang="pl-PL" dirty="0" smtClean="0"/>
              <a:t>stnienie </a:t>
            </a:r>
            <a:r>
              <a:rPr lang="pl-PL" dirty="0"/>
              <a:t>w krajowym porządku prawnym normy sprzecznej z </a:t>
            </a:r>
            <a:r>
              <a:rPr lang="pl-PL" dirty="0" smtClean="0"/>
              <a:t>PUE, </a:t>
            </a:r>
            <a:r>
              <a:rPr lang="pl-PL" dirty="0"/>
              <a:t>również pominiętej przez sąd, jest także niezgodne z zasadą pierwszeństwa. </a:t>
            </a:r>
            <a:r>
              <a:rPr lang="pl-PL" dirty="0" smtClean="0"/>
              <a:t>Nakaz </a:t>
            </a:r>
            <a:r>
              <a:rPr lang="pl-PL" dirty="0"/>
              <a:t>uchylenia prawa krajowego sprzecznego z prawem wspólnotowym jest skierowany do innych niż sądy organów </a:t>
            </a:r>
            <a:r>
              <a:rPr lang="pl-PL" dirty="0" smtClean="0"/>
              <a:t>krajowych.</a:t>
            </a:r>
          </a:p>
          <a:p>
            <a:r>
              <a:rPr lang="pl-PL" b="1" dirty="0" smtClean="0"/>
              <a:t>Wyjątek</a:t>
            </a:r>
            <a:r>
              <a:rPr lang="pl-PL" dirty="0" smtClean="0"/>
              <a:t> - wyłączenie spod</a:t>
            </a:r>
            <a:r>
              <a:rPr lang="pl-PL" dirty="0"/>
              <a:t> zasady pierwszeństwa </a:t>
            </a:r>
            <a:r>
              <a:rPr lang="pl-PL" dirty="0" smtClean="0"/>
              <a:t>określonych </a:t>
            </a:r>
            <a:r>
              <a:rPr lang="pl-PL" dirty="0"/>
              <a:t>przepisów </a:t>
            </a:r>
            <a:r>
              <a:rPr lang="pl-PL" dirty="0" smtClean="0"/>
              <a:t>krajowych, które zostały ustanowione </a:t>
            </a:r>
            <a:r>
              <a:rPr lang="pl-PL" dirty="0"/>
              <a:t>przez państwo w celu realizacji i wywiązania się z praw i obowiązków wynikających z podpisanych przez dane państwo umów międzynarodowych. Wyjątek ten dotyczy umów zawartych przed przystąpieniem państwa do Wspólnoty Europejskiej i Unii </a:t>
            </a:r>
            <a:r>
              <a:rPr lang="pl-PL" dirty="0" smtClean="0"/>
              <a:t>Europejskiej. Stanowi nakaz dla państwa podjęcia </a:t>
            </a:r>
            <a:r>
              <a:rPr lang="pl-PL" dirty="0"/>
              <a:t>wszelkich kroków w celu usunięcia zaistniałych sprzeczności, co najczęściej oznacza konieczność wypowiedzenia umowy międzynarodowej. </a:t>
            </a:r>
            <a:endParaRPr lang="pl-PL" dirty="0" smtClean="0"/>
          </a:p>
        </p:txBody>
      </p:sp>
    </p:spTree>
    <p:extLst>
      <p:ext uri="{BB962C8B-B14F-4D97-AF65-F5344CB8AC3E}">
        <p14:creationId xmlns:p14="http://schemas.microsoft.com/office/powerpoint/2010/main" val="1229139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Obowiązywanie/stosowanie bezpośrednie</a:t>
            </a:r>
            <a:endParaRPr lang="en-US" dirty="0"/>
          </a:p>
        </p:txBody>
      </p:sp>
      <p:sp>
        <p:nvSpPr>
          <p:cNvPr id="3" name="Content Placeholder 2"/>
          <p:cNvSpPr>
            <a:spLocks noGrp="1"/>
          </p:cNvSpPr>
          <p:nvPr>
            <p:ph idx="1"/>
          </p:nvPr>
        </p:nvSpPr>
        <p:spPr>
          <a:xfrm>
            <a:off x="1631373" y="2133600"/>
            <a:ext cx="9873239" cy="4495800"/>
          </a:xfrm>
        </p:spPr>
        <p:txBody>
          <a:bodyPr>
            <a:normAutofit/>
          </a:bodyPr>
          <a:lstStyle/>
          <a:p>
            <a:r>
              <a:rPr lang="pl-PL" dirty="0" smtClean="0"/>
              <a:t>PUE stanowi </a:t>
            </a:r>
            <a:r>
              <a:rPr lang="pl-PL" dirty="0"/>
              <a:t>część </a:t>
            </a:r>
            <a:r>
              <a:rPr lang="pl-PL" dirty="0" smtClean="0"/>
              <a:t>porządku </a:t>
            </a:r>
            <a:r>
              <a:rPr lang="pl-PL" dirty="0"/>
              <a:t>prawnego </a:t>
            </a:r>
            <a:r>
              <a:rPr lang="pl-PL" dirty="0" smtClean="0"/>
              <a:t>państw członkowskich </a:t>
            </a:r>
            <a:r>
              <a:rPr lang="pl-PL" dirty="0"/>
              <a:t>tzn. </a:t>
            </a:r>
            <a:r>
              <a:rPr lang="pl-PL" u="sng" dirty="0"/>
              <a:t>obowiązuje </a:t>
            </a:r>
            <a:r>
              <a:rPr lang="pl-PL" u="sng" dirty="0" smtClean="0"/>
              <a:t>bezpośrednio</a:t>
            </a:r>
            <a:r>
              <a:rPr lang="pl-PL" dirty="0" smtClean="0"/>
              <a:t> może </a:t>
            </a:r>
            <a:r>
              <a:rPr lang="pl-PL" dirty="0"/>
              <a:t>być powoływane jako źródło praw </a:t>
            </a:r>
            <a:r>
              <a:rPr lang="pl-PL" dirty="0" smtClean="0"/>
              <a:t>i obowiązków </a:t>
            </a:r>
            <a:r>
              <a:rPr lang="pl-PL" dirty="0"/>
              <a:t>zarówno organów </a:t>
            </a:r>
            <a:r>
              <a:rPr lang="pl-PL" dirty="0" smtClean="0"/>
              <a:t>państwowa lub </a:t>
            </a:r>
            <a:r>
              <a:rPr lang="pl-PL" dirty="0"/>
              <a:t>Unii, jak i jednostek tzn. może </a:t>
            </a:r>
            <a:r>
              <a:rPr lang="pl-PL" dirty="0" smtClean="0"/>
              <a:t>być </a:t>
            </a:r>
            <a:r>
              <a:rPr lang="pl-PL" u="sng" dirty="0" smtClean="0"/>
              <a:t>stosowane bezpośrednio</a:t>
            </a:r>
            <a:r>
              <a:rPr lang="pl-PL" dirty="0" smtClean="0"/>
              <a:t>.</a:t>
            </a:r>
            <a:endParaRPr lang="pl-PL" dirty="0"/>
          </a:p>
          <a:p>
            <a:r>
              <a:rPr lang="pl-PL" dirty="0" smtClean="0"/>
              <a:t>Kryteria bezpośredniego stosowania- norma </a:t>
            </a:r>
            <a:r>
              <a:rPr lang="pl-PL" dirty="0"/>
              <a:t>prawa unii musi </a:t>
            </a:r>
            <a:r>
              <a:rPr lang="pl-PL" dirty="0" smtClean="0"/>
              <a:t>być:</a:t>
            </a:r>
          </a:p>
          <a:p>
            <a:pPr lvl="1"/>
            <a:r>
              <a:rPr lang="pl-PL" dirty="0" smtClean="0"/>
              <a:t>wystarczająco </a:t>
            </a:r>
            <a:r>
              <a:rPr lang="pl-PL" dirty="0"/>
              <a:t>jasna i precyzyjna, aby nadała się do stosowania przez sąd lub inny organ </a:t>
            </a:r>
            <a:endParaRPr lang="pl-PL" dirty="0" smtClean="0"/>
          </a:p>
          <a:p>
            <a:pPr lvl="1"/>
            <a:r>
              <a:rPr lang="pl-PL" dirty="0" smtClean="0"/>
              <a:t>bezwarunkowa- </a:t>
            </a:r>
            <a:r>
              <a:rPr lang="pl-PL" dirty="0"/>
              <a:t>jej stosowanie nie może być uzależnione od swobodnego uznania organu ją stosującego – Unii lub państwa członkowskiego </a:t>
            </a:r>
            <a:endParaRPr lang="pl-PL" dirty="0" smtClean="0"/>
          </a:p>
          <a:p>
            <a:pPr lvl="1"/>
            <a:r>
              <a:rPr lang="pl-PL" dirty="0" smtClean="0"/>
              <a:t>zupełna</a:t>
            </a:r>
            <a:r>
              <a:rPr lang="pl-PL" dirty="0"/>
              <a:t>/ kompletna (prawnie perfekcyjna) – jej wykonanie nie może </a:t>
            </a:r>
            <a:r>
              <a:rPr lang="pl-PL" dirty="0" smtClean="0"/>
              <a:t>zależeć </a:t>
            </a:r>
            <a:r>
              <a:rPr lang="pl-PL" dirty="0"/>
              <a:t>od późniejszych środków wykonawczych przyjmowanych przez państwa członkowskie lub instytucje </a:t>
            </a:r>
            <a:r>
              <a:rPr lang="pl-PL" dirty="0" smtClean="0"/>
              <a:t>Unii.</a:t>
            </a:r>
            <a:endParaRPr lang="en-US" dirty="0"/>
          </a:p>
        </p:txBody>
      </p:sp>
    </p:spTree>
    <p:extLst>
      <p:ext uri="{BB962C8B-B14F-4D97-AF65-F5344CB8AC3E}">
        <p14:creationId xmlns:p14="http://schemas.microsoft.com/office/powerpoint/2010/main" val="14708691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Obowiązywanie</a:t>
            </a:r>
            <a:r>
              <a:rPr lang="en-US" dirty="0" smtClean="0"/>
              <a:t>/</a:t>
            </a:r>
            <a:r>
              <a:rPr lang="en-US" dirty="0" err="1" smtClean="0"/>
              <a:t>stosowanie</a:t>
            </a:r>
            <a:r>
              <a:rPr lang="pl-PL" dirty="0" smtClean="0"/>
              <a:t>/skutek</a:t>
            </a:r>
            <a:r>
              <a:rPr lang="en-US" dirty="0" smtClean="0"/>
              <a:t> </a:t>
            </a:r>
            <a:r>
              <a:rPr lang="en-US" dirty="0" err="1" smtClean="0"/>
              <a:t>bezpośredni</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95324831"/>
              </p:ext>
            </p:extLst>
          </p:nvPr>
        </p:nvGraphicFramePr>
        <p:xfrm>
          <a:off x="716974" y="1905000"/>
          <a:ext cx="10920844" cy="4828309"/>
        </p:xfrm>
        <a:graphic>
          <a:graphicData uri="http://schemas.openxmlformats.org/drawingml/2006/table">
            <a:tbl>
              <a:tblPr firstRow="1" bandRow="1">
                <a:tableStyleId>{5C22544A-7EE6-4342-B048-85BDC9FD1C3A}</a:tableStyleId>
              </a:tblPr>
              <a:tblGrid>
                <a:gridCol w="3917371"/>
                <a:gridCol w="4021282"/>
                <a:gridCol w="2982191"/>
              </a:tblGrid>
              <a:tr h="69588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600" b="1" kern="1200" dirty="0" smtClean="0">
                          <a:solidFill>
                            <a:schemeClr val="lt1"/>
                          </a:solidFill>
                          <a:latin typeface="+mn-lt"/>
                          <a:ea typeface="+mn-ea"/>
                          <a:cs typeface="+mn-cs"/>
                        </a:rPr>
                        <a:t>BEZPOŚREDNIE OBOWIĄZYWANIE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600" dirty="0" smtClean="0"/>
                        <a:t>BEZPOŚREDNIE STOSOWANIE</a:t>
                      </a:r>
                    </a:p>
                    <a:p>
                      <a:endParaRPr 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600" dirty="0" smtClean="0"/>
                        <a:t>BEZPOŚREDNI SKUTEK</a:t>
                      </a:r>
                    </a:p>
                    <a:p>
                      <a:endParaRPr lang="en-US" sz="1600" dirty="0"/>
                    </a:p>
                  </a:txBody>
                  <a:tcPr/>
                </a:tc>
              </a:tr>
              <a:tr h="4132423">
                <a:tc>
                  <a:txBody>
                    <a:bodyPr/>
                    <a:lstStyle/>
                    <a:p>
                      <a:pPr marL="342900" indent="-342900" defTabSz="457200">
                        <a:spcBef>
                          <a:spcPts val="1000"/>
                        </a:spcBef>
                        <a:buClr>
                          <a:schemeClr val="accent1"/>
                        </a:buClr>
                        <a:buFont typeface="Wingdings 3" charset="2"/>
                        <a:buChar char=""/>
                      </a:pPr>
                      <a:r>
                        <a:rPr lang="pl-PL" sz="1800" dirty="0" smtClean="0">
                          <a:solidFill>
                            <a:schemeClr val="tx1">
                              <a:lumMod val="75000"/>
                              <a:lumOff val="25000"/>
                            </a:schemeClr>
                          </a:solidFill>
                        </a:rPr>
                        <a:t>PUE</a:t>
                      </a:r>
                      <a:r>
                        <a:rPr lang="pl-PL" sz="1800" baseline="0" dirty="0" smtClean="0">
                          <a:solidFill>
                            <a:schemeClr val="tx1">
                              <a:lumMod val="75000"/>
                              <a:lumOff val="25000"/>
                            </a:schemeClr>
                          </a:solidFill>
                        </a:rPr>
                        <a:t> </a:t>
                      </a:r>
                      <a:r>
                        <a:rPr lang="pl-PL" sz="1800" dirty="0" smtClean="0">
                          <a:solidFill>
                            <a:schemeClr val="tx1">
                              <a:lumMod val="75000"/>
                              <a:lumOff val="25000"/>
                            </a:schemeClr>
                          </a:solidFill>
                        </a:rPr>
                        <a:t>wchodzi w życie jako część składowa systemów prawnych państw członkowskich, bez konieczności dodatkowej transformacji do porządku krajowego.</a:t>
                      </a:r>
                    </a:p>
                    <a:p>
                      <a:pPr marL="342900" indent="-342900" defTabSz="457200">
                        <a:spcBef>
                          <a:spcPts val="1000"/>
                        </a:spcBef>
                        <a:buClr>
                          <a:schemeClr val="accent1"/>
                        </a:buClr>
                        <a:buFont typeface="Wingdings 3" charset="2"/>
                        <a:buChar char=""/>
                      </a:pPr>
                      <a:r>
                        <a:rPr lang="pl-PL" sz="1800" dirty="0" smtClean="0">
                          <a:solidFill>
                            <a:schemeClr val="tx1">
                              <a:lumMod val="75000"/>
                              <a:lumOff val="25000"/>
                            </a:schemeClr>
                          </a:solidFill>
                        </a:rPr>
                        <a:t>Oznacza, które z przepisów prawa unijnego i w jakim zakresie stają się z dniem ich wejścia w życie częścią wewnętrznych porządków prawnych państw członkowskich.</a:t>
                      </a:r>
                    </a:p>
                  </a:txBody>
                  <a:tcPr/>
                </a:tc>
                <a:tc>
                  <a:txBody>
                    <a:bodyPr/>
                    <a:lstStyle/>
                    <a:p>
                      <a:pPr marL="342900" indent="-342900" algn="l" defTabSz="457200" rtl="0" eaLnBrk="1" latinLnBrk="0" hangingPunct="1">
                        <a:spcBef>
                          <a:spcPts val="1000"/>
                        </a:spcBef>
                        <a:buClr>
                          <a:schemeClr val="accent1"/>
                        </a:buClr>
                        <a:buFont typeface="Wingdings 3" charset="2"/>
                        <a:buChar char=""/>
                      </a:pPr>
                      <a:r>
                        <a:rPr lang="pl-PL" sz="1800" kern="1200" dirty="0" smtClean="0">
                          <a:solidFill>
                            <a:schemeClr val="tx1">
                              <a:lumMod val="75000"/>
                              <a:lumOff val="25000"/>
                            </a:schemeClr>
                          </a:solidFill>
                          <a:latin typeface="+mn-lt"/>
                          <a:ea typeface="+mn-ea"/>
                          <a:cs typeface="+mn-cs"/>
                        </a:rPr>
                        <a:t>związana z wydawaniem indywidualnych i konkretnych decyzji (orzeczeń sądowych i aktów administracyjnych) przez organy państw członkowskich.</a:t>
                      </a:r>
                    </a:p>
                    <a:p>
                      <a:pPr marL="342900" indent="-342900" algn="l" defTabSz="457200" rtl="0" eaLnBrk="1" latinLnBrk="0" hangingPunct="1">
                        <a:spcBef>
                          <a:spcPts val="1000"/>
                        </a:spcBef>
                        <a:buClr>
                          <a:schemeClr val="accent1"/>
                        </a:buClr>
                        <a:buFont typeface="Wingdings 3" charset="2"/>
                        <a:buChar char=""/>
                      </a:pPr>
                      <a:r>
                        <a:rPr lang="pl-PL" sz="1800" kern="1200" dirty="0" smtClean="0">
                          <a:solidFill>
                            <a:schemeClr val="tx1">
                              <a:lumMod val="75000"/>
                              <a:lumOff val="25000"/>
                            </a:schemeClr>
                          </a:solidFill>
                          <a:latin typeface="+mn-lt"/>
                          <a:ea typeface="+mn-ea"/>
                          <a:cs typeface="+mn-cs"/>
                        </a:rPr>
                        <a:t>Podstawą prawną rozstrzygnięcia sprawy zawisłej przed podmiotem krajowym jest PUE. Organy krajowe są obowiązane opierać swoje działania na normach prawa wspólnotowego, obok norm krajowych.</a:t>
                      </a:r>
                    </a:p>
                  </a:txBody>
                  <a:tcPr/>
                </a:tc>
                <a:tc>
                  <a:txBody>
                    <a:bodyPr/>
                    <a:lstStyle/>
                    <a:p>
                      <a:pPr marL="342900" indent="-342900" algn="l" defTabSz="457200" rtl="0" eaLnBrk="1" latinLnBrk="0" hangingPunct="1">
                        <a:spcBef>
                          <a:spcPts val="1000"/>
                        </a:spcBef>
                        <a:buClr>
                          <a:schemeClr val="accent1"/>
                        </a:buClr>
                        <a:buFont typeface="Wingdings 3" charset="2"/>
                        <a:buChar char=""/>
                      </a:pPr>
                      <a:r>
                        <a:rPr lang="pl-PL" sz="1800" kern="1200" dirty="0" smtClean="0">
                          <a:solidFill>
                            <a:schemeClr val="tx1">
                              <a:lumMod val="75000"/>
                              <a:lumOff val="25000"/>
                            </a:schemeClr>
                          </a:solidFill>
                          <a:latin typeface="+mn-lt"/>
                          <a:ea typeface="+mn-ea"/>
                          <a:cs typeface="+mn-cs"/>
                        </a:rPr>
                        <a:t>Przepisy PUE wywołują skutek bezpośredni, gdy jednostka może skutecznie powołać się na te przepisy w postępowaniu przed sądem krajowym.</a:t>
                      </a:r>
                    </a:p>
                    <a:p>
                      <a:pPr marL="342900" indent="-342900" algn="l" defTabSz="457200" rtl="0" eaLnBrk="1" latinLnBrk="0" hangingPunct="1">
                        <a:spcBef>
                          <a:spcPts val="1000"/>
                        </a:spcBef>
                        <a:buClr>
                          <a:schemeClr val="accent1"/>
                        </a:buClr>
                        <a:buFont typeface="Wingdings 3" charset="2"/>
                        <a:buChar char=""/>
                      </a:pPr>
                      <a:r>
                        <a:rPr lang="pl-PL" sz="1800" kern="1200" dirty="0" smtClean="0">
                          <a:solidFill>
                            <a:schemeClr val="tx1">
                              <a:lumMod val="75000"/>
                              <a:lumOff val="25000"/>
                            </a:schemeClr>
                          </a:solidFill>
                          <a:latin typeface="+mn-lt"/>
                          <a:ea typeface="+mn-ea"/>
                          <a:cs typeface="+mn-cs"/>
                        </a:rPr>
                        <a:t>Normy PUE mogą być</a:t>
                      </a:r>
                      <a:r>
                        <a:rPr lang="pl-PL" sz="1800" kern="1200" baseline="0" dirty="0" smtClean="0">
                          <a:solidFill>
                            <a:schemeClr val="tx1">
                              <a:lumMod val="75000"/>
                              <a:lumOff val="25000"/>
                            </a:schemeClr>
                          </a:solidFill>
                          <a:latin typeface="+mn-lt"/>
                          <a:ea typeface="+mn-ea"/>
                          <a:cs typeface="+mn-cs"/>
                        </a:rPr>
                        <a:t> samodzielnym źródłem praw i obowiązków dla jednostek </a:t>
                      </a:r>
                      <a:endParaRPr lang="en-US" sz="1800" kern="1200" dirty="0">
                        <a:solidFill>
                          <a:schemeClr val="tx1">
                            <a:lumMod val="75000"/>
                            <a:lumOff val="25000"/>
                          </a:schemeClr>
                        </a:solidFill>
                        <a:latin typeface="+mn-lt"/>
                        <a:ea typeface="+mn-ea"/>
                        <a:cs typeface="+mn-cs"/>
                      </a:endParaRPr>
                    </a:p>
                  </a:txBody>
                  <a:tcPr/>
                </a:tc>
              </a:tr>
            </a:tbl>
          </a:graphicData>
        </a:graphic>
      </p:graphicFrame>
    </p:spTree>
    <p:extLst>
      <p:ext uri="{BB962C8B-B14F-4D97-AF65-F5344CB8AC3E}">
        <p14:creationId xmlns:p14="http://schemas.microsoft.com/office/powerpoint/2010/main" val="13518808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Skutek bezpośredni</a:t>
            </a:r>
            <a:endParaRPr lang="en-US" dirty="0"/>
          </a:p>
        </p:txBody>
      </p:sp>
      <p:sp>
        <p:nvSpPr>
          <p:cNvPr id="3" name="Content Placeholder 2"/>
          <p:cNvSpPr>
            <a:spLocks noGrp="1"/>
          </p:cNvSpPr>
          <p:nvPr>
            <p:ph idx="1"/>
          </p:nvPr>
        </p:nvSpPr>
        <p:spPr>
          <a:xfrm>
            <a:off x="1724891" y="1683327"/>
            <a:ext cx="9779721" cy="4561609"/>
          </a:xfrm>
        </p:spPr>
        <p:txBody>
          <a:bodyPr>
            <a:normAutofit fontScale="92500" lnSpcReduction="20000"/>
          </a:bodyPr>
          <a:lstStyle/>
          <a:p>
            <a:r>
              <a:rPr lang="pl-PL" dirty="0"/>
              <a:t>Norma jest bezpośrednio skuteczna jeśli </a:t>
            </a:r>
            <a:r>
              <a:rPr lang="pl-PL" dirty="0" smtClean="0"/>
              <a:t>przyznaje jednostce </a:t>
            </a:r>
            <a:r>
              <a:rPr lang="pl-PL" dirty="0"/>
              <a:t>prawa, które mogą być </a:t>
            </a:r>
            <a:r>
              <a:rPr lang="pl-PL" dirty="0" smtClean="0"/>
              <a:t>dochodzone przed </a:t>
            </a:r>
            <a:r>
              <a:rPr lang="pl-PL" dirty="0"/>
              <a:t>sądem krajowym w stosunkach:</a:t>
            </a:r>
          </a:p>
          <a:p>
            <a:pPr lvl="1" indent="-342900">
              <a:buAutoNum type="arabicPeriod"/>
            </a:pPr>
            <a:r>
              <a:rPr lang="pl-PL" dirty="0" smtClean="0"/>
              <a:t>jednostka- </a:t>
            </a:r>
            <a:r>
              <a:rPr lang="pl-PL" dirty="0"/>
              <a:t>państwo (</a:t>
            </a:r>
            <a:r>
              <a:rPr lang="pl-PL" dirty="0" smtClean="0"/>
              <a:t>wertykalnych)</a:t>
            </a:r>
          </a:p>
          <a:p>
            <a:pPr lvl="1" indent="-342900">
              <a:buAutoNum type="arabicPeriod"/>
            </a:pPr>
            <a:r>
              <a:rPr lang="pl-PL" dirty="0" smtClean="0"/>
              <a:t>jednostka </a:t>
            </a:r>
            <a:r>
              <a:rPr lang="pl-PL" dirty="0"/>
              <a:t>– jednostka (horyzontalnych)</a:t>
            </a:r>
          </a:p>
          <a:p>
            <a:r>
              <a:rPr lang="pl-PL" dirty="0"/>
              <a:t>Warunki, jakie musza być spełnione</a:t>
            </a:r>
            <a:r>
              <a:rPr lang="pl-PL" dirty="0" smtClean="0"/>
              <a:t>:</a:t>
            </a:r>
          </a:p>
          <a:p>
            <a:pPr lvl="1">
              <a:buFont typeface="+mj-lt"/>
              <a:buAutoNum type="arabicPeriod"/>
            </a:pPr>
            <a:r>
              <a:rPr lang="pl-PL" dirty="0" smtClean="0"/>
              <a:t>norma </a:t>
            </a:r>
            <a:r>
              <a:rPr lang="pl-PL" dirty="0"/>
              <a:t>musi być częścią porządku prawnego </a:t>
            </a:r>
            <a:r>
              <a:rPr lang="pl-PL" dirty="0" smtClean="0"/>
              <a:t>państwa (bezpośrednio </a:t>
            </a:r>
            <a:r>
              <a:rPr lang="pl-PL" dirty="0"/>
              <a:t>obowiązywać) </a:t>
            </a:r>
            <a:endParaRPr lang="pl-PL" dirty="0" smtClean="0"/>
          </a:p>
          <a:p>
            <a:pPr lvl="1">
              <a:buFont typeface="+mj-lt"/>
              <a:buAutoNum type="arabicPeriod"/>
            </a:pPr>
            <a:r>
              <a:rPr lang="pl-PL" dirty="0" smtClean="0"/>
              <a:t>musi nadawać </a:t>
            </a:r>
            <a:r>
              <a:rPr lang="pl-PL" dirty="0"/>
              <a:t>się do bezpośredniego stosowania</a:t>
            </a:r>
          </a:p>
          <a:p>
            <a:pPr marL="857250" lvl="2" indent="0">
              <a:buNone/>
            </a:pPr>
            <a:r>
              <a:rPr lang="pl-PL" dirty="0"/>
              <a:t>- jasna i precyzyjna</a:t>
            </a:r>
          </a:p>
          <a:p>
            <a:pPr marL="857250" lvl="2" indent="0">
              <a:buNone/>
            </a:pPr>
            <a:r>
              <a:rPr lang="pl-PL" dirty="0"/>
              <a:t>- </a:t>
            </a:r>
            <a:r>
              <a:rPr lang="pl-PL" dirty="0" smtClean="0"/>
              <a:t>Bezwarunkowa (niewymagająca podejmowania dodatkowych działań przez państwa lub instytucje UE)</a:t>
            </a:r>
            <a:endParaRPr lang="pl-PL" dirty="0"/>
          </a:p>
          <a:p>
            <a:pPr lvl="2" indent="-285750">
              <a:buFontTx/>
              <a:buChar char="-"/>
            </a:pPr>
            <a:r>
              <a:rPr lang="pl-PL" dirty="0" smtClean="0"/>
              <a:t>zupełna </a:t>
            </a:r>
            <a:r>
              <a:rPr lang="pl-PL" dirty="0"/>
              <a:t>/ kompletna (prawnie perfekcyjna</a:t>
            </a:r>
            <a:r>
              <a:rPr lang="pl-PL" dirty="0" smtClean="0"/>
              <a:t>)</a:t>
            </a:r>
          </a:p>
          <a:p>
            <a:r>
              <a:rPr lang="pl-PL" dirty="0"/>
              <a:t>Skutek wertykalny - gdy jednostka może powołać się na normę </a:t>
            </a:r>
            <a:r>
              <a:rPr lang="pl-PL" dirty="0" smtClean="0"/>
              <a:t>przeciwko państwu. Stosunek </a:t>
            </a:r>
            <a:r>
              <a:rPr lang="pl-PL" dirty="0"/>
              <a:t>wertykalny charakteryzuje się </a:t>
            </a:r>
            <a:r>
              <a:rPr lang="pl-PL" dirty="0" smtClean="0"/>
              <a:t>nierównością </a:t>
            </a:r>
            <a:r>
              <a:rPr lang="pl-PL" dirty="0"/>
              <a:t>podmiotów, podporządkowanie jednostki </a:t>
            </a:r>
            <a:r>
              <a:rPr lang="pl-PL" dirty="0" smtClean="0"/>
              <a:t>państwu.</a:t>
            </a:r>
          </a:p>
          <a:p>
            <a:r>
              <a:rPr lang="pl-PL" dirty="0" smtClean="0"/>
              <a:t>Skutek horyzontalny </a:t>
            </a:r>
            <a:r>
              <a:rPr lang="pl-PL" dirty="0"/>
              <a:t>- gdy jednostka może powołać się na </a:t>
            </a:r>
            <a:r>
              <a:rPr lang="pl-PL" dirty="0" smtClean="0"/>
              <a:t>przeciwko </a:t>
            </a:r>
            <a:r>
              <a:rPr lang="pl-PL" dirty="0"/>
              <a:t>innej jednostce, </a:t>
            </a:r>
            <a:r>
              <a:rPr lang="pl-PL" dirty="0" smtClean="0"/>
              <a:t>w </a:t>
            </a:r>
            <a:r>
              <a:rPr lang="pl-PL" dirty="0"/>
              <a:t>przypadku gdy Traktat zawiera normy, które rodzą nie tylko prawa dla jednostek ale także </a:t>
            </a:r>
            <a:r>
              <a:rPr lang="pl-PL" dirty="0" smtClean="0"/>
              <a:t>obowiązki.</a:t>
            </a:r>
          </a:p>
          <a:p>
            <a:endParaRPr lang="en-US" dirty="0"/>
          </a:p>
        </p:txBody>
      </p:sp>
    </p:spTree>
    <p:extLst>
      <p:ext uri="{BB962C8B-B14F-4D97-AF65-F5344CB8AC3E}">
        <p14:creationId xmlns:p14="http://schemas.microsoft.com/office/powerpoint/2010/main" val="21266818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Skutek bezpośredni - rozporządzenie</a:t>
            </a:r>
            <a:endParaRPr lang="en-US" dirty="0"/>
          </a:p>
        </p:txBody>
      </p:sp>
      <p:sp>
        <p:nvSpPr>
          <p:cNvPr id="3" name="Content Placeholder 2"/>
          <p:cNvSpPr>
            <a:spLocks noGrp="1"/>
          </p:cNvSpPr>
          <p:nvPr>
            <p:ph idx="1"/>
          </p:nvPr>
        </p:nvSpPr>
        <p:spPr>
          <a:xfrm>
            <a:off x="1267691" y="1672935"/>
            <a:ext cx="10236921" cy="4509655"/>
          </a:xfrm>
        </p:spPr>
        <p:txBody>
          <a:bodyPr>
            <a:normAutofit lnSpcReduction="10000"/>
          </a:bodyPr>
          <a:lstStyle/>
          <a:p>
            <a:r>
              <a:rPr lang="pl-PL" dirty="0" smtClean="0"/>
              <a:t>Art. 288 TFUE – „</a:t>
            </a:r>
            <a:r>
              <a:rPr lang="pl-PL" i="1" dirty="0" smtClean="0"/>
              <a:t>Rozporządzenie </a:t>
            </a:r>
            <a:r>
              <a:rPr lang="pl-PL" i="1" dirty="0"/>
              <a:t>ma zasięg ogólny. Wiąże w całości i jest bezpośrednio stosowane we wszystkich Państwach Członkowskich</a:t>
            </a:r>
            <a:r>
              <a:rPr lang="pl-PL" dirty="0" smtClean="0"/>
              <a:t>.”</a:t>
            </a:r>
            <a:endParaRPr lang="pl-PL" dirty="0"/>
          </a:p>
          <a:p>
            <a:r>
              <a:rPr lang="pl-PL" dirty="0" smtClean="0"/>
              <a:t>Przepisy rozporządzeń mają przymiot bezpośredniej stosowalności (stają się automatycznie częścią krajowych porządków prawnych), co wynika z TFUE.</a:t>
            </a:r>
          </a:p>
          <a:p>
            <a:r>
              <a:rPr lang="pl-PL" dirty="0" smtClean="0"/>
              <a:t>Nie oznacza to od razu, że zawsze są bezpośrednio skuteczne. Jest to bowiem zależne od tego, czy spełniają ogólne warunki bezpośredniej skuteczność.</a:t>
            </a:r>
          </a:p>
          <a:p>
            <a:r>
              <a:rPr lang="pl-PL" dirty="0" smtClean="0"/>
              <a:t>Przepisy rozporządzenia powinny być jasne, precyzyjne i niepozostawiające władzom, które mają je stosować, żadnej kompetencji do działania na zasadzie uznaniowej. (wyroki TSUE w sprawach </a:t>
            </a:r>
            <a:r>
              <a:rPr lang="pl-PL" dirty="0" err="1" smtClean="0"/>
              <a:t>Variola</a:t>
            </a:r>
            <a:r>
              <a:rPr lang="pl-PL" dirty="0" smtClean="0"/>
              <a:t> czy </a:t>
            </a:r>
            <a:r>
              <a:rPr lang="pl-PL" dirty="0" err="1" smtClean="0"/>
              <a:t>Schluter</a:t>
            </a:r>
            <a:r>
              <a:rPr lang="pl-PL" dirty="0" smtClean="0"/>
              <a:t>).</a:t>
            </a:r>
          </a:p>
          <a:p>
            <a:r>
              <a:rPr lang="pl-PL" dirty="0" smtClean="0"/>
              <a:t>Rozporządzenia mają być skuteczne w układzie wertykalnym i horyzontalnym.</a:t>
            </a:r>
          </a:p>
          <a:p>
            <a:r>
              <a:rPr lang="pl-PL" dirty="0"/>
              <a:t>Rozporządzenie: 1. ujednolica prawo 2. działa natychmiastowo, stając się w momencie wejścia w życie częścią prawa krajowego 3. ustanawia prawo powszechnie obowiązujące 4. transpozycja rozporządzeń nie jest co do zasady dopuszczana – ponieważ narusza wspólnotowy/charakter prawa </a:t>
            </a:r>
            <a:r>
              <a:rPr lang="pl-PL" dirty="0" smtClean="0"/>
              <a:t>unii.</a:t>
            </a:r>
            <a:endParaRPr lang="en-US" dirty="0"/>
          </a:p>
        </p:txBody>
      </p:sp>
    </p:spTree>
    <p:extLst>
      <p:ext uri="{BB962C8B-B14F-4D97-AF65-F5344CB8AC3E}">
        <p14:creationId xmlns:p14="http://schemas.microsoft.com/office/powerpoint/2010/main" val="21148279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Skutek bezpośredni – dyrektywa (1/2)</a:t>
            </a:r>
            <a:endParaRPr lang="en-US" dirty="0"/>
          </a:p>
        </p:txBody>
      </p:sp>
      <p:sp>
        <p:nvSpPr>
          <p:cNvPr id="3" name="Content Placeholder 2"/>
          <p:cNvSpPr>
            <a:spLocks noGrp="1"/>
          </p:cNvSpPr>
          <p:nvPr>
            <p:ph idx="1"/>
          </p:nvPr>
        </p:nvSpPr>
        <p:spPr>
          <a:xfrm>
            <a:off x="1038225" y="1797627"/>
            <a:ext cx="10466388" cy="4850823"/>
          </a:xfrm>
        </p:spPr>
        <p:txBody>
          <a:bodyPr>
            <a:normAutofit fontScale="85000" lnSpcReduction="20000"/>
          </a:bodyPr>
          <a:lstStyle/>
          <a:p>
            <a:r>
              <a:rPr lang="pl-PL" dirty="0"/>
              <a:t>Zobowiązanie osiągnięcia </a:t>
            </a:r>
            <a:r>
              <a:rPr lang="pl-PL" dirty="0" smtClean="0"/>
              <a:t>rezultatu - dyrektywa </a:t>
            </a:r>
            <a:r>
              <a:rPr lang="pl-PL" dirty="0"/>
              <a:t>określa na poziomie unijnym rezultat, który musi być osiągnięty najpóźniej wraz z upływem wyznaczonego terminu implementacji </a:t>
            </a:r>
            <a:r>
              <a:rPr lang="pl-PL" dirty="0" smtClean="0"/>
              <a:t>dyrektywy.</a:t>
            </a:r>
          </a:p>
          <a:p>
            <a:r>
              <a:rPr lang="pl-PL" dirty="0" smtClean="0"/>
              <a:t>Art. 288 TFUE „</a:t>
            </a:r>
            <a:r>
              <a:rPr lang="pl-PL" i="1" dirty="0" smtClean="0"/>
              <a:t>Dyrektywa </a:t>
            </a:r>
            <a:r>
              <a:rPr lang="pl-PL" i="1" dirty="0"/>
              <a:t>wiąże każde Państwo Członkowskie, do którego jest kierowana, w odniesieniu do rezultatu, który ma być osiągnięty, pozostawia jednak organom krajowym swobodę wyboru formy i środków</a:t>
            </a:r>
            <a:r>
              <a:rPr lang="pl-PL" dirty="0" smtClean="0"/>
              <a:t>.”.</a:t>
            </a:r>
          </a:p>
          <a:p>
            <a:r>
              <a:rPr lang="pl-PL" dirty="0" smtClean="0"/>
              <a:t>Problematyczna kwestia bezpośredniej skuteczności w przypadku braku lub wadliwej transpozycji do porządku krajowego.</a:t>
            </a:r>
          </a:p>
          <a:p>
            <a:r>
              <a:rPr lang="pl-PL" dirty="0" smtClean="0"/>
              <a:t>Państwo nie może wyciągać korzyści z własnego bezprawnego zachowania. Argument </a:t>
            </a:r>
            <a:r>
              <a:rPr lang="pl-PL" i="1" dirty="0" err="1" smtClean="0"/>
              <a:t>estoppel</a:t>
            </a:r>
            <a:r>
              <a:rPr lang="pl-PL" dirty="0" smtClean="0"/>
              <a:t> – państwo nie może odnosić korzyści z własnego bezprawnego zachowania, polegającego na niedokonaniu transpozycji dyrektywy lub nieprawidłowej transpozycji (np.: TSUE w sprawie 148/778 </a:t>
            </a:r>
            <a:r>
              <a:rPr lang="pl-PL" dirty="0" err="1" smtClean="0"/>
              <a:t>Ratti</a:t>
            </a:r>
            <a:r>
              <a:rPr lang="pl-PL" dirty="0" smtClean="0"/>
              <a:t>).</a:t>
            </a:r>
          </a:p>
          <a:p>
            <a:r>
              <a:rPr lang="pl-PL" dirty="0" smtClean="0"/>
              <a:t>Przyjęcie środków krajowych w postaci implementacji nie wyczerpuje skutków dyrektywy. Państwa członkowskie pozostają zobowiązane do zapewnienia pełnego zastosowania dyrektywy także po jej implementacji.</a:t>
            </a:r>
          </a:p>
          <a:p>
            <a:r>
              <a:rPr lang="pl-PL" dirty="0"/>
              <a:t>Stan implementacji dyrektyw przed upływem wyznaczonego terminu ma głównie znaczenie dla państw członkowskich, gdyż to na nich ciąży obowiązek implementacyjny. Prawidłowe jego wypełnienie następuje przez zakończenie wszystkich działań implementacyjnych wraz z upływem terminu wyznaczonego w dyrektywie oraz przez powstrzymanie się przez państwo członkowskie od wszystkich działań, które mogłyby temu przeszkodzić</a:t>
            </a:r>
            <a:r>
              <a:rPr lang="pl-PL" dirty="0" smtClean="0"/>
              <a:t>.</a:t>
            </a:r>
          </a:p>
          <a:p>
            <a:r>
              <a:rPr lang="pl-PL" dirty="0"/>
              <a:t>Implementacja - wszystkie niezbędne działania, które zapewnią warunki dla efektywnego stosowania i przestrzegania PUE. Najważniejszą cechą tego procesu jest zmiana adresata norm dyrektyw wraz z upływem terminu ich implementacji.</a:t>
            </a:r>
          </a:p>
          <a:p>
            <a:endParaRPr lang="pl-PL" dirty="0" smtClean="0"/>
          </a:p>
          <a:p>
            <a:endParaRPr lang="pl-PL" dirty="0"/>
          </a:p>
          <a:p>
            <a:endParaRPr lang="pl-PL" dirty="0"/>
          </a:p>
          <a:p>
            <a:endParaRPr lang="en-US" dirty="0"/>
          </a:p>
        </p:txBody>
      </p:sp>
    </p:spTree>
    <p:extLst>
      <p:ext uri="{BB962C8B-B14F-4D97-AF65-F5344CB8AC3E}">
        <p14:creationId xmlns:p14="http://schemas.microsoft.com/office/powerpoint/2010/main" val="7209280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Skutek bezpośredni – dyrektywa (2/2)</a:t>
            </a:r>
            <a:endParaRPr lang="en-US" dirty="0"/>
          </a:p>
        </p:txBody>
      </p:sp>
      <p:sp>
        <p:nvSpPr>
          <p:cNvPr id="3" name="Content Placeholder 2"/>
          <p:cNvSpPr>
            <a:spLocks noGrp="1"/>
          </p:cNvSpPr>
          <p:nvPr>
            <p:ph idx="1"/>
          </p:nvPr>
        </p:nvSpPr>
        <p:spPr>
          <a:xfrm>
            <a:off x="1762125" y="1808018"/>
            <a:ext cx="9742487" cy="4440382"/>
          </a:xfrm>
        </p:spPr>
        <p:txBody>
          <a:bodyPr>
            <a:normAutofit lnSpcReduction="10000"/>
          </a:bodyPr>
          <a:lstStyle/>
          <a:p>
            <a:r>
              <a:rPr lang="pl-PL" dirty="0" smtClean="0"/>
              <a:t>Normy </a:t>
            </a:r>
            <a:r>
              <a:rPr lang="pl-PL" dirty="0"/>
              <a:t>dyrektywy, tak jak inne normy unijnego prawa pierwotnego i wtórnego, obowiązują od momentu ich wejścia w życie. Natomiast ich stosowanie w krajowym porządku prawnym jest uzależnione od tego stopnia prawidłowości implementacji. Jeśli jest ona prawidłowa, nie ma potrzeby stosować </a:t>
            </a:r>
            <a:r>
              <a:rPr lang="pl-PL" dirty="0" smtClean="0"/>
              <a:t>PUE bezpośrednio </a:t>
            </a:r>
            <a:r>
              <a:rPr lang="pl-PL" dirty="0"/>
              <a:t>lub pośrednio.</a:t>
            </a:r>
          </a:p>
          <a:p>
            <a:r>
              <a:rPr lang="pl-PL" b="1" dirty="0" smtClean="0"/>
              <a:t>Skutek wertykalny – państwo a jednostka – TAK</a:t>
            </a:r>
            <a:r>
              <a:rPr lang="pl-PL" dirty="0" smtClean="0"/>
              <a:t>, jednostki mogą powołać się przed sądem krajowym przeciwko państwu na jasne i precyzyjne postanowienia dyrektywy, wtedy gdy pełne zastosowanie dyrektywy nie jest zapewnione (brak lub nieprawidłowa implementacja) oraz gdy właściwie implementujące środki krajowe nie są stosowane w sposób zapewniający osiągnięcie celu dyrektywy.</a:t>
            </a:r>
          </a:p>
          <a:p>
            <a:r>
              <a:rPr lang="pl-PL" b="1" dirty="0" smtClean="0"/>
              <a:t>Skutek horyzontalny – jednostka a jednostka – NIE</a:t>
            </a:r>
            <a:r>
              <a:rPr lang="pl-PL" dirty="0" smtClean="0"/>
              <a:t>, skoro dyrektywy są kierowane do państw członkowskich to nie mogą tworzyć praw i obowiązków dla jednostek. Na postanowienia dyrektywy, która nie została implementowana (lub została implementowana niewłaściwie) jednostki nie mogą powołać się przed sądem krajowym, jeżeli zobowiązanym wobec niej byłaby inna jednostka (np.: wyrok </a:t>
            </a:r>
            <a:r>
              <a:rPr lang="pl-PL" dirty="0" err="1" smtClean="0"/>
              <a:t>TSUe</a:t>
            </a:r>
            <a:r>
              <a:rPr lang="pl-PL" dirty="0" smtClean="0"/>
              <a:t> w sprawie </a:t>
            </a:r>
            <a:r>
              <a:rPr lang="pl-PL" dirty="0" err="1" smtClean="0"/>
              <a:t>Faccini</a:t>
            </a:r>
            <a:r>
              <a:rPr lang="pl-PL" dirty="0" smtClean="0"/>
              <a:t> </a:t>
            </a:r>
            <a:r>
              <a:rPr lang="pl-PL" dirty="0" err="1" smtClean="0"/>
              <a:t>Dori</a:t>
            </a:r>
            <a:r>
              <a:rPr lang="pl-PL" dirty="0" smtClean="0"/>
              <a:t>).</a:t>
            </a:r>
          </a:p>
          <a:p>
            <a:endParaRPr lang="en-US" dirty="0"/>
          </a:p>
        </p:txBody>
      </p:sp>
    </p:spTree>
    <p:extLst>
      <p:ext uri="{BB962C8B-B14F-4D97-AF65-F5344CB8AC3E}">
        <p14:creationId xmlns:p14="http://schemas.microsoft.com/office/powerpoint/2010/main" val="1813350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Obowiązki państw wobec transpozycji dyrektywy</a:t>
            </a:r>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3356981"/>
              </p:ext>
            </p:extLst>
          </p:nvPr>
        </p:nvGraphicFramePr>
        <p:xfrm>
          <a:off x="1122218" y="2133599"/>
          <a:ext cx="10382395" cy="4152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9137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Pośrednia skuteczność dyrektyw</a:t>
            </a:r>
            <a:endParaRPr lang="en-US" dirty="0"/>
          </a:p>
        </p:txBody>
      </p:sp>
      <p:sp>
        <p:nvSpPr>
          <p:cNvPr id="3" name="Content Placeholder 2"/>
          <p:cNvSpPr>
            <a:spLocks noGrp="1"/>
          </p:cNvSpPr>
          <p:nvPr>
            <p:ph idx="1"/>
          </p:nvPr>
        </p:nvSpPr>
        <p:spPr>
          <a:xfrm>
            <a:off x="1111827" y="1797627"/>
            <a:ext cx="10392785" cy="4499264"/>
          </a:xfrm>
        </p:spPr>
        <p:txBody>
          <a:bodyPr>
            <a:normAutofit fontScale="92500" lnSpcReduction="10000"/>
          </a:bodyPr>
          <a:lstStyle/>
          <a:p>
            <a:r>
              <a:rPr lang="pl-PL" dirty="0"/>
              <a:t>wykładnia </a:t>
            </a:r>
            <a:r>
              <a:rPr lang="pl-PL" dirty="0" err="1"/>
              <a:t>prounijna</a:t>
            </a:r>
            <a:r>
              <a:rPr lang="pl-PL" dirty="0"/>
              <a:t>, tj. interpretacja prawa krajowego w świetle brzmienia oraz celu dyrektywy, po to, by osiągnąć rezultat, o którym mowa w art. 288, stanowi obowiązek </a:t>
            </a:r>
            <a:r>
              <a:rPr lang="pl-PL" dirty="0" smtClean="0"/>
              <a:t>dla </a:t>
            </a:r>
            <a:r>
              <a:rPr lang="pl-PL" dirty="0"/>
              <a:t>sądów </a:t>
            </a:r>
            <a:r>
              <a:rPr lang="pl-PL" dirty="0" smtClean="0"/>
              <a:t>krajowych i organów </a:t>
            </a:r>
            <a:r>
              <a:rPr lang="pl-PL" dirty="0"/>
              <a:t>administracji. </a:t>
            </a:r>
            <a:endParaRPr lang="pl-PL" dirty="0" smtClean="0"/>
          </a:p>
          <a:p>
            <a:r>
              <a:rPr lang="pl-PL" dirty="0" smtClean="0"/>
              <a:t>Efektywność </a:t>
            </a:r>
            <a:r>
              <a:rPr lang="pl-PL" dirty="0"/>
              <a:t>dyrektywy przy zastosowaniu wykładni </a:t>
            </a:r>
            <a:r>
              <a:rPr lang="pl-PL" dirty="0" err="1"/>
              <a:t>prounijnej</a:t>
            </a:r>
            <a:r>
              <a:rPr lang="pl-PL" dirty="0"/>
              <a:t> jest zapewniana pośrednio, za pomocą norm krajowych, a nie bezpośrednio skutecznych norm </a:t>
            </a:r>
            <a:r>
              <a:rPr lang="pl-PL" dirty="0" smtClean="0"/>
              <a:t>dyrektyw.</a:t>
            </a:r>
            <a:r>
              <a:rPr lang="pl-PL" dirty="0"/>
              <a:t> </a:t>
            </a:r>
            <a:r>
              <a:rPr lang="pl-PL" dirty="0" smtClean="0"/>
              <a:t>Wykładnia </a:t>
            </a:r>
            <a:r>
              <a:rPr lang="pl-PL" dirty="0" err="1"/>
              <a:t>prounijna</a:t>
            </a:r>
            <a:r>
              <a:rPr lang="pl-PL" dirty="0"/>
              <a:t> nie może prowadzić do substytucji norm krajowych i unijnych przez krajowy organ sądowy. </a:t>
            </a:r>
            <a:endParaRPr lang="pl-PL" dirty="0" smtClean="0"/>
          </a:p>
          <a:p>
            <a:r>
              <a:rPr lang="pl-PL" dirty="0" smtClean="0"/>
              <a:t>Interpretacja prawa krajowego tak dalece jak jest to możliwe z kompetencji dyskrecjonalnych sądów krajowych.</a:t>
            </a:r>
            <a:endParaRPr lang="en-US" dirty="0"/>
          </a:p>
          <a:p>
            <a:r>
              <a:rPr lang="pl-PL" dirty="0" smtClean="0"/>
              <a:t>Zasada skutku pośredniego dotyczy interpretacji wszystkich aktów prawa krajowego, niezależnie od czasu wejścia w życie, czy związku z implementacją dyrektywy.</a:t>
            </a:r>
          </a:p>
          <a:p>
            <a:r>
              <a:rPr lang="pl-PL" dirty="0"/>
              <a:t>Jeżeli nie istnieją normy prawa krajowego z zakresu regulowanego przez dyrektywę, wtedy interpretacja </a:t>
            </a:r>
            <a:r>
              <a:rPr lang="pl-PL" dirty="0" err="1"/>
              <a:t>prounijna</a:t>
            </a:r>
            <a:r>
              <a:rPr lang="pl-PL" dirty="0"/>
              <a:t> będzie utrudniona (lub niemożliwa) ze względu na nieistnienie norm, które można byłoby poddać takiej wykładni. </a:t>
            </a:r>
            <a:endParaRPr lang="pl-PL" dirty="0" smtClean="0"/>
          </a:p>
          <a:p>
            <a:r>
              <a:rPr lang="pl-PL" dirty="0" smtClean="0"/>
              <a:t>Obowiązek interpretacyjny  nie może naruszać ogólnych zasad prawa takich jak np.: zasada </a:t>
            </a:r>
            <a:r>
              <a:rPr lang="pl-PL" dirty="0" err="1" smtClean="0"/>
              <a:t>nieretroaktywności</a:t>
            </a:r>
            <a:r>
              <a:rPr lang="pl-PL" dirty="0" smtClean="0"/>
              <a:t>, pewności prawa.</a:t>
            </a:r>
          </a:p>
        </p:txBody>
      </p:sp>
    </p:spTree>
    <p:extLst>
      <p:ext uri="{BB962C8B-B14F-4D97-AF65-F5344CB8AC3E}">
        <p14:creationId xmlns:p14="http://schemas.microsoft.com/office/powerpoint/2010/main" val="9148920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Bezpośredni skutek dyrektywy w relacji triangularnej</a:t>
            </a:r>
            <a:endParaRPr lang="en-US"/>
          </a:p>
        </p:txBody>
      </p:sp>
      <p:sp>
        <p:nvSpPr>
          <p:cNvPr id="3" name="Content Placeholder 2"/>
          <p:cNvSpPr>
            <a:spLocks noGrp="1"/>
          </p:cNvSpPr>
          <p:nvPr>
            <p:ph idx="1"/>
          </p:nvPr>
        </p:nvSpPr>
        <p:spPr>
          <a:xfrm>
            <a:off x="3158836" y="1905000"/>
            <a:ext cx="8572500" cy="4880264"/>
          </a:xfrm>
        </p:spPr>
        <p:txBody>
          <a:bodyPr>
            <a:normAutofit fontScale="85000" lnSpcReduction="10000"/>
          </a:bodyPr>
          <a:lstStyle/>
          <a:p>
            <a:r>
              <a:rPr lang="pl-PL" dirty="0" smtClean="0"/>
              <a:t>Bezpośrednie stosowanie dyrektywy może skutkować </a:t>
            </a:r>
            <a:r>
              <a:rPr lang="pl-PL" smtClean="0"/>
              <a:t>negatywnym skutkiem dla </a:t>
            </a:r>
            <a:r>
              <a:rPr lang="pl-PL" dirty="0" smtClean="0"/>
              <a:t>jednostki, jeśli wystąpi bezpośredni skutek dyrektywy w relacji o charakterze </a:t>
            </a:r>
            <a:r>
              <a:rPr lang="pl-PL" dirty="0" err="1" smtClean="0"/>
              <a:t>triangularnym</a:t>
            </a:r>
            <a:r>
              <a:rPr lang="pl-PL" dirty="0" smtClean="0"/>
              <a:t>.</a:t>
            </a:r>
          </a:p>
          <a:p>
            <a:r>
              <a:rPr lang="pl-PL" dirty="0" smtClean="0"/>
              <a:t>Dookreśla się tu konsekwencje bezpośredniego skutku dyrektywy dla podmiotów trzecich niebędących stroną postępowania głównego.</a:t>
            </a:r>
          </a:p>
          <a:p>
            <a:r>
              <a:rPr lang="pl-PL" dirty="0" smtClean="0"/>
              <a:t>Występuje gdy zastosowanie dyrektywy w relacji wertykalnej (państwo – jednostka) wpływa na sytuację prawną podmiotu trzeciego niebędącego stroną tego postępowania (pogorszenie sytuacji prawnej czy faktycznej).</a:t>
            </a:r>
          </a:p>
          <a:p>
            <a:r>
              <a:rPr lang="pl-PL" dirty="0"/>
              <a:t>Nie powołuje dyrektywy, aby z niej wywieść konkretne prawo czy obowiązek innej jednostki, lecz po to, aby kwestionować skuteczność prawa, które miałoby być do niej zastosowane. Powołuje się przy tym na fakt naruszenia prawa przez państwo. Ten fakt wywołuje incydentalne skutki w stosunkach horyzontalnych. </a:t>
            </a:r>
            <a:endParaRPr lang="pl-PL" dirty="0" smtClean="0"/>
          </a:p>
          <a:p>
            <a:r>
              <a:rPr lang="pl-PL" dirty="0" smtClean="0"/>
              <a:t>Np.: wyrok TSUE w sprawie Wells C-201/02 – Pani Wells zarzuciła przed sądem krajowym wydanie pozwolenia na budowę i przemysłowe wykorzystanie terenu w pobliżu jej domu bez uwzględnienia przepisów dyrektywy w sprawie oceny skutków wywieranych przez niektóre przedsięwzięcia publiczne i prywatne na środowisko. Dyrektywa została nieprawidłowo implementowana. W związku z tym pozwolenie na budowę zostało wydane z naruszeniem prawa UE. TSUE uznał, że nie można odmówić powódce zastosowania przepisów dyrektywy. Państwo członkowskie zostało zobowiązane do unieważnienia bezprawnej decyzji.</a:t>
            </a:r>
            <a:endParaRPr lang="en-US"/>
          </a:p>
        </p:txBody>
      </p:sp>
      <p:sp>
        <p:nvSpPr>
          <p:cNvPr id="4" name="Isosceles Triangle 3"/>
          <p:cNvSpPr/>
          <p:nvPr/>
        </p:nvSpPr>
        <p:spPr>
          <a:xfrm>
            <a:off x="820883" y="2534288"/>
            <a:ext cx="2337954" cy="221326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23455" y="4861852"/>
            <a:ext cx="561109" cy="369332"/>
          </a:xfrm>
          <a:prstGeom prst="rect">
            <a:avLst/>
          </a:prstGeom>
          <a:noFill/>
        </p:spPr>
        <p:txBody>
          <a:bodyPr wrap="square" rtlCol="0">
            <a:spAutoFit/>
          </a:bodyPr>
          <a:lstStyle/>
          <a:p>
            <a:r>
              <a:rPr lang="pl-PL" smtClean="0"/>
              <a:t>J1</a:t>
            </a:r>
            <a:endParaRPr lang="en-US"/>
          </a:p>
        </p:txBody>
      </p:sp>
      <p:sp>
        <p:nvSpPr>
          <p:cNvPr id="6" name="TextBox 5"/>
          <p:cNvSpPr txBox="1"/>
          <p:nvPr/>
        </p:nvSpPr>
        <p:spPr>
          <a:xfrm>
            <a:off x="1870364" y="2199592"/>
            <a:ext cx="238991" cy="369332"/>
          </a:xfrm>
          <a:prstGeom prst="rect">
            <a:avLst/>
          </a:prstGeom>
          <a:noFill/>
        </p:spPr>
        <p:txBody>
          <a:bodyPr wrap="square" rtlCol="0">
            <a:spAutoFit/>
          </a:bodyPr>
          <a:lstStyle/>
          <a:p>
            <a:r>
              <a:rPr lang="pl-PL" smtClean="0"/>
              <a:t>P</a:t>
            </a:r>
            <a:endParaRPr lang="en-US"/>
          </a:p>
        </p:txBody>
      </p:sp>
      <p:sp>
        <p:nvSpPr>
          <p:cNvPr id="7" name="TextBox 6"/>
          <p:cNvSpPr txBox="1"/>
          <p:nvPr/>
        </p:nvSpPr>
        <p:spPr>
          <a:xfrm>
            <a:off x="2753591" y="4825074"/>
            <a:ext cx="571500" cy="369332"/>
          </a:xfrm>
          <a:prstGeom prst="rect">
            <a:avLst/>
          </a:prstGeom>
          <a:noFill/>
        </p:spPr>
        <p:txBody>
          <a:bodyPr wrap="square" rtlCol="0">
            <a:spAutoFit/>
          </a:bodyPr>
          <a:lstStyle/>
          <a:p>
            <a:r>
              <a:rPr lang="pl-PL" smtClean="0"/>
              <a:t>J2 </a:t>
            </a:r>
            <a:endParaRPr lang="en-US"/>
          </a:p>
        </p:txBody>
      </p:sp>
    </p:spTree>
    <p:extLst>
      <p:ext uri="{BB962C8B-B14F-4D97-AF65-F5344CB8AC3E}">
        <p14:creationId xmlns:p14="http://schemas.microsoft.com/office/powerpoint/2010/main" val="3838273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Prawo pierwotne </a:t>
            </a:r>
            <a:endParaRPr lang="en-US" dirty="0"/>
          </a:p>
        </p:txBody>
      </p:sp>
      <p:sp>
        <p:nvSpPr>
          <p:cNvPr id="3" name="Content Placeholder 2"/>
          <p:cNvSpPr>
            <a:spLocks noGrp="1"/>
          </p:cNvSpPr>
          <p:nvPr>
            <p:ph idx="1"/>
          </p:nvPr>
        </p:nvSpPr>
        <p:spPr>
          <a:xfrm>
            <a:off x="1943100" y="1905000"/>
            <a:ext cx="9561512" cy="4006222"/>
          </a:xfrm>
        </p:spPr>
        <p:txBody>
          <a:bodyPr>
            <a:normAutofit fontScale="92500"/>
          </a:bodyPr>
          <a:lstStyle/>
          <a:p>
            <a:pPr marL="0" indent="0">
              <a:buNone/>
            </a:pPr>
            <a:r>
              <a:rPr lang="pl-PL" dirty="0" smtClean="0"/>
              <a:t>Źródła prawa pierwotnego:</a:t>
            </a:r>
          </a:p>
          <a:p>
            <a:r>
              <a:rPr lang="pl-PL" dirty="0" smtClean="0"/>
              <a:t>traktaty </a:t>
            </a:r>
            <a:r>
              <a:rPr lang="pl-PL" dirty="0"/>
              <a:t>założycielskie, łącznie z traktatami uzupełniającymi, zmieniającymi traktaty założycielskie oraz protokołami i załącznikami załączonymi do traktatów (art. 51 </a:t>
            </a:r>
            <a:r>
              <a:rPr lang="pl-PL" dirty="0" smtClean="0"/>
              <a:t>TUE „</a:t>
            </a:r>
            <a:r>
              <a:rPr lang="pl-PL" dirty="0"/>
              <a:t>Protokoły i załączniki załączone do Traktatów stanowią ich integralną część.</a:t>
            </a:r>
            <a:r>
              <a:rPr lang="pl-PL" dirty="0" smtClean="0"/>
              <a:t>”); </a:t>
            </a:r>
          </a:p>
          <a:p>
            <a:r>
              <a:rPr lang="pl-PL" dirty="0" smtClean="0"/>
              <a:t>umowy </a:t>
            </a:r>
            <a:r>
              <a:rPr lang="pl-PL" dirty="0"/>
              <a:t>(traktaty </a:t>
            </a:r>
            <a:r>
              <a:rPr lang="pl-PL" dirty="0" smtClean="0"/>
              <a:t>akcesyjne); </a:t>
            </a:r>
          </a:p>
          <a:p>
            <a:r>
              <a:rPr lang="pl-PL" dirty="0" smtClean="0"/>
              <a:t>konwencję </a:t>
            </a:r>
            <a:r>
              <a:rPr lang="pl-PL" dirty="0"/>
              <a:t>o niektórych Instytucjach Wspólnych dla Wspólnot Europejskich i konwencję o ustanowieniu Jednej Rady i Jednej Komisji Wspólnot Europejskich; </a:t>
            </a:r>
            <a:endParaRPr lang="pl-PL" dirty="0" smtClean="0"/>
          </a:p>
          <a:p>
            <a:r>
              <a:rPr lang="pl-PL" dirty="0" smtClean="0"/>
              <a:t>pierwszy </a:t>
            </a:r>
            <a:r>
              <a:rPr lang="pl-PL" dirty="0"/>
              <a:t>i drugi traktat budżetowy; </a:t>
            </a:r>
            <a:endParaRPr lang="pl-PL" dirty="0" smtClean="0"/>
          </a:p>
          <a:p>
            <a:r>
              <a:rPr lang="pl-PL" dirty="0" smtClean="0"/>
              <a:t>ogólne </a:t>
            </a:r>
            <a:r>
              <a:rPr lang="pl-PL" dirty="0"/>
              <a:t>zasady </a:t>
            </a:r>
            <a:r>
              <a:rPr lang="pl-PL" dirty="0" smtClean="0"/>
              <a:t>prawa</a:t>
            </a:r>
          </a:p>
          <a:p>
            <a:r>
              <a:rPr lang="pl-PL" dirty="0" smtClean="0"/>
              <a:t>A także: umowy międzynarodowe (np.: </a:t>
            </a:r>
            <a:r>
              <a:rPr lang="pl-PL" dirty="0"/>
              <a:t>europejska konwencja o ochronie praw człowieka i podstawowych </a:t>
            </a:r>
            <a:r>
              <a:rPr lang="pl-PL" dirty="0" smtClean="0"/>
              <a:t>wolności), prawo zwyczajowe (np.: zasady reprezentacji). </a:t>
            </a:r>
            <a:endParaRPr lang="en-US" dirty="0"/>
          </a:p>
        </p:txBody>
      </p:sp>
    </p:spTree>
    <p:extLst>
      <p:ext uri="{BB962C8B-B14F-4D97-AF65-F5344CB8AC3E}">
        <p14:creationId xmlns:p14="http://schemas.microsoft.com/office/powerpoint/2010/main" val="11831553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Skutek bezpośredni decyzji</a:t>
            </a:r>
            <a:endParaRPr lang="en-US" dirty="0"/>
          </a:p>
        </p:txBody>
      </p:sp>
      <p:sp>
        <p:nvSpPr>
          <p:cNvPr id="3" name="Content Placeholder 2"/>
          <p:cNvSpPr>
            <a:spLocks noGrp="1"/>
          </p:cNvSpPr>
          <p:nvPr>
            <p:ph idx="1"/>
          </p:nvPr>
        </p:nvSpPr>
        <p:spPr/>
        <p:txBody>
          <a:bodyPr>
            <a:normAutofit lnSpcReduction="10000"/>
          </a:bodyPr>
          <a:lstStyle/>
          <a:p>
            <a:r>
              <a:rPr lang="pl-PL" dirty="0" smtClean="0"/>
              <a:t>Art. 288 TFUE - Decyzja </a:t>
            </a:r>
            <a:r>
              <a:rPr lang="pl-PL" dirty="0"/>
              <a:t>wiąże w całości. Decyzja, która wskazuje adresatów, wiąże tylko tych adresatów</a:t>
            </a:r>
            <a:r>
              <a:rPr lang="pl-PL" dirty="0" smtClean="0"/>
              <a:t>.</a:t>
            </a:r>
          </a:p>
          <a:p>
            <a:r>
              <a:rPr lang="pl-PL" dirty="0" smtClean="0"/>
              <a:t>Adresatem decyzji mogą być zarówno państwa członkowskie jak i jednostki. </a:t>
            </a:r>
            <a:endParaRPr lang="pl-PL" dirty="0"/>
          </a:p>
          <a:p>
            <a:r>
              <a:rPr lang="pl-PL" dirty="0" smtClean="0"/>
              <a:t>decyzje </a:t>
            </a:r>
            <a:r>
              <a:rPr lang="pl-PL" dirty="0"/>
              <a:t>mogą mieć bezpośredni skutek, jeśli adresowane są do kraju UE. Trybunał Sprawiedliwości uznaje tylko bezpośredni skutek wertykalny (wyrok z 10 listopada 1992 r., Hansa </a:t>
            </a:r>
            <a:r>
              <a:rPr lang="pl-PL" dirty="0" err="1"/>
              <a:t>Fleisch</a:t>
            </a:r>
            <a:r>
              <a:rPr lang="pl-PL" dirty="0" smtClean="0"/>
              <a:t>).</a:t>
            </a:r>
          </a:p>
          <a:p>
            <a:r>
              <a:rPr lang="pl-PL" dirty="0"/>
              <a:t>Z traktatowej definicji decyzji wynika bowiem, że decyzja zawiera postanowienia wystarczająco jasne, precyzyjne i bezwarunkowe, które nie pozostawiają państwu członkowskiemu żadnego marginesu </a:t>
            </a:r>
            <a:r>
              <a:rPr lang="pl-PL" dirty="0" smtClean="0"/>
              <a:t>uznania.</a:t>
            </a:r>
          </a:p>
          <a:p>
            <a:r>
              <a:rPr lang="pl-PL" dirty="0" smtClean="0"/>
              <a:t>Decyzji musi dla bezpośredniego skutku spełniać ogólne warunki bezpośredniej skuteczności (jasność, precyzyjność, bezwarunkowość). </a:t>
            </a:r>
          </a:p>
          <a:p>
            <a:endParaRPr lang="pl-PL" dirty="0" smtClean="0"/>
          </a:p>
          <a:p>
            <a:endParaRPr lang="pl-PL" dirty="0" smtClean="0"/>
          </a:p>
          <a:p>
            <a:endParaRPr lang="en-US" dirty="0"/>
          </a:p>
        </p:txBody>
      </p:sp>
    </p:spTree>
    <p:extLst>
      <p:ext uri="{BB962C8B-B14F-4D97-AF65-F5344CB8AC3E}">
        <p14:creationId xmlns:p14="http://schemas.microsoft.com/office/powerpoint/2010/main" val="25942714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Odpowiedzialność odszkodowawcza</a:t>
            </a:r>
            <a:endParaRPr lang="en-US" dirty="0"/>
          </a:p>
        </p:txBody>
      </p:sp>
      <p:sp>
        <p:nvSpPr>
          <p:cNvPr id="3" name="Content Placeholder 2"/>
          <p:cNvSpPr>
            <a:spLocks noGrp="1"/>
          </p:cNvSpPr>
          <p:nvPr>
            <p:ph idx="1"/>
          </p:nvPr>
        </p:nvSpPr>
        <p:spPr>
          <a:xfrm>
            <a:off x="1974273" y="1683327"/>
            <a:ext cx="9530339" cy="4582391"/>
          </a:xfrm>
        </p:spPr>
        <p:txBody>
          <a:bodyPr>
            <a:normAutofit fontScale="92500" lnSpcReduction="20000"/>
          </a:bodyPr>
          <a:lstStyle/>
          <a:p>
            <a:pPr algn="just"/>
            <a:r>
              <a:rPr lang="pl-PL" dirty="0" smtClean="0"/>
              <a:t>Uprawnienie dla jednostek do dochodzenia odszkodowania od państwa członkowskiego, które swoim bezprawnym działaniem lub zaniechaniem spowodowało szkodę po stronie tejże jednostki.</a:t>
            </a:r>
          </a:p>
          <a:p>
            <a:pPr algn="just"/>
            <a:r>
              <a:rPr lang="pl-PL" dirty="0" smtClean="0"/>
              <a:t>Zasada sformułowana w orzeczeniu TSUE w sprawach C-6/90 i C-9/90 </a:t>
            </a:r>
            <a:r>
              <a:rPr lang="pl-PL" dirty="0" err="1" smtClean="0"/>
              <a:t>Francovich</a:t>
            </a:r>
            <a:r>
              <a:rPr lang="pl-PL" dirty="0" smtClean="0"/>
              <a:t> i </a:t>
            </a:r>
            <a:r>
              <a:rPr lang="pl-PL" dirty="0" err="1" smtClean="0"/>
              <a:t>Bonifaci</a:t>
            </a:r>
            <a:r>
              <a:rPr lang="pl-PL" dirty="0" smtClean="0"/>
              <a:t> i in. v. Włochy – niedopełnienie przez Włochy obowiązku implementacji dyrektywy przewidującej ochronę pracowników w razie niewypłacalności pracodawcy.</a:t>
            </a:r>
          </a:p>
          <a:p>
            <a:pPr algn="just"/>
            <a:r>
              <a:rPr lang="pl-PL" dirty="0" smtClean="0"/>
              <a:t>Do obowiązków sądów krajowych należy ochrona uprawnień jednostek oraz zapewnienie pełnej skuteczności tych uprawnień w krajowym porządku prawnym. Pełna skuteczność PUE byłaby ograniczona, gdyby jednostki nie mogły uzyskać odszkodowania, gdy ich prawa są naruszane w wyniku złamania prawa unijnego przez państwo.</a:t>
            </a:r>
          </a:p>
          <a:p>
            <a:r>
              <a:rPr lang="pl-PL" dirty="0" smtClean="0"/>
              <a:t>Przesłanki odpowiedzialności:</a:t>
            </a:r>
          </a:p>
          <a:p>
            <a:pPr marL="800100" lvl="1" indent="-342900">
              <a:buFont typeface="+mj-lt"/>
              <a:buAutoNum type="arabicPeriod"/>
            </a:pPr>
            <a:r>
              <a:rPr lang="pl-PL" dirty="0" smtClean="0"/>
              <a:t>Przyznanie praw jednostkom przez dyrektywę,</a:t>
            </a:r>
          </a:p>
          <a:p>
            <a:pPr marL="800100" lvl="1" indent="-342900">
              <a:buFont typeface="+mj-lt"/>
              <a:buAutoNum type="arabicPeriod"/>
            </a:pPr>
            <a:r>
              <a:rPr lang="pl-PL" dirty="0" smtClean="0"/>
              <a:t>Możliwość ustalenia treści uprawnień na podstawie przepisów dyrektywy,</a:t>
            </a:r>
          </a:p>
          <a:p>
            <a:pPr marL="800100" lvl="1" indent="-342900">
              <a:buFont typeface="+mj-lt"/>
              <a:buAutoNum type="arabicPeriod"/>
            </a:pPr>
            <a:r>
              <a:rPr lang="pl-PL" dirty="0" smtClean="0"/>
              <a:t>Związek przyczynowy między naruszeniem obowiązku przez państwo a szkodą poniesioną przez jednostkę.</a:t>
            </a:r>
            <a:endParaRPr lang="en-US" dirty="0"/>
          </a:p>
        </p:txBody>
      </p:sp>
    </p:spTree>
    <p:extLst>
      <p:ext uri="{BB962C8B-B14F-4D97-AF65-F5344CB8AC3E}">
        <p14:creationId xmlns:p14="http://schemas.microsoft.com/office/powerpoint/2010/main" val="19916273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Kazus 1 – skuteczność dyrektywy</a:t>
            </a:r>
            <a:endParaRPr lang="en-US" dirty="0"/>
          </a:p>
        </p:txBody>
      </p:sp>
      <p:sp>
        <p:nvSpPr>
          <p:cNvPr id="3" name="Content Placeholder 2"/>
          <p:cNvSpPr>
            <a:spLocks noGrp="1"/>
          </p:cNvSpPr>
          <p:nvPr>
            <p:ph idx="1"/>
          </p:nvPr>
        </p:nvSpPr>
        <p:spPr>
          <a:xfrm>
            <a:off x="228600" y="1371599"/>
            <a:ext cx="11679382" cy="5195455"/>
          </a:xfrm>
        </p:spPr>
        <p:txBody>
          <a:bodyPr>
            <a:normAutofit fontScale="92500" lnSpcReduction="10000"/>
          </a:bodyPr>
          <a:lstStyle/>
          <a:p>
            <a:r>
              <a:rPr lang="pl-PL" dirty="0" smtClean="0"/>
              <a:t>W grudniu 2008 r. PE wraz z Radą przyjęły dyrektywę tworzącą nowe uprawnienia konsumenckie w zakresie umów zawieranych z podmiotami gospodarczymi. Zważywszy na fakt,  iż kwestie objęte zakresem dyrektywy należą do materii, w których kompetencje UE są dzielone z państwami członkowskimi wspomniane instytucje stosując zasadę pomocniczości podjęły regulacje mające na celu jedynie minimalną harmonizację prawa krajowego państw członkowskich. Z tego względu szereg przepisów dyrektywy ma bardzo ogólny charakter. Zgodnie z postanowieniami dyrektywy jednakowy dla wszystkich państw termin implementacji do prawa krajowego ustalono na dzień 30.06.2010 r. W dniu 3.07.2010 r. „</a:t>
            </a:r>
            <a:r>
              <a:rPr lang="pl-PL" dirty="0" err="1" smtClean="0"/>
              <a:t>Contractalis</a:t>
            </a:r>
            <a:r>
              <a:rPr lang="pl-PL" dirty="0" smtClean="0"/>
              <a:t>” będący obywatelem państwa członkowskiego „</a:t>
            </a:r>
            <a:r>
              <a:rPr lang="pl-PL" dirty="0" err="1"/>
              <a:t>P</a:t>
            </a:r>
            <a:r>
              <a:rPr lang="pl-PL" dirty="0" err="1" smtClean="0"/>
              <a:t>alicos</a:t>
            </a:r>
            <a:r>
              <a:rPr lang="pl-PL" dirty="0" smtClean="0"/>
              <a:t>” postanowił zawrzeć umowę ze spółką „</a:t>
            </a:r>
            <a:r>
              <a:rPr lang="pl-PL" dirty="0" err="1"/>
              <a:t>A</a:t>
            </a:r>
            <a:r>
              <a:rPr lang="pl-PL" dirty="0" err="1" smtClean="0"/>
              <a:t>rtistic</a:t>
            </a:r>
            <a:r>
              <a:rPr lang="pl-PL" dirty="0" smtClean="0"/>
              <a:t>” będącą w 60% własnością skarbu państwa „</a:t>
            </a:r>
            <a:r>
              <a:rPr lang="pl-PL" dirty="0" err="1"/>
              <a:t>P</a:t>
            </a:r>
            <a:r>
              <a:rPr lang="pl-PL" dirty="0" err="1" smtClean="0"/>
              <a:t>alicos</a:t>
            </a:r>
            <a:r>
              <a:rPr lang="pl-PL" dirty="0" smtClean="0"/>
              <a:t>”. Już po zawarciu umowy „</a:t>
            </a:r>
            <a:r>
              <a:rPr lang="pl-PL" dirty="0" err="1" smtClean="0"/>
              <a:t>Contractalis</a:t>
            </a:r>
            <a:r>
              <a:rPr lang="pl-PL" dirty="0" smtClean="0"/>
              <a:t>” stwierdził, że umowa nie spełnia wszystkich wymogów przewidzianych w postanowieniach dyrektywy. W szczególności dotyczyło to warunków zawarcia umowy, wysokości opłat manipulacyjnych oraz procedury rozwiązania umowy. „</a:t>
            </a:r>
            <a:r>
              <a:rPr lang="pl-PL" dirty="0" err="1" smtClean="0"/>
              <a:t>Contractalis</a:t>
            </a:r>
            <a:r>
              <a:rPr lang="pl-PL" dirty="0" smtClean="0"/>
              <a:t>” bezskutecznie wezwał spółkę „</a:t>
            </a:r>
            <a:r>
              <a:rPr lang="pl-PL" dirty="0" err="1" smtClean="0"/>
              <a:t>Artistic</a:t>
            </a:r>
            <a:r>
              <a:rPr lang="pl-PL" dirty="0" smtClean="0"/>
              <a:t>” do dokonania odpowiednich zmian w postanowieniach umowy. Biorąc pod uwagę postanowienia dyrektywy „</a:t>
            </a:r>
            <a:r>
              <a:rPr lang="pl-PL" dirty="0" err="1" smtClean="0"/>
              <a:t>Contractalis</a:t>
            </a:r>
            <a:r>
              <a:rPr lang="pl-PL" dirty="0" smtClean="0"/>
              <a:t>” wniósł do sądu krajowego powództwo o unieważnienie umowy.</a:t>
            </a:r>
          </a:p>
          <a:p>
            <a:r>
              <a:rPr lang="pl-PL" dirty="0" smtClean="0"/>
              <a:t>Czy „</a:t>
            </a:r>
            <a:r>
              <a:rPr lang="pl-PL" dirty="0" err="1" smtClean="0"/>
              <a:t>Contractali</a:t>
            </a:r>
            <a:r>
              <a:rPr lang="pl-PL" dirty="0" smtClean="0"/>
              <a:t>” może powołać się na postanowienia dyrektywy?</a:t>
            </a:r>
          </a:p>
          <a:p>
            <a:r>
              <a:rPr lang="pl-PL" dirty="0" smtClean="0"/>
              <a:t>Czy sytuacja byłaby odmienna gdyby „</a:t>
            </a:r>
            <a:r>
              <a:rPr lang="pl-PL" dirty="0" err="1" smtClean="0"/>
              <a:t>Artistic</a:t>
            </a:r>
            <a:r>
              <a:rPr lang="pl-PL" dirty="0" smtClean="0"/>
              <a:t>” było w 100 % własnością podmiotów prywatnych?</a:t>
            </a:r>
          </a:p>
          <a:p>
            <a:r>
              <a:rPr lang="pl-PL" dirty="0" smtClean="0"/>
              <a:t>Czy sytuacja byłaby odmienna, gdyby umowa została zawarta 20.06.2010 r.?</a:t>
            </a:r>
          </a:p>
          <a:p>
            <a:r>
              <a:rPr lang="pl-PL" dirty="0" smtClean="0"/>
              <a:t>Czy sytuacja byłaby odmienna gdyby dyrektywa została częściowo </a:t>
            </a:r>
            <a:r>
              <a:rPr lang="pl-PL" dirty="0" err="1" smtClean="0"/>
              <a:t>adrożona</a:t>
            </a:r>
            <a:r>
              <a:rPr lang="pl-PL" dirty="0" smtClean="0"/>
              <a:t> do prawa krajowego państwa „</a:t>
            </a:r>
            <a:r>
              <a:rPr lang="pl-PL" dirty="0" err="1" smtClean="0"/>
              <a:t>Palicos</a:t>
            </a:r>
            <a:r>
              <a:rPr lang="pl-PL" smtClean="0"/>
              <a:t>”?</a:t>
            </a:r>
            <a:endParaRPr lang="en-US"/>
          </a:p>
        </p:txBody>
      </p:sp>
    </p:spTree>
    <p:extLst>
      <p:ext uri="{BB962C8B-B14F-4D97-AF65-F5344CB8AC3E}">
        <p14:creationId xmlns:p14="http://schemas.microsoft.com/office/powerpoint/2010/main" val="9895879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Kazus 2 – skuteczność dyrektywy</a:t>
            </a:r>
            <a:endParaRPr lang="en-US" dirty="0"/>
          </a:p>
        </p:txBody>
      </p:sp>
      <p:sp>
        <p:nvSpPr>
          <p:cNvPr id="3" name="Content Placeholder 2"/>
          <p:cNvSpPr>
            <a:spLocks noGrp="1"/>
          </p:cNvSpPr>
          <p:nvPr>
            <p:ph idx="1"/>
          </p:nvPr>
        </p:nvSpPr>
        <p:spPr>
          <a:xfrm>
            <a:off x="838200" y="1371599"/>
            <a:ext cx="10791825" cy="5181601"/>
          </a:xfrm>
        </p:spPr>
        <p:txBody>
          <a:bodyPr>
            <a:normAutofit/>
          </a:bodyPr>
          <a:lstStyle/>
          <a:p>
            <a:r>
              <a:rPr lang="pl-PL" dirty="0"/>
              <a:t>Pani D. w styczniu 1989 r. została zaczepiona na dworcu w Mediolanie przez przedstawiciela firmy I</a:t>
            </a:r>
            <a:r>
              <a:rPr lang="pl-PL" dirty="0" smtClean="0"/>
              <a:t>. oferującej </a:t>
            </a:r>
            <a:r>
              <a:rPr lang="pl-PL" dirty="0"/>
              <a:t>kursy języków obcych. Zawarła z nim umowę (na dworcu, poza siedzibą przedsiębiorstwa) na </a:t>
            </a:r>
            <a:r>
              <a:rPr lang="pl-PL" dirty="0" smtClean="0"/>
              <a:t>zakup </a:t>
            </a:r>
            <a:r>
              <a:rPr lang="pl-PL" dirty="0"/>
              <a:t>korespondencyjnego kursu języka angielskiego. Po kilku dniach poinformowała I. o odstąpieniu od </a:t>
            </a:r>
            <a:r>
              <a:rPr lang="pl-PL" dirty="0" smtClean="0"/>
              <a:t>umowy</a:t>
            </a:r>
            <a:r>
              <a:rPr lang="pl-PL" dirty="0"/>
              <a:t>;  w związku z tym nie uiściła żadnych opłat. Kilka miesięcy później została poinformowana przez </a:t>
            </a:r>
            <a:r>
              <a:rPr lang="pl-PL" dirty="0" smtClean="0"/>
              <a:t>I</a:t>
            </a:r>
            <a:r>
              <a:rPr lang="pl-PL" dirty="0"/>
              <a:t>. o przeniesieniu roszczenia o zapłatę za kurs na firmę windykacyjną R.  Pani D. w liście do R. potwierdziła </a:t>
            </a:r>
            <a:r>
              <a:rPr lang="pl-PL" dirty="0" smtClean="0"/>
              <a:t>wycofanie </a:t>
            </a:r>
            <a:r>
              <a:rPr lang="pl-PL" dirty="0"/>
              <a:t>się z umowy, powołując się na dyrektywę 85/577 w sprawie ochrony konsumentów w stosunku </a:t>
            </a:r>
            <a:r>
              <a:rPr lang="pl-PL" dirty="0" smtClean="0"/>
              <a:t>do </a:t>
            </a:r>
            <a:r>
              <a:rPr lang="pl-PL" dirty="0"/>
              <a:t>umów zawieranych poza siedzibą przedsiębiorstwa (np. sprzedaż akwizycyjna). Dyrektywa przewiduje </a:t>
            </a:r>
            <a:r>
              <a:rPr lang="pl-PL" dirty="0" smtClean="0"/>
              <a:t>m.in</a:t>
            </a:r>
            <a:r>
              <a:rPr lang="pl-PL" dirty="0"/>
              <a:t>. możliwość odstąpienia przez konsumenta od takiej umowy, bez podania przyczyny, w ciągu 7 dni od </a:t>
            </a:r>
            <a:r>
              <a:rPr lang="pl-PL" dirty="0" smtClean="0"/>
              <a:t>daty </a:t>
            </a:r>
            <a:r>
              <a:rPr lang="pl-PL" dirty="0"/>
              <a:t>zawarcia umowy. Włochy nie implementowały jednak dyrektywy w terminie, który upływał w grudniu </a:t>
            </a:r>
            <a:r>
              <a:rPr lang="pl-PL" dirty="0" smtClean="0"/>
              <a:t>1987 </a:t>
            </a:r>
            <a:r>
              <a:rPr lang="pl-PL" dirty="0"/>
              <a:t>r. (dokonano tego dopiero na początku 1992 r.).  </a:t>
            </a:r>
            <a:r>
              <a:rPr lang="pl-PL" dirty="0" smtClean="0"/>
              <a:t>Firma </a:t>
            </a:r>
            <a:r>
              <a:rPr lang="pl-PL" dirty="0"/>
              <a:t>R. wystąpiła do sądu włoskiego z roszczeniem o zapłatę przeciwko pani D., która przed sądem znów </a:t>
            </a:r>
            <a:r>
              <a:rPr lang="pl-PL" dirty="0" smtClean="0"/>
              <a:t>powołała </a:t>
            </a:r>
            <a:r>
              <a:rPr lang="pl-PL" dirty="0"/>
              <a:t>się na dyrektywę. </a:t>
            </a:r>
            <a:endParaRPr lang="pl-PL" dirty="0" smtClean="0"/>
          </a:p>
          <a:p>
            <a:r>
              <a:rPr lang="pl-PL" dirty="0" smtClean="0"/>
              <a:t>Kto ma rację w sporze?</a:t>
            </a:r>
          </a:p>
          <a:p>
            <a:r>
              <a:rPr lang="pl-PL" dirty="0" smtClean="0"/>
              <a:t>Jakie w teorii rozwiązanie mógłby zastosować sąd krajowy w tej sprawie, by pomoc Pani D.?</a:t>
            </a:r>
          </a:p>
          <a:p>
            <a:r>
              <a:rPr lang="pl-PL" dirty="0" smtClean="0"/>
              <a:t>Jaką sprawę omawianą na zajęciach opisuje ten kazus?</a:t>
            </a:r>
          </a:p>
          <a:p>
            <a:pPr marL="0" indent="0">
              <a:buNone/>
            </a:pPr>
            <a:endParaRPr lang="en-US" dirty="0"/>
          </a:p>
        </p:txBody>
      </p:sp>
    </p:spTree>
    <p:extLst>
      <p:ext uri="{BB962C8B-B14F-4D97-AF65-F5344CB8AC3E}">
        <p14:creationId xmlns:p14="http://schemas.microsoft.com/office/powerpoint/2010/main" val="17788148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Kazus 3 - rozporządzenie</a:t>
            </a:r>
            <a:endParaRPr lang="en-US" dirty="0"/>
          </a:p>
        </p:txBody>
      </p:sp>
      <p:sp>
        <p:nvSpPr>
          <p:cNvPr id="3" name="Content Placeholder 2"/>
          <p:cNvSpPr>
            <a:spLocks noGrp="1"/>
          </p:cNvSpPr>
          <p:nvPr>
            <p:ph idx="1"/>
          </p:nvPr>
        </p:nvSpPr>
        <p:spPr>
          <a:xfrm>
            <a:off x="779318" y="1652156"/>
            <a:ext cx="10725294" cy="4748644"/>
          </a:xfrm>
        </p:spPr>
        <p:txBody>
          <a:bodyPr>
            <a:normAutofit/>
          </a:bodyPr>
          <a:lstStyle/>
          <a:p>
            <a:r>
              <a:rPr lang="pl-PL" sz="2000" dirty="0" smtClean="0"/>
              <a:t>Państwo członkowskie dokonało implementacji do prawa krajowego postanowień rozporządzenia PE i Radu UE. Właściwy instrument prawa krajowego modyfikował jednak uprawnienia osób fizycznych przyznane na mocy rozporządzenia, co w praktyce oznaczało ich ograniczenie. W związku z tym </a:t>
            </a:r>
            <a:r>
              <a:rPr lang="pl-PL" sz="2000" smtClean="0"/>
              <a:t>pani Grazżna</a:t>
            </a:r>
            <a:r>
              <a:rPr lang="pl-PL" sz="2000" dirty="0" smtClean="0"/>
              <a:t>, obywatelka innego państwa członkowskiego, </a:t>
            </a:r>
            <a:r>
              <a:rPr lang="pl-PL" sz="2000" smtClean="0"/>
              <a:t>nie mogła </a:t>
            </a:r>
            <a:r>
              <a:rPr lang="pl-PL" sz="2000" dirty="0" smtClean="0"/>
              <a:t>skorzystać z praw jej przysługujących na mocy rozporządzenia. Postanowiła jednak powołać się na przepisy rozporządzenia w toku procedury sądowej przed sądem krajowym tego państwa członkowskiego.</a:t>
            </a:r>
          </a:p>
          <a:p>
            <a:r>
              <a:rPr lang="pl-PL" sz="2000" dirty="0" smtClean="0"/>
              <a:t>Czy pani Grażyna może powołać się na postanowienia rozporządzenia przed sądem krajowym?</a:t>
            </a:r>
          </a:p>
          <a:p>
            <a:r>
              <a:rPr lang="pl-PL" sz="2000" dirty="0" smtClean="0"/>
              <a:t>Czu państwo członkowskie może powielać postanowienia rozporządzeń do prawa krajowego?</a:t>
            </a:r>
            <a:endParaRPr lang="en-US" sz="2000"/>
          </a:p>
        </p:txBody>
      </p:sp>
    </p:spTree>
    <p:extLst>
      <p:ext uri="{BB962C8B-B14F-4D97-AF65-F5344CB8AC3E}">
        <p14:creationId xmlns:p14="http://schemas.microsoft.com/office/powerpoint/2010/main" val="23672053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895724" y="-858761"/>
            <a:ext cx="5248276" cy="8054172"/>
          </a:xfrm>
          <a:prstGeom prst="rect">
            <a:avLst/>
          </a:prstGeom>
        </p:spPr>
      </p:pic>
    </p:spTree>
    <p:extLst>
      <p:ext uri="{BB962C8B-B14F-4D97-AF65-F5344CB8AC3E}">
        <p14:creationId xmlns:p14="http://schemas.microsoft.com/office/powerpoint/2010/main" val="227068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Prawo pierwotne - cechy</a:t>
            </a:r>
            <a:endParaRPr lang="en-US" dirty="0"/>
          </a:p>
        </p:txBody>
      </p:sp>
      <p:sp>
        <p:nvSpPr>
          <p:cNvPr id="3" name="Content Placeholder 2"/>
          <p:cNvSpPr>
            <a:spLocks noGrp="1"/>
          </p:cNvSpPr>
          <p:nvPr>
            <p:ph idx="1"/>
          </p:nvPr>
        </p:nvSpPr>
        <p:spPr>
          <a:xfrm>
            <a:off x="2028825" y="1905000"/>
            <a:ext cx="9475787" cy="4006222"/>
          </a:xfrm>
        </p:spPr>
        <p:txBody>
          <a:bodyPr>
            <a:normAutofit fontScale="92500"/>
          </a:bodyPr>
          <a:lstStyle/>
          <a:p>
            <a:r>
              <a:rPr lang="pl-PL" dirty="0"/>
              <a:t>Pochodzi od państw członkowskich, moc wiążąca opiera się na ich wspólnej </a:t>
            </a:r>
            <a:r>
              <a:rPr lang="pl-PL" dirty="0" smtClean="0"/>
              <a:t>zgodzie, tylko </a:t>
            </a:r>
            <a:r>
              <a:rPr lang="pl-PL" dirty="0"/>
              <a:t>przez nie może być zmienione.</a:t>
            </a:r>
          </a:p>
          <a:p>
            <a:r>
              <a:rPr lang="pl-PL" dirty="0" smtClean="0"/>
              <a:t>Określa </a:t>
            </a:r>
            <a:r>
              <a:rPr lang="pl-PL" dirty="0"/>
              <a:t>cele, strukturę i zasady funkcjonowania Unii </a:t>
            </a:r>
            <a:r>
              <a:rPr lang="pl-PL" dirty="0" smtClean="0"/>
              <a:t>-ma </a:t>
            </a:r>
            <a:r>
              <a:rPr lang="pl-PL" dirty="0"/>
              <a:t>charakter </a:t>
            </a:r>
            <a:r>
              <a:rPr lang="pl-PL" dirty="0" smtClean="0"/>
              <a:t>konstytucyjny, stanowi </a:t>
            </a:r>
            <a:r>
              <a:rPr lang="pl-PL" dirty="0"/>
              <a:t>podstawę prawną istnienia i funkcjonowania UE.</a:t>
            </a:r>
          </a:p>
          <a:p>
            <a:r>
              <a:rPr lang="pl-PL" dirty="0" smtClean="0"/>
              <a:t>Może </a:t>
            </a:r>
            <a:r>
              <a:rPr lang="pl-PL" dirty="0"/>
              <a:t>określać prawa i obowiązki jednostek (skutek bezpośredni)</a:t>
            </a:r>
          </a:p>
          <a:p>
            <a:r>
              <a:rPr lang="pl-PL" dirty="0" smtClean="0"/>
              <a:t>Hierarchicznie </a:t>
            </a:r>
            <a:r>
              <a:rPr lang="pl-PL" dirty="0"/>
              <a:t>wyższe od prawa </a:t>
            </a:r>
            <a:r>
              <a:rPr lang="pl-PL" dirty="0" smtClean="0"/>
              <a:t>pochodnego </a:t>
            </a:r>
            <a:endParaRPr lang="pl-PL" dirty="0"/>
          </a:p>
          <a:p>
            <a:pPr lvl="1"/>
            <a:r>
              <a:rPr lang="pl-PL" dirty="0" smtClean="0"/>
              <a:t>normy </a:t>
            </a:r>
            <a:r>
              <a:rPr lang="pl-PL" dirty="0"/>
              <a:t>prawa pierwotnego określają kompetencje do stanowienia aktów </a:t>
            </a:r>
            <a:r>
              <a:rPr lang="pl-PL" dirty="0" smtClean="0"/>
              <a:t>prawa wtórnego</a:t>
            </a:r>
            <a:endParaRPr lang="pl-PL" dirty="0"/>
          </a:p>
          <a:p>
            <a:pPr lvl="1"/>
            <a:r>
              <a:rPr lang="pl-PL" dirty="0" smtClean="0"/>
              <a:t>akty </a:t>
            </a:r>
            <a:r>
              <a:rPr lang="pl-PL" dirty="0"/>
              <a:t>prawa wtórnego muszą być zgodne z prawem pierwotnym (</a:t>
            </a:r>
            <a:r>
              <a:rPr lang="pl-PL" dirty="0" smtClean="0"/>
              <a:t>możliwość kontroli </a:t>
            </a:r>
            <a:r>
              <a:rPr lang="pl-PL" dirty="0"/>
              <a:t>przez </a:t>
            </a:r>
            <a:r>
              <a:rPr lang="pl-PL" dirty="0" smtClean="0"/>
              <a:t>TSUE).</a:t>
            </a:r>
            <a:endParaRPr lang="pl-PL" dirty="0"/>
          </a:p>
          <a:p>
            <a:r>
              <a:rPr lang="pl-PL" dirty="0"/>
              <a:t>P</a:t>
            </a:r>
            <a:r>
              <a:rPr lang="pl-PL" dirty="0" smtClean="0"/>
              <a:t>ierwszeństwo w </a:t>
            </a:r>
            <a:r>
              <a:rPr lang="pl-PL" dirty="0"/>
              <a:t>stosunku do prawa krajowego.</a:t>
            </a:r>
          </a:p>
          <a:p>
            <a:r>
              <a:rPr lang="pl-PL" dirty="0" smtClean="0"/>
              <a:t>TSUE </a:t>
            </a:r>
            <a:r>
              <a:rPr lang="pl-PL" dirty="0"/>
              <a:t>dokonuje wykładni prawa pierwotnego (wyłączna kompetencja </a:t>
            </a:r>
            <a:r>
              <a:rPr lang="pl-PL" dirty="0" smtClean="0"/>
              <a:t>TSUE), </a:t>
            </a:r>
            <a:r>
              <a:rPr lang="pl-PL" dirty="0"/>
              <a:t>ale </a:t>
            </a:r>
            <a:r>
              <a:rPr lang="pl-PL" dirty="0" smtClean="0"/>
              <a:t>nie może </a:t>
            </a:r>
            <a:r>
              <a:rPr lang="pl-PL" dirty="0"/>
              <a:t>kontrolować jego legalności.</a:t>
            </a:r>
            <a:endParaRPr lang="en-US" dirty="0"/>
          </a:p>
        </p:txBody>
      </p:sp>
    </p:spTree>
    <p:extLst>
      <p:ext uri="{BB962C8B-B14F-4D97-AF65-F5344CB8AC3E}">
        <p14:creationId xmlns:p14="http://schemas.microsoft.com/office/powerpoint/2010/main" val="2277014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Ogólne zasady prawa</a:t>
            </a:r>
            <a:endParaRPr lang="en-US" dirty="0"/>
          </a:p>
        </p:txBody>
      </p:sp>
      <p:sp>
        <p:nvSpPr>
          <p:cNvPr id="3" name="Content Placeholder 2"/>
          <p:cNvSpPr>
            <a:spLocks noGrp="1"/>
          </p:cNvSpPr>
          <p:nvPr>
            <p:ph idx="1"/>
          </p:nvPr>
        </p:nvSpPr>
        <p:spPr/>
        <p:txBody>
          <a:bodyPr>
            <a:normAutofit/>
          </a:bodyPr>
          <a:lstStyle/>
          <a:p>
            <a:r>
              <a:rPr lang="pl-PL" dirty="0"/>
              <a:t>Szczególne źródło prawa, złożony charakter.</a:t>
            </a:r>
          </a:p>
          <a:p>
            <a:r>
              <a:rPr lang="pl-PL" dirty="0" smtClean="0"/>
              <a:t>Mogą </a:t>
            </a:r>
            <a:r>
              <a:rPr lang="pl-PL" dirty="0"/>
              <a:t>być niepisane lub wyraźnie zawarte w postanowieniach traktatów, czasem </a:t>
            </a:r>
            <a:r>
              <a:rPr lang="pl-PL" dirty="0" smtClean="0"/>
              <a:t>może dojść </a:t>
            </a:r>
            <a:r>
              <a:rPr lang="pl-PL" dirty="0"/>
              <a:t>do „kodyfikacji” wcześniej niepisanej zasady.</a:t>
            </a:r>
          </a:p>
          <a:p>
            <a:r>
              <a:rPr lang="pl-PL" dirty="0" smtClean="0"/>
              <a:t>Pewne </a:t>
            </a:r>
            <a:r>
              <a:rPr lang="pl-PL" dirty="0"/>
              <a:t>ogólne, fundamentalne normy, na których opiera się porządek prawny.</a:t>
            </a:r>
          </a:p>
          <a:p>
            <a:r>
              <a:rPr lang="pl-PL" dirty="0" smtClean="0"/>
              <a:t>Służą </a:t>
            </a:r>
            <a:r>
              <a:rPr lang="pl-PL" dirty="0"/>
              <a:t>wypełnianiu luk w prawie, interpretacji innych norm prawa UE, ocenie </a:t>
            </a:r>
            <a:r>
              <a:rPr lang="pl-PL" dirty="0" smtClean="0"/>
              <a:t>legalności aktów </a:t>
            </a:r>
            <a:r>
              <a:rPr lang="pl-PL" dirty="0"/>
              <a:t>instytucji i organów UE oraz państw członkowskich wykonujących </a:t>
            </a:r>
            <a:r>
              <a:rPr lang="pl-PL" dirty="0" smtClean="0"/>
              <a:t>zobowiązania unijne.</a:t>
            </a:r>
          </a:p>
          <a:p>
            <a:r>
              <a:rPr lang="pl-PL" dirty="0" smtClean="0"/>
              <a:t>Źródłem może być prawo międzynarodowe</a:t>
            </a:r>
            <a:r>
              <a:rPr lang="pl-PL" dirty="0"/>
              <a:t>, traktaty, porządki prawne państw </a:t>
            </a:r>
            <a:r>
              <a:rPr lang="pl-PL" dirty="0" smtClean="0"/>
              <a:t>członkowskich - zasady </a:t>
            </a:r>
            <a:r>
              <a:rPr lang="pl-PL" dirty="0"/>
              <a:t>„wspólne porządkom prawnym” („wspólne tradycje konstytucyjne</a:t>
            </a:r>
            <a:r>
              <a:rPr lang="pl-PL" dirty="0" smtClean="0"/>
              <a:t>”).</a:t>
            </a:r>
            <a:endParaRPr lang="en-US" dirty="0"/>
          </a:p>
        </p:txBody>
      </p:sp>
    </p:spTree>
    <p:extLst>
      <p:ext uri="{BB962C8B-B14F-4D97-AF65-F5344CB8AC3E}">
        <p14:creationId xmlns:p14="http://schemas.microsoft.com/office/powerpoint/2010/main" val="3897357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Procedury ustawodawcze w ramach UE</a:t>
            </a:r>
            <a:endParaRPr lang="en-US" dirty="0"/>
          </a:p>
        </p:txBody>
      </p:sp>
      <p:sp>
        <p:nvSpPr>
          <p:cNvPr id="3" name="Content Placeholder 2"/>
          <p:cNvSpPr>
            <a:spLocks noGrp="1"/>
          </p:cNvSpPr>
          <p:nvPr>
            <p:ph idx="1"/>
          </p:nvPr>
        </p:nvSpPr>
        <p:spPr/>
        <p:txBody>
          <a:bodyPr/>
          <a:lstStyle/>
          <a:p>
            <a:r>
              <a:rPr lang="pl-PL" dirty="0" smtClean="0"/>
              <a:t>Zwykła procedura zmiany(art. 48 TUE)</a:t>
            </a:r>
          </a:p>
          <a:p>
            <a:r>
              <a:rPr lang="pl-PL" dirty="0" smtClean="0"/>
              <a:t>Specjalna procedura zmiany - </a:t>
            </a:r>
            <a:r>
              <a:rPr lang="pl-PL" dirty="0"/>
              <a:t>Rada UE lub Rada Europejska przyjmuje akt (niekiedy udział PE) a następnie zaleca jego przyjęcie </a:t>
            </a:r>
            <a:r>
              <a:rPr lang="pl-PL" dirty="0" smtClean="0"/>
              <a:t>państwom członkowskim </a:t>
            </a:r>
            <a:r>
              <a:rPr lang="pl-PL" dirty="0"/>
              <a:t>zgodnie z ich wymogami konstytucyjnymi (np. ratyfikacja). </a:t>
            </a:r>
            <a:r>
              <a:rPr lang="pl-PL" dirty="0" smtClean="0"/>
              <a:t> </a:t>
            </a:r>
            <a:r>
              <a:rPr lang="pl-PL" dirty="0"/>
              <a:t>Akt wchodzi w życie po przyjęciu przez </a:t>
            </a:r>
            <a:r>
              <a:rPr lang="pl-PL" dirty="0" smtClean="0"/>
              <a:t>państwa. Przyjmowane </a:t>
            </a:r>
            <a:r>
              <a:rPr lang="pl-PL" dirty="0"/>
              <a:t>zawsze na podstawie konkretnego przepisu traktatów: </a:t>
            </a:r>
            <a:r>
              <a:rPr lang="pl-PL" dirty="0" smtClean="0"/>
              <a:t>np.: </a:t>
            </a:r>
            <a:r>
              <a:rPr lang="pl-PL" dirty="0"/>
              <a:t>art. </a:t>
            </a:r>
            <a:r>
              <a:rPr lang="pl-PL" dirty="0" smtClean="0"/>
              <a:t>25 TFUE lub </a:t>
            </a:r>
            <a:r>
              <a:rPr lang="pl-PL" dirty="0"/>
              <a:t>art. 223 ust. 1 TFUE </a:t>
            </a:r>
          </a:p>
          <a:p>
            <a:r>
              <a:rPr lang="pl-PL" dirty="0" smtClean="0"/>
              <a:t>Uproszczona procedura zmiany</a:t>
            </a:r>
          </a:p>
          <a:p>
            <a:pPr lvl="1"/>
            <a:r>
              <a:rPr lang="pl-PL" dirty="0" smtClean="0"/>
              <a:t>Procedura kładki z zastrzeżeniem ratyfikacji (art. 48 ust. 6)</a:t>
            </a:r>
          </a:p>
          <a:p>
            <a:pPr lvl="1"/>
            <a:r>
              <a:rPr lang="pl-PL" dirty="0" smtClean="0"/>
              <a:t>Procedura kładki </a:t>
            </a:r>
            <a:r>
              <a:rPr lang="pl-PL" i="1" dirty="0" smtClean="0"/>
              <a:t>sensu stricto </a:t>
            </a:r>
            <a:endParaRPr lang="en-US" i="1" dirty="0"/>
          </a:p>
        </p:txBody>
      </p:sp>
    </p:spTree>
    <p:extLst>
      <p:ext uri="{BB962C8B-B14F-4D97-AF65-F5344CB8AC3E}">
        <p14:creationId xmlns:p14="http://schemas.microsoft.com/office/powerpoint/2010/main" val="1564174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Prawo pierwotne - stanowienie</a:t>
            </a:r>
            <a:endParaRPr lang="en-US" dirty="0"/>
          </a:p>
        </p:txBody>
      </p:sp>
      <p:sp>
        <p:nvSpPr>
          <p:cNvPr id="3" name="Content Placeholder 2"/>
          <p:cNvSpPr>
            <a:spLocks noGrp="1"/>
          </p:cNvSpPr>
          <p:nvPr>
            <p:ph idx="1"/>
          </p:nvPr>
        </p:nvSpPr>
        <p:spPr>
          <a:xfrm>
            <a:off x="852055" y="1340427"/>
            <a:ext cx="10652557" cy="5247409"/>
          </a:xfrm>
        </p:spPr>
        <p:txBody>
          <a:bodyPr>
            <a:normAutofit fontScale="92500" lnSpcReduction="10000"/>
          </a:bodyPr>
          <a:lstStyle/>
          <a:p>
            <a:r>
              <a:rPr lang="pl-PL" dirty="0" smtClean="0"/>
              <a:t>Art. 48 TUE – zwykła procedura zmiany</a:t>
            </a:r>
          </a:p>
          <a:p>
            <a:r>
              <a:rPr lang="pl-PL" dirty="0" smtClean="0"/>
              <a:t>2</a:t>
            </a:r>
            <a:r>
              <a:rPr lang="pl-PL" dirty="0"/>
              <a:t>. </a:t>
            </a:r>
            <a:r>
              <a:rPr lang="pl-PL" b="1" dirty="0"/>
              <a:t>Rząd każdego Państwa Członkowskiego, Parlament Europejski lub Komisja </a:t>
            </a:r>
            <a:r>
              <a:rPr lang="pl-PL" dirty="0" smtClean="0"/>
              <a:t>mogą przedkładać </a:t>
            </a:r>
            <a:r>
              <a:rPr lang="pl-PL" dirty="0"/>
              <a:t>Radzie propozycje zmiany Traktatów. Propozycje te mogą mieć na celu, </a:t>
            </a:r>
            <a:r>
              <a:rPr lang="pl-PL" dirty="0" smtClean="0"/>
              <a:t>między innymi</a:t>
            </a:r>
            <a:r>
              <a:rPr lang="pl-PL" dirty="0"/>
              <a:t>, rozszerzenie lub ograniczenie kompetencji przyznanych Unii w Traktatach. </a:t>
            </a:r>
            <a:r>
              <a:rPr lang="pl-PL" dirty="0" smtClean="0"/>
              <a:t>Propozycje te </a:t>
            </a:r>
            <a:r>
              <a:rPr lang="pl-PL" dirty="0"/>
              <a:t>są przekazywane przez Radę Radzie Europejskiej oraz </a:t>
            </a:r>
            <a:r>
              <a:rPr lang="pl-PL" b="1" dirty="0"/>
              <a:t>notyfikowane </a:t>
            </a:r>
            <a:r>
              <a:rPr lang="pl-PL" b="1" dirty="0" smtClean="0"/>
              <a:t>parlamentom narodowym</a:t>
            </a:r>
            <a:r>
              <a:rPr lang="pl-PL" dirty="0"/>
              <a:t>.</a:t>
            </a:r>
          </a:p>
          <a:p>
            <a:r>
              <a:rPr lang="pl-PL" dirty="0"/>
              <a:t>3. Jeżeli </a:t>
            </a:r>
            <a:r>
              <a:rPr lang="pl-PL" b="1" dirty="0"/>
              <a:t>Rada Europejska, po konsultacji z Parlamentem Europejskim i Komisją, </a:t>
            </a:r>
            <a:r>
              <a:rPr lang="pl-PL" b="1" dirty="0" smtClean="0"/>
              <a:t>podejmie zwykłą </a:t>
            </a:r>
            <a:r>
              <a:rPr lang="pl-PL" b="1" dirty="0"/>
              <a:t>większością decyzję</a:t>
            </a:r>
            <a:r>
              <a:rPr lang="pl-PL" dirty="0"/>
              <a:t>, w której opowie się za rozpatrzeniem proponowanych zmian</a:t>
            </a:r>
            <a:r>
              <a:rPr lang="pl-PL" dirty="0" smtClean="0"/>
              <a:t>, przewodniczący </a:t>
            </a:r>
            <a:r>
              <a:rPr lang="pl-PL" dirty="0"/>
              <a:t>Rady Europejskiej zwołuje </a:t>
            </a:r>
            <a:r>
              <a:rPr lang="pl-PL" b="1" dirty="0"/>
              <a:t>konwent</a:t>
            </a:r>
            <a:r>
              <a:rPr lang="pl-PL" dirty="0"/>
              <a:t> złożony z </a:t>
            </a:r>
            <a:r>
              <a:rPr lang="pl-PL" dirty="0" smtClean="0"/>
              <a:t>przedstawicieli parlamentów </a:t>
            </a:r>
            <a:r>
              <a:rPr lang="pl-PL" dirty="0"/>
              <a:t>narodowych, szefów państw lub rządów </a:t>
            </a:r>
            <a:r>
              <a:rPr lang="pl-PL" dirty="0" smtClean="0"/>
              <a:t>Państw Członkowskich</a:t>
            </a:r>
            <a:r>
              <a:rPr lang="pl-PL" dirty="0"/>
              <a:t>, Parlamentu Europejskiego i Komisji. W przypadku </a:t>
            </a:r>
            <a:r>
              <a:rPr lang="pl-PL" dirty="0" smtClean="0"/>
              <a:t>zmian instytucjonalnych </a:t>
            </a:r>
            <a:r>
              <a:rPr lang="pl-PL" dirty="0"/>
              <a:t>w dziedzinie pieniężnej konsultowany jest również </a:t>
            </a:r>
            <a:r>
              <a:rPr lang="pl-PL" b="1" dirty="0"/>
              <a:t>Europejski </a:t>
            </a:r>
            <a:r>
              <a:rPr lang="pl-PL" b="1" dirty="0" smtClean="0"/>
              <a:t>Bank Centralny</a:t>
            </a:r>
            <a:r>
              <a:rPr lang="pl-PL" dirty="0"/>
              <a:t>. Konwent rozpatruje propozycje zmian i przyjmuje, w </a:t>
            </a:r>
            <a:r>
              <a:rPr lang="pl-PL" dirty="0" smtClean="0"/>
              <a:t>drodze </a:t>
            </a:r>
            <a:r>
              <a:rPr lang="pl-PL" b="1" dirty="0" smtClean="0"/>
              <a:t>konsensusu</a:t>
            </a:r>
            <a:r>
              <a:rPr lang="pl-PL" b="1" dirty="0"/>
              <a:t>, zalecenie dla Konferencji przedstawicieli rządów Państw Członkowskich </a:t>
            </a:r>
            <a:r>
              <a:rPr lang="pl-PL" dirty="0"/>
              <a:t>przewidzianej w ustępie 4. Rada Europejska może zwykłą większością, po uzyskaniu zgody Parlamentu Europejskiego, podjąć decyzję o nie zwoływaniu konwentu, jeżeli zakres proponowanych zmian nie uzasadnia jego zwołania. W takim przypadku Rada Europejska określa mandat Konferencji przedstawicieli rządów Państw Członkowskich. </a:t>
            </a:r>
            <a:endParaRPr lang="pl-PL" dirty="0" smtClean="0"/>
          </a:p>
          <a:p>
            <a:r>
              <a:rPr lang="pl-PL" dirty="0" smtClean="0"/>
              <a:t>4</a:t>
            </a:r>
            <a:r>
              <a:rPr lang="pl-PL" dirty="0"/>
              <a:t>. Konferencję przedstawicieli rządów Państw Członkowskich zwołuje przewodniczący Rady w celu uchwalenia </a:t>
            </a:r>
            <a:r>
              <a:rPr lang="pl-PL" b="1" dirty="0"/>
              <a:t>za wspólnym porozumieniem </a:t>
            </a:r>
            <a:r>
              <a:rPr lang="pl-PL" dirty="0"/>
              <a:t>zmian, jakie mają zostać dokonane w Traktatach. Zmiany wchodzą w życie </a:t>
            </a:r>
            <a:r>
              <a:rPr lang="pl-PL" b="1" dirty="0"/>
              <a:t>po ich ratyfikowaniu przez wszystkie Państwa Członkowskie, zgodnie z ich odpowiednimi wymogami konstytucyjnymi. </a:t>
            </a:r>
            <a:endParaRPr lang="pl-PL" b="1" dirty="0" smtClean="0"/>
          </a:p>
        </p:txBody>
      </p:sp>
    </p:spTree>
    <p:extLst>
      <p:ext uri="{BB962C8B-B14F-4D97-AF65-F5344CB8AC3E}">
        <p14:creationId xmlns:p14="http://schemas.microsoft.com/office/powerpoint/2010/main" val="2959505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Prawo pierwotne - stanowienie</a:t>
            </a:r>
            <a:endParaRPr lang="en-US" dirty="0"/>
          </a:p>
        </p:txBody>
      </p:sp>
      <p:sp>
        <p:nvSpPr>
          <p:cNvPr id="3" name="Content Placeholder 2"/>
          <p:cNvSpPr>
            <a:spLocks noGrp="1"/>
          </p:cNvSpPr>
          <p:nvPr>
            <p:ph idx="1"/>
          </p:nvPr>
        </p:nvSpPr>
        <p:spPr>
          <a:xfrm>
            <a:off x="904009" y="1506681"/>
            <a:ext cx="10785764" cy="5174673"/>
          </a:xfrm>
        </p:spPr>
        <p:txBody>
          <a:bodyPr>
            <a:normAutofit fontScale="85000" lnSpcReduction="10000"/>
          </a:bodyPr>
          <a:lstStyle/>
          <a:p>
            <a:r>
              <a:rPr lang="pl-PL" dirty="0"/>
              <a:t>Uproszczone procedury zmiany (procedury kładki)</a:t>
            </a:r>
          </a:p>
          <a:p>
            <a:r>
              <a:rPr lang="pl-PL" dirty="0"/>
              <a:t>6. </a:t>
            </a:r>
            <a:r>
              <a:rPr lang="pl-PL" b="1" dirty="0"/>
              <a:t>Rząd każdego Państwa Członkowskiego, Parlament Europejski lub Komisja </a:t>
            </a:r>
            <a:r>
              <a:rPr lang="pl-PL" dirty="0" smtClean="0"/>
              <a:t>mogą  </a:t>
            </a:r>
            <a:r>
              <a:rPr lang="pl-PL" b="1" dirty="0" smtClean="0"/>
              <a:t>przedkładać </a:t>
            </a:r>
            <a:r>
              <a:rPr lang="pl-PL" b="1" dirty="0"/>
              <a:t>Radzie Europejskie</a:t>
            </a:r>
            <a:r>
              <a:rPr lang="pl-PL" dirty="0"/>
              <a:t>j propozycje dotyczące zmiany wszystkich lub </a:t>
            </a:r>
            <a:r>
              <a:rPr lang="pl-PL" dirty="0" smtClean="0"/>
              <a:t>części  postanowień </a:t>
            </a:r>
            <a:r>
              <a:rPr lang="pl-PL" dirty="0"/>
              <a:t>części trzeciej Traktatu o funkcjonowaniu Unii Europejskiej, </a:t>
            </a:r>
            <a:r>
              <a:rPr lang="pl-PL" dirty="0" smtClean="0"/>
              <a:t>dotyczących  wewnętrznych </a:t>
            </a:r>
            <a:r>
              <a:rPr lang="pl-PL" dirty="0"/>
              <a:t>polityk i działań Unii</a:t>
            </a:r>
            <a:r>
              <a:rPr lang="pl-PL" dirty="0" smtClean="0"/>
              <a:t>. Rada </a:t>
            </a:r>
            <a:r>
              <a:rPr lang="pl-PL" dirty="0"/>
              <a:t>Europejska może przyjąć decyzję zmieniającą wszystkie lub </a:t>
            </a:r>
            <a:r>
              <a:rPr lang="pl-PL" dirty="0" smtClean="0"/>
              <a:t>część postanowień </a:t>
            </a:r>
            <a:r>
              <a:rPr lang="pl-PL" dirty="0"/>
              <a:t>części trzeciej Traktatu o funkcjonowaniu Unii Europejskiej. </a:t>
            </a:r>
            <a:r>
              <a:rPr lang="pl-PL" b="1" dirty="0"/>
              <a:t>Rada </a:t>
            </a:r>
            <a:r>
              <a:rPr lang="pl-PL" b="1" dirty="0" smtClean="0"/>
              <a:t>Europejska  stanowi </a:t>
            </a:r>
            <a:r>
              <a:rPr lang="pl-PL" b="1" dirty="0"/>
              <a:t>jednomyślnie po konsultacji z Parlamentem Europejskim i </a:t>
            </a:r>
            <a:r>
              <a:rPr lang="pl-PL" b="1" dirty="0" smtClean="0"/>
              <a:t>Komisją oraz </a:t>
            </a:r>
            <a:r>
              <a:rPr lang="pl-PL" b="1" dirty="0"/>
              <a:t>z Europejskim Bankiem Centralnym w przypadkach zmian instytucjonalnych w </a:t>
            </a:r>
            <a:r>
              <a:rPr lang="pl-PL" b="1" dirty="0" smtClean="0"/>
              <a:t>dziedzinie pieniężnej</a:t>
            </a:r>
            <a:r>
              <a:rPr lang="pl-PL" dirty="0"/>
              <a:t>. Decyzja ta wchodzi w życie dopiero po jej zatwierdzeniu </a:t>
            </a:r>
            <a:r>
              <a:rPr lang="pl-PL" dirty="0" smtClean="0"/>
              <a:t>przez Państwa </a:t>
            </a:r>
            <a:r>
              <a:rPr lang="pl-PL" dirty="0"/>
              <a:t>Członkowskie, zgodnie z ich odpowiednimi </a:t>
            </a:r>
            <a:r>
              <a:rPr lang="pl-PL" dirty="0" smtClean="0"/>
              <a:t>wymogami konstytucyjnymi.  Decyzja</a:t>
            </a:r>
            <a:r>
              <a:rPr lang="pl-PL" dirty="0"/>
              <a:t>, o której mowa w akapicie drugim, nie może zwiększyć </a:t>
            </a:r>
            <a:r>
              <a:rPr lang="pl-PL" dirty="0" smtClean="0"/>
              <a:t>kompetencji przyznanych </a:t>
            </a:r>
            <a:r>
              <a:rPr lang="pl-PL" dirty="0"/>
              <a:t>Unii w Traktatach.</a:t>
            </a:r>
          </a:p>
          <a:p>
            <a:r>
              <a:rPr lang="pl-PL" dirty="0"/>
              <a:t>7. Jeżeli Traktat o funkcjonowaniu Unii Europejskiej lub tytuł V niniejszego </a:t>
            </a:r>
            <a:r>
              <a:rPr lang="pl-PL" dirty="0" smtClean="0"/>
              <a:t>Traktatu przewiduje</a:t>
            </a:r>
            <a:r>
              <a:rPr lang="pl-PL" dirty="0"/>
              <a:t>, że Rada stanowi jednomyślnie w danej dziedzinie lub w danym przypadku, </a:t>
            </a:r>
            <a:r>
              <a:rPr lang="pl-PL" b="1" dirty="0" smtClean="0"/>
              <a:t>Rada Europejska </a:t>
            </a:r>
            <a:r>
              <a:rPr lang="pl-PL" b="1" dirty="0"/>
              <a:t>może przyjąć decyzję upoważniającą Radę do </a:t>
            </a:r>
            <a:r>
              <a:rPr lang="pl-PL" b="1" dirty="0" smtClean="0"/>
              <a:t>stanowienia większością </a:t>
            </a:r>
            <a:r>
              <a:rPr lang="pl-PL" b="1" dirty="0"/>
              <a:t>kwalifikowaną w tej dziedzinie lub w tym przypadku</a:t>
            </a:r>
            <a:r>
              <a:rPr lang="pl-PL" dirty="0"/>
              <a:t>. Niniejszego </a:t>
            </a:r>
            <a:r>
              <a:rPr lang="pl-PL" dirty="0" smtClean="0"/>
              <a:t>akapitu nie </a:t>
            </a:r>
            <a:r>
              <a:rPr lang="pl-PL" dirty="0"/>
              <a:t>stosuje się do decyzji mających wpływ na kwestie wojskowe lub obronne</a:t>
            </a:r>
            <a:r>
              <a:rPr lang="pl-PL" dirty="0" smtClean="0"/>
              <a:t>. Jeżeli </a:t>
            </a:r>
            <a:r>
              <a:rPr lang="pl-PL" dirty="0"/>
              <a:t>Traktat o funkcjonowaniu Unii Europejskiej przewiduje, że </a:t>
            </a:r>
            <a:r>
              <a:rPr lang="pl-PL" dirty="0" smtClean="0"/>
              <a:t>akty ustawodawcze </a:t>
            </a:r>
            <a:r>
              <a:rPr lang="pl-PL" dirty="0"/>
              <a:t>przyjmowane są przez Radę zgodnie ze specjalną </a:t>
            </a:r>
            <a:r>
              <a:rPr lang="pl-PL" dirty="0" smtClean="0"/>
              <a:t>procedurą ustawodawczą</a:t>
            </a:r>
            <a:r>
              <a:rPr lang="pl-PL" dirty="0"/>
              <a:t>, Rada Europejska może przyjąć decyzję zezwalającą na </a:t>
            </a:r>
            <a:r>
              <a:rPr lang="pl-PL" dirty="0" smtClean="0"/>
              <a:t>przyjęcie takich </a:t>
            </a:r>
            <a:r>
              <a:rPr lang="pl-PL" dirty="0"/>
              <a:t>aktów zgodnie ze zwykłą procedurą ustawodawczą</a:t>
            </a:r>
            <a:r>
              <a:rPr lang="pl-PL" dirty="0" smtClean="0"/>
              <a:t>. </a:t>
            </a:r>
            <a:r>
              <a:rPr lang="pl-PL" b="1" dirty="0" smtClean="0"/>
              <a:t>Wszelkie </a:t>
            </a:r>
            <a:r>
              <a:rPr lang="pl-PL" b="1" dirty="0"/>
              <a:t>inicjatywy podejmowane przez Radę Europejską na podstawie </a:t>
            </a:r>
            <a:r>
              <a:rPr lang="pl-PL" b="1" dirty="0" smtClean="0"/>
              <a:t>akapitu pierwszego </a:t>
            </a:r>
            <a:r>
              <a:rPr lang="pl-PL" b="1" dirty="0"/>
              <a:t>lub drugiego są przekazywane parlamentom narodowym. W przypadku gdy parlament narodowy notyfikuje swój sprzeciw w terminie </a:t>
            </a:r>
            <a:r>
              <a:rPr lang="pl-PL" b="1" dirty="0" smtClean="0"/>
              <a:t>sześciu miesięcy </a:t>
            </a:r>
            <a:r>
              <a:rPr lang="pl-PL" b="1" dirty="0"/>
              <a:t>od takiego przekazania, decyzja, o której mowa w akapicie pierwszym lub drugim</a:t>
            </a:r>
            <a:r>
              <a:rPr lang="pl-PL" b="1" dirty="0" smtClean="0"/>
              <a:t>, nie </a:t>
            </a:r>
            <a:r>
              <a:rPr lang="pl-PL" b="1" dirty="0"/>
              <a:t>zostaje przyjęta</a:t>
            </a:r>
            <a:r>
              <a:rPr lang="pl-PL" dirty="0"/>
              <a:t>. W przypadku braku sprzeciwu Rada Europejska może przyjąć </a:t>
            </a:r>
            <a:r>
              <a:rPr lang="pl-PL" dirty="0" smtClean="0"/>
              <a:t>taką decyzję. W </a:t>
            </a:r>
            <a:r>
              <a:rPr lang="pl-PL" dirty="0"/>
              <a:t>celu przyjęcia decyzji, o których mowa w akapicie pierwszym lub drugim, </a:t>
            </a:r>
            <a:r>
              <a:rPr lang="pl-PL" dirty="0" smtClean="0"/>
              <a:t>Rada Europejska </a:t>
            </a:r>
            <a:r>
              <a:rPr lang="pl-PL" dirty="0"/>
              <a:t>stanowi jednomyślnie po uzyskaniu zgody Parlamentu Europejskiego</a:t>
            </a:r>
            <a:r>
              <a:rPr lang="pl-PL" dirty="0" smtClean="0"/>
              <a:t>, wyrażonej </a:t>
            </a:r>
            <a:r>
              <a:rPr lang="pl-PL" dirty="0"/>
              <a:t>przez większość członków wchodzących w jego skład.</a:t>
            </a:r>
          </a:p>
          <a:p>
            <a:endParaRPr lang="en-US" dirty="0"/>
          </a:p>
        </p:txBody>
      </p:sp>
    </p:spTree>
    <p:extLst>
      <p:ext uri="{BB962C8B-B14F-4D97-AF65-F5344CB8AC3E}">
        <p14:creationId xmlns:p14="http://schemas.microsoft.com/office/powerpoint/2010/main" val="377864983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2963</TotalTime>
  <Words>5554</Words>
  <Application>Microsoft Office PowerPoint</Application>
  <PresentationFormat>Widescreen</PresentationFormat>
  <Paragraphs>293</Paragraphs>
  <Slides>45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Century Gothic</vt:lpstr>
      <vt:lpstr>Wingdings 3</vt:lpstr>
      <vt:lpstr>Wisp</vt:lpstr>
      <vt:lpstr>Źródła prawa i zasady stosowania prawa UE</vt:lpstr>
      <vt:lpstr>Źródła prawa UE</vt:lpstr>
      <vt:lpstr>Źródła prawa UE</vt:lpstr>
      <vt:lpstr>Prawo pierwotne </vt:lpstr>
      <vt:lpstr>Prawo pierwotne - cechy</vt:lpstr>
      <vt:lpstr>Ogólne zasady prawa</vt:lpstr>
      <vt:lpstr>Procedury ustawodawcze w ramach UE</vt:lpstr>
      <vt:lpstr>Prawo pierwotne - stanowienie</vt:lpstr>
      <vt:lpstr>Prawo pierwotne - stanowienie</vt:lpstr>
      <vt:lpstr>Traktaty w zarysie</vt:lpstr>
      <vt:lpstr>„Odejście” od aktów „nienazwanych”</vt:lpstr>
      <vt:lpstr>Kategorie źródeł prawa pochodnego</vt:lpstr>
      <vt:lpstr>Akty ustawodawcze, delegowane i wykonawcze (1/2)</vt:lpstr>
      <vt:lpstr>Akty ustawodawcze, delegowane i wykonawcze (2/2)</vt:lpstr>
      <vt:lpstr>Rozporządzenie </vt:lpstr>
      <vt:lpstr>Dyrektywa </vt:lpstr>
      <vt:lpstr>Decyzja </vt:lpstr>
      <vt:lpstr>Przykłady</vt:lpstr>
      <vt:lpstr>Stosowanie prawa UE</vt:lpstr>
      <vt:lpstr>Terytorialny zakres zastosowania prawa UE</vt:lpstr>
      <vt:lpstr>Regiony o statucie specjalnym</vt:lpstr>
      <vt:lpstr>Konsekwencje zakresu terytorialnego obowiązywania PUE</vt:lpstr>
      <vt:lpstr>Podmiotowy zakres obowiązywania PUE</vt:lpstr>
      <vt:lpstr>Czasowy zakres obowiązywania PUE</vt:lpstr>
      <vt:lpstr>Wykładnia PUE</vt:lpstr>
      <vt:lpstr>Wykładnia językowa</vt:lpstr>
      <vt:lpstr>Wykładnia systemowa</vt:lpstr>
      <vt:lpstr>Wykładnia celowościowo-funkcjonalna</vt:lpstr>
      <vt:lpstr>Zasada pierwszeństwa PUE (supremacji)</vt:lpstr>
      <vt:lpstr>Skutki zasady pierwszeństwa dla przepisów prawa krajowego</vt:lpstr>
      <vt:lpstr>Obowiązywanie/stosowanie bezpośrednie</vt:lpstr>
      <vt:lpstr>Obowiązywanie/stosowanie/skutek bezpośredni</vt:lpstr>
      <vt:lpstr>Skutek bezpośredni</vt:lpstr>
      <vt:lpstr>Skutek bezpośredni - rozporządzenie</vt:lpstr>
      <vt:lpstr>Skutek bezpośredni – dyrektywa (1/2)</vt:lpstr>
      <vt:lpstr>Skutek bezpośredni – dyrektywa (2/2)</vt:lpstr>
      <vt:lpstr>Obowiązki państw wobec transpozycji dyrektywy</vt:lpstr>
      <vt:lpstr>Pośrednia skuteczność dyrektyw</vt:lpstr>
      <vt:lpstr>Bezpośredni skutek dyrektywy w relacji triangularnej</vt:lpstr>
      <vt:lpstr>Skutek bezpośredni decyzji</vt:lpstr>
      <vt:lpstr>Odpowiedzialność odszkodowawcza</vt:lpstr>
      <vt:lpstr>Kazus 1 – skuteczność dyrektywy</vt:lpstr>
      <vt:lpstr>Kazus 2 – skuteczność dyrektywy</vt:lpstr>
      <vt:lpstr>Kazus 3 - rozporządzenie</vt:lpstr>
      <vt:lpstr>PowerPoint Presentation</vt:lpstr>
    </vt:vector>
  </TitlesOfParts>
  <Company>EY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Stosowanie prawa UE</dc:title>
  <dc:creator>Aleksandra Pawłowicz</dc:creator>
  <cp:lastModifiedBy>EY</cp:lastModifiedBy>
  <cp:revision>49</cp:revision>
  <dcterms:created xsi:type="dcterms:W3CDTF">2018-03-20T17:57:24Z</dcterms:created>
  <dcterms:modified xsi:type="dcterms:W3CDTF">2018-11-23T10:11:15Z</dcterms:modified>
</cp:coreProperties>
</file>