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3" r:id="rId2"/>
  </p:sldMasterIdLst>
  <p:sldIdLst>
    <p:sldId id="256" r:id="rId3"/>
    <p:sldId id="395" r:id="rId4"/>
    <p:sldId id="257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280" r:id="rId21"/>
    <p:sldId id="258" r:id="rId22"/>
    <p:sldId id="262" r:id="rId23"/>
    <p:sldId id="264" r:id="rId24"/>
    <p:sldId id="265" r:id="rId25"/>
    <p:sldId id="269" r:id="rId26"/>
    <p:sldId id="271" r:id="rId27"/>
    <p:sldId id="272" r:id="rId28"/>
    <p:sldId id="276" r:id="rId29"/>
    <p:sldId id="273" r:id="rId30"/>
    <p:sldId id="274" r:id="rId31"/>
    <p:sldId id="277" r:id="rId32"/>
    <p:sldId id="278" r:id="rId33"/>
    <p:sldId id="279" r:id="rId34"/>
    <p:sldId id="285" r:id="rId35"/>
    <p:sldId id="286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1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5732F7-F866-4B88-937A-67318FE6802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C80376-3BCA-43F2-8DFC-9735B118319F}">
      <dgm:prSet phldrT="[Tekst]" custT="1"/>
      <dgm:spPr/>
      <dgm:t>
        <a:bodyPr/>
        <a:lstStyle/>
        <a:p>
          <a:r>
            <a:rPr lang="pl-PL" sz="1400" dirty="0" smtClean="0"/>
            <a:t>UMOWA O PRACĘ</a:t>
          </a:r>
          <a:endParaRPr lang="pl-PL" sz="1400" dirty="0"/>
        </a:p>
      </dgm:t>
    </dgm:pt>
    <dgm:pt modelId="{E2A4C051-D156-47F2-B781-743505997D3F}" type="parTrans" cxnId="{283E96EF-A120-49D3-ACC7-217309F4099C}">
      <dgm:prSet/>
      <dgm:spPr/>
      <dgm:t>
        <a:bodyPr/>
        <a:lstStyle/>
        <a:p>
          <a:endParaRPr lang="pl-PL"/>
        </a:p>
      </dgm:t>
    </dgm:pt>
    <dgm:pt modelId="{66ED42FD-101C-4250-9B5B-8C4968C5035B}" type="sibTrans" cxnId="{283E96EF-A120-49D3-ACC7-217309F4099C}">
      <dgm:prSet/>
      <dgm:spPr/>
      <dgm:t>
        <a:bodyPr/>
        <a:lstStyle/>
        <a:p>
          <a:endParaRPr lang="pl-PL"/>
        </a:p>
      </dgm:t>
    </dgm:pt>
    <dgm:pt modelId="{64C640C7-5E98-4682-BF8C-BADE0DB8A9D9}">
      <dgm:prSet phldrT="[Tekst]" custT="1"/>
      <dgm:spPr/>
      <dgm:t>
        <a:bodyPr anchor="ctr"/>
        <a:lstStyle/>
        <a:p>
          <a:pPr algn="ctr"/>
          <a:r>
            <a:rPr lang="pl-PL" sz="1400" dirty="0" smtClean="0"/>
            <a:t>Pracownikiem może być wyłącznie osoba fizyczna, która ukończyła 18 lat.</a:t>
          </a:r>
        </a:p>
        <a:p>
          <a:pPr algn="ctr"/>
          <a:r>
            <a:rPr lang="pl-PL" sz="1400" dirty="0" smtClean="0"/>
            <a:t>W celu przyuczenia zawodowego lub przy wykonywaniu prac lekkich możliwe jest zatrudnienie młodocianego w wieku 16-18 lat.</a:t>
          </a:r>
          <a:endParaRPr lang="pl-PL" sz="1400" dirty="0"/>
        </a:p>
      </dgm:t>
    </dgm:pt>
    <dgm:pt modelId="{6D1F4D01-6B2A-434E-9F38-B28865CAC815}" type="parTrans" cxnId="{09E9EC59-5D71-4389-90B3-B2BAC1FF9B4F}">
      <dgm:prSet/>
      <dgm:spPr/>
      <dgm:t>
        <a:bodyPr/>
        <a:lstStyle/>
        <a:p>
          <a:endParaRPr lang="pl-PL"/>
        </a:p>
      </dgm:t>
    </dgm:pt>
    <dgm:pt modelId="{50357D17-5AE9-40B3-982D-6826563AE405}" type="sibTrans" cxnId="{09E9EC59-5D71-4389-90B3-B2BAC1FF9B4F}">
      <dgm:prSet/>
      <dgm:spPr/>
      <dgm:t>
        <a:bodyPr/>
        <a:lstStyle/>
        <a:p>
          <a:endParaRPr lang="pl-PL"/>
        </a:p>
      </dgm:t>
    </dgm:pt>
    <dgm:pt modelId="{AC7A1DAB-BA81-4498-8ED0-0CC9019D2434}">
      <dgm:prSet phldrT="[Tekst]" custT="1"/>
      <dgm:spPr/>
      <dgm:t>
        <a:bodyPr/>
        <a:lstStyle/>
        <a:p>
          <a:r>
            <a:rPr lang="pl-PL" sz="1400" dirty="0" smtClean="0"/>
            <a:t>Pracownik jest podporządkowany pracodawcy w zakresie miejsca, czasu i sposobu wykonywania pracy.</a:t>
          </a:r>
          <a:endParaRPr lang="pl-PL" sz="1400" dirty="0"/>
        </a:p>
      </dgm:t>
    </dgm:pt>
    <dgm:pt modelId="{73E161F0-DE04-4117-9980-2C9D551D2DE9}" type="parTrans" cxnId="{D64B99B4-8CA3-4AB7-9ED7-88FE2A8C3338}">
      <dgm:prSet/>
      <dgm:spPr/>
      <dgm:t>
        <a:bodyPr/>
        <a:lstStyle/>
        <a:p>
          <a:endParaRPr lang="pl-PL"/>
        </a:p>
      </dgm:t>
    </dgm:pt>
    <dgm:pt modelId="{E29A4A82-093D-41AF-9338-93D47F117ACA}" type="sibTrans" cxnId="{D64B99B4-8CA3-4AB7-9ED7-88FE2A8C3338}">
      <dgm:prSet/>
      <dgm:spPr/>
      <dgm:t>
        <a:bodyPr/>
        <a:lstStyle/>
        <a:p>
          <a:endParaRPr lang="pl-PL"/>
        </a:p>
      </dgm:t>
    </dgm:pt>
    <dgm:pt modelId="{94B1470C-8769-4D18-8A38-B468ACD6D9CD}">
      <dgm:prSet phldrT="[Tekst]" custT="1"/>
      <dgm:spPr/>
      <dgm:t>
        <a:bodyPr/>
        <a:lstStyle/>
        <a:p>
          <a:r>
            <a:rPr lang="pl-PL" sz="1400" dirty="0" smtClean="0"/>
            <a:t>UMOWA ZLECENIA</a:t>
          </a:r>
          <a:endParaRPr lang="pl-PL" sz="1400" dirty="0"/>
        </a:p>
      </dgm:t>
    </dgm:pt>
    <dgm:pt modelId="{4949157C-C758-46DA-AF39-6DA68E47A14A}" type="parTrans" cxnId="{21023E0D-838D-4059-938B-F7EE204BC2E7}">
      <dgm:prSet/>
      <dgm:spPr/>
      <dgm:t>
        <a:bodyPr/>
        <a:lstStyle/>
        <a:p>
          <a:endParaRPr lang="pl-PL"/>
        </a:p>
      </dgm:t>
    </dgm:pt>
    <dgm:pt modelId="{7C10444B-7F7E-46C4-A9DE-3EA6FBA85532}" type="sibTrans" cxnId="{21023E0D-838D-4059-938B-F7EE204BC2E7}">
      <dgm:prSet/>
      <dgm:spPr/>
      <dgm:t>
        <a:bodyPr/>
        <a:lstStyle/>
        <a:p>
          <a:endParaRPr lang="pl-PL"/>
        </a:p>
      </dgm:t>
    </dgm:pt>
    <dgm:pt modelId="{802BF849-2CD7-42BB-8B90-FD5267969C93}">
      <dgm:prSet phldrT="[Tekst]" custT="1"/>
      <dgm:spPr/>
      <dgm:t>
        <a:bodyPr/>
        <a:lstStyle/>
        <a:p>
          <a:r>
            <a:rPr lang="pl-PL" sz="1400" dirty="0" smtClean="0"/>
            <a:t>Zleceniobiorcą może być zarówno osoba fizyczna jak i osoba prawna.</a:t>
          </a:r>
          <a:endParaRPr lang="pl-PL" sz="1400" dirty="0"/>
        </a:p>
      </dgm:t>
    </dgm:pt>
    <dgm:pt modelId="{DA9230C2-F50D-48E4-86EB-C96739A14C33}" type="parTrans" cxnId="{91D73A18-4361-440E-9D77-F1D9BF4D1B47}">
      <dgm:prSet/>
      <dgm:spPr/>
      <dgm:t>
        <a:bodyPr/>
        <a:lstStyle/>
        <a:p>
          <a:endParaRPr lang="pl-PL"/>
        </a:p>
      </dgm:t>
    </dgm:pt>
    <dgm:pt modelId="{E7D3D6BA-DBE2-4F9F-99B1-283A664EC97F}" type="sibTrans" cxnId="{91D73A18-4361-440E-9D77-F1D9BF4D1B47}">
      <dgm:prSet/>
      <dgm:spPr/>
      <dgm:t>
        <a:bodyPr/>
        <a:lstStyle/>
        <a:p>
          <a:endParaRPr lang="pl-PL"/>
        </a:p>
      </dgm:t>
    </dgm:pt>
    <dgm:pt modelId="{C7623948-F360-4B17-8FEF-EFBD42252989}">
      <dgm:prSet phldrT="[Tekst]" custT="1"/>
      <dgm:spPr/>
      <dgm:t>
        <a:bodyPr/>
        <a:lstStyle/>
        <a:p>
          <a:r>
            <a:rPr lang="pl-PL" sz="1400" dirty="0" smtClean="0"/>
            <a:t>Zleceniobiorca sam organizuje sobie pracę.</a:t>
          </a:r>
          <a:endParaRPr lang="pl-PL" sz="1400" dirty="0"/>
        </a:p>
      </dgm:t>
    </dgm:pt>
    <dgm:pt modelId="{D2B0DEE4-3FEE-4E6B-A93E-36F429ED61AE}" type="parTrans" cxnId="{796380B9-FAE6-4917-B18C-DD4EE794E6A5}">
      <dgm:prSet/>
      <dgm:spPr/>
      <dgm:t>
        <a:bodyPr/>
        <a:lstStyle/>
        <a:p>
          <a:endParaRPr lang="pl-PL"/>
        </a:p>
      </dgm:t>
    </dgm:pt>
    <dgm:pt modelId="{90D63749-DCF0-49DE-99CF-9817D59FD467}" type="sibTrans" cxnId="{796380B9-FAE6-4917-B18C-DD4EE794E6A5}">
      <dgm:prSet/>
      <dgm:spPr/>
      <dgm:t>
        <a:bodyPr/>
        <a:lstStyle/>
        <a:p>
          <a:endParaRPr lang="pl-PL"/>
        </a:p>
      </dgm:t>
    </dgm:pt>
    <dgm:pt modelId="{D6F9A228-7C40-431C-8CBD-9793BB57F8CB}">
      <dgm:prSet phldrT="[Tekst]" custT="1"/>
      <dgm:spPr/>
      <dgm:t>
        <a:bodyPr/>
        <a:lstStyle/>
        <a:p>
          <a:r>
            <a:rPr lang="pl-PL" sz="1400" dirty="0" smtClean="0"/>
            <a:t>Pracownik zobowiązuje się do starannego działania przy wykonywaniu pracy, a nie do osiągnięcia rezultatu.</a:t>
          </a:r>
          <a:endParaRPr lang="pl-PL" sz="1400" dirty="0"/>
        </a:p>
      </dgm:t>
    </dgm:pt>
    <dgm:pt modelId="{82BFF679-1598-43F0-9BE4-C89F25086C48}" type="parTrans" cxnId="{EA8CBFA8-66D7-4B1E-B72A-FE99CCF1CEEA}">
      <dgm:prSet/>
      <dgm:spPr/>
      <dgm:t>
        <a:bodyPr/>
        <a:lstStyle/>
        <a:p>
          <a:endParaRPr lang="pl-PL"/>
        </a:p>
      </dgm:t>
    </dgm:pt>
    <dgm:pt modelId="{BBC5F49F-AD4A-4E25-B3E1-10794DD3DE58}" type="sibTrans" cxnId="{EA8CBFA8-66D7-4B1E-B72A-FE99CCF1CEEA}">
      <dgm:prSet/>
      <dgm:spPr/>
      <dgm:t>
        <a:bodyPr/>
        <a:lstStyle/>
        <a:p>
          <a:endParaRPr lang="pl-PL"/>
        </a:p>
      </dgm:t>
    </dgm:pt>
    <dgm:pt modelId="{CF671CA0-EF0C-44B4-88FB-46CADE6019DC}">
      <dgm:prSet phldrT="[Tekst]" custT="1"/>
      <dgm:spPr/>
      <dgm:t>
        <a:bodyPr/>
        <a:lstStyle/>
        <a:p>
          <a:r>
            <a:rPr lang="pl-PL" sz="1400" dirty="0" smtClean="0"/>
            <a:t>Umowa o pracę jest zawsze odpłatna</a:t>
          </a:r>
          <a:r>
            <a:rPr lang="pl-PL" sz="1000" dirty="0" smtClean="0"/>
            <a:t>.</a:t>
          </a:r>
          <a:endParaRPr lang="pl-PL" sz="1000" dirty="0"/>
        </a:p>
      </dgm:t>
    </dgm:pt>
    <dgm:pt modelId="{CDFB9010-8CC0-4906-B2CD-01E777D7858F}" type="parTrans" cxnId="{325AA763-6EBF-4397-BF85-BB15624039F8}">
      <dgm:prSet/>
      <dgm:spPr/>
      <dgm:t>
        <a:bodyPr/>
        <a:lstStyle/>
        <a:p>
          <a:endParaRPr lang="pl-PL"/>
        </a:p>
      </dgm:t>
    </dgm:pt>
    <dgm:pt modelId="{807D2C37-20AF-430A-9B19-79173B59423A}" type="sibTrans" cxnId="{325AA763-6EBF-4397-BF85-BB15624039F8}">
      <dgm:prSet/>
      <dgm:spPr/>
      <dgm:t>
        <a:bodyPr/>
        <a:lstStyle/>
        <a:p>
          <a:endParaRPr lang="pl-PL"/>
        </a:p>
      </dgm:t>
    </dgm:pt>
    <dgm:pt modelId="{126FFD24-BCE7-4EEB-9153-374D2812E5CD}">
      <dgm:prSet custT="1"/>
      <dgm:spPr/>
      <dgm:t>
        <a:bodyPr/>
        <a:lstStyle/>
        <a:p>
          <a:r>
            <a:rPr lang="pl-PL" sz="1400" dirty="0" smtClean="0"/>
            <a:t>Pracownik nie może powierzyć wykonywania swojej pracy innej osobie.</a:t>
          </a:r>
          <a:endParaRPr lang="pl-PL" sz="1400" dirty="0"/>
        </a:p>
      </dgm:t>
    </dgm:pt>
    <dgm:pt modelId="{38770234-AD24-485B-99F7-37BE736E7D9E}" type="parTrans" cxnId="{C7395027-A2A9-4DAE-9D18-97869658BA73}">
      <dgm:prSet/>
      <dgm:spPr/>
      <dgm:t>
        <a:bodyPr/>
        <a:lstStyle/>
        <a:p>
          <a:endParaRPr lang="pl-PL"/>
        </a:p>
      </dgm:t>
    </dgm:pt>
    <dgm:pt modelId="{3D9D8FB8-1C4E-405F-A73B-EA07D58B4E3A}" type="sibTrans" cxnId="{C7395027-A2A9-4DAE-9D18-97869658BA73}">
      <dgm:prSet/>
      <dgm:spPr/>
      <dgm:t>
        <a:bodyPr/>
        <a:lstStyle/>
        <a:p>
          <a:endParaRPr lang="pl-PL"/>
        </a:p>
      </dgm:t>
    </dgm:pt>
    <dgm:pt modelId="{14B9FA68-0757-4F0D-B919-09D8E2E4FA7D}">
      <dgm:prSet custT="1"/>
      <dgm:spPr/>
      <dgm:t>
        <a:bodyPr/>
        <a:lstStyle/>
        <a:p>
          <a:r>
            <a:rPr lang="pl-PL" sz="1400" dirty="0" smtClean="0"/>
            <a:t>Zleceniobiorca również zobowiązuje się do starannego wykonywania czynności.</a:t>
          </a:r>
          <a:endParaRPr lang="pl-PL" sz="1400" dirty="0"/>
        </a:p>
      </dgm:t>
    </dgm:pt>
    <dgm:pt modelId="{FF8A2B00-3D17-49F3-AD85-E4682B17D7CC}" type="parTrans" cxnId="{03EF5E8D-04F1-4763-B2C2-B15923FD8760}">
      <dgm:prSet/>
      <dgm:spPr/>
      <dgm:t>
        <a:bodyPr/>
        <a:lstStyle/>
        <a:p>
          <a:endParaRPr lang="pl-PL"/>
        </a:p>
      </dgm:t>
    </dgm:pt>
    <dgm:pt modelId="{BA063E16-2CBE-42EB-B974-A47F5C3D39CE}" type="sibTrans" cxnId="{03EF5E8D-04F1-4763-B2C2-B15923FD8760}">
      <dgm:prSet/>
      <dgm:spPr/>
      <dgm:t>
        <a:bodyPr/>
        <a:lstStyle/>
        <a:p>
          <a:endParaRPr lang="pl-PL"/>
        </a:p>
      </dgm:t>
    </dgm:pt>
    <dgm:pt modelId="{ED87D570-753B-45EF-82C8-3D9F2BCFA7DE}">
      <dgm:prSet custT="1"/>
      <dgm:spPr/>
      <dgm:t>
        <a:bodyPr/>
        <a:lstStyle/>
        <a:p>
          <a:r>
            <a:rPr lang="pl-PL" sz="1400" dirty="0" smtClean="0"/>
            <a:t>Umowa zlecenia może być nieodpłatna.</a:t>
          </a:r>
          <a:endParaRPr lang="pl-PL" sz="1400" dirty="0"/>
        </a:p>
      </dgm:t>
    </dgm:pt>
    <dgm:pt modelId="{9AA76E50-E401-41BD-A890-CF52EE08FD8E}" type="parTrans" cxnId="{D7D2B327-8250-4273-8B42-0EE603787B9E}">
      <dgm:prSet/>
      <dgm:spPr/>
      <dgm:t>
        <a:bodyPr/>
        <a:lstStyle/>
        <a:p>
          <a:endParaRPr lang="pl-PL"/>
        </a:p>
      </dgm:t>
    </dgm:pt>
    <dgm:pt modelId="{DD60D80F-79ED-4EF2-8532-C004FDF5B825}" type="sibTrans" cxnId="{D7D2B327-8250-4273-8B42-0EE603787B9E}">
      <dgm:prSet/>
      <dgm:spPr/>
      <dgm:t>
        <a:bodyPr/>
        <a:lstStyle/>
        <a:p>
          <a:endParaRPr lang="pl-PL"/>
        </a:p>
      </dgm:t>
    </dgm:pt>
    <dgm:pt modelId="{61D7154F-BCB9-4B2B-9934-7D93A35FC010}">
      <dgm:prSet custT="1"/>
      <dgm:spPr/>
      <dgm:t>
        <a:bodyPr/>
        <a:lstStyle/>
        <a:p>
          <a:r>
            <a:rPr lang="pl-PL" sz="1400" dirty="0" smtClean="0"/>
            <a:t>Przyjmujący zlecenie może powierzyć wykonywanie zlecenia osobie trzeciej.</a:t>
          </a:r>
          <a:endParaRPr lang="pl-PL" sz="1400" dirty="0"/>
        </a:p>
      </dgm:t>
    </dgm:pt>
    <dgm:pt modelId="{58F0AC76-2CF2-42F3-82A0-14EB913398A0}" type="parTrans" cxnId="{7FD90CEB-7A7E-479C-8A2F-8849E8D0E399}">
      <dgm:prSet/>
      <dgm:spPr/>
      <dgm:t>
        <a:bodyPr/>
        <a:lstStyle/>
        <a:p>
          <a:endParaRPr lang="pl-PL"/>
        </a:p>
      </dgm:t>
    </dgm:pt>
    <dgm:pt modelId="{25185A90-0C9A-4F15-BE0E-D1173E3AE2CC}" type="sibTrans" cxnId="{7FD90CEB-7A7E-479C-8A2F-8849E8D0E399}">
      <dgm:prSet/>
      <dgm:spPr/>
      <dgm:t>
        <a:bodyPr/>
        <a:lstStyle/>
        <a:p>
          <a:endParaRPr lang="pl-PL"/>
        </a:p>
      </dgm:t>
    </dgm:pt>
    <dgm:pt modelId="{61FFD56F-CCE5-4A8D-99FF-B980F1A3364E}" type="pres">
      <dgm:prSet presAssocID="{525732F7-F866-4B88-937A-67318FE6802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94E92B9-B3C2-42FD-A9F1-FB7AC83037A8}" type="pres">
      <dgm:prSet presAssocID="{B6C80376-3BCA-43F2-8DFC-9735B118319F}" presName="root" presStyleCnt="0"/>
      <dgm:spPr/>
    </dgm:pt>
    <dgm:pt modelId="{BAC0E031-3802-41C6-85DC-F6094AD1E2AB}" type="pres">
      <dgm:prSet presAssocID="{B6C80376-3BCA-43F2-8DFC-9735B118319F}" presName="rootComposite" presStyleCnt="0"/>
      <dgm:spPr/>
    </dgm:pt>
    <dgm:pt modelId="{BE54A6E0-C3FC-4700-9F2A-34F3F0F9E106}" type="pres">
      <dgm:prSet presAssocID="{B6C80376-3BCA-43F2-8DFC-9735B118319F}" presName="rootText" presStyleLbl="node1" presStyleIdx="0" presStyleCnt="2" custScaleY="35323"/>
      <dgm:spPr/>
      <dgm:t>
        <a:bodyPr/>
        <a:lstStyle/>
        <a:p>
          <a:endParaRPr lang="pl-PL"/>
        </a:p>
      </dgm:t>
    </dgm:pt>
    <dgm:pt modelId="{DE420FE5-EB2B-4030-BA2E-16350691BFB5}" type="pres">
      <dgm:prSet presAssocID="{B6C80376-3BCA-43F2-8DFC-9735B118319F}" presName="rootConnector" presStyleLbl="node1" presStyleIdx="0" presStyleCnt="2"/>
      <dgm:spPr/>
      <dgm:t>
        <a:bodyPr/>
        <a:lstStyle/>
        <a:p>
          <a:endParaRPr lang="pl-PL"/>
        </a:p>
      </dgm:t>
    </dgm:pt>
    <dgm:pt modelId="{957D2777-4045-4C3A-9817-5275055093F2}" type="pres">
      <dgm:prSet presAssocID="{B6C80376-3BCA-43F2-8DFC-9735B118319F}" presName="childShape" presStyleCnt="0"/>
      <dgm:spPr/>
    </dgm:pt>
    <dgm:pt modelId="{4309F439-B879-4C22-9112-5C052B5E9473}" type="pres">
      <dgm:prSet presAssocID="{6D1F4D01-6B2A-434E-9F38-B28865CAC815}" presName="Name13" presStyleLbl="parChTrans1D2" presStyleIdx="0" presStyleCnt="10"/>
      <dgm:spPr/>
      <dgm:t>
        <a:bodyPr/>
        <a:lstStyle/>
        <a:p>
          <a:endParaRPr lang="pl-PL"/>
        </a:p>
      </dgm:t>
    </dgm:pt>
    <dgm:pt modelId="{8E668A33-6537-4DDA-A19D-7F3CF2F1EDA9}" type="pres">
      <dgm:prSet presAssocID="{64C640C7-5E98-4682-BF8C-BADE0DB8A9D9}" presName="childText" presStyleLbl="bgAcc1" presStyleIdx="0" presStyleCnt="10" custScaleX="145864" custScaleY="100080" custLinFactNeighborX="-4647" custLinFactNeighborY="-171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347CF5-7881-400F-98DD-F236D0E07136}" type="pres">
      <dgm:prSet presAssocID="{73E161F0-DE04-4117-9980-2C9D551D2DE9}" presName="Name13" presStyleLbl="parChTrans1D2" presStyleIdx="1" presStyleCnt="10"/>
      <dgm:spPr/>
      <dgm:t>
        <a:bodyPr/>
        <a:lstStyle/>
        <a:p>
          <a:endParaRPr lang="pl-PL"/>
        </a:p>
      </dgm:t>
    </dgm:pt>
    <dgm:pt modelId="{4F988012-1645-48BF-AB6C-5A1680DAC126}" type="pres">
      <dgm:prSet presAssocID="{AC7A1DAB-BA81-4498-8ED0-0CC9019D2434}" presName="childText" presStyleLbl="bgAcc1" presStyleIdx="1" presStyleCnt="10" custScaleX="159253" custScaleY="50551" custLinFactNeighborX="3116" custLinFactNeighborY="-50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34C0E32-E9B4-462A-A003-213C47D1C038}" type="pres">
      <dgm:prSet presAssocID="{82BFF679-1598-43F0-9BE4-C89F25086C48}" presName="Name13" presStyleLbl="parChTrans1D2" presStyleIdx="2" presStyleCnt="10"/>
      <dgm:spPr/>
      <dgm:t>
        <a:bodyPr/>
        <a:lstStyle/>
        <a:p>
          <a:endParaRPr lang="pl-PL"/>
        </a:p>
      </dgm:t>
    </dgm:pt>
    <dgm:pt modelId="{7A252AF9-CCB2-4727-AA71-26B10D3161E0}" type="pres">
      <dgm:prSet presAssocID="{D6F9A228-7C40-431C-8CBD-9793BB57F8CB}" presName="childText" presStyleLbl="bgAcc1" presStyleIdx="2" presStyleCnt="10" custScaleX="158171" custScaleY="51161" custLinFactNeighborX="2992" custLinFactNeighborY="-1441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43C329-2BDC-4D24-B23C-8277744483A9}" type="pres">
      <dgm:prSet presAssocID="{CDFB9010-8CC0-4906-B2CD-01E777D7858F}" presName="Name13" presStyleLbl="parChTrans1D2" presStyleIdx="3" presStyleCnt="10"/>
      <dgm:spPr/>
      <dgm:t>
        <a:bodyPr/>
        <a:lstStyle/>
        <a:p>
          <a:endParaRPr lang="pl-PL"/>
        </a:p>
      </dgm:t>
    </dgm:pt>
    <dgm:pt modelId="{92B48B0A-20CE-4B80-A486-E49D465594CE}" type="pres">
      <dgm:prSet presAssocID="{CF671CA0-EF0C-44B4-88FB-46CADE6019DC}" presName="childText" presStyleLbl="bgAcc1" presStyleIdx="3" presStyleCnt="10" custScaleX="121000" custScaleY="33757" custLinFactNeighborX="1912" custLinFactNeighborY="-1580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14AE80-31E9-43AA-A93F-1E42445FFDD2}" type="pres">
      <dgm:prSet presAssocID="{38770234-AD24-485B-99F7-37BE736E7D9E}" presName="Name13" presStyleLbl="parChTrans1D2" presStyleIdx="4" presStyleCnt="10"/>
      <dgm:spPr/>
      <dgm:t>
        <a:bodyPr/>
        <a:lstStyle/>
        <a:p>
          <a:endParaRPr lang="pl-PL"/>
        </a:p>
      </dgm:t>
    </dgm:pt>
    <dgm:pt modelId="{E105CAEA-766F-4405-B85E-78FB1F8D2790}" type="pres">
      <dgm:prSet presAssocID="{126FFD24-BCE7-4EEB-9153-374D2812E5CD}" presName="childText" presStyleLbl="bgAcc1" presStyleIdx="4" presStyleCnt="10" custScaleX="146410" custScaleY="41405" custLinFactNeighborX="7997" custLinFactNeighborY="-248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BB5D7C-B6DD-4E0A-A8AF-F040C65AAA42}" type="pres">
      <dgm:prSet presAssocID="{94B1470C-8769-4D18-8A38-B468ACD6D9CD}" presName="root" presStyleCnt="0"/>
      <dgm:spPr/>
    </dgm:pt>
    <dgm:pt modelId="{62AC9F63-93A8-4DE7-84BF-F6BB1D8F974F}" type="pres">
      <dgm:prSet presAssocID="{94B1470C-8769-4D18-8A38-B468ACD6D9CD}" presName="rootComposite" presStyleCnt="0"/>
      <dgm:spPr/>
    </dgm:pt>
    <dgm:pt modelId="{691C1FC5-EAEB-46B3-A5AA-21F3FE4BC232}" type="pres">
      <dgm:prSet presAssocID="{94B1470C-8769-4D18-8A38-B468ACD6D9CD}" presName="rootText" presStyleLbl="node1" presStyleIdx="1" presStyleCnt="2" custScaleY="33061"/>
      <dgm:spPr/>
      <dgm:t>
        <a:bodyPr/>
        <a:lstStyle/>
        <a:p>
          <a:endParaRPr lang="pl-PL"/>
        </a:p>
      </dgm:t>
    </dgm:pt>
    <dgm:pt modelId="{D1AC6ECA-3D6B-442A-A6C9-A2C99FEAA124}" type="pres">
      <dgm:prSet presAssocID="{94B1470C-8769-4D18-8A38-B468ACD6D9CD}" presName="rootConnector" presStyleLbl="node1" presStyleIdx="1" presStyleCnt="2"/>
      <dgm:spPr/>
      <dgm:t>
        <a:bodyPr/>
        <a:lstStyle/>
        <a:p>
          <a:endParaRPr lang="pl-PL"/>
        </a:p>
      </dgm:t>
    </dgm:pt>
    <dgm:pt modelId="{E8530C23-AE24-43BB-9441-27B5B14BE85D}" type="pres">
      <dgm:prSet presAssocID="{94B1470C-8769-4D18-8A38-B468ACD6D9CD}" presName="childShape" presStyleCnt="0"/>
      <dgm:spPr/>
    </dgm:pt>
    <dgm:pt modelId="{09D20AE2-3262-4641-ADB5-8A3260D3B158}" type="pres">
      <dgm:prSet presAssocID="{DA9230C2-F50D-48E4-86EB-C96739A14C33}" presName="Name13" presStyleLbl="parChTrans1D2" presStyleIdx="5" presStyleCnt="10"/>
      <dgm:spPr/>
      <dgm:t>
        <a:bodyPr/>
        <a:lstStyle/>
        <a:p>
          <a:endParaRPr lang="pl-PL"/>
        </a:p>
      </dgm:t>
    </dgm:pt>
    <dgm:pt modelId="{17943E38-49B9-4727-A4B6-60D4E9DCA9E2}" type="pres">
      <dgm:prSet presAssocID="{802BF849-2CD7-42BB-8B90-FD5267969C93}" presName="childText" presStyleLbl="bgAcc1" presStyleIdx="5" presStyleCnt="10" custScaleX="121000" custScaleY="45245" custLinFactNeighborX="1124" custLinFactNeighborY="247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13DAE0-BD32-44B8-AF97-3C6C52922981}" type="pres">
      <dgm:prSet presAssocID="{D2B0DEE4-3FEE-4E6B-A93E-36F429ED61AE}" presName="Name13" presStyleLbl="parChTrans1D2" presStyleIdx="6" presStyleCnt="10"/>
      <dgm:spPr/>
      <dgm:t>
        <a:bodyPr/>
        <a:lstStyle/>
        <a:p>
          <a:endParaRPr lang="pl-PL"/>
        </a:p>
      </dgm:t>
    </dgm:pt>
    <dgm:pt modelId="{B1555B3C-7DB0-43FD-A785-83096180F9DA}" type="pres">
      <dgm:prSet presAssocID="{C7623948-F360-4B17-8FEF-EFBD42252989}" presName="childText" presStyleLbl="bgAcc1" presStyleIdx="6" presStyleCnt="10" custScaleY="3627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F0A208-E41A-4FD4-9D5A-E268E6CE3114}" type="pres">
      <dgm:prSet presAssocID="{FF8A2B00-3D17-49F3-AD85-E4682B17D7CC}" presName="Name13" presStyleLbl="parChTrans1D2" presStyleIdx="7" presStyleCnt="10"/>
      <dgm:spPr/>
      <dgm:t>
        <a:bodyPr/>
        <a:lstStyle/>
        <a:p>
          <a:endParaRPr lang="pl-PL"/>
        </a:p>
      </dgm:t>
    </dgm:pt>
    <dgm:pt modelId="{BF076DD8-4ED4-440C-9B18-7C41C7201A93}" type="pres">
      <dgm:prSet presAssocID="{14B9FA68-0757-4F0D-B919-09D8E2E4FA7D}" presName="childText" presStyleLbl="bgAcc1" presStyleIdx="7" presStyleCnt="10" custScaleX="121000" custScaleY="3973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5A5C04-81C0-499E-985F-09853F4D1944}" type="pres">
      <dgm:prSet presAssocID="{9AA76E50-E401-41BD-A890-CF52EE08FD8E}" presName="Name13" presStyleLbl="parChTrans1D2" presStyleIdx="8" presStyleCnt="10"/>
      <dgm:spPr/>
      <dgm:t>
        <a:bodyPr/>
        <a:lstStyle/>
        <a:p>
          <a:endParaRPr lang="pl-PL"/>
        </a:p>
      </dgm:t>
    </dgm:pt>
    <dgm:pt modelId="{36C3C9E8-AAA8-40E0-8F08-4EA2D39AE99D}" type="pres">
      <dgm:prSet presAssocID="{ED87D570-753B-45EF-82C8-3D9F2BCFA7DE}" presName="childText" presStyleLbl="bgAcc1" presStyleIdx="8" presStyleCnt="10" custScaleX="121000" custScaleY="3625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36C67C-7498-4538-92ED-6F2280C0CE0D}" type="pres">
      <dgm:prSet presAssocID="{58F0AC76-2CF2-42F3-82A0-14EB913398A0}" presName="Name13" presStyleLbl="parChTrans1D2" presStyleIdx="9" presStyleCnt="10"/>
      <dgm:spPr/>
      <dgm:t>
        <a:bodyPr/>
        <a:lstStyle/>
        <a:p>
          <a:endParaRPr lang="pl-PL"/>
        </a:p>
      </dgm:t>
    </dgm:pt>
    <dgm:pt modelId="{F9A1D118-0F80-4BE2-A63F-619082F78ECD}" type="pres">
      <dgm:prSet presAssocID="{61D7154F-BCB9-4B2B-9934-7D93A35FC010}" presName="childText" presStyleLbl="bgAcc1" presStyleIdx="9" presStyleCnt="10" custScaleX="146410" custScaleY="483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EBE840F-0B47-446F-821B-F4D7D865C7E1}" type="presOf" srcId="{ED87D570-753B-45EF-82C8-3D9F2BCFA7DE}" destId="{36C3C9E8-AAA8-40E0-8F08-4EA2D39AE99D}" srcOrd="0" destOrd="0" presId="urn:microsoft.com/office/officeart/2005/8/layout/hierarchy3"/>
    <dgm:cxn modelId="{21023E0D-838D-4059-938B-F7EE204BC2E7}" srcId="{525732F7-F866-4B88-937A-67318FE6802E}" destId="{94B1470C-8769-4D18-8A38-B468ACD6D9CD}" srcOrd="1" destOrd="0" parTransId="{4949157C-C758-46DA-AF39-6DA68E47A14A}" sibTransId="{7C10444B-7F7E-46C4-A9DE-3EA6FBA85532}"/>
    <dgm:cxn modelId="{0AAF0FD1-0A6C-4842-AD6C-3C2550D583BE}" type="presOf" srcId="{D2B0DEE4-3FEE-4E6B-A93E-36F429ED61AE}" destId="{B113DAE0-BD32-44B8-AF97-3C6C52922981}" srcOrd="0" destOrd="0" presId="urn:microsoft.com/office/officeart/2005/8/layout/hierarchy3"/>
    <dgm:cxn modelId="{2B7505A3-078E-44D5-90F0-CBA45845DDC2}" type="presOf" srcId="{58F0AC76-2CF2-42F3-82A0-14EB913398A0}" destId="{DB36C67C-7498-4538-92ED-6F2280C0CE0D}" srcOrd="0" destOrd="0" presId="urn:microsoft.com/office/officeart/2005/8/layout/hierarchy3"/>
    <dgm:cxn modelId="{1E390787-3561-4070-B496-A7EDFB270C0C}" type="presOf" srcId="{B6C80376-3BCA-43F2-8DFC-9735B118319F}" destId="{BE54A6E0-C3FC-4700-9F2A-34F3F0F9E106}" srcOrd="0" destOrd="0" presId="urn:microsoft.com/office/officeart/2005/8/layout/hierarchy3"/>
    <dgm:cxn modelId="{1099547E-DA1E-45EE-B427-F56FA9E95721}" type="presOf" srcId="{802BF849-2CD7-42BB-8B90-FD5267969C93}" destId="{17943E38-49B9-4727-A4B6-60D4E9DCA9E2}" srcOrd="0" destOrd="0" presId="urn:microsoft.com/office/officeart/2005/8/layout/hierarchy3"/>
    <dgm:cxn modelId="{237020B7-49A8-4B2B-BBB3-30D6816821E2}" type="presOf" srcId="{C7623948-F360-4B17-8FEF-EFBD42252989}" destId="{B1555B3C-7DB0-43FD-A785-83096180F9DA}" srcOrd="0" destOrd="0" presId="urn:microsoft.com/office/officeart/2005/8/layout/hierarchy3"/>
    <dgm:cxn modelId="{D7D2B327-8250-4273-8B42-0EE603787B9E}" srcId="{94B1470C-8769-4D18-8A38-B468ACD6D9CD}" destId="{ED87D570-753B-45EF-82C8-3D9F2BCFA7DE}" srcOrd="3" destOrd="0" parTransId="{9AA76E50-E401-41BD-A890-CF52EE08FD8E}" sibTransId="{DD60D80F-79ED-4EF2-8532-C004FDF5B825}"/>
    <dgm:cxn modelId="{91D73A18-4361-440E-9D77-F1D9BF4D1B47}" srcId="{94B1470C-8769-4D18-8A38-B468ACD6D9CD}" destId="{802BF849-2CD7-42BB-8B90-FD5267969C93}" srcOrd="0" destOrd="0" parTransId="{DA9230C2-F50D-48E4-86EB-C96739A14C33}" sibTransId="{E7D3D6BA-DBE2-4F9F-99B1-283A664EC97F}"/>
    <dgm:cxn modelId="{EAEE25B6-4362-414B-94F6-2552B61129F5}" type="presOf" srcId="{38770234-AD24-485B-99F7-37BE736E7D9E}" destId="{F614AE80-31E9-43AA-A93F-1E42445FFDD2}" srcOrd="0" destOrd="0" presId="urn:microsoft.com/office/officeart/2005/8/layout/hierarchy3"/>
    <dgm:cxn modelId="{64364F4F-BA66-4A9F-A8F6-D176408F3BAB}" type="presOf" srcId="{FF8A2B00-3D17-49F3-AD85-E4682B17D7CC}" destId="{25F0A208-E41A-4FD4-9D5A-E268E6CE3114}" srcOrd="0" destOrd="0" presId="urn:microsoft.com/office/officeart/2005/8/layout/hierarchy3"/>
    <dgm:cxn modelId="{D64B99B4-8CA3-4AB7-9ED7-88FE2A8C3338}" srcId="{B6C80376-3BCA-43F2-8DFC-9735B118319F}" destId="{AC7A1DAB-BA81-4498-8ED0-0CC9019D2434}" srcOrd="1" destOrd="0" parTransId="{73E161F0-DE04-4117-9980-2C9D551D2DE9}" sibTransId="{E29A4A82-093D-41AF-9338-93D47F117ACA}"/>
    <dgm:cxn modelId="{13E5CA57-F9DF-4F0A-8909-7ED3AC683EBD}" type="presOf" srcId="{73E161F0-DE04-4117-9980-2C9D551D2DE9}" destId="{C9347CF5-7881-400F-98DD-F236D0E07136}" srcOrd="0" destOrd="0" presId="urn:microsoft.com/office/officeart/2005/8/layout/hierarchy3"/>
    <dgm:cxn modelId="{C7395027-A2A9-4DAE-9D18-97869658BA73}" srcId="{B6C80376-3BCA-43F2-8DFC-9735B118319F}" destId="{126FFD24-BCE7-4EEB-9153-374D2812E5CD}" srcOrd="4" destOrd="0" parTransId="{38770234-AD24-485B-99F7-37BE736E7D9E}" sibTransId="{3D9D8FB8-1C4E-405F-A73B-EA07D58B4E3A}"/>
    <dgm:cxn modelId="{66CC428F-33EB-46F6-A0BB-0E47BB291D39}" type="presOf" srcId="{D6F9A228-7C40-431C-8CBD-9793BB57F8CB}" destId="{7A252AF9-CCB2-4727-AA71-26B10D3161E0}" srcOrd="0" destOrd="0" presId="urn:microsoft.com/office/officeart/2005/8/layout/hierarchy3"/>
    <dgm:cxn modelId="{1158C8E2-B61D-45B4-9870-DA53F1327F7F}" type="presOf" srcId="{6D1F4D01-6B2A-434E-9F38-B28865CAC815}" destId="{4309F439-B879-4C22-9112-5C052B5E9473}" srcOrd="0" destOrd="0" presId="urn:microsoft.com/office/officeart/2005/8/layout/hierarchy3"/>
    <dgm:cxn modelId="{09E9EC59-5D71-4389-90B3-B2BAC1FF9B4F}" srcId="{B6C80376-3BCA-43F2-8DFC-9735B118319F}" destId="{64C640C7-5E98-4682-BF8C-BADE0DB8A9D9}" srcOrd="0" destOrd="0" parTransId="{6D1F4D01-6B2A-434E-9F38-B28865CAC815}" sibTransId="{50357D17-5AE9-40B3-982D-6826563AE405}"/>
    <dgm:cxn modelId="{1D5DAC57-7DB5-4968-ADDE-1966E87ECDEC}" type="presOf" srcId="{9AA76E50-E401-41BD-A890-CF52EE08FD8E}" destId="{685A5C04-81C0-499E-985F-09853F4D1944}" srcOrd="0" destOrd="0" presId="urn:microsoft.com/office/officeart/2005/8/layout/hierarchy3"/>
    <dgm:cxn modelId="{942F82BA-4D5A-498A-8170-1F04D4703F1D}" type="presOf" srcId="{82BFF679-1598-43F0-9BE4-C89F25086C48}" destId="{334C0E32-E9B4-462A-A003-213C47D1C038}" srcOrd="0" destOrd="0" presId="urn:microsoft.com/office/officeart/2005/8/layout/hierarchy3"/>
    <dgm:cxn modelId="{E0CD3D55-AEF7-4C62-8226-1B7E9E156AFD}" type="presOf" srcId="{126FFD24-BCE7-4EEB-9153-374D2812E5CD}" destId="{E105CAEA-766F-4405-B85E-78FB1F8D2790}" srcOrd="0" destOrd="0" presId="urn:microsoft.com/office/officeart/2005/8/layout/hierarchy3"/>
    <dgm:cxn modelId="{FF83847B-2F8B-4AEF-9014-F3D6E4D8748B}" type="presOf" srcId="{64C640C7-5E98-4682-BF8C-BADE0DB8A9D9}" destId="{8E668A33-6537-4DDA-A19D-7F3CF2F1EDA9}" srcOrd="0" destOrd="0" presId="urn:microsoft.com/office/officeart/2005/8/layout/hierarchy3"/>
    <dgm:cxn modelId="{D5DAB7E7-566F-4F92-AA34-3932D9673164}" type="presOf" srcId="{DA9230C2-F50D-48E4-86EB-C96739A14C33}" destId="{09D20AE2-3262-4641-ADB5-8A3260D3B158}" srcOrd="0" destOrd="0" presId="urn:microsoft.com/office/officeart/2005/8/layout/hierarchy3"/>
    <dgm:cxn modelId="{113CC149-2DE1-4B2B-9C94-161A8BAF348A}" type="presOf" srcId="{B6C80376-3BCA-43F2-8DFC-9735B118319F}" destId="{DE420FE5-EB2B-4030-BA2E-16350691BFB5}" srcOrd="1" destOrd="0" presId="urn:microsoft.com/office/officeart/2005/8/layout/hierarchy3"/>
    <dgm:cxn modelId="{7FD90CEB-7A7E-479C-8A2F-8849E8D0E399}" srcId="{94B1470C-8769-4D18-8A38-B468ACD6D9CD}" destId="{61D7154F-BCB9-4B2B-9934-7D93A35FC010}" srcOrd="4" destOrd="0" parTransId="{58F0AC76-2CF2-42F3-82A0-14EB913398A0}" sibTransId="{25185A90-0C9A-4F15-BE0E-D1173E3AE2CC}"/>
    <dgm:cxn modelId="{03EF5E8D-04F1-4763-B2C2-B15923FD8760}" srcId="{94B1470C-8769-4D18-8A38-B468ACD6D9CD}" destId="{14B9FA68-0757-4F0D-B919-09D8E2E4FA7D}" srcOrd="2" destOrd="0" parTransId="{FF8A2B00-3D17-49F3-AD85-E4682B17D7CC}" sibTransId="{BA063E16-2CBE-42EB-B974-A47F5C3D39CE}"/>
    <dgm:cxn modelId="{283E96EF-A120-49D3-ACC7-217309F4099C}" srcId="{525732F7-F866-4B88-937A-67318FE6802E}" destId="{B6C80376-3BCA-43F2-8DFC-9735B118319F}" srcOrd="0" destOrd="0" parTransId="{E2A4C051-D156-47F2-B781-743505997D3F}" sibTransId="{66ED42FD-101C-4250-9B5B-8C4968C5035B}"/>
    <dgm:cxn modelId="{B18E4559-10FC-4DBA-A178-F2648DD52CBD}" type="presOf" srcId="{94B1470C-8769-4D18-8A38-B468ACD6D9CD}" destId="{D1AC6ECA-3D6B-442A-A6C9-A2C99FEAA124}" srcOrd="1" destOrd="0" presId="urn:microsoft.com/office/officeart/2005/8/layout/hierarchy3"/>
    <dgm:cxn modelId="{A8B1EFC2-FFBB-48F9-8181-9F88007C6FD3}" type="presOf" srcId="{CDFB9010-8CC0-4906-B2CD-01E777D7858F}" destId="{5943C329-2BDC-4D24-B23C-8277744483A9}" srcOrd="0" destOrd="0" presId="urn:microsoft.com/office/officeart/2005/8/layout/hierarchy3"/>
    <dgm:cxn modelId="{FC2B6E71-66D3-4606-9BE2-9E76C01ADF81}" type="presOf" srcId="{525732F7-F866-4B88-937A-67318FE6802E}" destId="{61FFD56F-CCE5-4A8D-99FF-B980F1A3364E}" srcOrd="0" destOrd="0" presId="urn:microsoft.com/office/officeart/2005/8/layout/hierarchy3"/>
    <dgm:cxn modelId="{325AA763-6EBF-4397-BF85-BB15624039F8}" srcId="{B6C80376-3BCA-43F2-8DFC-9735B118319F}" destId="{CF671CA0-EF0C-44B4-88FB-46CADE6019DC}" srcOrd="3" destOrd="0" parTransId="{CDFB9010-8CC0-4906-B2CD-01E777D7858F}" sibTransId="{807D2C37-20AF-430A-9B19-79173B59423A}"/>
    <dgm:cxn modelId="{EA8CBFA8-66D7-4B1E-B72A-FE99CCF1CEEA}" srcId="{B6C80376-3BCA-43F2-8DFC-9735B118319F}" destId="{D6F9A228-7C40-431C-8CBD-9793BB57F8CB}" srcOrd="2" destOrd="0" parTransId="{82BFF679-1598-43F0-9BE4-C89F25086C48}" sibTransId="{BBC5F49F-AD4A-4E25-B3E1-10794DD3DE58}"/>
    <dgm:cxn modelId="{796380B9-FAE6-4917-B18C-DD4EE794E6A5}" srcId="{94B1470C-8769-4D18-8A38-B468ACD6D9CD}" destId="{C7623948-F360-4B17-8FEF-EFBD42252989}" srcOrd="1" destOrd="0" parTransId="{D2B0DEE4-3FEE-4E6B-A93E-36F429ED61AE}" sibTransId="{90D63749-DCF0-49DE-99CF-9817D59FD467}"/>
    <dgm:cxn modelId="{D36F2905-0836-4D20-A48F-4B65A8115639}" type="presOf" srcId="{61D7154F-BCB9-4B2B-9934-7D93A35FC010}" destId="{F9A1D118-0F80-4BE2-A63F-619082F78ECD}" srcOrd="0" destOrd="0" presId="urn:microsoft.com/office/officeart/2005/8/layout/hierarchy3"/>
    <dgm:cxn modelId="{D5055245-5DB5-4DF8-9E24-45AC5AAF66CB}" type="presOf" srcId="{14B9FA68-0757-4F0D-B919-09D8E2E4FA7D}" destId="{BF076DD8-4ED4-440C-9B18-7C41C7201A93}" srcOrd="0" destOrd="0" presId="urn:microsoft.com/office/officeart/2005/8/layout/hierarchy3"/>
    <dgm:cxn modelId="{4CAFFF3A-4415-4468-976A-4919D2AAA168}" type="presOf" srcId="{AC7A1DAB-BA81-4498-8ED0-0CC9019D2434}" destId="{4F988012-1645-48BF-AB6C-5A1680DAC126}" srcOrd="0" destOrd="0" presId="urn:microsoft.com/office/officeart/2005/8/layout/hierarchy3"/>
    <dgm:cxn modelId="{ABD964CD-535D-4036-A192-D68ACA1CADAB}" type="presOf" srcId="{CF671CA0-EF0C-44B4-88FB-46CADE6019DC}" destId="{92B48B0A-20CE-4B80-A486-E49D465594CE}" srcOrd="0" destOrd="0" presId="urn:microsoft.com/office/officeart/2005/8/layout/hierarchy3"/>
    <dgm:cxn modelId="{6C3CDD43-DF01-4381-B193-F88DAB9858CC}" type="presOf" srcId="{94B1470C-8769-4D18-8A38-B468ACD6D9CD}" destId="{691C1FC5-EAEB-46B3-A5AA-21F3FE4BC232}" srcOrd="0" destOrd="0" presId="urn:microsoft.com/office/officeart/2005/8/layout/hierarchy3"/>
    <dgm:cxn modelId="{B2FE5D13-9482-4C9E-A7A7-875D0D0E07CF}" type="presParOf" srcId="{61FFD56F-CCE5-4A8D-99FF-B980F1A3364E}" destId="{194E92B9-B3C2-42FD-A9F1-FB7AC83037A8}" srcOrd="0" destOrd="0" presId="urn:microsoft.com/office/officeart/2005/8/layout/hierarchy3"/>
    <dgm:cxn modelId="{E511662E-8806-47E6-B16F-719E608A32E1}" type="presParOf" srcId="{194E92B9-B3C2-42FD-A9F1-FB7AC83037A8}" destId="{BAC0E031-3802-41C6-85DC-F6094AD1E2AB}" srcOrd="0" destOrd="0" presId="urn:microsoft.com/office/officeart/2005/8/layout/hierarchy3"/>
    <dgm:cxn modelId="{C6374B42-9985-4D91-B73A-4B3CEED7FE74}" type="presParOf" srcId="{BAC0E031-3802-41C6-85DC-F6094AD1E2AB}" destId="{BE54A6E0-C3FC-4700-9F2A-34F3F0F9E106}" srcOrd="0" destOrd="0" presId="urn:microsoft.com/office/officeart/2005/8/layout/hierarchy3"/>
    <dgm:cxn modelId="{E814DC7C-7B6F-44E6-BC3C-2C34A3EE557A}" type="presParOf" srcId="{BAC0E031-3802-41C6-85DC-F6094AD1E2AB}" destId="{DE420FE5-EB2B-4030-BA2E-16350691BFB5}" srcOrd="1" destOrd="0" presId="urn:microsoft.com/office/officeart/2005/8/layout/hierarchy3"/>
    <dgm:cxn modelId="{BC4593DA-F6CC-4EFF-8E52-4F5A6E0CEAA4}" type="presParOf" srcId="{194E92B9-B3C2-42FD-A9F1-FB7AC83037A8}" destId="{957D2777-4045-4C3A-9817-5275055093F2}" srcOrd="1" destOrd="0" presId="urn:microsoft.com/office/officeart/2005/8/layout/hierarchy3"/>
    <dgm:cxn modelId="{69BCE7E4-C2E6-4360-AE2D-6F8E6E8CAE18}" type="presParOf" srcId="{957D2777-4045-4C3A-9817-5275055093F2}" destId="{4309F439-B879-4C22-9112-5C052B5E9473}" srcOrd="0" destOrd="0" presId="urn:microsoft.com/office/officeart/2005/8/layout/hierarchy3"/>
    <dgm:cxn modelId="{288AA109-AD73-4EE2-8FC4-0764A65E304A}" type="presParOf" srcId="{957D2777-4045-4C3A-9817-5275055093F2}" destId="{8E668A33-6537-4DDA-A19D-7F3CF2F1EDA9}" srcOrd="1" destOrd="0" presId="urn:microsoft.com/office/officeart/2005/8/layout/hierarchy3"/>
    <dgm:cxn modelId="{DCEFB915-726D-472C-A0BB-9BC67A76030B}" type="presParOf" srcId="{957D2777-4045-4C3A-9817-5275055093F2}" destId="{C9347CF5-7881-400F-98DD-F236D0E07136}" srcOrd="2" destOrd="0" presId="urn:microsoft.com/office/officeart/2005/8/layout/hierarchy3"/>
    <dgm:cxn modelId="{33AAA7FA-AC8F-45C1-87D8-FC1A5EB7E534}" type="presParOf" srcId="{957D2777-4045-4C3A-9817-5275055093F2}" destId="{4F988012-1645-48BF-AB6C-5A1680DAC126}" srcOrd="3" destOrd="0" presId="urn:microsoft.com/office/officeart/2005/8/layout/hierarchy3"/>
    <dgm:cxn modelId="{06B1CFB5-EFF8-44C3-B7CD-5A257F1B00AB}" type="presParOf" srcId="{957D2777-4045-4C3A-9817-5275055093F2}" destId="{334C0E32-E9B4-462A-A003-213C47D1C038}" srcOrd="4" destOrd="0" presId="urn:microsoft.com/office/officeart/2005/8/layout/hierarchy3"/>
    <dgm:cxn modelId="{1E28A632-B5BF-4E23-AF0A-E5BDF88B7063}" type="presParOf" srcId="{957D2777-4045-4C3A-9817-5275055093F2}" destId="{7A252AF9-CCB2-4727-AA71-26B10D3161E0}" srcOrd="5" destOrd="0" presId="urn:microsoft.com/office/officeart/2005/8/layout/hierarchy3"/>
    <dgm:cxn modelId="{CCCC24F7-917E-4826-94A6-401AA6F2AB49}" type="presParOf" srcId="{957D2777-4045-4C3A-9817-5275055093F2}" destId="{5943C329-2BDC-4D24-B23C-8277744483A9}" srcOrd="6" destOrd="0" presId="urn:microsoft.com/office/officeart/2005/8/layout/hierarchy3"/>
    <dgm:cxn modelId="{5FC28D94-67B7-4FEF-80E3-6026EB591977}" type="presParOf" srcId="{957D2777-4045-4C3A-9817-5275055093F2}" destId="{92B48B0A-20CE-4B80-A486-E49D465594CE}" srcOrd="7" destOrd="0" presId="urn:microsoft.com/office/officeart/2005/8/layout/hierarchy3"/>
    <dgm:cxn modelId="{D48C41A3-3BBC-423A-BFA1-1A7262530CDE}" type="presParOf" srcId="{957D2777-4045-4C3A-9817-5275055093F2}" destId="{F614AE80-31E9-43AA-A93F-1E42445FFDD2}" srcOrd="8" destOrd="0" presId="urn:microsoft.com/office/officeart/2005/8/layout/hierarchy3"/>
    <dgm:cxn modelId="{39585BD8-66FB-4C59-9540-C201627904A7}" type="presParOf" srcId="{957D2777-4045-4C3A-9817-5275055093F2}" destId="{E105CAEA-766F-4405-B85E-78FB1F8D2790}" srcOrd="9" destOrd="0" presId="urn:microsoft.com/office/officeart/2005/8/layout/hierarchy3"/>
    <dgm:cxn modelId="{468D3C0C-1884-41EF-95BA-B01E7D59A278}" type="presParOf" srcId="{61FFD56F-CCE5-4A8D-99FF-B980F1A3364E}" destId="{BABB5D7C-B6DD-4E0A-A8AF-F040C65AAA42}" srcOrd="1" destOrd="0" presId="urn:microsoft.com/office/officeart/2005/8/layout/hierarchy3"/>
    <dgm:cxn modelId="{2BEF0219-82B6-43B2-A752-E3707100F03F}" type="presParOf" srcId="{BABB5D7C-B6DD-4E0A-A8AF-F040C65AAA42}" destId="{62AC9F63-93A8-4DE7-84BF-F6BB1D8F974F}" srcOrd="0" destOrd="0" presId="urn:microsoft.com/office/officeart/2005/8/layout/hierarchy3"/>
    <dgm:cxn modelId="{8831C216-1977-41DC-B2CD-5501A6708C4D}" type="presParOf" srcId="{62AC9F63-93A8-4DE7-84BF-F6BB1D8F974F}" destId="{691C1FC5-EAEB-46B3-A5AA-21F3FE4BC232}" srcOrd="0" destOrd="0" presId="urn:microsoft.com/office/officeart/2005/8/layout/hierarchy3"/>
    <dgm:cxn modelId="{AD9299DD-0B1C-43DD-9F04-1BB537B670B6}" type="presParOf" srcId="{62AC9F63-93A8-4DE7-84BF-F6BB1D8F974F}" destId="{D1AC6ECA-3D6B-442A-A6C9-A2C99FEAA124}" srcOrd="1" destOrd="0" presId="urn:microsoft.com/office/officeart/2005/8/layout/hierarchy3"/>
    <dgm:cxn modelId="{64A3B039-917E-4188-B558-D4F654B19D88}" type="presParOf" srcId="{BABB5D7C-B6DD-4E0A-A8AF-F040C65AAA42}" destId="{E8530C23-AE24-43BB-9441-27B5B14BE85D}" srcOrd="1" destOrd="0" presId="urn:microsoft.com/office/officeart/2005/8/layout/hierarchy3"/>
    <dgm:cxn modelId="{90DD8FE8-09F7-4DE7-B68B-4B2F8090DFD0}" type="presParOf" srcId="{E8530C23-AE24-43BB-9441-27B5B14BE85D}" destId="{09D20AE2-3262-4641-ADB5-8A3260D3B158}" srcOrd="0" destOrd="0" presId="urn:microsoft.com/office/officeart/2005/8/layout/hierarchy3"/>
    <dgm:cxn modelId="{BE041C45-FE9D-4666-BEA0-3CB4732BD975}" type="presParOf" srcId="{E8530C23-AE24-43BB-9441-27B5B14BE85D}" destId="{17943E38-49B9-4727-A4B6-60D4E9DCA9E2}" srcOrd="1" destOrd="0" presId="urn:microsoft.com/office/officeart/2005/8/layout/hierarchy3"/>
    <dgm:cxn modelId="{68487FD3-C648-4114-84C2-55129E01221E}" type="presParOf" srcId="{E8530C23-AE24-43BB-9441-27B5B14BE85D}" destId="{B113DAE0-BD32-44B8-AF97-3C6C52922981}" srcOrd="2" destOrd="0" presId="urn:microsoft.com/office/officeart/2005/8/layout/hierarchy3"/>
    <dgm:cxn modelId="{5F3792AD-636E-4EC7-9909-B4D9081EF72C}" type="presParOf" srcId="{E8530C23-AE24-43BB-9441-27B5B14BE85D}" destId="{B1555B3C-7DB0-43FD-A785-83096180F9DA}" srcOrd="3" destOrd="0" presId="urn:microsoft.com/office/officeart/2005/8/layout/hierarchy3"/>
    <dgm:cxn modelId="{C23E67EC-1FB5-4927-AC5E-E8D94F2C8905}" type="presParOf" srcId="{E8530C23-AE24-43BB-9441-27B5B14BE85D}" destId="{25F0A208-E41A-4FD4-9D5A-E268E6CE3114}" srcOrd="4" destOrd="0" presId="urn:microsoft.com/office/officeart/2005/8/layout/hierarchy3"/>
    <dgm:cxn modelId="{A31368F0-1DE0-4082-A211-DBAEDD1844A9}" type="presParOf" srcId="{E8530C23-AE24-43BB-9441-27B5B14BE85D}" destId="{BF076DD8-4ED4-440C-9B18-7C41C7201A93}" srcOrd="5" destOrd="0" presId="urn:microsoft.com/office/officeart/2005/8/layout/hierarchy3"/>
    <dgm:cxn modelId="{36749EE1-D3E0-4C49-8D9A-4AFD12C70D66}" type="presParOf" srcId="{E8530C23-AE24-43BB-9441-27B5B14BE85D}" destId="{685A5C04-81C0-499E-985F-09853F4D1944}" srcOrd="6" destOrd="0" presId="urn:microsoft.com/office/officeart/2005/8/layout/hierarchy3"/>
    <dgm:cxn modelId="{94A816DF-A28F-4B28-ADED-E1F2EC25E6EF}" type="presParOf" srcId="{E8530C23-AE24-43BB-9441-27B5B14BE85D}" destId="{36C3C9E8-AAA8-40E0-8F08-4EA2D39AE99D}" srcOrd="7" destOrd="0" presId="urn:microsoft.com/office/officeart/2005/8/layout/hierarchy3"/>
    <dgm:cxn modelId="{CA03732A-09BD-4F84-87A3-9BB685C84507}" type="presParOf" srcId="{E8530C23-AE24-43BB-9441-27B5B14BE85D}" destId="{DB36C67C-7498-4538-92ED-6F2280C0CE0D}" srcOrd="8" destOrd="0" presId="urn:microsoft.com/office/officeart/2005/8/layout/hierarchy3"/>
    <dgm:cxn modelId="{DE714BC0-11BD-45F2-8E04-1395167C2E72}" type="presParOf" srcId="{E8530C23-AE24-43BB-9441-27B5B14BE85D}" destId="{F9A1D118-0F80-4BE2-A63F-619082F78ECD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4A6E0-C3FC-4700-9F2A-34F3F0F9E106}">
      <dsp:nvSpPr>
        <dsp:cNvPr id="0" name=""/>
        <dsp:cNvSpPr/>
      </dsp:nvSpPr>
      <dsp:spPr>
        <a:xfrm>
          <a:off x="136549" y="3079"/>
          <a:ext cx="2890629" cy="510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UMOWA O PRACĘ</a:t>
          </a:r>
          <a:endParaRPr lang="pl-PL" sz="1400" kern="1200" dirty="0"/>
        </a:p>
      </dsp:txBody>
      <dsp:txXfrm>
        <a:off x="151502" y="18032"/>
        <a:ext cx="2860723" cy="480622"/>
      </dsp:txXfrm>
    </dsp:sp>
    <dsp:sp modelId="{4309F439-B879-4C22-9112-5C052B5E9473}">
      <dsp:nvSpPr>
        <dsp:cNvPr id="0" name=""/>
        <dsp:cNvSpPr/>
      </dsp:nvSpPr>
      <dsp:spPr>
        <a:xfrm>
          <a:off x="425612" y="513607"/>
          <a:ext cx="181600" cy="837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256"/>
              </a:lnTo>
              <a:lnTo>
                <a:pt x="181600" y="83725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68A33-6537-4DDA-A19D-7F3CF2F1EDA9}">
      <dsp:nvSpPr>
        <dsp:cNvPr id="0" name=""/>
        <dsp:cNvSpPr/>
      </dsp:nvSpPr>
      <dsp:spPr>
        <a:xfrm>
          <a:off x="607212" y="627628"/>
          <a:ext cx="3373110" cy="1446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Pracownikiem może być wyłącznie osoba fizyczna, która ukończyła 18 lat.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 celu przyuczenia zawodowego lub przy wykonywaniu prac lekkich możliwe jest zatrudnienie młodocianego w wieku 16-18 lat.</a:t>
          </a:r>
          <a:endParaRPr lang="pl-PL" sz="1400" kern="1200" dirty="0"/>
        </a:p>
      </dsp:txBody>
      <dsp:txXfrm>
        <a:off x="649578" y="669994"/>
        <a:ext cx="3288378" cy="1361739"/>
      </dsp:txXfrm>
    </dsp:sp>
    <dsp:sp modelId="{C9347CF5-7881-400F-98DD-F236D0E07136}">
      <dsp:nvSpPr>
        <dsp:cNvPr id="0" name=""/>
        <dsp:cNvSpPr/>
      </dsp:nvSpPr>
      <dsp:spPr>
        <a:xfrm>
          <a:off x="425612" y="513607"/>
          <a:ext cx="361120" cy="2462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2043"/>
              </a:lnTo>
              <a:lnTo>
                <a:pt x="361120" y="246204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88012-1645-48BF-AB6C-5A1680DAC126}">
      <dsp:nvSpPr>
        <dsp:cNvPr id="0" name=""/>
        <dsp:cNvSpPr/>
      </dsp:nvSpPr>
      <dsp:spPr>
        <a:xfrm>
          <a:off x="786732" y="2610340"/>
          <a:ext cx="3682731" cy="730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Pracownik jest podporządkowany pracodawcy w zakresie miejsca, czasu i sposobu wykonywania pracy.</a:t>
          </a:r>
          <a:endParaRPr lang="pl-PL" sz="1400" kern="1200" dirty="0"/>
        </a:p>
      </dsp:txBody>
      <dsp:txXfrm>
        <a:off x="808131" y="2631739"/>
        <a:ext cx="3639933" cy="687823"/>
      </dsp:txXfrm>
    </dsp:sp>
    <dsp:sp modelId="{334C0E32-E9B4-462A-A003-213C47D1C038}">
      <dsp:nvSpPr>
        <dsp:cNvPr id="0" name=""/>
        <dsp:cNvSpPr/>
      </dsp:nvSpPr>
      <dsp:spPr>
        <a:xfrm>
          <a:off x="425612" y="513607"/>
          <a:ext cx="358253" cy="342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512"/>
              </a:lnTo>
              <a:lnTo>
                <a:pt x="358253" y="342251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52AF9-CCB2-4727-AA71-26B10D3161E0}">
      <dsp:nvSpPr>
        <dsp:cNvPr id="0" name=""/>
        <dsp:cNvSpPr/>
      </dsp:nvSpPr>
      <dsp:spPr>
        <a:xfrm>
          <a:off x="783865" y="3566401"/>
          <a:ext cx="3657710" cy="7394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Pracownik zobowiązuje się do starannego działania przy wykonywaniu pracy, a nie do osiągnięcia rezultatu.</a:t>
          </a:r>
          <a:endParaRPr lang="pl-PL" sz="1400" kern="1200" dirty="0"/>
        </a:p>
      </dsp:txBody>
      <dsp:txXfrm>
        <a:off x="805522" y="3588058"/>
        <a:ext cx="3614396" cy="696123"/>
      </dsp:txXfrm>
    </dsp:sp>
    <dsp:sp modelId="{5943C329-2BDC-4D24-B23C-8277744483A9}">
      <dsp:nvSpPr>
        <dsp:cNvPr id="0" name=""/>
        <dsp:cNvSpPr/>
      </dsp:nvSpPr>
      <dsp:spPr>
        <a:xfrm>
          <a:off x="425612" y="513607"/>
          <a:ext cx="333278" cy="4377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7345"/>
              </a:lnTo>
              <a:lnTo>
                <a:pt x="333278" y="437734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48B0A-20CE-4B80-A486-E49D465594CE}">
      <dsp:nvSpPr>
        <dsp:cNvPr id="0" name=""/>
        <dsp:cNvSpPr/>
      </dsp:nvSpPr>
      <dsp:spPr>
        <a:xfrm>
          <a:off x="758890" y="4647006"/>
          <a:ext cx="2798129" cy="487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Umowa o pracę jest zawsze odpłatna</a:t>
          </a:r>
          <a:r>
            <a:rPr lang="pl-PL" sz="1000" kern="1200" dirty="0" smtClean="0"/>
            <a:t>.</a:t>
          </a:r>
          <a:endParaRPr lang="pl-PL" sz="1000" kern="1200" dirty="0"/>
        </a:p>
      </dsp:txBody>
      <dsp:txXfrm>
        <a:off x="773180" y="4661296"/>
        <a:ext cx="2769549" cy="459314"/>
      </dsp:txXfrm>
    </dsp:sp>
    <dsp:sp modelId="{F614AE80-31E9-43AA-A93F-1E42445FFDD2}">
      <dsp:nvSpPr>
        <dsp:cNvPr id="0" name=""/>
        <dsp:cNvSpPr/>
      </dsp:nvSpPr>
      <dsp:spPr>
        <a:xfrm>
          <a:off x="425612" y="513607"/>
          <a:ext cx="473993" cy="5150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0574"/>
              </a:lnTo>
              <a:lnTo>
                <a:pt x="473993" y="515057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5CAEA-766F-4405-B85E-78FB1F8D2790}">
      <dsp:nvSpPr>
        <dsp:cNvPr id="0" name=""/>
        <dsp:cNvSpPr/>
      </dsp:nvSpPr>
      <dsp:spPr>
        <a:xfrm>
          <a:off x="899605" y="5364966"/>
          <a:ext cx="3385736" cy="598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Pracownik nie może powierzyć wykonywania swojej pracy innej osobie.</a:t>
          </a:r>
          <a:endParaRPr lang="pl-PL" sz="1400" kern="1200" dirty="0"/>
        </a:p>
      </dsp:txBody>
      <dsp:txXfrm>
        <a:off x="917132" y="5382493"/>
        <a:ext cx="3350682" cy="563378"/>
      </dsp:txXfrm>
    </dsp:sp>
    <dsp:sp modelId="{691C1FC5-EAEB-46B3-A5AA-21F3FE4BC232}">
      <dsp:nvSpPr>
        <dsp:cNvPr id="0" name=""/>
        <dsp:cNvSpPr/>
      </dsp:nvSpPr>
      <dsp:spPr>
        <a:xfrm>
          <a:off x="4541938" y="3079"/>
          <a:ext cx="2890629" cy="47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UMOWA ZLECENIA</a:t>
          </a:r>
          <a:endParaRPr lang="pl-PL" sz="1400" kern="1200" dirty="0"/>
        </a:p>
      </dsp:txBody>
      <dsp:txXfrm>
        <a:off x="4555933" y="17074"/>
        <a:ext cx="2862639" cy="449845"/>
      </dsp:txXfrm>
    </dsp:sp>
    <dsp:sp modelId="{09D20AE2-3262-4641-ADB5-8A3260D3B158}">
      <dsp:nvSpPr>
        <dsp:cNvPr id="0" name=""/>
        <dsp:cNvSpPr/>
      </dsp:nvSpPr>
      <dsp:spPr>
        <a:xfrm>
          <a:off x="4831001" y="480914"/>
          <a:ext cx="315055" cy="724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008"/>
              </a:lnTo>
              <a:lnTo>
                <a:pt x="315055" y="72400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43E38-49B9-4727-A4B6-60D4E9DCA9E2}">
      <dsp:nvSpPr>
        <dsp:cNvPr id="0" name=""/>
        <dsp:cNvSpPr/>
      </dsp:nvSpPr>
      <dsp:spPr>
        <a:xfrm>
          <a:off x="5146056" y="877957"/>
          <a:ext cx="2798129" cy="653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Zleceniobiorcą może być zarówno osoba fizyczna jak i osoba prawna.</a:t>
          </a:r>
          <a:endParaRPr lang="pl-PL" sz="1400" kern="1200" dirty="0"/>
        </a:p>
      </dsp:txBody>
      <dsp:txXfrm>
        <a:off x="5165209" y="897110"/>
        <a:ext cx="2759823" cy="615626"/>
      </dsp:txXfrm>
    </dsp:sp>
    <dsp:sp modelId="{B113DAE0-BD32-44B8-AF97-3C6C52922981}">
      <dsp:nvSpPr>
        <dsp:cNvPr id="0" name=""/>
        <dsp:cNvSpPr/>
      </dsp:nvSpPr>
      <dsp:spPr>
        <a:xfrm>
          <a:off x="4831001" y="480914"/>
          <a:ext cx="289062" cy="1638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8705"/>
              </a:lnTo>
              <a:lnTo>
                <a:pt x="289062" y="16387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55B3C-7DB0-43FD-A785-83096180F9DA}">
      <dsp:nvSpPr>
        <dsp:cNvPr id="0" name=""/>
        <dsp:cNvSpPr/>
      </dsp:nvSpPr>
      <dsp:spPr>
        <a:xfrm>
          <a:off x="5120064" y="1857504"/>
          <a:ext cx="2312503" cy="524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Zleceniobiorca sam organizuje sobie pracę.</a:t>
          </a:r>
          <a:endParaRPr lang="pl-PL" sz="1400" kern="1200" dirty="0"/>
        </a:p>
      </dsp:txBody>
      <dsp:txXfrm>
        <a:off x="5135418" y="1872858"/>
        <a:ext cx="2281795" cy="493522"/>
      </dsp:txXfrm>
    </dsp:sp>
    <dsp:sp modelId="{25F0A208-E41A-4FD4-9D5A-E268E6CE3114}">
      <dsp:nvSpPr>
        <dsp:cNvPr id="0" name=""/>
        <dsp:cNvSpPr/>
      </dsp:nvSpPr>
      <dsp:spPr>
        <a:xfrm>
          <a:off x="4831001" y="480914"/>
          <a:ext cx="289062" cy="2549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318"/>
              </a:lnTo>
              <a:lnTo>
                <a:pt x="289062" y="254931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76DD8-4ED4-440C-9B18-7C41C7201A93}">
      <dsp:nvSpPr>
        <dsp:cNvPr id="0" name=""/>
        <dsp:cNvSpPr/>
      </dsp:nvSpPr>
      <dsp:spPr>
        <a:xfrm>
          <a:off x="5120064" y="2743063"/>
          <a:ext cx="2798129" cy="574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Zleceniobiorca również zobowiązuje się do starannego wykonywania czynności.</a:t>
          </a:r>
          <a:endParaRPr lang="pl-PL" sz="1400" kern="1200" dirty="0"/>
        </a:p>
      </dsp:txBody>
      <dsp:txXfrm>
        <a:off x="5136886" y="2759885"/>
        <a:ext cx="2764485" cy="540695"/>
      </dsp:txXfrm>
    </dsp:sp>
    <dsp:sp modelId="{685A5C04-81C0-499E-985F-09853F4D1944}">
      <dsp:nvSpPr>
        <dsp:cNvPr id="0" name=""/>
        <dsp:cNvSpPr/>
      </dsp:nvSpPr>
      <dsp:spPr>
        <a:xfrm>
          <a:off x="4831001" y="480914"/>
          <a:ext cx="289062" cy="3459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838"/>
              </a:lnTo>
              <a:lnTo>
                <a:pt x="289062" y="345983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3C9E8-AAA8-40E0-8F08-4EA2D39AE99D}">
      <dsp:nvSpPr>
        <dsp:cNvPr id="0" name=""/>
        <dsp:cNvSpPr/>
      </dsp:nvSpPr>
      <dsp:spPr>
        <a:xfrm>
          <a:off x="5120064" y="3678731"/>
          <a:ext cx="2798129" cy="52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Umowa zlecenia może być nieodpłatna.</a:t>
          </a:r>
          <a:endParaRPr lang="pl-PL" sz="1400" kern="1200" dirty="0"/>
        </a:p>
      </dsp:txBody>
      <dsp:txXfrm>
        <a:off x="5135413" y="3694080"/>
        <a:ext cx="2767431" cy="493344"/>
      </dsp:txXfrm>
    </dsp:sp>
    <dsp:sp modelId="{DB36C67C-7498-4538-92ED-6F2280C0CE0D}">
      <dsp:nvSpPr>
        <dsp:cNvPr id="0" name=""/>
        <dsp:cNvSpPr/>
      </dsp:nvSpPr>
      <dsp:spPr>
        <a:xfrm>
          <a:off x="4831001" y="480914"/>
          <a:ext cx="289062" cy="4432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2238"/>
              </a:lnTo>
              <a:lnTo>
                <a:pt x="289062" y="443223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1D118-0F80-4BE2-A63F-619082F78ECD}">
      <dsp:nvSpPr>
        <dsp:cNvPr id="0" name=""/>
        <dsp:cNvSpPr/>
      </dsp:nvSpPr>
      <dsp:spPr>
        <a:xfrm>
          <a:off x="5120064" y="4564102"/>
          <a:ext cx="3385736" cy="6981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Przyjmujący zlecenie może powierzyć wykonywanie zlecenia osobie trzeciej.</a:t>
          </a:r>
          <a:endParaRPr lang="pl-PL" sz="1400" kern="1200" dirty="0"/>
        </a:p>
      </dsp:txBody>
      <dsp:txXfrm>
        <a:off x="5140511" y="4584549"/>
        <a:ext cx="3344842" cy="657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38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71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374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842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7143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49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56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255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50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914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68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13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3301CE-2146-491C-8293-562111B94166}" type="datetimeFigureOut">
              <a:rPr lang="pl-PL" smtClean="0"/>
              <a:pPr/>
              <a:t>2019-05-05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371600"/>
            <a:ext cx="7850832" cy="3353544"/>
          </a:xfrm>
        </p:spPr>
        <p:txBody>
          <a:bodyPr/>
          <a:lstStyle/>
          <a:p>
            <a:r>
              <a:rPr lang="pl-PL" smtClean="0"/>
              <a:t>Podstawy Prawa </a:t>
            </a:r>
            <a:r>
              <a:rPr lang="pl-PL" dirty="0"/>
              <a:t>P</a:t>
            </a:r>
            <a:r>
              <a:rPr lang="pl-PL" smtClean="0"/>
              <a:t>racy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SNA  2018/2019</a:t>
            </a:r>
            <a:br>
              <a:rPr lang="pl-PL" dirty="0" smtClean="0"/>
            </a:b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5373216"/>
            <a:ext cx="6400800" cy="787896"/>
          </a:xfrm>
        </p:spPr>
        <p:txBody>
          <a:bodyPr/>
          <a:lstStyle/>
          <a:p>
            <a:r>
              <a:rPr lang="pl-PL" dirty="0"/>
              <a:t>d</a:t>
            </a:r>
            <a:r>
              <a:rPr lang="pl-PL" dirty="0" smtClean="0"/>
              <a:t>r Eliza Mazurczak-Jasińska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64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 smtClean="0"/>
              <a:t>Ustawy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u</a:t>
            </a:r>
            <a:r>
              <a:rPr lang="pl-PL" sz="2400" dirty="0" smtClean="0"/>
              <a:t>stawa z dnia 26  kwietnia 1974 r. - Kodeks pracy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Zakres przedmiotowy: indywidualne stosunki pracy, układy zbiorowe pracy, niektóre zagadnienia dotyczące likwidowania indywidualnych sporów pracy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 smtClean="0"/>
              <a:t>Zakres podmiotowy: wszystkie osoby zatrudnione w ramach stosunków pracy z wyjątkami,</a:t>
            </a:r>
          </a:p>
          <a:p>
            <a:pPr marL="0" indent="0" algn="ctr">
              <a:buNone/>
            </a:pPr>
            <a:r>
              <a:rPr lang="pl-PL" sz="2400" dirty="0" smtClean="0"/>
              <a:t> ale</a:t>
            </a:r>
          </a:p>
          <a:p>
            <a:pPr marL="0" indent="0" algn="ctr">
              <a:buNone/>
            </a:pPr>
            <a:r>
              <a:rPr lang="pl-PL" sz="2400" dirty="0" smtClean="0"/>
              <a:t>             np. pragmatyki pracownicze (art. 5 k. p.)</a:t>
            </a:r>
          </a:p>
        </p:txBody>
      </p:sp>
    </p:spTree>
    <p:extLst>
      <p:ext uri="{BB962C8B-B14F-4D97-AF65-F5344CB8AC3E}">
        <p14:creationId xmlns:p14="http://schemas.microsoft.com/office/powerpoint/2010/main" val="34702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dirty="0" smtClean="0"/>
              <a:t>                               </a:t>
            </a:r>
          </a:p>
          <a:p>
            <a:pPr marL="0" indent="0" algn="ctr">
              <a:buNone/>
            </a:pPr>
            <a:r>
              <a:rPr lang="pl-PL" sz="2400" b="1" dirty="0" smtClean="0"/>
              <a:t>Ustawy cd.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400" b="1" dirty="0" smtClean="0"/>
              <a:t>Kodeks postępowania cywilnego </a:t>
            </a:r>
            <a:r>
              <a:rPr lang="pl-PL" sz="2400" dirty="0" smtClean="0"/>
              <a:t>– zwłaszcza art. 459-477[7a] k.p.c. postępowanie w sprawach z zakresu prawa pracy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400" b="1" dirty="0" smtClean="0"/>
              <a:t>Kodeks cywilny </a:t>
            </a:r>
            <a:r>
              <a:rPr lang="pl-PL" sz="2400" dirty="0" smtClean="0"/>
              <a:t>(pomocnicze źródło prawa pracy) art. 300 k. p.</a:t>
            </a:r>
          </a:p>
          <a:p>
            <a:pPr marL="0" indent="0" algn="just">
              <a:buNone/>
            </a:pPr>
            <a:r>
              <a:rPr lang="pl-PL" sz="2400" u="sng" dirty="0" smtClean="0"/>
              <a:t>Warunki zastosowania:</a:t>
            </a:r>
          </a:p>
          <a:p>
            <a:pPr marL="457200" indent="-457200" algn="just">
              <a:buAutoNum type="arabicParenR"/>
            </a:pPr>
            <a:r>
              <a:rPr lang="pl-PL" sz="2400" dirty="0"/>
              <a:t>o</a:t>
            </a:r>
            <a:r>
              <a:rPr lang="pl-PL" sz="2400" dirty="0" smtClean="0"/>
              <a:t>biektywna luka prawna, np. czynności prawne, wykładnia oświadczeń woli, terminy;</a:t>
            </a:r>
          </a:p>
          <a:p>
            <a:pPr marL="457200" indent="-457200" algn="just">
              <a:buAutoNum type="arabicParenR"/>
            </a:pPr>
            <a:r>
              <a:rPr lang="pl-PL" sz="2400" dirty="0" smtClean="0"/>
              <a:t>brak sprzeczności z zasadami prawa pracy;</a:t>
            </a:r>
          </a:p>
          <a:p>
            <a:pPr marL="0" indent="0" algn="just">
              <a:buNone/>
            </a:pPr>
            <a:r>
              <a:rPr lang="pl-PL" sz="2400" dirty="0" smtClean="0"/>
              <a:t>        stosowanie odpowiednie.</a:t>
            </a:r>
            <a:endParaRPr lang="pl-PL" sz="2400" dirty="0"/>
          </a:p>
          <a:p>
            <a:pPr marL="457200" indent="-457200" algn="just">
              <a:buAutoNum type="arabicParenR"/>
            </a:pPr>
            <a:endParaRPr lang="pl-PL" sz="2400" dirty="0" smtClean="0"/>
          </a:p>
          <a:p>
            <a:pPr marL="457200" indent="-457200" algn="just">
              <a:buAutoNum type="arabicParenR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8188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             </a:t>
            </a:r>
            <a:r>
              <a:rPr lang="pl-PL" sz="2400" b="1" dirty="0" smtClean="0"/>
              <a:t>autonomiczne (swoiste źródła prawa pracy)</a:t>
            </a:r>
          </a:p>
          <a:p>
            <a:pPr marL="0" indent="0">
              <a:buNone/>
            </a:pPr>
            <a:endParaRPr lang="pl-PL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u</a:t>
            </a:r>
            <a:r>
              <a:rPr lang="pl-PL" sz="2400" dirty="0" smtClean="0"/>
              <a:t>kłady zbiorowe pracy (zakładowe i ponadzakładowe)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p</a:t>
            </a:r>
            <a:r>
              <a:rPr lang="pl-PL" sz="2400" dirty="0" smtClean="0"/>
              <a:t>orozumienia zbiorowe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r</a:t>
            </a:r>
            <a:r>
              <a:rPr lang="pl-PL" sz="2400" dirty="0" smtClean="0"/>
              <a:t>egulaminy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statuty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0411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Umowy międzynarodowe</a:t>
            </a:r>
          </a:p>
          <a:p>
            <a:pPr marL="0" indent="0" algn="ctr">
              <a:buNone/>
            </a:pPr>
            <a:endParaRPr lang="pl-PL" sz="24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/>
              <a:t>j</a:t>
            </a:r>
            <a:r>
              <a:rPr lang="pl-PL" sz="2400" dirty="0" smtClean="0"/>
              <a:t>ako źródło prawa pracy – art. 87 Konstytucji RP</a:t>
            </a:r>
          </a:p>
          <a:p>
            <a:pPr marL="0" indent="0" algn="just">
              <a:buNone/>
            </a:pPr>
            <a:r>
              <a:rPr lang="pl-PL" sz="2400" b="1" dirty="0" smtClean="0"/>
              <a:t> </a:t>
            </a:r>
          </a:p>
          <a:p>
            <a:pPr marL="0" indent="0" algn="just">
              <a:buNone/>
            </a:pPr>
            <a:r>
              <a:rPr lang="pl-PL" sz="2400" dirty="0" smtClean="0"/>
              <a:t>Konwencje i zalecenia Międzynarodowej Organizacji Pracy (MOP)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7500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Akty wspólnotowe (UE)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</a:t>
            </a:r>
            <a:r>
              <a:rPr lang="pl-PL" dirty="0" smtClean="0"/>
              <a:t>rawo pierwotne i prawo wtórne (dyrektywy, rozporządzenia)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345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E\Desktop\IMG_55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0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 smtClean="0"/>
              <a:t> </a:t>
            </a:r>
            <a:r>
              <a:rPr lang="pl-PL" sz="2400" b="1" dirty="0" smtClean="0"/>
              <a:t>Charakter  norm prawa pracy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 smtClean="0"/>
              <a:t>Jednostronnie bezwzględnie obowiązujące – ustanawiają minimalny poziom uprawnień na rzecz pracowników, nie przewidując ich górnej granicy , która została pozostawiona stronom umowy (indywidualnej bądź zbiorowej) do uzgodnienia.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039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000" b="1" dirty="0" smtClean="0"/>
              <a:t>Zasada uprzywilejowania pracownika</a:t>
            </a:r>
          </a:p>
          <a:p>
            <a:pPr marL="0" indent="0" algn="ctr">
              <a:buNone/>
            </a:pPr>
            <a:endParaRPr lang="pl-PL" sz="2000" b="1" dirty="0"/>
          </a:p>
          <a:p>
            <a:pPr marL="0" indent="0" algn="ctr">
              <a:buNone/>
            </a:pPr>
            <a:r>
              <a:rPr lang="pl-PL" sz="2000" dirty="0"/>
              <a:t>Postanowienia umów o pracę oraz innych aktów, na których podstawie powstaje stosunek pracy, nie mogą być mniej korzystne dla pracownika niż przepisy prawa pracy</a:t>
            </a:r>
            <a:r>
              <a:rPr lang="pl-PL" sz="2000" dirty="0" smtClean="0"/>
              <a:t>.</a:t>
            </a:r>
          </a:p>
          <a:p>
            <a:pPr marL="0" indent="0" algn="ctr">
              <a:buNone/>
            </a:pPr>
            <a:r>
              <a:rPr lang="pl-PL" sz="2000" dirty="0"/>
              <a:t>	Postanowienia umów i aktów, o których mowa w § 1, mniej korzystne dla pracownika niż przepisy prawa pracy są nieważne; zamiast nich stosuje się odpowiednie przepisy prawa pracy</a:t>
            </a:r>
            <a:r>
              <a:rPr lang="pl-PL" sz="2000" dirty="0" smtClean="0"/>
              <a:t>.</a:t>
            </a:r>
          </a:p>
          <a:p>
            <a:pPr marL="0" indent="0" algn="ctr">
              <a:buNone/>
            </a:pPr>
            <a:endParaRPr lang="pl-PL" sz="2000" dirty="0"/>
          </a:p>
          <a:p>
            <a:pPr marL="0" indent="0" algn="ctr">
              <a:buNone/>
            </a:pPr>
            <a:r>
              <a:rPr lang="pl-PL" sz="2000" dirty="0" smtClean="0"/>
              <a:t>(art. 18§1 i §2 </a:t>
            </a:r>
            <a:r>
              <a:rPr lang="pl-PL" sz="2000" dirty="0" err="1" smtClean="0"/>
              <a:t>k.p</a:t>
            </a:r>
            <a:r>
              <a:rPr lang="pl-PL" sz="2000" dirty="0" smtClean="0"/>
              <a:t>.)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242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000" b="1" dirty="0" smtClean="0"/>
              <a:t>Zasada korzystności</a:t>
            </a:r>
          </a:p>
          <a:p>
            <a:pPr marL="0" indent="0" algn="ctr">
              <a:buNone/>
            </a:pPr>
            <a:r>
              <a:rPr lang="pl-PL" sz="2000" b="1" dirty="0" smtClean="0"/>
              <a:t>(hierarchia źródeł prawa)</a:t>
            </a:r>
          </a:p>
          <a:p>
            <a:pPr marL="0" indent="0" algn="ctr">
              <a:buNone/>
            </a:pPr>
            <a:endParaRPr lang="pl-PL" sz="2000" b="1" dirty="0"/>
          </a:p>
          <a:p>
            <a:pPr marL="0" indent="0" algn="ctr">
              <a:buNone/>
            </a:pPr>
            <a:r>
              <a:rPr lang="pl-PL" sz="2000" dirty="0"/>
              <a:t>Postanowienia układów zbiorowych pracy i porozumień zbiorowych oraz regulaminów i statutów nie mogą być mniej korzystne dla pracowników niż przepisy Kodeksu pracy oraz innych ustaw i aktów wykonawczych</a:t>
            </a:r>
            <a:r>
              <a:rPr lang="pl-PL" sz="2000" dirty="0" smtClean="0"/>
              <a:t>.</a:t>
            </a:r>
          </a:p>
          <a:p>
            <a:pPr marL="0" indent="0" algn="ctr">
              <a:buNone/>
            </a:pPr>
            <a:endParaRPr lang="pl-PL" sz="2000" dirty="0" smtClean="0"/>
          </a:p>
          <a:p>
            <a:pPr marL="0" indent="0" algn="ctr">
              <a:buNone/>
            </a:pPr>
            <a:r>
              <a:rPr lang="pl-PL" sz="2000" dirty="0"/>
              <a:t>	Postanowienia regulaminów i statutów nie mogą być mniej korzystne dla pracowników niż postanowienia układów zbiorowych pracy i porozumień zbiorowych</a:t>
            </a:r>
            <a:r>
              <a:rPr lang="pl-PL" sz="2000" dirty="0" smtClean="0"/>
              <a:t>.</a:t>
            </a:r>
          </a:p>
          <a:p>
            <a:pPr marL="0" indent="0" algn="ctr">
              <a:buNone/>
            </a:pPr>
            <a:endParaRPr lang="pl-PL" sz="2000" dirty="0"/>
          </a:p>
          <a:p>
            <a:pPr marL="0" indent="0" algn="ctr">
              <a:buNone/>
            </a:pPr>
            <a:r>
              <a:rPr lang="pl-PL" sz="2000" dirty="0" smtClean="0"/>
              <a:t>(art. 9 §2 i §3 k. p.)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162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 smtClean="0"/>
              <a:t>POJĘCIE STOSUNKU PRACY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225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Prawo pracy</a:t>
            </a:r>
          </a:p>
          <a:p>
            <a:pPr marL="0" indent="0" algn="ctr">
              <a:buNone/>
            </a:pPr>
            <a:r>
              <a:rPr lang="pl-PL" sz="2400" b="1" dirty="0" smtClean="0"/>
              <a:t>  (definicja legalna)</a:t>
            </a:r>
          </a:p>
          <a:p>
            <a:pPr marL="0" indent="0" algn="ctr">
              <a:buNone/>
            </a:pPr>
            <a:r>
              <a:rPr lang="pl-PL" sz="2200" dirty="0"/>
              <a:t> </a:t>
            </a:r>
            <a:endParaRPr lang="pl-PL" sz="2200" dirty="0" smtClean="0"/>
          </a:p>
          <a:p>
            <a:pPr marL="0" indent="0" algn="ctr">
              <a:buNone/>
            </a:pPr>
            <a:r>
              <a:rPr lang="pl-PL" sz="2200" dirty="0"/>
              <a:t>przepisy </a:t>
            </a:r>
            <a:r>
              <a:rPr lang="pl-PL" sz="2200" b="1" dirty="0"/>
              <a:t>Kodeksu pracy </a:t>
            </a:r>
            <a:r>
              <a:rPr lang="pl-PL" sz="2200" dirty="0"/>
              <a:t>oraz przepisy innych </a:t>
            </a:r>
            <a:r>
              <a:rPr lang="pl-PL" sz="2200" b="1" dirty="0"/>
              <a:t>ustaw i aktów wykonawczych</a:t>
            </a:r>
            <a:r>
              <a:rPr lang="pl-PL" sz="2200" dirty="0"/>
              <a:t>, określające prawa i obowiązki pracowników i pracodawców, a także postanowienia </a:t>
            </a:r>
            <a:r>
              <a:rPr lang="pl-PL" sz="2200" b="1" dirty="0"/>
              <a:t>układów zbiorowych pracy </a:t>
            </a:r>
            <a:r>
              <a:rPr lang="pl-PL" sz="2200" dirty="0"/>
              <a:t>i innych opartych na ustawie </a:t>
            </a:r>
            <a:r>
              <a:rPr lang="pl-PL" sz="2200" b="1" dirty="0"/>
              <a:t>porozumień zbiorowych</a:t>
            </a:r>
            <a:r>
              <a:rPr lang="pl-PL" sz="2200" dirty="0"/>
              <a:t>, </a:t>
            </a:r>
            <a:r>
              <a:rPr lang="pl-PL" sz="2200" b="1" dirty="0"/>
              <a:t>regulaminów</a:t>
            </a:r>
            <a:r>
              <a:rPr lang="pl-PL" sz="2200" dirty="0"/>
              <a:t> i </a:t>
            </a:r>
            <a:r>
              <a:rPr lang="pl-PL" sz="2200" b="1" dirty="0"/>
              <a:t>statutów</a:t>
            </a:r>
            <a:r>
              <a:rPr lang="pl-PL" sz="2200" dirty="0"/>
              <a:t> określających prawa i obowiązki stron stosunku pracy</a:t>
            </a:r>
            <a:r>
              <a:rPr lang="pl-PL" sz="2200" dirty="0" smtClean="0"/>
              <a:t>.</a:t>
            </a:r>
          </a:p>
          <a:p>
            <a:pPr marL="0" indent="0" algn="ctr">
              <a:buNone/>
            </a:pPr>
            <a:endParaRPr lang="pl-PL" sz="2200" dirty="0"/>
          </a:p>
          <a:p>
            <a:pPr marL="0" indent="0" algn="ctr">
              <a:buNone/>
            </a:pPr>
            <a:r>
              <a:rPr lang="pl-PL" sz="2200" dirty="0" smtClean="0"/>
              <a:t>(art. 9§1 k. p.)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4038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 smtClean="0"/>
              <a:t>Definicja stosunku pracy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 smtClean="0"/>
              <a:t>Przez </a:t>
            </a:r>
            <a:r>
              <a:rPr lang="pl-PL" sz="2400" dirty="0"/>
              <a:t>nawiązanie stosunku pracy pracownik zobowiązuje się do wykonywania pracy określonego rodzaju na rzecz pracodawcy i pod jego kierownictwem oraz w miejscu i czasie wyznaczonym przez pracodawcę, a pracodawca - do zatrudniania pracownika za </a:t>
            </a:r>
            <a:r>
              <a:rPr lang="pl-PL" sz="2400" dirty="0" smtClean="0"/>
              <a:t>wynagrodzeniem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 smtClean="0"/>
              <a:t>(art. 22 § 1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90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 smtClean="0"/>
              <a:t>Stosunek pracy ma charakter zobowiązaniowy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/>
              <a:t>K</a:t>
            </a:r>
            <a:r>
              <a:rPr lang="pl-PL" sz="2400" dirty="0" smtClean="0"/>
              <a:t>ażda ze stron stosunku pracy jest wobec drugiej zobowiązana i zarazem uprawniona do określonego świadczenia.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400" dirty="0" smtClean="0"/>
              <a:t>Stosunek pracy jest zatem stosunkiem prawnym o charakterze dwustronnie zobowiązującym.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950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i="1" u="sng" dirty="0" smtClean="0"/>
              <a:t>Cechy stosunku pracy</a:t>
            </a:r>
          </a:p>
          <a:p>
            <a:pPr marL="0" indent="0" algn="ctr">
              <a:buNone/>
            </a:pPr>
            <a:endParaRPr lang="pl-PL" b="1" i="1" u="sng" dirty="0" smtClean="0"/>
          </a:p>
          <a:p>
            <a:pPr marL="0" indent="0" algn="ctr">
              <a:buNone/>
            </a:pPr>
            <a:r>
              <a:rPr lang="pl-PL" sz="2400" b="1" dirty="0" smtClean="0"/>
              <a:t>Podporządkowanie</a:t>
            </a:r>
            <a:r>
              <a:rPr lang="pl-PL" sz="2400" dirty="0" smtClean="0"/>
              <a:t> </a:t>
            </a:r>
            <a:r>
              <a:rPr lang="pl-PL" sz="2400" b="1" dirty="0" smtClean="0"/>
              <a:t>pracownika</a:t>
            </a:r>
          </a:p>
          <a:p>
            <a:pPr marL="0" indent="0" algn="ctr">
              <a:buNone/>
            </a:pPr>
            <a:r>
              <a:rPr lang="pl-PL" sz="2400" dirty="0" smtClean="0"/>
              <a:t>(kierownictwo pracodawcy)</a:t>
            </a:r>
          </a:p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Oznacza możność wydawania pracownikowi poleceń przez pracodawcę.</a:t>
            </a:r>
          </a:p>
          <a:p>
            <a:pPr marL="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Podporządkowanie umowne: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c</a:t>
            </a:r>
            <a:r>
              <a:rPr lang="pl-PL" sz="2400" dirty="0" smtClean="0"/>
              <a:t>o do rodzaju pracy (stanowiska pracy);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c</a:t>
            </a:r>
            <a:r>
              <a:rPr lang="pl-PL" sz="2400" dirty="0" smtClean="0"/>
              <a:t>o do miejsca pracy;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c</a:t>
            </a:r>
            <a:r>
              <a:rPr lang="pl-PL" sz="2400" dirty="0" smtClean="0"/>
              <a:t>o do czasu pracy;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c</a:t>
            </a:r>
            <a:r>
              <a:rPr lang="pl-PL" sz="2400" dirty="0" smtClean="0"/>
              <a:t>o do sposobu wykonywania pracy.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597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 smtClean="0"/>
              <a:t>Pracownik zobowiązany jest do wykonywania </a:t>
            </a:r>
            <a:r>
              <a:rPr lang="pl-PL" sz="2400" b="1" dirty="0" smtClean="0"/>
              <a:t>tylko takich poleceń</a:t>
            </a:r>
            <a:r>
              <a:rPr lang="pl-PL" sz="2400" dirty="0" smtClean="0"/>
              <a:t>, które </a:t>
            </a:r>
            <a:r>
              <a:rPr lang="pl-PL" sz="2400" b="1" dirty="0" smtClean="0"/>
              <a:t>nie są sprzeczne </a:t>
            </a:r>
            <a:r>
              <a:rPr lang="pl-PL" sz="2400" dirty="0" smtClean="0"/>
              <a:t>z:</a:t>
            </a:r>
          </a:p>
          <a:p>
            <a:pPr marL="0" indent="0" algn="ctr">
              <a:buNone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przepisami prawa lub 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umową o pracę (art. 100 </a:t>
            </a:r>
            <a:r>
              <a:rPr lang="pl-PL" sz="2400" dirty="0" err="1" smtClean="0"/>
              <a:t>k.p</a:t>
            </a:r>
            <a:r>
              <a:rPr lang="pl-PL" sz="2400" dirty="0" smtClean="0"/>
              <a:t>.) oraz </a:t>
            </a:r>
          </a:p>
          <a:p>
            <a:pPr>
              <a:buFontTx/>
              <a:buChar char="-"/>
            </a:pP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zasadami współżycia społecznego (art. 58 § 2 k.c. w zw. z art. 300 </a:t>
            </a:r>
            <a:r>
              <a:rPr lang="pl-PL" sz="2400" dirty="0" err="1" smtClean="0"/>
              <a:t>k.p</a:t>
            </a:r>
            <a:r>
              <a:rPr lang="pl-PL" sz="2400" dirty="0" smtClean="0"/>
              <a:t>.)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578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i="1" dirty="0" smtClean="0"/>
              <a:t>Cechy stosunku pracy c.d.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2400" b="1" dirty="0" smtClean="0"/>
              <a:t>Osobiste świadczenie</a:t>
            </a:r>
            <a:r>
              <a:rPr lang="pl-PL" sz="2400" dirty="0" smtClean="0"/>
              <a:t> </a:t>
            </a:r>
            <a:r>
              <a:rPr lang="pl-PL" sz="2400" b="1" dirty="0"/>
              <a:t>pracy</a:t>
            </a:r>
          </a:p>
          <a:p>
            <a:pPr algn="ctr"/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Pracownik </a:t>
            </a:r>
            <a:r>
              <a:rPr lang="pl-PL" sz="2400" b="1" dirty="0"/>
              <a:t>zobowiązuje się</a:t>
            </a:r>
            <a:r>
              <a:rPr lang="pl-PL" sz="2400" dirty="0"/>
              <a:t> do wykonywania pracy (art. 22 § 1 k</a:t>
            </a:r>
            <a:r>
              <a:rPr lang="pl-PL" sz="2400" dirty="0" smtClean="0"/>
              <a:t>. p</a:t>
            </a:r>
            <a:r>
              <a:rPr lang="pl-PL" sz="2400" dirty="0"/>
              <a:t>.).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Nie ma możliwości samodzielnego podstawienia zastępcy.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60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b="1" i="1" dirty="0"/>
              <a:t>Cechy stosunku pracy c.d</a:t>
            </a:r>
            <a:r>
              <a:rPr lang="pl-PL" b="1" i="1" dirty="0" smtClean="0"/>
              <a:t>.</a:t>
            </a:r>
          </a:p>
          <a:p>
            <a:pPr marL="0" indent="0" algn="ctr">
              <a:buNone/>
            </a:pPr>
            <a:r>
              <a:rPr lang="pl-PL" sz="2600" b="1" dirty="0" smtClean="0"/>
              <a:t>Ryzyko pracodawcy</a:t>
            </a:r>
            <a:endParaRPr lang="pl-PL" sz="2600" b="1" dirty="0"/>
          </a:p>
          <a:p>
            <a:pPr marL="0" indent="0" algn="ctr">
              <a:buNone/>
            </a:pPr>
            <a:endParaRPr lang="pl-PL" sz="2600" b="1" dirty="0" smtClean="0"/>
          </a:p>
          <a:p>
            <a:pPr marL="0" indent="0" algn="just">
              <a:buNone/>
            </a:pPr>
            <a:r>
              <a:rPr lang="pl-PL" sz="2600" b="1" dirty="0" smtClean="0"/>
              <a:t>Ryzyko ekonomiczne</a:t>
            </a:r>
          </a:p>
          <a:p>
            <a:pPr marL="0" indent="0" algn="just">
              <a:buNone/>
            </a:pPr>
            <a:r>
              <a:rPr lang="pl-PL" sz="2400" dirty="0" smtClean="0"/>
              <a:t>Polega na obciążeniu pracodawcy obowiązkiem wypłaty wynagrodzenia i realizacji innych świadczeń wynikających ze stosunku pracy niezależnie od efektów ekonomicznych prowadzonej działalności.</a:t>
            </a:r>
          </a:p>
          <a:p>
            <a:pPr marL="0" indent="0" algn="just">
              <a:buNone/>
            </a:pPr>
            <a:endParaRPr lang="pl-PL" sz="2600" b="1" dirty="0" smtClean="0"/>
          </a:p>
          <a:p>
            <a:pPr marL="0" indent="0" algn="just">
              <a:buNone/>
            </a:pPr>
            <a:r>
              <a:rPr lang="pl-PL" sz="2400" b="1" dirty="0" smtClean="0"/>
              <a:t>Ryzyko techniczne</a:t>
            </a:r>
          </a:p>
          <a:p>
            <a:pPr marL="0" indent="0" algn="just">
              <a:buNone/>
            </a:pPr>
            <a:r>
              <a:rPr lang="pl-PL" sz="2400" dirty="0" smtClean="0"/>
              <a:t>Pracodawca jest zobowiązany wypłacać wynagrodzenie za czas nieświadczenia pracy z przyczyn techniczno-organizacyjnych, jeśli pracownik był gotowy do wykonywania  pracy.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4218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r>
              <a:rPr lang="pl-PL" sz="2400" b="1" dirty="0" smtClean="0"/>
              <a:t>Ryzyko socjalne</a:t>
            </a:r>
          </a:p>
          <a:p>
            <a:pPr marL="0" indent="0" algn="just">
              <a:buNone/>
            </a:pPr>
            <a:r>
              <a:rPr lang="pl-PL" sz="2400" dirty="0" smtClean="0"/>
              <a:t>Pracodawca jest zobowiązany wypłacać wynagrodzenie za czas nieświadczenia pracy w razie nieobecności pracownika w pracy z ważnych względów osobistych (np. choroby, opieki nad dzieckiem itd.).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b="1" dirty="0" smtClean="0"/>
              <a:t>Ryzyko osobowe</a:t>
            </a:r>
          </a:p>
          <a:p>
            <a:pPr marL="0" indent="0" algn="just">
              <a:buNone/>
            </a:pPr>
            <a:r>
              <a:rPr lang="pl-PL" sz="2400" dirty="0" smtClean="0"/>
              <a:t>Podmiot zatrudniający obciążony jest skutkami niezawinionych i niekiedy także zawinionych przez pracownika działań wyrządzających pracodawcy szkodę.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820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i="1" dirty="0" smtClean="0"/>
              <a:t>Cechy stosunku pracy c.d.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sz="2400" b="1" dirty="0" smtClean="0"/>
              <a:t>Odpłatność</a:t>
            </a:r>
            <a:endParaRPr lang="pl-PL" sz="2400" b="1" dirty="0"/>
          </a:p>
          <a:p>
            <a:pPr marL="0" indent="0" algn="just">
              <a:buNone/>
            </a:pPr>
            <a:r>
              <a:rPr lang="pl-PL" sz="2400" dirty="0" smtClean="0"/>
              <a:t>Pracodawca ma obowiązek  zatrudniania </a:t>
            </a:r>
            <a:r>
              <a:rPr lang="pl-PL" sz="2400" dirty="0"/>
              <a:t>pracownika za </a:t>
            </a:r>
            <a:r>
              <a:rPr lang="pl-PL" sz="2400" u="sng" dirty="0" smtClean="0"/>
              <a:t>wynagrodzeniem</a:t>
            </a:r>
          </a:p>
          <a:p>
            <a:pPr marL="0" indent="0" algn="ctr">
              <a:buNone/>
            </a:pPr>
            <a:r>
              <a:rPr lang="pl-PL" sz="2400" dirty="0" smtClean="0"/>
              <a:t>a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p</a:t>
            </a:r>
            <a:r>
              <a:rPr lang="pl-PL" sz="2400" dirty="0" smtClean="0"/>
              <a:t>racownik </a:t>
            </a:r>
            <a:r>
              <a:rPr lang="pl-PL" sz="2400" dirty="0"/>
              <a:t>nie może zrzec się prawa do </a:t>
            </a:r>
            <a:r>
              <a:rPr lang="pl-PL" sz="2400" dirty="0" smtClean="0"/>
              <a:t>wynagrodzenia </a:t>
            </a:r>
            <a:r>
              <a:rPr lang="pl-PL" sz="2400" dirty="0"/>
              <a:t>ani przenieść tego prawa na inną </a:t>
            </a:r>
          </a:p>
          <a:p>
            <a:pPr marL="0" indent="0" algn="just">
              <a:buNone/>
            </a:pPr>
            <a:r>
              <a:rPr lang="pl-PL" sz="2400" dirty="0"/>
              <a:t>osobę (art. 84 </a:t>
            </a:r>
            <a:r>
              <a:rPr lang="pl-PL" sz="2400" dirty="0" err="1"/>
              <a:t>k.p</a:t>
            </a:r>
            <a:r>
              <a:rPr lang="pl-PL" sz="2400" dirty="0"/>
              <a:t>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1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26163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 smtClean="0"/>
              <a:t>O kwalifikacji prawnej danego stosunku zatrudnienia decyduje zespół przedstawionych cech pracy.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	Zatrudnienie w warunkach odpowiadających tym cechom ma charakter pracowniczy bez względu na nazwę zawartej przez strony </a:t>
            </a:r>
            <a:r>
              <a:rPr lang="pl-PL" sz="2400" dirty="0"/>
              <a:t>umowy(art. 22 § 1¹ </a:t>
            </a:r>
            <a:r>
              <a:rPr lang="pl-PL" sz="2400" dirty="0" err="1"/>
              <a:t>k.p</a:t>
            </a:r>
            <a:r>
              <a:rPr lang="pl-PL" sz="2400" dirty="0" smtClean="0"/>
              <a:t>.)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333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001216"/>
              </p:ext>
            </p:extLst>
          </p:nvPr>
        </p:nvGraphicFramePr>
        <p:xfrm>
          <a:off x="250825" y="260350"/>
          <a:ext cx="8642350" cy="6326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7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Przedmiot prawa pracy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w</a:t>
            </a:r>
            <a:r>
              <a:rPr lang="pl-PL" sz="2400" dirty="0" smtClean="0"/>
              <a:t>szystkie stosunki społeczne związane z pracą podporządkowaną ludzi (stosunki prawa pracy)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b="1" dirty="0" smtClean="0"/>
              <a:t>Stosunki pracy </a:t>
            </a:r>
            <a:r>
              <a:rPr lang="pl-PL" sz="2400" dirty="0" smtClean="0"/>
              <a:t>zachodzą między pracodawcami i pracownikami w. procesach pracy podporządkowanej.</a:t>
            </a:r>
          </a:p>
        </p:txBody>
      </p:sp>
    </p:spTree>
    <p:extLst>
      <p:ext uri="{BB962C8B-B14F-4D97-AF65-F5344CB8AC3E}">
        <p14:creationId xmlns:p14="http://schemas.microsoft.com/office/powerpoint/2010/main" val="13260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 smtClean="0"/>
              <a:t>STRONY STOSUNKU PRACY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352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 smtClean="0"/>
              <a:t>PRACOWNIK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51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Pracownikiem</a:t>
            </a:r>
          </a:p>
          <a:p>
            <a:pPr marL="0" indent="0" algn="ctr">
              <a:buNone/>
            </a:pPr>
            <a:r>
              <a:rPr lang="pl-PL" dirty="0"/>
              <a:t> jest osoba, która została zatrudniona na podstawie umowy o pracę, powołania, wyboru, mianowania lub spółdzielczej umowy o pracę (art. 2 </a:t>
            </a:r>
            <a:r>
              <a:rPr lang="pl-PL" dirty="0" err="1"/>
              <a:t>k.p</a:t>
            </a:r>
            <a:r>
              <a:rPr lang="pl-PL" dirty="0"/>
              <a:t>.). </a:t>
            </a: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Pracownikiem może być tylko osoba fizyczna!!!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04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Pracownikami </a:t>
            </a:r>
            <a:r>
              <a:rPr lang="pl-PL" b="1" dirty="0"/>
              <a:t>nie są </a:t>
            </a:r>
            <a:r>
              <a:rPr lang="pl-PL" dirty="0"/>
              <a:t>następujące osoby: </a:t>
            </a:r>
          </a:p>
          <a:p>
            <a:endParaRPr lang="pl-PL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wykonujące pracę na podstawie umów typu cywilnoprawnego, np. umowy zlecenia, umowy o dzieło, umowy </a:t>
            </a:r>
            <a:r>
              <a:rPr lang="pl-PL" sz="2400" dirty="0" smtClean="0"/>
              <a:t>agencyjnej</a:t>
            </a:r>
            <a:r>
              <a:rPr lang="pl-PL" sz="2400" dirty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jednoosobowo prowadzące samodzielną działalność </a:t>
            </a:r>
            <a:r>
              <a:rPr lang="pl-PL" sz="2400" dirty="0" smtClean="0"/>
              <a:t>gospodarczą</a:t>
            </a:r>
            <a:r>
              <a:rPr lang="pl-PL" sz="2400" dirty="0"/>
              <a:t> </a:t>
            </a:r>
            <a:r>
              <a:rPr lang="pl-PL" sz="2400" dirty="0" smtClean="0"/>
              <a:t>(samozatrudnienie);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 zatrudnione w tzw. służbach </a:t>
            </a:r>
            <a:r>
              <a:rPr lang="pl-PL" sz="2400" dirty="0" smtClean="0"/>
              <a:t>mundurowych, np. funkcjonariusze Policji, Agencji </a:t>
            </a:r>
            <a:r>
              <a:rPr lang="pl-PL" sz="2400" dirty="0"/>
              <a:t>Bezpieczeństwa Wewnętrznego, </a:t>
            </a:r>
            <a:r>
              <a:rPr lang="pl-PL" sz="2400" dirty="0" smtClean="0"/>
              <a:t>Służby </a:t>
            </a:r>
            <a:r>
              <a:rPr lang="pl-PL" sz="2400" dirty="0"/>
              <a:t>Więziennej, </a:t>
            </a:r>
            <a:r>
              <a:rPr lang="pl-PL" sz="2400" dirty="0" smtClean="0"/>
              <a:t>Straży Granicznej, Państwowej </a:t>
            </a:r>
            <a:r>
              <a:rPr lang="pl-PL" sz="2400" dirty="0"/>
              <a:t>Straży Pożarnej</a:t>
            </a:r>
            <a:r>
              <a:rPr lang="pl-PL" sz="2400" dirty="0" smtClean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wykonujące pracę </a:t>
            </a:r>
            <a:r>
              <a:rPr lang="pl-PL" sz="2400" dirty="0" smtClean="0"/>
              <a:t>nakładczą.</a:t>
            </a: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endParaRPr lang="pl-PL" dirty="0" smtClean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76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Warunki jakie należy spełnić </a:t>
            </a:r>
            <a:r>
              <a:rPr lang="pl-PL" dirty="0" smtClean="0"/>
              <a:t>łącznie aby </a:t>
            </a:r>
            <a:r>
              <a:rPr lang="pl-PL" dirty="0"/>
              <a:t>móc ubiegać się o status pracownika: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1) określony </a:t>
            </a:r>
            <a:r>
              <a:rPr lang="pl-PL" dirty="0"/>
              <a:t>wiek (18 lat) </a:t>
            </a:r>
            <a:endParaRPr lang="pl-PL" dirty="0" smtClean="0"/>
          </a:p>
          <a:p>
            <a:pPr marL="514350" indent="-514350">
              <a:buAutoNum type="arabicParenR"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                                     oraz 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2) co </a:t>
            </a:r>
            <a:r>
              <a:rPr lang="pl-PL" dirty="0"/>
              <a:t>najmniej </a:t>
            </a:r>
            <a:r>
              <a:rPr lang="pl-PL" dirty="0" smtClean="0"/>
              <a:t>ograniczona </a:t>
            </a:r>
            <a:r>
              <a:rPr lang="pl-PL" dirty="0"/>
              <a:t>zdolność do dokonywania czynności prawnych (por. art. 22 § 2 i 3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219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 smtClean="0"/>
              <a:t>PRACODAWCA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8181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Pracodawcą jest jednostka organizacyjna, choćby nie posiadała osobowości prawnej, a także osoba fizyczna, jeżeli zatrudniają one pracowników. </a:t>
            </a:r>
          </a:p>
          <a:p>
            <a:pPr marL="0" indent="0" algn="ctr">
              <a:buNone/>
            </a:pPr>
            <a:r>
              <a:rPr lang="pl-PL" dirty="0"/>
              <a:t>(art. 3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67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sz="2400" dirty="0"/>
              <a:t>Pracodawcą jest każdy podmiot, który zatrudnia pracowników we własnym imieniu.</a:t>
            </a:r>
          </a:p>
          <a:p>
            <a:pPr marL="0" indent="0">
              <a:buNone/>
            </a:pPr>
            <a:r>
              <a:rPr lang="pl-PL" sz="2400" dirty="0"/>
              <a:t>Bez względu na: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status prawny jednostki zatrudniającej (osoba prawna, jednostka organizacyjna nieposiadająca osobowości prawnej, osoba fizyczna</a:t>
            </a:r>
            <a:r>
              <a:rPr lang="pl-PL" sz="2400" dirty="0" smtClean="0"/>
              <a:t>);</a:t>
            </a:r>
            <a:endParaRPr lang="pl-PL" sz="2400" dirty="0"/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jej </a:t>
            </a:r>
            <a:r>
              <a:rPr lang="pl-PL" sz="2400" dirty="0"/>
              <a:t>formę organizacyjną (spółka, fundacja, spółdzielnia, zakład opieki zdrowotnej, szkoła, osoba prywatna itp</a:t>
            </a:r>
            <a:r>
              <a:rPr lang="pl-PL" sz="2400" dirty="0" smtClean="0"/>
              <a:t>.); </a:t>
            </a:r>
            <a:endParaRPr lang="pl-PL" sz="2400" dirty="0"/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cel </a:t>
            </a:r>
            <a:r>
              <a:rPr lang="pl-PL" sz="2400" dirty="0"/>
              <a:t>działalności (gospodarczy, niezarobkowy).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34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/>
              <a:t>Status pracodawcy </a:t>
            </a:r>
            <a:r>
              <a:rPr lang="pl-PL" sz="2400" dirty="0" smtClean="0"/>
              <a:t>mają, </a:t>
            </a:r>
            <a:r>
              <a:rPr lang="pl-PL" sz="2400" dirty="0"/>
              <a:t>np</a:t>
            </a:r>
            <a:r>
              <a:rPr lang="pl-PL" sz="2400" dirty="0" smtClean="0"/>
              <a:t>.: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przedsiębiorstwa państwowe, </a:t>
            </a:r>
            <a:endParaRPr lang="pl-PL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zakłady </a:t>
            </a:r>
            <a:r>
              <a:rPr lang="pl-PL" sz="2400" dirty="0"/>
              <a:t>opieki zdrowotnej,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partie polityczne,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organizacje społeczne,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organizacje pracodawców,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związki </a:t>
            </a:r>
            <a:r>
              <a:rPr lang="pl-PL" sz="2400" dirty="0" smtClean="0"/>
              <a:t>zawodowe,</a:t>
            </a: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spółki handlowe 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spółdzielnie,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szkoły </a:t>
            </a:r>
            <a:r>
              <a:rPr lang="pl-PL" sz="2400" dirty="0"/>
              <a:t>wyższe,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stowarzyszenia</a:t>
            </a:r>
            <a:r>
              <a:rPr lang="pl-PL" sz="2400" dirty="0"/>
              <a:t>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f</a:t>
            </a:r>
            <a:r>
              <a:rPr lang="pl-PL" sz="2400" dirty="0" smtClean="0"/>
              <a:t>undacje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85614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sz="2400" dirty="0"/>
              <a:t>Jednostka nieposiadająca osobowości prawnej może mieć przymiot pracodawcy jeżeli:</a:t>
            </a:r>
          </a:p>
          <a:p>
            <a:endParaRPr lang="pl-PL" sz="2400" dirty="0"/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przyznano </a:t>
            </a:r>
            <a:r>
              <a:rPr lang="pl-PL" sz="2400" dirty="0"/>
              <a:t>jej zdolność do zatrudniania pracowników we własnym </a:t>
            </a:r>
            <a:r>
              <a:rPr lang="pl-PL" sz="2400" dirty="0" smtClean="0"/>
              <a:t>imieniu,</a:t>
            </a:r>
            <a:endParaRPr lang="pl-PL" sz="2400" dirty="0"/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została </a:t>
            </a:r>
            <a:r>
              <a:rPr lang="pl-PL" sz="2400" dirty="0"/>
              <a:t>wyodrębniona </a:t>
            </a:r>
            <a:r>
              <a:rPr lang="pl-PL" sz="2400" dirty="0" smtClean="0"/>
              <a:t>organizacyjnie,</a:t>
            </a:r>
            <a:endParaRPr lang="pl-PL" sz="2400" dirty="0"/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pl-PL" sz="2400" dirty="0" smtClean="0"/>
              <a:t>została </a:t>
            </a:r>
            <a:r>
              <a:rPr lang="pl-PL" sz="2400" dirty="0"/>
              <a:t>wyodrębniona finansowo.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65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sz="2400" b="1" dirty="0" smtClean="0"/>
              <a:t>Systematyka prawa pracy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c</a:t>
            </a:r>
            <a:r>
              <a:rPr lang="pl-PL" sz="2400" dirty="0" smtClean="0"/>
              <a:t>zęść ogólna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i</a:t>
            </a:r>
            <a:r>
              <a:rPr lang="pl-PL" sz="2400" dirty="0" smtClean="0"/>
              <a:t>ndywidualne prawo pracy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</a:t>
            </a:r>
            <a:r>
              <a:rPr lang="pl-PL" sz="2400" dirty="0" smtClean="0"/>
              <a:t>biorowe prawo pracy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(procesowe prawo pracy)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237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     </a:t>
            </a:r>
            <a:r>
              <a:rPr lang="pl-PL" sz="2400" dirty="0" smtClean="0"/>
              <a:t>Zdolność </a:t>
            </a:r>
            <a:r>
              <a:rPr lang="pl-PL" sz="2400" dirty="0"/>
              <a:t>samodzielnego zatrudniania pracowników </a:t>
            </a: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musi mieć podstawę w aktach regulujących ustrój osoby prawnej (np. statucie spółki) </a:t>
            </a: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 smtClean="0"/>
              <a:t>albo </a:t>
            </a:r>
            <a:endParaRPr lang="pl-PL" sz="2400" dirty="0"/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w aktach jej organów kreujących strukturę organizacyjną (np. w uchwałach zarządu spółki).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17709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Wyodrębnienie organizacyjno-finansowe jednostki organizacyjnej nieposiadającej osobowości </a:t>
            </a:r>
            <a:r>
              <a:rPr lang="pl-PL" sz="2400" dirty="0" smtClean="0"/>
              <a:t>prawnej oznacza: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formalne wydzielenie jej  ze struktur jednostki organizacyjnej posiadającej osobowość prawną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oraz </a:t>
            </a: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odrębny status finansowy (np. własne konta bankowe). </a:t>
            </a:r>
          </a:p>
        </p:txBody>
      </p:sp>
    </p:spTree>
    <p:extLst>
      <p:ext uri="{BB962C8B-B14F-4D97-AF65-F5344CB8AC3E}">
        <p14:creationId xmlns:p14="http://schemas.microsoft.com/office/powerpoint/2010/main" val="33180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sz="2400" dirty="0"/>
              <a:t>Pracodawcą może być również osoba fizyczna zatrudniająca </a:t>
            </a:r>
            <a:r>
              <a:rPr lang="pl-PL" sz="2400" dirty="0" smtClean="0"/>
              <a:t>pracowników,  która: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prowadzi </a:t>
            </a:r>
            <a:r>
              <a:rPr lang="pl-PL" sz="2400" dirty="0"/>
              <a:t>działalność </a:t>
            </a:r>
            <a:r>
              <a:rPr lang="pl-PL" sz="2400" dirty="0" smtClean="0"/>
              <a:t>gospodarczą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/>
              <a:t>a</a:t>
            </a:r>
            <a:r>
              <a:rPr lang="pl-PL" sz="2400" dirty="0" smtClean="0"/>
              <a:t>lbo</a:t>
            </a:r>
          </a:p>
          <a:p>
            <a:pPr marL="0" indent="0" algn="ctr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zatrudnia </a:t>
            </a:r>
            <a:r>
              <a:rPr lang="pl-PL" sz="2400" dirty="0"/>
              <a:t>pracowników we własnym imieniu dla realizacji własnych potrzeb.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02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sz="2400" dirty="0"/>
              <a:t>Reprezentacja jednostki organizacyjnej w sprawach ze stosunku pracy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za </a:t>
            </a:r>
            <a:r>
              <a:rPr lang="pl-PL" sz="2400" dirty="0"/>
              <a:t>pracodawcę czynności takich dokonuje osoba lub organ zarządzający tą </a:t>
            </a:r>
            <a:r>
              <a:rPr lang="pl-PL" sz="2400" dirty="0" smtClean="0"/>
              <a:t>jednostką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 smtClean="0"/>
              <a:t>albo</a:t>
            </a:r>
            <a:endParaRPr lang="pl-PL" sz="2400" dirty="0"/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inna wyznaczona </a:t>
            </a:r>
            <a:r>
              <a:rPr lang="pl-PL" sz="2400" dirty="0" smtClean="0"/>
              <a:t>osoba.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08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sz="2400" dirty="0"/>
              <a:t>Działanie osoby lub organu zarządzającego </a:t>
            </a:r>
            <a:r>
              <a:rPr lang="pl-PL" sz="2400" dirty="0" smtClean="0"/>
              <a:t>lub innej wyznaczonej osoby w </a:t>
            </a:r>
            <a:r>
              <a:rPr lang="pl-PL" sz="2400" dirty="0"/>
              <a:t>sprawach z zakresu prawa pracy może nastąpić na podstawie: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aktu, na mocy którego został utworzony dany podmiot (np. statut),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lub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aktu wewnętrznego określającego strukturę organizacyjną jednostki (np. regulamin organizacyjny, regulamin pracy</a:t>
            </a:r>
            <a:r>
              <a:rPr lang="pl-PL" sz="2400" dirty="0" smtClean="0"/>
              <a:t>),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lub </a:t>
            </a:r>
            <a:endParaRPr lang="pl-PL" sz="2400" dirty="0"/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przepisu prawa określającego, kto w imieniu jednostki organizacyjnej dokonuje czynności z zakresu prawa </a:t>
            </a:r>
            <a:r>
              <a:rPr lang="pl-PL" sz="2400" dirty="0" smtClean="0"/>
              <a:t>pracy,</a:t>
            </a:r>
          </a:p>
          <a:p>
            <a:pPr marL="0" indent="0">
              <a:buNone/>
            </a:pPr>
            <a:r>
              <a:rPr lang="pl-PL" sz="2400" dirty="0"/>
              <a:t>l</a:t>
            </a:r>
            <a:r>
              <a:rPr lang="pl-PL" sz="2400" dirty="0" smtClean="0"/>
              <a:t>ub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może </a:t>
            </a:r>
            <a:r>
              <a:rPr lang="pl-PL" sz="2400" dirty="0" smtClean="0"/>
              <a:t>być </a:t>
            </a:r>
            <a:r>
              <a:rPr lang="pl-PL" sz="2400" dirty="0"/>
              <a:t>następstwem udzielenia danej osobie </a:t>
            </a:r>
            <a:r>
              <a:rPr lang="pl-PL" sz="2400" dirty="0" smtClean="0"/>
              <a:t>pełnomocnictwa.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41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W przypadku, gdy pracodawcą jest osoba fizyczna, czynności z zakresu prawa pracy dokonuje ona osobiście albo przez organ zarządzający zakładem lub przez inną wyznaczoną do tego </a:t>
            </a:r>
            <a:r>
              <a:rPr lang="pl-PL" sz="2400" dirty="0" smtClean="0"/>
              <a:t>osobę</a:t>
            </a:r>
            <a:r>
              <a:rPr lang="pl-PL" sz="2400" dirty="0"/>
              <a:t> </a:t>
            </a:r>
            <a:r>
              <a:rPr lang="pl-PL" sz="2400" dirty="0" smtClean="0"/>
              <a:t>( w szczególności na podstawie pełnomocnictwa do działania w tym zakresie innej osobie)</a:t>
            </a:r>
          </a:p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r>
              <a:rPr lang="pl-PL" sz="2400" dirty="0" smtClean="0"/>
              <a:t>Za </a:t>
            </a:r>
            <a:r>
              <a:rPr lang="pl-PL" sz="2400" dirty="0"/>
              <a:t>pracodawcę niemającego zdolności do czynności prawnych działają rodzice </a:t>
            </a:r>
            <a:r>
              <a:rPr lang="pl-PL" sz="2400" dirty="0" smtClean="0"/>
              <a:t>lub opiekun, za </a:t>
            </a:r>
            <a:r>
              <a:rPr lang="pl-PL" sz="2400" dirty="0"/>
              <a:t>pracodawcę </a:t>
            </a:r>
            <a:r>
              <a:rPr lang="pl-PL" sz="2400" dirty="0" smtClean="0"/>
              <a:t>mającego </a:t>
            </a:r>
            <a:r>
              <a:rPr lang="pl-PL" sz="2400" dirty="0"/>
              <a:t>ograniczoną zdolność do czynności prawnych - rodzice lub </a:t>
            </a:r>
            <a:r>
              <a:rPr lang="pl-PL" sz="2400" dirty="0" smtClean="0"/>
              <a:t>kurator.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1356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sz="2400" dirty="0"/>
              <a:t>Czynności z zakresu prawa pracy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oświadczenia woli pracodawcy kształtujące treść łączącego strony stosunku pracy (np. zawarcie umowy o pracę, wypowiedzenie umowy, wypowiedzenie warunków pracy i płacy),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a także </a:t>
            </a: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inne działania wywołujące określone przepisami skutki prawne (np. wydanie świadectwa pracy, udzielenie urlopu wypoczynkowego lub okolicznościowego, udzielenie kary porządkowej, itp</a:t>
            </a:r>
            <a:r>
              <a:rPr lang="pl-PL" sz="2400" dirty="0" smtClean="0"/>
              <a:t>.),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 smtClean="0"/>
              <a:t>czynności </a:t>
            </a:r>
            <a:r>
              <a:rPr lang="pl-PL" sz="2400" dirty="0"/>
              <a:t>z zakresu zbiorowego prawa pracy, np. zawarcie układu zbiorowego pracy czy też reprezentowanie pracodawcy w sporze </a:t>
            </a:r>
            <a:r>
              <a:rPr lang="pl-PL" sz="2400" dirty="0" smtClean="0"/>
              <a:t>zbiorowym.</a:t>
            </a:r>
            <a:endParaRPr lang="pl-PL" sz="24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76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 smtClean="0"/>
              <a:t> Funkcje prawa pracy:</a:t>
            </a:r>
          </a:p>
          <a:p>
            <a:pPr marL="0" indent="0" algn="ctr">
              <a:buNone/>
            </a:pPr>
            <a:r>
              <a:rPr lang="pl-PL" sz="2000" dirty="0" smtClean="0"/>
              <a:t>(rola jaką pełni prawo pracy, jego skutki i następstwa)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f</a:t>
            </a:r>
            <a:r>
              <a:rPr lang="pl-PL" sz="2000" dirty="0" smtClean="0"/>
              <a:t>unkcja ochronna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funkcja organizatorska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funkcja polubowna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/>
              <a:t>f</a:t>
            </a:r>
            <a:r>
              <a:rPr lang="pl-PL" sz="2000" dirty="0" smtClean="0"/>
              <a:t>unkcja rozdzielcza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0" indent="0" algn="ctr">
              <a:buNone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229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Podstawowe zasady prawa pracy</a:t>
            </a:r>
          </a:p>
          <a:p>
            <a:pPr marL="0" indent="0" algn="ctr">
              <a:buNone/>
            </a:pPr>
            <a:r>
              <a:rPr lang="pl-PL" sz="2000" dirty="0" smtClean="0"/>
              <a:t>(najistotniejsze, kluczowe prawa pracownika i obowiązki pracodawcy)</a:t>
            </a:r>
          </a:p>
          <a:p>
            <a:pPr marL="0" indent="0" algn="ctr">
              <a:buNone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Zasada Wolności pracy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Prawo do gwarantowanego przez państwo minimalnego wynagrodzenia za pracę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Obowiązek pracodawcy szanowania godności i innych dóbr osobistych pracownika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Zasada równego traktowania pracowników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Zakaz dyskryminacji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Prawo do godziwego wynagrodzenia za pracę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Prawo do wypoczynku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Obowiązek zapewnienia pracownikom bezpiecznej i higienicznej pracy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Obowiązek zaspakajania, stosownie do możliwości i warunków, bytowych, socjalnych i kulturalnych potrzeb pracowników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Obowiązek ułatwiania pracownikom podnoszenia kwalifikacji zawodowych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Zasada wolności zrzeszania się pracowników i pracodawców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/>
              <a:t>Zasada uczestnictwa pracowników w zarządzaniu zakładem pracy</a:t>
            </a:r>
          </a:p>
          <a:p>
            <a:pPr marL="0" indent="0" algn="ctr">
              <a:buNone/>
            </a:pPr>
            <a:r>
              <a:rPr lang="pl-PL" sz="1800" dirty="0" smtClean="0"/>
              <a:t>(Rozdział II i II a  k. p.)</a:t>
            </a:r>
            <a:endParaRPr lang="pl-PL" sz="1800" dirty="0"/>
          </a:p>
          <a:p>
            <a:pPr marL="0" indent="0" algn="just">
              <a:buNone/>
            </a:pPr>
            <a:endParaRPr lang="pl-PL" sz="2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775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586811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pl-PL" sz="2400" b="1" dirty="0" smtClean="0"/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b="1" dirty="0" smtClean="0"/>
              <a:t>Źródła prawa pracy</a:t>
            </a:r>
          </a:p>
          <a:p>
            <a:pPr marL="0" indent="0" algn="ctr">
              <a:buNone/>
            </a:pPr>
            <a:r>
              <a:rPr lang="pl-PL" sz="2400" dirty="0" smtClean="0"/>
              <a:t>(źródła pochodzenia prawa)</a:t>
            </a:r>
          </a:p>
          <a:p>
            <a:pPr marL="0" indent="0" algn="ctr">
              <a:buNone/>
            </a:pPr>
            <a:endParaRPr lang="pl-PL" sz="2400" b="1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200" dirty="0" smtClean="0"/>
              <a:t>akty </a:t>
            </a:r>
            <a:r>
              <a:rPr lang="pl-PL" sz="2200" dirty="0"/>
              <a:t>normatywne rangi ustawowej, tj. </a:t>
            </a:r>
            <a:r>
              <a:rPr lang="pl-PL" sz="2200" i="1" dirty="0" smtClean="0"/>
              <a:t>Konstytucja RP</a:t>
            </a:r>
            <a:r>
              <a:rPr lang="pl-PL" sz="2200" dirty="0" smtClean="0"/>
              <a:t>, Kodeks </a:t>
            </a:r>
            <a:r>
              <a:rPr lang="pl-PL" sz="2200" dirty="0"/>
              <a:t>pracy i inne ustawy;</a:t>
            </a:r>
          </a:p>
          <a:p>
            <a:pPr marL="0" indent="0" algn="just">
              <a:buNone/>
            </a:pPr>
            <a:endParaRPr lang="pl-PL" sz="22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200" dirty="0"/>
              <a:t>akty podustawowe o charakterze wykonawczym (np. rozporządzenia);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sz="22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200" dirty="0" smtClean="0"/>
              <a:t>porozumienia </a:t>
            </a:r>
            <a:r>
              <a:rPr lang="pl-PL" sz="2200" dirty="0"/>
              <a:t>zbiorowe o charakterze ponadindywidualnym, tj. układy zbiorowe pracy i inne porozumienia zbiorowe oparte na ustawie;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sz="22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200" dirty="0" smtClean="0"/>
              <a:t>akty </a:t>
            </a:r>
            <a:r>
              <a:rPr lang="pl-PL" sz="2200" dirty="0"/>
              <a:t>zakładowe o charakterze ponadindywidualnym wydawane przez pracodawcę, niekiedy przy współudziale podmiotów reprezentujących pracowników, tj. statuty i regulaminy </a:t>
            </a:r>
            <a:r>
              <a:rPr lang="pl-PL" sz="2200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 smtClean="0"/>
              <a:t>                                            (por. art. 9§1 k. p.)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3340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Powszechne źródła prawa pracy:</a:t>
            </a:r>
          </a:p>
          <a:p>
            <a:pPr marL="0" indent="0" algn="ctr">
              <a:buNone/>
            </a:pPr>
            <a:r>
              <a:rPr lang="pl-PL" sz="2400" dirty="0" smtClean="0"/>
              <a:t>(wg. kryterium zakresu zastosowania)</a:t>
            </a:r>
          </a:p>
          <a:p>
            <a:pPr marL="0" indent="0" algn="ctr">
              <a:buNone/>
            </a:pPr>
            <a:endParaRPr lang="pl-PL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Konstytucja RP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u</a:t>
            </a:r>
            <a:r>
              <a:rPr lang="pl-PL" sz="2400" dirty="0" smtClean="0"/>
              <a:t>stawy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r</a:t>
            </a:r>
            <a:r>
              <a:rPr lang="pl-PL" sz="2400" dirty="0" smtClean="0"/>
              <a:t>ozporządzenia wykonawcze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9040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 smtClean="0"/>
              <a:t>Konstytucja jako źródło prawa pracy</a:t>
            </a:r>
          </a:p>
          <a:p>
            <a:pPr marL="0" indent="0" algn="ctr">
              <a:buNone/>
            </a:pPr>
            <a:r>
              <a:rPr lang="pl-PL" dirty="0" smtClean="0"/>
              <a:t>(art. 20,art. 24,art. 65 oraz art. 12, art. 59 – zbiorowe prawo pracy)</a:t>
            </a:r>
          </a:p>
          <a:p>
            <a:pPr marL="0" indent="0" algn="ctr">
              <a:buNone/>
            </a:pPr>
            <a:r>
              <a:rPr lang="pl-PL" dirty="0" smtClean="0"/>
              <a:t>art. 8 ust. 2 oraz art. 81 ! 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89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1787</Words>
  <Application>Microsoft Office PowerPoint</Application>
  <PresentationFormat>Pokaz na ekranie (4:3)</PresentationFormat>
  <Paragraphs>287</Paragraphs>
  <Slides>46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46</vt:i4>
      </vt:variant>
    </vt:vector>
  </HeadingPairs>
  <TitlesOfParts>
    <vt:vector size="48" baseType="lpstr">
      <vt:lpstr>Motyw pakietu Office</vt:lpstr>
      <vt:lpstr>Aspekt</vt:lpstr>
      <vt:lpstr>Podstawy Prawa Pracy SNA  2018/2019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</dc:title>
  <dc:creator>Eliza</dc:creator>
  <cp:lastModifiedBy>E</cp:lastModifiedBy>
  <cp:revision>93</cp:revision>
  <dcterms:created xsi:type="dcterms:W3CDTF">2013-09-18T11:30:36Z</dcterms:created>
  <dcterms:modified xsi:type="dcterms:W3CDTF">2019-05-05T21:17:48Z</dcterms:modified>
</cp:coreProperties>
</file>