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94"/>
  </p:notesMasterIdLst>
  <p:sldIdLst>
    <p:sldId id="256" r:id="rId3"/>
    <p:sldId id="487" r:id="rId4"/>
    <p:sldId id="483" r:id="rId5"/>
    <p:sldId id="484" r:id="rId6"/>
    <p:sldId id="485" r:id="rId7"/>
    <p:sldId id="386" r:id="rId8"/>
    <p:sldId id="387" r:id="rId9"/>
    <p:sldId id="289" r:id="rId10"/>
    <p:sldId id="455" r:id="rId11"/>
    <p:sldId id="265" r:id="rId12"/>
    <p:sldId id="271" r:id="rId13"/>
    <p:sldId id="272" r:id="rId14"/>
    <p:sldId id="273" r:id="rId15"/>
    <p:sldId id="396" r:id="rId16"/>
    <p:sldId id="482" r:id="rId17"/>
    <p:sldId id="488" r:id="rId18"/>
    <p:sldId id="397" r:id="rId19"/>
    <p:sldId id="467" r:id="rId20"/>
    <p:sldId id="301" r:id="rId21"/>
    <p:sldId id="407" r:id="rId22"/>
    <p:sldId id="352" r:id="rId23"/>
    <p:sldId id="353" r:id="rId24"/>
    <p:sldId id="355" r:id="rId25"/>
    <p:sldId id="356" r:id="rId26"/>
    <p:sldId id="357" r:id="rId27"/>
    <p:sldId id="358" r:id="rId28"/>
    <p:sldId id="469" r:id="rId29"/>
    <p:sldId id="470" r:id="rId30"/>
    <p:sldId id="471" r:id="rId31"/>
    <p:sldId id="472" r:id="rId32"/>
    <p:sldId id="473" r:id="rId33"/>
    <p:sldId id="474" r:id="rId34"/>
    <p:sldId id="475" r:id="rId35"/>
    <p:sldId id="476" r:id="rId36"/>
    <p:sldId id="477" r:id="rId37"/>
    <p:sldId id="478" r:id="rId38"/>
    <p:sldId id="479" r:id="rId39"/>
    <p:sldId id="408" r:id="rId40"/>
    <p:sldId id="362" r:id="rId41"/>
    <p:sldId id="365" r:id="rId42"/>
    <p:sldId id="306" r:id="rId43"/>
    <p:sldId id="308" r:id="rId44"/>
    <p:sldId id="309" r:id="rId45"/>
    <p:sldId id="410" r:id="rId46"/>
    <p:sldId id="411" r:id="rId47"/>
    <p:sldId id="489" r:id="rId48"/>
    <p:sldId id="412" r:id="rId49"/>
    <p:sldId id="414" r:id="rId50"/>
    <p:sldId id="413" r:id="rId51"/>
    <p:sldId id="316" r:id="rId52"/>
    <p:sldId id="378" r:id="rId53"/>
    <p:sldId id="380" r:id="rId54"/>
    <p:sldId id="381" r:id="rId55"/>
    <p:sldId id="382" r:id="rId56"/>
    <p:sldId id="422" r:id="rId57"/>
    <p:sldId id="385" r:id="rId58"/>
    <p:sldId id="459" r:id="rId59"/>
    <p:sldId id="423" r:id="rId60"/>
    <p:sldId id="490" r:id="rId61"/>
    <p:sldId id="424" r:id="rId62"/>
    <p:sldId id="425" r:id="rId63"/>
    <p:sldId id="460" r:id="rId64"/>
    <p:sldId id="466" r:id="rId65"/>
    <p:sldId id="426" r:id="rId66"/>
    <p:sldId id="427" r:id="rId67"/>
    <p:sldId id="491" r:id="rId68"/>
    <p:sldId id="492" r:id="rId69"/>
    <p:sldId id="493" r:id="rId70"/>
    <p:sldId id="494" r:id="rId71"/>
    <p:sldId id="428" r:id="rId72"/>
    <p:sldId id="429" r:id="rId73"/>
    <p:sldId id="461" r:id="rId74"/>
    <p:sldId id="462" r:id="rId75"/>
    <p:sldId id="463" r:id="rId76"/>
    <p:sldId id="464" r:id="rId77"/>
    <p:sldId id="465" r:id="rId78"/>
    <p:sldId id="430" r:id="rId79"/>
    <p:sldId id="431" r:id="rId80"/>
    <p:sldId id="432" r:id="rId81"/>
    <p:sldId id="433" r:id="rId82"/>
    <p:sldId id="434" r:id="rId83"/>
    <p:sldId id="436" r:id="rId84"/>
    <p:sldId id="437" r:id="rId85"/>
    <p:sldId id="442" r:id="rId86"/>
    <p:sldId id="443" r:id="rId87"/>
    <p:sldId id="453" r:id="rId88"/>
    <p:sldId id="444" r:id="rId89"/>
    <p:sldId id="445" r:id="rId90"/>
    <p:sldId id="446" r:id="rId91"/>
    <p:sldId id="447" r:id="rId92"/>
    <p:sldId id="448" r:id="rId9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471" autoAdjust="0"/>
  </p:normalViewPr>
  <p:slideViewPr>
    <p:cSldViewPr>
      <p:cViewPr>
        <p:scale>
          <a:sx n="100" d="100"/>
          <a:sy n="100" d="100"/>
        </p:scale>
        <p:origin x="-70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97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65851-ADA4-489F-9546-E68FEAC9BEB3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93238-7D82-42E5-9AC2-4D756567EF3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624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3"/>
          </p:nvPr>
        </p:nvSpPr>
        <p:spPr>
          <a:xfrm>
            <a:off x="214313" y="214313"/>
            <a:ext cx="8786812" cy="6000750"/>
          </a:xfrm>
        </p:spPr>
        <p:txBody>
          <a:bodyPr/>
          <a:lstStyle/>
          <a:p>
            <a:pPr lvl="0"/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3"/>
          </p:nvPr>
        </p:nvSpPr>
        <p:spPr>
          <a:xfrm>
            <a:off x="214313" y="214313"/>
            <a:ext cx="8786812" cy="6000750"/>
          </a:xfrm>
        </p:spPr>
        <p:txBody>
          <a:bodyPr/>
          <a:lstStyle/>
          <a:p>
            <a:pPr lvl="0"/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14290"/>
            <a:ext cx="8229600" cy="591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F3642D-86C8-4C3E-A50F-A7AD9D5F5EBB}" type="datetimeFigureOut">
              <a:rPr lang="pl-PL" smtClean="0"/>
              <a:pPr/>
              <a:t>2019-05-05</a:t>
            </a:fld>
            <a:endParaRPr lang="pl-PL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67A597-BE32-4F16-B371-84A1014460D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System </a:t>
            </a:r>
            <a:r>
              <a:rPr lang="pl-PL" sz="2400" dirty="0"/>
              <a:t>ubezpieczeń społecznych</a:t>
            </a:r>
            <a:br>
              <a:rPr lang="pl-PL" sz="2400" dirty="0"/>
            </a:br>
            <a:r>
              <a:rPr lang="pl-PL" sz="2400" dirty="0"/>
              <a:t>Koordynacja systemów zabezpieczenia społecznego </a:t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rok akademicki 2018/2019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d</a:t>
            </a:r>
            <a:r>
              <a:rPr lang="pl-PL" sz="2400" dirty="0" smtClean="0"/>
              <a:t>r Eliza Mazurczak-Jasińska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>
              <a:buNone/>
            </a:pPr>
            <a:r>
              <a:rPr lang="pl-PL" b="1" dirty="0" smtClean="0">
                <a:latin typeface="Constantia" panose="02030602050306030303" pitchFamily="18" charset="0"/>
                <a:cs typeface="Calibri" pitchFamily="34" charset="0"/>
              </a:rPr>
              <a:t>System zabezpieczenia społecznego :</a:t>
            </a:r>
          </a:p>
          <a:p>
            <a:endParaRPr lang="pl-PL" b="1" dirty="0" smtClean="0">
              <a:latin typeface="Constantia" panose="02030602050306030303" pitchFamily="18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zapewnienia obywatelom poczucie bezpieczeństwa socjalnego;</a:t>
            </a:r>
          </a:p>
          <a:p>
            <a:endParaRPr lang="pl-PL" dirty="0" smtClean="0">
              <a:latin typeface="Constantia" panose="02030602050306030303" pitchFamily="18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stanowi „ubezpieczenie” człowieka od ubóstwa, w które może wpaść  w skutek niezdolności do pracy lub niemożliwości znalezienia pracy. 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algn="just">
              <a:buNone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Przyczyny niezdolności do pracy lub niemożliwości znalezienia pracy :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podeszły wiek, uniemożliwiający dalszą wydajną pracę;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stan zdrowia, trwale uniemożliwiający lub ograniczający możliwość pracy;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choroba, czasowo uniemożliwiająca pracę;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bezrobocie (czasowa utrata pracy);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trudna sytuacja rodzinna;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inne zdarzenia losowe.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pl-PL" sz="2800" b="1" dirty="0" smtClean="0">
                <a:latin typeface="Constantia" panose="02030602050306030303" pitchFamily="18" charset="0"/>
                <a:cs typeface="Calibri" pitchFamily="34" charset="0"/>
              </a:rPr>
              <a:t>Metody (techniki) realizacji zabezpieczenia społecznego: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pl-PL" sz="2800" dirty="0">
                <a:latin typeface="Constantia" panose="02030602050306030303" pitchFamily="18" charset="0"/>
                <a:cs typeface="Calibri" pitchFamily="34" charset="0"/>
              </a:rPr>
              <a:t>u</a:t>
            </a:r>
            <a:r>
              <a:rPr lang="pl-PL" sz="2800" dirty="0" smtClean="0">
                <a:latin typeface="Constantia" panose="02030602050306030303" pitchFamily="18" charset="0"/>
                <a:cs typeface="Calibri" pitchFamily="34" charset="0"/>
              </a:rPr>
              <a:t>bezpieczenia społeczne (metoda ubezpieczeniowa);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pl-PL" sz="2800" dirty="0">
                <a:latin typeface="Constantia" panose="02030602050306030303" pitchFamily="18" charset="0"/>
                <a:cs typeface="Calibri" pitchFamily="34" charset="0"/>
              </a:rPr>
              <a:t>z</a:t>
            </a:r>
            <a:r>
              <a:rPr lang="pl-PL" sz="2800" dirty="0" smtClean="0">
                <a:latin typeface="Constantia" panose="02030602050306030303" pitchFamily="18" charset="0"/>
                <a:cs typeface="Calibri" pitchFamily="34" charset="0"/>
              </a:rPr>
              <a:t>aopatrzenie społeczne (metoda zaopatrzeniowa);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pl-PL" sz="2800" dirty="0">
                <a:latin typeface="Constantia" panose="02030602050306030303" pitchFamily="18" charset="0"/>
                <a:cs typeface="Calibri" pitchFamily="34" charset="0"/>
              </a:rPr>
              <a:t>o</a:t>
            </a:r>
            <a:r>
              <a:rPr lang="pl-PL" sz="2800" dirty="0" smtClean="0">
                <a:latin typeface="Constantia" panose="02030602050306030303" pitchFamily="18" charset="0"/>
                <a:cs typeface="Calibri" pitchFamily="34" charset="0"/>
              </a:rPr>
              <a:t>pieka (pomoc) społeczna (metoda opiekuńcza).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W rozróżnieniu tych metod uwzględnia się cztery elementy: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 uprawnionych;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 finansowanie;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 świadczenia;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pl-PL" dirty="0" smtClean="0">
                <a:latin typeface="Constantia" panose="02030602050306030303" pitchFamily="18" charset="0"/>
                <a:cs typeface="Calibri" pitchFamily="34" charset="0"/>
              </a:rPr>
              <a:t> podmiot zabezpieczający.</a:t>
            </a:r>
            <a:endParaRPr lang="pl-PL" dirty="0">
              <a:latin typeface="Constantia" panose="02030602050306030303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sz="2400" dirty="0" smtClean="0"/>
              <a:t>Metoda ubezpieczeniowa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o</a:t>
            </a:r>
            <a:r>
              <a:rPr lang="pl-PL" sz="2400" dirty="0" smtClean="0"/>
              <a:t>dpłatny charakter świadczeń(składka</a:t>
            </a:r>
            <a:r>
              <a:rPr lang="pl-PL" sz="2400" dirty="0"/>
              <a:t>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o</a:t>
            </a:r>
            <a:r>
              <a:rPr lang="pl-PL" sz="2400" dirty="0" smtClean="0"/>
              <a:t>drębny fundusz</a:t>
            </a:r>
            <a:r>
              <a:rPr lang="pl-PL" sz="2400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s</a:t>
            </a:r>
            <a:r>
              <a:rPr lang="pl-PL" sz="2400" dirty="0" smtClean="0"/>
              <a:t>tandaryzacja potrzeb i schematyzm świadczeń</a:t>
            </a:r>
            <a:r>
              <a:rPr lang="pl-PL" sz="2400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r</a:t>
            </a:r>
            <a:r>
              <a:rPr lang="pl-PL" sz="2400" dirty="0" smtClean="0"/>
              <a:t>oszczeniowy charakter prawa do świadczeń</a:t>
            </a:r>
            <a:r>
              <a:rPr lang="pl-PL" sz="2400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p</a:t>
            </a:r>
            <a:r>
              <a:rPr lang="pl-PL" sz="2400" dirty="0" smtClean="0"/>
              <a:t>rawo do świadczeń powstaje </a:t>
            </a:r>
            <a:r>
              <a:rPr lang="pl-PL" sz="2400" i="1" dirty="0" smtClean="0"/>
              <a:t>ex lege</a:t>
            </a:r>
            <a:r>
              <a:rPr lang="pl-PL" sz="2400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p</a:t>
            </a:r>
            <a:r>
              <a:rPr lang="pl-PL" sz="2400" dirty="0" smtClean="0"/>
              <a:t>rawo do świadczenia, jego wysokość i wypłata są gwarantowane ustawowo</a:t>
            </a:r>
            <a:r>
              <a:rPr lang="pl-PL" sz="2400" dirty="0"/>
              <a:t>.</a:t>
            </a:r>
            <a:endParaRPr lang="pl-PL" sz="2400" dirty="0" smtClean="0"/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416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dirty="0"/>
              <a:t>Przystąpienie do ubezpieczenia ma charakter przymusowy, co ma na celu przeciwdziałanie brakowi przezorności pracowników, niedbalstwu pracodawcy, a także potanienie ubezpieczenia.</a:t>
            </a:r>
          </a:p>
        </p:txBody>
      </p:sp>
    </p:spTree>
    <p:extLst>
      <p:ext uri="{BB962C8B-B14F-4D97-AF65-F5344CB8AC3E}">
        <p14:creationId xmlns:p14="http://schemas.microsoft.com/office/powerpoint/2010/main" val="27017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dirty="0"/>
              <a:t>Metoda zaopatrzeniowa</a:t>
            </a:r>
          </a:p>
          <a:p>
            <a:endParaRPr lang="pl-PL" dirty="0"/>
          </a:p>
          <a:p>
            <a:r>
              <a:rPr lang="pl-PL" dirty="0"/>
              <a:t>prawo do świadczeń opartych na kryterium zasług lub potrzeb,</a:t>
            </a:r>
          </a:p>
          <a:p>
            <a:r>
              <a:rPr lang="pl-PL" dirty="0"/>
              <a:t>roszczeniowy charakter,</a:t>
            </a:r>
          </a:p>
          <a:p>
            <a:r>
              <a:rPr lang="pl-PL" dirty="0"/>
              <a:t>finansowane ze środków publicznych,</a:t>
            </a:r>
          </a:p>
          <a:p>
            <a:r>
              <a:rPr lang="pl-PL" dirty="0"/>
              <a:t>standaryzacja i schematyzm świadczeń,</a:t>
            </a:r>
          </a:p>
          <a:p>
            <a:r>
              <a:rPr lang="pl-PL" dirty="0"/>
              <a:t>system administrowany przez urzędy publiczne (państwowe lub samorządu lokalnego).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477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dirty="0"/>
              <a:t>Metoda </a:t>
            </a:r>
            <a:r>
              <a:rPr lang="pl-PL" dirty="0" smtClean="0"/>
              <a:t>opiekuńcza</a:t>
            </a:r>
          </a:p>
          <a:p>
            <a:pPr marL="109728" indent="0" algn="ctr">
              <a:buNone/>
            </a:pPr>
            <a:endParaRPr lang="pl-PL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subsydiarność</a:t>
            </a:r>
            <a:r>
              <a:rPr lang="pl-PL" dirty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indywidualizacja</a:t>
            </a:r>
            <a:r>
              <a:rPr lang="pl-PL" dirty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świadczenia na poziomie minimum egzystencji</a:t>
            </a:r>
            <a:r>
              <a:rPr lang="pl-PL" dirty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uznaniowość</a:t>
            </a:r>
            <a:r>
              <a:rPr lang="pl-PL" dirty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finansowanie ze środków publicznych (przeważnie lokalnych).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296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Ubezpieczenie społeczne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979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algn="ctr">
              <a:buNone/>
            </a:pPr>
            <a:r>
              <a:rPr lang="pl-PL" i="1" dirty="0" smtClean="0"/>
              <a:t>  		</a:t>
            </a:r>
            <a:r>
              <a:rPr lang="pl-PL" sz="2400" i="1" dirty="0" smtClean="0">
                <a:latin typeface="Constantia" panose="02030602050306030303" pitchFamily="18" charset="0"/>
                <a:cs typeface="Calibri" pitchFamily="34" charset="0"/>
              </a:rPr>
              <a:t>Ubezpieczenie społeczne stanowi system </a:t>
            </a:r>
            <a:r>
              <a:rPr lang="pl-PL" sz="2400" i="1" u="sng" dirty="0" smtClean="0">
                <a:latin typeface="Constantia" panose="02030602050306030303" pitchFamily="18" charset="0"/>
                <a:cs typeface="Calibri" pitchFamily="34" charset="0"/>
              </a:rPr>
              <a:t>zagwarantowanych ustawowo </a:t>
            </a:r>
            <a:r>
              <a:rPr lang="pl-PL" sz="2400" i="1" dirty="0" smtClean="0">
                <a:latin typeface="Constantia" panose="02030602050306030303" pitchFamily="18" charset="0"/>
                <a:cs typeface="Calibri" pitchFamily="34" charset="0"/>
              </a:rPr>
              <a:t>i związanych </a:t>
            </a:r>
            <a:r>
              <a:rPr lang="pl-PL" sz="2400" i="1" u="sng" dirty="0" smtClean="0">
                <a:latin typeface="Constantia" panose="02030602050306030303" pitchFamily="18" charset="0"/>
                <a:cs typeface="Calibri" pitchFamily="34" charset="0"/>
              </a:rPr>
              <a:t>z pracą </a:t>
            </a:r>
            <a:r>
              <a:rPr lang="pl-PL" sz="2400" i="1" dirty="0" smtClean="0">
                <a:latin typeface="Constantia" panose="02030602050306030303" pitchFamily="18" charset="0"/>
                <a:cs typeface="Calibri" pitchFamily="34" charset="0"/>
              </a:rPr>
              <a:t>świadczeń o charakterze roszczeniowym, pokrywających potrzeby wywołane przez zdarzenia losowe lub inne zrównane z nimi zdarzenia, spełnianych przez zobowiązane do tego instytucje oraz finansowanych na zasadzie bezpośredniego lub pośredniego rozłożenia ciężaru tych świadczeń, w całości lub  co najmniej w poważnej mierze na zbiorowość osób do nich uprawnionych.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000" dirty="0" smtClean="0"/>
              <a:t>Wacław Szubert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b="1" dirty="0" smtClean="0"/>
              <a:t>Koncepcja zabezpieczenia </a:t>
            </a:r>
            <a:r>
              <a:rPr lang="pl-PL" sz="2400" b="1" dirty="0"/>
              <a:t>społecznego </a:t>
            </a:r>
            <a:r>
              <a:rPr lang="pl-PL" sz="2400" dirty="0" smtClean="0"/>
              <a:t>powstała w </a:t>
            </a:r>
            <a:r>
              <a:rPr lang="pl-PL" sz="2400" dirty="0"/>
              <a:t>związku z koniecznością zapewnienia ludziom środków do życia na wypadek utraty możliwości trwałej lub czasowej ich pozyskiwania.</a:t>
            </a:r>
          </a:p>
        </p:txBody>
      </p:sp>
    </p:spTree>
    <p:extLst>
      <p:ext uri="{BB962C8B-B14F-4D97-AF65-F5344CB8AC3E}">
        <p14:creationId xmlns:p14="http://schemas.microsoft.com/office/powerpoint/2010/main" val="2306574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r>
              <a:rPr lang="pl-PL" dirty="0"/>
              <a:t>Ubezpieczenia społeczne cechuje występowanie: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składki;</a:t>
            </a:r>
          </a:p>
          <a:p>
            <a:r>
              <a:rPr lang="pl-PL" dirty="0"/>
              <a:t>wspólnego funduszu;</a:t>
            </a:r>
          </a:p>
          <a:p>
            <a:r>
              <a:rPr lang="pl-PL" dirty="0"/>
              <a:t>oznaczonego ryzyka;</a:t>
            </a:r>
          </a:p>
          <a:p>
            <a:r>
              <a:rPr lang="pl-PL" dirty="0"/>
              <a:t>szkody;</a:t>
            </a:r>
          </a:p>
          <a:p>
            <a:r>
              <a:rPr lang="pl-PL" dirty="0"/>
              <a:t>pokrycia szkody (świadczenia).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78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W</a:t>
            </a:r>
            <a:r>
              <a:rPr lang="pl-PL" sz="2000" dirty="0" smtClean="0">
                <a:latin typeface="Constantia" panose="02030602050306030303" pitchFamily="18" charset="0"/>
                <a:cs typeface="Calibri" pitchFamily="34" charset="0"/>
              </a:rPr>
              <a:t> </a:t>
            </a:r>
            <a:r>
              <a:rPr lang="pl-PL" sz="2000" dirty="0">
                <a:latin typeface="Constantia" panose="02030602050306030303" pitchFamily="18" charset="0"/>
                <a:cs typeface="Calibri" pitchFamily="34" charset="0"/>
              </a:rPr>
              <a:t>przypadku techniki ubezpieczeniowej kluczowe znaczenie ma pojęcie </a:t>
            </a:r>
            <a:r>
              <a:rPr lang="pl-PL" sz="2000" b="1" dirty="0">
                <a:latin typeface="Constantia" panose="02030602050306030303" pitchFamily="18" charset="0"/>
                <a:cs typeface="Calibri" pitchFamily="34" charset="0"/>
              </a:rPr>
              <a:t>ryzyka </a:t>
            </a:r>
            <a:r>
              <a:rPr lang="pl-PL" sz="2000" b="1" dirty="0" smtClean="0">
                <a:latin typeface="Constantia" panose="02030602050306030303" pitchFamily="18" charset="0"/>
                <a:cs typeface="Calibri" pitchFamily="34" charset="0"/>
              </a:rPr>
              <a:t>socjalnego.</a:t>
            </a:r>
          </a:p>
          <a:p>
            <a:pPr marL="109728" indent="0" algn="ctr">
              <a:buNone/>
            </a:pPr>
            <a:endParaRPr lang="pl-PL" sz="2000" b="1" dirty="0">
              <a:latin typeface="Constantia" panose="02030602050306030303" pitchFamily="18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pl-PL" sz="2000" dirty="0">
                <a:latin typeface="Constantia" panose="02030602050306030303" pitchFamily="18" charset="0"/>
                <a:cs typeface="Calibri" pitchFamily="34" charset="0"/>
              </a:rPr>
              <a:t>Ubezpieczenie </a:t>
            </a:r>
            <a:r>
              <a:rPr lang="pl-PL" sz="2000" dirty="0" smtClean="0">
                <a:latin typeface="Constantia" panose="02030602050306030303" pitchFamily="18" charset="0"/>
                <a:cs typeface="Calibri" pitchFamily="34" charset="0"/>
              </a:rPr>
              <a:t>społeczne, co do zasady </a:t>
            </a:r>
            <a:r>
              <a:rPr lang="pl-PL" sz="2000" u="sng" dirty="0" smtClean="0">
                <a:latin typeface="Constantia" panose="02030602050306030303" pitchFamily="18" charset="0"/>
                <a:cs typeface="Calibri" pitchFamily="34" charset="0"/>
              </a:rPr>
              <a:t>nie </a:t>
            </a:r>
            <a:r>
              <a:rPr lang="pl-PL" sz="2000" u="sng" dirty="0">
                <a:latin typeface="Constantia" panose="02030602050306030303" pitchFamily="18" charset="0"/>
                <a:cs typeface="Calibri" pitchFamily="34" charset="0"/>
              </a:rPr>
              <a:t>chroni samego zdarzenia losowego</a:t>
            </a:r>
            <a:r>
              <a:rPr lang="pl-PL" sz="2000" dirty="0">
                <a:latin typeface="Constantia" panose="02030602050306030303" pitchFamily="18" charset="0"/>
                <a:cs typeface="Calibri" pitchFamily="34" charset="0"/>
              </a:rPr>
              <a:t>, np. choroby, ale skutki tych zdarzeń w zakresie zdolności do zdobywania środków utrzymania. Dopiero te skutki są zdarzeniami ubezpieczeniowymi, czyli zdarzeniami, których zajście powoduje obowiązki po stronie ubezpieczyciela </a:t>
            </a:r>
            <a:endParaRPr lang="pl-PL" sz="2000" dirty="0" smtClean="0">
              <a:latin typeface="Constantia" panose="02030602050306030303" pitchFamily="18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pl-PL" sz="2000" dirty="0" smtClean="0">
                <a:latin typeface="Constantia" panose="02030602050306030303" pitchFamily="18" charset="0"/>
                <a:cs typeface="Calibri" pitchFamily="34" charset="0"/>
              </a:rPr>
              <a:t>(</a:t>
            </a:r>
            <a:r>
              <a:rPr lang="pl-PL" sz="2000" dirty="0">
                <a:latin typeface="Constantia" panose="02030602050306030303" pitchFamily="18" charset="0"/>
                <a:cs typeface="Calibri" pitchFamily="34" charset="0"/>
              </a:rPr>
              <a:t>tzw. ryzyko ubezpieczeniowe). </a:t>
            </a:r>
            <a:endParaRPr lang="pl-PL" sz="2000" dirty="0" smtClean="0">
              <a:latin typeface="Constantia" panose="02030602050306030303" pitchFamily="18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pl-PL" sz="2400" b="1" dirty="0">
              <a:latin typeface="Century Gothic" panose="020B050202020202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C</a:t>
            </a:r>
            <a:r>
              <a:rPr lang="pl-PL" sz="2400" dirty="0" smtClean="0">
                <a:latin typeface="Constantia" panose="02030602050306030303" pitchFamily="18" charset="0"/>
                <a:cs typeface="Calibri" pitchFamily="34" charset="0"/>
              </a:rPr>
              <a:t>echą </a:t>
            </a:r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ubezpieczenia społecznego  jest </a:t>
            </a:r>
            <a:endParaRPr lang="pl-PL" sz="2400" dirty="0" smtClean="0">
              <a:latin typeface="Constantia" panose="02030602050306030303" pitchFamily="18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pl-PL" sz="2400" b="1" dirty="0" smtClean="0">
                <a:latin typeface="Constantia" panose="02030602050306030303" pitchFamily="18" charset="0"/>
                <a:cs typeface="Calibri" pitchFamily="34" charset="0"/>
              </a:rPr>
              <a:t>schematyzm </a:t>
            </a:r>
            <a:r>
              <a:rPr lang="pl-PL" sz="2400" b="1" dirty="0">
                <a:latin typeface="Constantia" panose="02030602050306030303" pitchFamily="18" charset="0"/>
                <a:cs typeface="Calibri" pitchFamily="34" charset="0"/>
              </a:rPr>
              <a:t>prawa do </a:t>
            </a:r>
            <a:r>
              <a:rPr lang="pl-PL" sz="2400" b="1" dirty="0" smtClean="0">
                <a:latin typeface="Constantia" panose="02030602050306030303" pitchFamily="18" charset="0"/>
                <a:cs typeface="Calibri" pitchFamily="34" charset="0"/>
              </a:rPr>
              <a:t>świadczeń</a:t>
            </a:r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09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just">
              <a:buNone/>
            </a:pPr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Przewidziane  w ustawach </a:t>
            </a:r>
            <a:r>
              <a:rPr lang="pl-PL" sz="2400" dirty="0" smtClean="0">
                <a:latin typeface="Constantia" panose="02030602050306030303" pitchFamily="18" charset="0"/>
                <a:cs typeface="Calibri" pitchFamily="34" charset="0"/>
              </a:rPr>
              <a:t>świadczenia możemy podzielić ze względu na:</a:t>
            </a:r>
          </a:p>
          <a:p>
            <a:pPr algn="just"/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f</a:t>
            </a:r>
            <a:r>
              <a:rPr lang="pl-PL" sz="2400" dirty="0" smtClean="0">
                <a:latin typeface="Constantia" panose="02030602050306030303" pitchFamily="18" charset="0"/>
                <a:cs typeface="Calibri" pitchFamily="34" charset="0"/>
              </a:rPr>
              <a:t>ormę - pieniężne </a:t>
            </a:r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i w </a:t>
            </a:r>
            <a:r>
              <a:rPr lang="pl-PL" sz="2400" dirty="0" smtClean="0">
                <a:latin typeface="Constantia" panose="02030602050306030303" pitchFamily="18" charset="0"/>
                <a:cs typeface="Calibri" pitchFamily="34" charset="0"/>
              </a:rPr>
              <a:t>naturze</a:t>
            </a:r>
          </a:p>
          <a:p>
            <a:pPr marL="109728" indent="0" algn="just">
              <a:buNone/>
            </a:pPr>
            <a:r>
              <a:rPr lang="pl-PL" sz="2400" dirty="0" smtClean="0">
                <a:latin typeface="Constantia" panose="02030602050306030303" pitchFamily="18" charset="0"/>
                <a:cs typeface="Calibri" pitchFamily="34" charset="0"/>
              </a:rPr>
              <a:t>oraz</a:t>
            </a:r>
          </a:p>
          <a:p>
            <a:pPr algn="just"/>
            <a:r>
              <a:rPr lang="pl-PL" sz="2400" dirty="0" smtClean="0">
                <a:latin typeface="Constantia" panose="02030602050306030303" pitchFamily="18" charset="0"/>
                <a:cs typeface="Calibri" pitchFamily="34" charset="0"/>
              </a:rPr>
              <a:t>z </a:t>
            </a:r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punktu widzenia czasu trwania prawa do świadczeń </a:t>
            </a:r>
            <a:r>
              <a:rPr lang="pl-PL" sz="2400" dirty="0" smtClean="0">
                <a:latin typeface="Constantia" panose="02030602050306030303" pitchFamily="18" charset="0"/>
                <a:cs typeface="Calibri" pitchFamily="34" charset="0"/>
              </a:rPr>
              <a:t>na: </a:t>
            </a:r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okresowe (długoterminowe i krótkoterminowe)  i jednorazowe. </a:t>
            </a:r>
          </a:p>
        </p:txBody>
      </p:sp>
    </p:spTree>
    <p:extLst>
      <p:ext uri="{BB962C8B-B14F-4D97-AF65-F5344CB8AC3E}">
        <p14:creationId xmlns:p14="http://schemas.microsoft.com/office/powerpoint/2010/main" val="12860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just">
              <a:buNone/>
            </a:pPr>
            <a:r>
              <a:rPr lang="pl-PL" sz="2000" dirty="0">
                <a:latin typeface="Constantia" panose="02030602050306030303" pitchFamily="18" charset="0"/>
                <a:cs typeface="Calibri" pitchFamily="34" charset="0"/>
              </a:rPr>
              <a:t>Świadczenia przysługujące z tytułu </a:t>
            </a:r>
            <a:r>
              <a:rPr lang="pl-PL" sz="2000" dirty="0" err="1">
                <a:latin typeface="Constantia" panose="02030602050306030303" pitchFamily="18" charset="0"/>
                <a:cs typeface="Calibri" pitchFamily="34" charset="0"/>
              </a:rPr>
              <a:t>ryzyk</a:t>
            </a:r>
            <a:r>
              <a:rPr lang="pl-PL" sz="2000" dirty="0">
                <a:latin typeface="Constantia" panose="02030602050306030303" pitchFamily="18" charset="0"/>
                <a:cs typeface="Calibri" pitchFamily="34" charset="0"/>
              </a:rPr>
              <a:t> związanych ze stanem zdrowia  (chorobą lub kalectwem) lub ze śmiercią ubezpieczonego możemy podzielić z punktu widzenia </a:t>
            </a:r>
            <a:r>
              <a:rPr lang="pl-PL" sz="2000" b="1" dirty="0">
                <a:latin typeface="Constantia" panose="02030602050306030303" pitchFamily="18" charset="0"/>
                <a:cs typeface="Calibri" pitchFamily="34" charset="0"/>
              </a:rPr>
              <a:t>okoliczności w jakich doszło do wystąpienia danego </a:t>
            </a:r>
            <a:r>
              <a:rPr lang="pl-PL" sz="2000" b="1" dirty="0" smtClean="0">
                <a:latin typeface="Constantia" panose="02030602050306030303" pitchFamily="18" charset="0"/>
                <a:cs typeface="Calibri" pitchFamily="34" charset="0"/>
              </a:rPr>
              <a:t>zdarzenia</a:t>
            </a:r>
            <a:r>
              <a:rPr lang="pl-PL" sz="2000" dirty="0" smtClean="0">
                <a:latin typeface="Constantia" panose="02030602050306030303" pitchFamily="18" charset="0"/>
                <a:cs typeface="Calibri" pitchFamily="34" charset="0"/>
              </a:rPr>
              <a:t>. </a:t>
            </a:r>
          </a:p>
          <a:p>
            <a:pPr marL="109728" indent="0" algn="just">
              <a:buNone/>
            </a:pPr>
            <a:endParaRPr lang="pl-PL" sz="2000" dirty="0">
              <a:latin typeface="Constantia" panose="02030602050306030303" pitchFamily="18" charset="0"/>
              <a:cs typeface="Calibri" pitchFamily="34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Constantia" panose="02030602050306030303" pitchFamily="18" charset="0"/>
                <a:cs typeface="Calibri" pitchFamily="34" charset="0"/>
              </a:rPr>
              <a:t>Jeśli okoliczności te mają  związek z pracą (działalnością) ubezpieczonego to mówimy o </a:t>
            </a:r>
            <a:r>
              <a:rPr lang="pl-PL" sz="2000" u="sng" dirty="0">
                <a:latin typeface="Constantia" panose="02030602050306030303" pitchFamily="18" charset="0"/>
                <a:cs typeface="Calibri" pitchFamily="34" charset="0"/>
              </a:rPr>
              <a:t>świadczeniach wypadkowych</a:t>
            </a:r>
            <a:r>
              <a:rPr lang="pl-PL" sz="2000" dirty="0">
                <a:latin typeface="Constantia" panose="02030602050306030303" pitchFamily="18" charset="0"/>
                <a:cs typeface="Calibri" pitchFamily="34" charset="0"/>
              </a:rPr>
              <a:t>, pozostałych sytuacjach są to świadczenia z </a:t>
            </a:r>
            <a:r>
              <a:rPr lang="pl-PL" sz="2000" u="sng" dirty="0">
                <a:latin typeface="Constantia" panose="02030602050306030303" pitchFamily="18" charset="0"/>
                <a:cs typeface="Calibri" pitchFamily="34" charset="0"/>
              </a:rPr>
              <a:t>tzw. ogólnego stanu zdrowia.</a:t>
            </a:r>
            <a:endParaRPr lang="pl-PL" sz="2000" u="sng" dirty="0" smtClean="0">
              <a:latin typeface="Constantia" panose="02030602050306030303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6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endParaRPr lang="pl-PL" dirty="0"/>
          </a:p>
          <a:p>
            <a:pPr marL="109728" indent="0" algn="ctr">
              <a:buNone/>
            </a:pPr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Świadczenia mają charakter </a:t>
            </a:r>
            <a:r>
              <a:rPr lang="pl-PL" sz="2400" b="1" dirty="0">
                <a:latin typeface="Constantia" panose="02030602050306030303" pitchFamily="18" charset="0"/>
                <a:cs typeface="Calibri" pitchFamily="34" charset="0"/>
              </a:rPr>
              <a:t>odpłatny</a:t>
            </a:r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 (ze składki</a:t>
            </a:r>
            <a:r>
              <a:rPr lang="pl-PL" sz="2400" dirty="0" smtClean="0">
                <a:latin typeface="Constantia" panose="02030602050306030303" pitchFamily="18" charset="0"/>
                <a:cs typeface="Calibri" pitchFamily="34" charset="0"/>
              </a:rPr>
              <a:t>) </a:t>
            </a:r>
          </a:p>
          <a:p>
            <a:pPr marL="109728" indent="0" algn="ctr">
              <a:buNone/>
            </a:pPr>
            <a:r>
              <a:rPr lang="pl-PL" sz="2400" dirty="0" smtClean="0">
                <a:latin typeface="Constantia" panose="02030602050306030303" pitchFamily="18" charset="0"/>
                <a:cs typeface="Calibri" pitchFamily="34" charset="0"/>
              </a:rPr>
              <a:t>i </a:t>
            </a:r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przysługują z tytułu zajścia </a:t>
            </a:r>
            <a:r>
              <a:rPr lang="pl-PL" sz="2400" b="1" dirty="0">
                <a:latin typeface="Constantia" panose="02030602050306030303" pitchFamily="18" charset="0"/>
                <a:cs typeface="Calibri" pitchFamily="34" charset="0"/>
              </a:rPr>
              <a:t>ubezpieczonego  ryzyka</a:t>
            </a:r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, ale </a:t>
            </a:r>
            <a:r>
              <a:rPr lang="pl-PL" sz="2400" b="1" dirty="0">
                <a:latin typeface="Constantia" panose="02030602050306030303" pitchFamily="18" charset="0"/>
                <a:cs typeface="Calibri" pitchFamily="34" charset="0"/>
              </a:rPr>
              <a:t>po spełnieniu się warunków nabycia prawa</a:t>
            </a:r>
            <a:r>
              <a:rPr lang="pl-PL" sz="2400" dirty="0">
                <a:latin typeface="Constantia" panose="02030602050306030303" pitchFamily="18" charset="0"/>
                <a:cs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656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b="1" dirty="0" smtClean="0">
                <a:latin typeface="Calibri" pitchFamily="34" charset="0"/>
                <a:cs typeface="Calibri" pitchFamily="34" charset="0"/>
              </a:rPr>
              <a:t>Zasady konstrukcyjne systemu ubezpieczenia społecznego</a:t>
            </a:r>
          </a:p>
          <a:p>
            <a:pPr marL="109728" indent="0">
              <a:buNone/>
            </a:pPr>
            <a:endParaRPr lang="pl-PL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3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b="1" dirty="0"/>
              <a:t>Zasada </a:t>
            </a:r>
            <a:r>
              <a:rPr lang="pl-PL" b="1" dirty="0" smtClean="0"/>
              <a:t>powszechności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sz="2400" dirty="0" smtClean="0"/>
              <a:t>Objęcie obowiązkiem ubezpieczenia osób pozostających w zatrudnieniu i osób których sytuacja faktyczna i prawna jest analogiczna do sytuacji osób pozostających w zatrudnieniu, mających stałe źródło dochodu.</a:t>
            </a:r>
          </a:p>
          <a:p>
            <a:pPr marL="109728" indent="0" algn="ctr">
              <a:buNone/>
            </a:pPr>
            <a:endParaRPr lang="pl-PL" sz="2400" dirty="0"/>
          </a:p>
          <a:p>
            <a:pPr marL="109728" indent="0" algn="ctr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404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b="1" dirty="0"/>
              <a:t>Zasada </a:t>
            </a:r>
            <a:r>
              <a:rPr lang="pl-PL" b="1" dirty="0" smtClean="0"/>
              <a:t>przymusu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sz="2400" dirty="0" smtClean="0"/>
              <a:t>Obowiązek objęcia ubezpieczeniem wynika z ustawy, jest niezależny od woli jednostki</a:t>
            </a:r>
            <a:r>
              <a:rPr lang="pl-PL" sz="2400" dirty="0"/>
              <a:t> </a:t>
            </a:r>
            <a:r>
              <a:rPr lang="pl-PL" sz="2400" dirty="0" smtClean="0"/>
              <a:t>(zob. np. art. 6 ustawy systemowej).</a:t>
            </a:r>
            <a:endParaRPr lang="pl-PL" sz="2400" dirty="0"/>
          </a:p>
          <a:p>
            <a:pPr marL="109728" indent="0" algn="ctr">
              <a:buNone/>
            </a:pPr>
            <a:r>
              <a:rPr lang="pl-PL" sz="2400" dirty="0" smtClean="0"/>
              <a:t>Dobrowolne ubezpieczenie społeczne ma charakter wyjątkowy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801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b="1" dirty="0"/>
              <a:t>Zasada </a:t>
            </a:r>
            <a:r>
              <a:rPr lang="pl-PL" b="1" dirty="0" smtClean="0"/>
              <a:t>automatyzmu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Obowiązek ubezpieczenia powstaje z chwilą nawiązania stosunku prawnego, z którym ustawa łączy obowiązek podlegania ubezpieczeniom społecznym </a:t>
            </a:r>
            <a:r>
              <a:rPr lang="pl-PL" dirty="0"/>
              <a:t>(zob. art. 13 ustawy </a:t>
            </a:r>
            <a:r>
              <a:rPr lang="pl-PL" dirty="0" smtClean="0"/>
              <a:t>systemowej).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433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>
              <a:buNone/>
            </a:pPr>
            <a:r>
              <a:rPr lang="pl-PL" dirty="0" smtClean="0"/>
              <a:t>	W </a:t>
            </a:r>
            <a:r>
              <a:rPr lang="pl-PL" dirty="0"/>
              <a:t>międzynarodowym prawie zabezpieczenia społecznego można wyodrębnić:</a:t>
            </a:r>
          </a:p>
          <a:p>
            <a:pPr marL="109728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Akty ONZ</a:t>
            </a:r>
          </a:p>
          <a:p>
            <a:pPr marL="109728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Akty Rady Europy</a:t>
            </a:r>
          </a:p>
          <a:p>
            <a:pPr marL="109728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Umowy bilateralne, których stroną jest </a:t>
            </a:r>
            <a:r>
              <a:rPr lang="pl-PL" dirty="0" smtClean="0"/>
              <a:t>Polska.</a:t>
            </a:r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8067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b="1" dirty="0"/>
              <a:t>Zasada </a:t>
            </a:r>
            <a:r>
              <a:rPr lang="pl-PL" b="1" dirty="0" smtClean="0"/>
              <a:t>odpłatności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Wyraża się w odpłatnym charakterze świadczeń związanym z obowiązkiem odprowadzania składek.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335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b="1" dirty="0"/>
              <a:t>Zasada równego traktowania </a:t>
            </a:r>
            <a:endParaRPr lang="pl-PL" b="1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2400" dirty="0" smtClean="0"/>
              <a:t>Nie oznacza jednolitego traktowania, zróżnicowanie dopuszczalne, jeśli jest usprawiedliwione</a:t>
            </a:r>
          </a:p>
          <a:p>
            <a:pPr marL="109728" indent="0" algn="ctr">
              <a:buNone/>
            </a:pPr>
            <a:r>
              <a:rPr lang="pl-PL" sz="2400" dirty="0" smtClean="0"/>
              <a:t>(tzw. dyskryminacja pozytywna).</a:t>
            </a:r>
          </a:p>
        </p:txBody>
      </p:sp>
    </p:spTree>
    <p:extLst>
      <p:ext uri="{BB962C8B-B14F-4D97-AF65-F5344CB8AC3E}">
        <p14:creationId xmlns:p14="http://schemas.microsoft.com/office/powerpoint/2010/main" val="9224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b="1" dirty="0"/>
              <a:t>Organizacja </a:t>
            </a:r>
            <a:r>
              <a:rPr lang="pl-PL" b="1" dirty="0" smtClean="0"/>
              <a:t>systemu ubezpieczeń społecznych</a:t>
            </a:r>
          </a:p>
          <a:p>
            <a:pPr marL="109728" indent="0" algn="ctr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Zakład Ubezpieczeń Społecznych</a:t>
            </a:r>
            <a:r>
              <a:rPr lang="pl-PL" sz="2400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Otwarte Fundusze Emerytalne</a:t>
            </a:r>
            <a:r>
              <a:rPr lang="pl-PL" sz="2400" dirty="0"/>
              <a:t> </a:t>
            </a:r>
            <a:endParaRPr lang="pl-PL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płatnicy składek.   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8823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ZUS </a:t>
            </a: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p</a:t>
            </a:r>
            <a:r>
              <a:rPr lang="pl-PL" sz="2000" dirty="0" smtClean="0"/>
              <a:t>aństwowa jednostka organizacyjna, posiadająca osobowość prawną</a:t>
            </a:r>
            <a:r>
              <a:rPr lang="pl-PL" sz="2000" dirty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d</a:t>
            </a:r>
            <a:r>
              <a:rPr lang="pl-PL" sz="2000" dirty="0" smtClean="0"/>
              <a:t>ziałająca na podstawie ustawy</a:t>
            </a:r>
            <a:r>
              <a:rPr lang="pl-PL" sz="2000" dirty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s</a:t>
            </a:r>
            <a:r>
              <a:rPr lang="pl-PL" sz="2000" dirty="0" smtClean="0"/>
              <a:t>kładająca się z centrali i terenowych jednostek organizacyjnych</a:t>
            </a:r>
            <a:r>
              <a:rPr lang="pl-PL" sz="2000" dirty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organy(Prezes, Zarząd, Rada Nadzorcza</a:t>
            </a:r>
            <a:r>
              <a:rPr lang="pl-PL" sz="2000" dirty="0"/>
              <a:t>),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w</a:t>
            </a:r>
            <a:r>
              <a:rPr lang="pl-PL" sz="2000" dirty="0" smtClean="0"/>
              <a:t>ykonuje zadania powierzone ustawą systemową oraz określone na podstawie innych ustaw, a także inne zadania zlecone z zakresu zabezpieczenia społecznego.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1366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b="1" dirty="0" smtClean="0"/>
              <a:t>OFE</a:t>
            </a:r>
          </a:p>
          <a:p>
            <a:pPr marL="109728" indent="0" algn="ctr">
              <a:buNone/>
            </a:pPr>
            <a:endParaRPr lang="pl-PL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u</a:t>
            </a:r>
            <a:r>
              <a:rPr lang="pl-PL" sz="2000" dirty="0" smtClean="0"/>
              <a:t>stawa z dnia 28 sierpnia 1997r. o organizacji i funkcjonowaniu funduszy emerytalnych</a:t>
            </a:r>
            <a:r>
              <a:rPr lang="pl-PL" sz="2000" dirty="0"/>
              <a:t> </a:t>
            </a:r>
            <a:r>
              <a:rPr lang="pl-PL" sz="2000" dirty="0" smtClean="0"/>
              <a:t>(</a:t>
            </a:r>
            <a:r>
              <a:rPr lang="pl-PL" sz="2000" dirty="0" err="1" smtClean="0"/>
              <a:t>T.j</a:t>
            </a:r>
            <a:r>
              <a:rPr lang="pl-PL" sz="2000" dirty="0" smtClean="0"/>
              <a:t>. Dz.U. z 2018 r., poz. 1906 z późn.zm.)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o</a:t>
            </a:r>
            <a:r>
              <a:rPr lang="pl-PL" sz="2000" dirty="0" smtClean="0"/>
              <a:t>soba prawna</a:t>
            </a:r>
            <a:endParaRPr lang="pl-PL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przedmiot działalności: gromadzenie środków pieniężnych pochodzących ze składki płaconej przez ubezpieczonego (2.92</a:t>
            </a:r>
            <a:r>
              <a:rPr lang="pl-PL" sz="2000" dirty="0"/>
              <a:t>%)</a:t>
            </a:r>
            <a:r>
              <a:rPr lang="pl-PL" sz="2000" dirty="0" smtClean="0"/>
              <a:t>i ich lokowanie, z </a:t>
            </a:r>
            <a:r>
              <a:rPr lang="pl-PL" sz="2000" dirty="0"/>
              <a:t>przeznaczeniem na wypłatę członkom funduszu emerytury po osiągnięciu przez nich wieku emerytalnego oraz emerytury </a:t>
            </a:r>
            <a:r>
              <a:rPr lang="pl-PL" sz="2000" dirty="0" smtClean="0"/>
              <a:t>częściowej, </a:t>
            </a:r>
            <a:r>
              <a:rPr lang="pl-PL" sz="2000" dirty="0"/>
              <a:t>lub okresowej emerytury </a:t>
            </a:r>
            <a:r>
              <a:rPr lang="pl-PL" sz="2000" dirty="0" smtClean="0"/>
              <a:t>kapitałowej.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7109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b="1" dirty="0"/>
              <a:t>Płatnik </a:t>
            </a:r>
            <a:r>
              <a:rPr lang="pl-PL" b="1" dirty="0" smtClean="0"/>
              <a:t>składek</a:t>
            </a:r>
          </a:p>
          <a:p>
            <a:pPr marL="109728" indent="0" algn="ctr">
              <a:buNone/>
            </a:pPr>
            <a:r>
              <a:rPr lang="pl-PL" b="1" dirty="0" smtClean="0"/>
              <a:t> </a:t>
            </a:r>
          </a:p>
          <a:p>
            <a:pPr marL="109728" indent="0" algn="just">
              <a:buNone/>
            </a:pPr>
            <a:r>
              <a:rPr lang="pl-PL" sz="2000" dirty="0" smtClean="0"/>
              <a:t>Osoba fizyczna, prawna lub jednostka organizacyjna zobowiązana do</a:t>
            </a:r>
            <a:r>
              <a:rPr lang="pl-PL" sz="2000" dirty="0"/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 smtClean="0"/>
              <a:t>zgłaszania do ubezpieczenia oraz</a:t>
            </a:r>
            <a:endParaRPr lang="pl-PL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 smtClean="0"/>
              <a:t>comiesięcznego naliczania, pobierania i przekazywania składek do ZUS</a:t>
            </a:r>
            <a:r>
              <a:rPr lang="pl-PL" sz="2000" dirty="0"/>
              <a:t>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 smtClean="0"/>
              <a:t>realizacji prawa do tzw. świadczeń krótkoterminowych.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2499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b="1" dirty="0"/>
              <a:t>Ubezpieczony</a:t>
            </a:r>
            <a:r>
              <a:rPr lang="pl-PL" sz="2400" dirty="0"/>
              <a:t> </a:t>
            </a:r>
            <a:endParaRPr lang="pl-PL" sz="2400" dirty="0" smtClean="0"/>
          </a:p>
          <a:p>
            <a:pPr marL="109728" indent="0" algn="ctr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2400" dirty="0" smtClean="0"/>
              <a:t>Osoba fizyczna podlegająca przynajmniej jednemu rodzajowi ubezpieczenia społecznego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53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b="1" dirty="0"/>
              <a:t>Tytuł </a:t>
            </a:r>
            <a:r>
              <a:rPr lang="pl-PL" b="1" dirty="0" smtClean="0"/>
              <a:t>ubezpieczenia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sz="2400" dirty="0" smtClean="0"/>
              <a:t>Stosunek prawny lub określona sytuacja faktyczna, z którą ustawa łączy obowiązek podlegania ubezpieczeniom społecznym lub stwarza taką możliwość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55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dirty="0" smtClean="0"/>
              <a:t>Zakres obowiązku ubezpieczenia społecznego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47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endParaRPr lang="pl-PL" b="1" dirty="0" smtClean="0">
              <a:latin typeface="+mj-lt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pl-PL" sz="2000" b="1" dirty="0">
                <a:cs typeface="Calibri" pitchFamily="34" charset="0"/>
              </a:rPr>
              <a:t>Zakres przedmiotowy obowiązku ubezpieczenia społecznego</a:t>
            </a:r>
            <a:r>
              <a:rPr lang="pl-PL" sz="2000" dirty="0">
                <a:cs typeface="Calibri" pitchFamily="34" charset="0"/>
              </a:rPr>
              <a:t> </a:t>
            </a:r>
            <a:endParaRPr lang="pl-PL" sz="2000" dirty="0" smtClean="0">
              <a:cs typeface="Calibri" pitchFamily="34" charset="0"/>
            </a:endParaRPr>
          </a:p>
          <a:p>
            <a:pPr algn="just"/>
            <a:endParaRPr lang="pl-PL" sz="2000" dirty="0">
              <a:cs typeface="Calibri" pitchFamily="34" charset="0"/>
            </a:endParaRPr>
          </a:p>
          <a:p>
            <a:pPr marL="109728" indent="0" algn="just">
              <a:buNone/>
            </a:pPr>
            <a:r>
              <a:rPr lang="pl-PL" sz="2000" dirty="0">
                <a:cs typeface="Calibri" pitchFamily="34" charset="0"/>
              </a:rPr>
              <a:t>P</a:t>
            </a:r>
            <a:r>
              <a:rPr lang="pl-PL" sz="2000" dirty="0" smtClean="0">
                <a:cs typeface="Calibri" pitchFamily="34" charset="0"/>
              </a:rPr>
              <a:t>odział </a:t>
            </a:r>
            <a:r>
              <a:rPr lang="pl-PL" sz="2000" dirty="0">
                <a:cs typeface="Calibri" pitchFamily="34" charset="0"/>
              </a:rPr>
              <a:t>ubezpieczeń na cztery działy według rodzaju chronionego ryzyka tj.</a:t>
            </a:r>
          </a:p>
          <a:p>
            <a:pPr algn="just"/>
            <a:endParaRPr lang="pl-PL" sz="2000" dirty="0">
              <a:cs typeface="Calibri" pitchFamily="34" charset="0"/>
            </a:endParaRPr>
          </a:p>
          <a:p>
            <a:pPr algn="just"/>
            <a:r>
              <a:rPr lang="pl-PL" sz="2000" dirty="0" smtClean="0">
                <a:cs typeface="Calibri" pitchFamily="34" charset="0"/>
              </a:rPr>
              <a:t>ubezpieczenie </a:t>
            </a:r>
            <a:r>
              <a:rPr lang="pl-PL" sz="2000" dirty="0">
                <a:cs typeface="Calibri" pitchFamily="34" charset="0"/>
              </a:rPr>
              <a:t>emerytalne</a:t>
            </a:r>
          </a:p>
          <a:p>
            <a:pPr algn="just"/>
            <a:r>
              <a:rPr lang="pl-PL" sz="2000" dirty="0">
                <a:cs typeface="Calibri" pitchFamily="34" charset="0"/>
              </a:rPr>
              <a:t>u</a:t>
            </a:r>
            <a:r>
              <a:rPr lang="pl-PL" sz="2000" dirty="0" smtClean="0">
                <a:cs typeface="Calibri" pitchFamily="34" charset="0"/>
              </a:rPr>
              <a:t>bezpieczenie rentowe</a:t>
            </a:r>
            <a:endParaRPr lang="pl-PL" sz="2000" dirty="0">
              <a:cs typeface="Calibri" pitchFamily="34" charset="0"/>
            </a:endParaRPr>
          </a:p>
          <a:p>
            <a:pPr algn="just"/>
            <a:r>
              <a:rPr lang="pl-PL" sz="2000" dirty="0">
                <a:cs typeface="Calibri" pitchFamily="34" charset="0"/>
              </a:rPr>
              <a:t>u</a:t>
            </a:r>
            <a:r>
              <a:rPr lang="pl-PL" sz="2000" dirty="0" smtClean="0">
                <a:cs typeface="Calibri" pitchFamily="34" charset="0"/>
              </a:rPr>
              <a:t>bezpieczenie chorobowe</a:t>
            </a:r>
            <a:endParaRPr lang="pl-PL" sz="2000" dirty="0">
              <a:cs typeface="Calibri" pitchFamily="34" charset="0"/>
            </a:endParaRPr>
          </a:p>
          <a:p>
            <a:pPr algn="just"/>
            <a:r>
              <a:rPr lang="pl-PL" sz="2000" dirty="0">
                <a:cs typeface="Calibri" pitchFamily="34" charset="0"/>
              </a:rPr>
              <a:t>u</a:t>
            </a:r>
            <a:r>
              <a:rPr lang="pl-PL" sz="2000" dirty="0" smtClean="0">
                <a:cs typeface="Calibri" pitchFamily="34" charset="0"/>
              </a:rPr>
              <a:t>bezpieczenie wypadkowe</a:t>
            </a:r>
            <a:endParaRPr lang="pl-PL" sz="2000" dirty="0">
              <a:cs typeface="Calibri" pitchFamily="34" charset="0"/>
            </a:endParaRPr>
          </a:p>
          <a:p>
            <a:pPr algn="just"/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just">
              <a:buNone/>
            </a:pPr>
            <a:endParaRPr lang="pl-PL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pl-PL" b="1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13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just">
              <a:buNone/>
            </a:pPr>
            <a:r>
              <a:rPr lang="pl-PL" sz="2400" dirty="0"/>
              <a:t>Wśród deklaracji, konwencji i zaleceń uchwalanych przez ONZ, szczególnie istotne są:</a:t>
            </a:r>
          </a:p>
          <a:p>
            <a:pPr marL="109728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/>
              <a:t>Powszechna Deklaracja Praw Człowieka z 1948 roku;</a:t>
            </a:r>
          </a:p>
          <a:p>
            <a:pPr marL="109728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/>
              <a:t>Międzynarodowy Pakt Praw Ekonomicznych, Socjalnych i </a:t>
            </a:r>
            <a:r>
              <a:rPr lang="pl-PL" sz="2400" dirty="0" smtClean="0"/>
              <a:t>Kulturalnych z 1966 r;</a:t>
            </a:r>
            <a:endParaRPr lang="pl-PL" sz="2400" dirty="0"/>
          </a:p>
          <a:p>
            <a:pPr marL="109728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/>
              <a:t>Konwencja MOP nr 102 z 1952 r., w sprawie minimalnych norm zabezpieczenia społecznego (Dz. U. Z 2005 r., Nr 93, poz. 775</a:t>
            </a:r>
            <a:r>
              <a:rPr lang="pl-PL" sz="2400" dirty="0" smtClean="0"/>
              <a:t>).</a:t>
            </a:r>
            <a:endParaRPr lang="pl-PL" sz="2400" dirty="0"/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89300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b="1" dirty="0">
                <a:cs typeface="Calibri" pitchFamily="34" charset="0"/>
              </a:rPr>
              <a:t>Z</a:t>
            </a:r>
            <a:r>
              <a:rPr lang="pl-PL" sz="2400" b="1" dirty="0" smtClean="0">
                <a:cs typeface="Calibri" pitchFamily="34" charset="0"/>
              </a:rPr>
              <a:t>akres podmiotowy obowiązku ubezpieczenia społecznego</a:t>
            </a:r>
            <a:endParaRPr lang="pl-PL" sz="24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56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sz="2400" dirty="0" smtClean="0">
                <a:cs typeface="Calibri" pitchFamily="34" charset="0"/>
              </a:rPr>
              <a:t>Ubezpieczeniom </a:t>
            </a:r>
            <a:r>
              <a:rPr lang="pl-PL" sz="2400" dirty="0">
                <a:cs typeface="Calibri" pitchFamily="34" charset="0"/>
              </a:rPr>
              <a:t>społecznym podlega </a:t>
            </a:r>
            <a:r>
              <a:rPr lang="pl-PL" sz="2400" dirty="0" smtClean="0">
                <a:cs typeface="Calibri" pitchFamily="34" charset="0"/>
              </a:rPr>
              <a:t>się:</a:t>
            </a:r>
          </a:p>
          <a:p>
            <a:pPr algn="just"/>
            <a:r>
              <a:rPr lang="pl-PL" sz="2400" dirty="0" smtClean="0">
                <a:cs typeface="Calibri" pitchFamily="34" charset="0"/>
              </a:rPr>
              <a:t> </a:t>
            </a:r>
            <a:r>
              <a:rPr lang="pl-PL" sz="2400" b="1" dirty="0" smtClean="0">
                <a:cs typeface="Calibri" pitchFamily="34" charset="0"/>
              </a:rPr>
              <a:t>obowiązkowo </a:t>
            </a:r>
            <a:r>
              <a:rPr lang="pl-PL" sz="2400" dirty="0" smtClean="0">
                <a:cs typeface="Calibri" pitchFamily="34" charset="0"/>
              </a:rPr>
              <a:t>(art. 13 ustawy systemowej) </a:t>
            </a:r>
          </a:p>
          <a:p>
            <a:pPr algn="just"/>
            <a:r>
              <a:rPr lang="pl-PL" sz="2400" dirty="0" smtClean="0">
                <a:cs typeface="Calibri" pitchFamily="34" charset="0"/>
              </a:rPr>
              <a:t>lub </a:t>
            </a:r>
            <a:r>
              <a:rPr lang="pl-PL" sz="2400" b="1" dirty="0" smtClean="0">
                <a:cs typeface="Calibri" pitchFamily="34" charset="0"/>
              </a:rPr>
              <a:t>dobrowolnie </a:t>
            </a:r>
            <a:r>
              <a:rPr lang="pl-PL" sz="2400" dirty="0" smtClean="0">
                <a:cs typeface="Calibri" pitchFamily="34" charset="0"/>
              </a:rPr>
              <a:t>(art. 14 ustawy systemowej)</a:t>
            </a:r>
            <a:endParaRPr lang="pl-PL" sz="2400" dirty="0">
              <a:cs typeface="Calibri" pitchFamily="34" charset="0"/>
            </a:endParaRPr>
          </a:p>
          <a:p>
            <a:pPr marL="109728" indent="0" algn="just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6506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>
              <a:buNone/>
            </a:pPr>
            <a:r>
              <a:rPr lang="pl-PL" dirty="0"/>
              <a:t>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2000" b="1" dirty="0">
                <a:cs typeface="Calibri" pitchFamily="34" charset="0"/>
              </a:rPr>
              <a:t>Zasady podlegania ubezpieczeniu emerytalnemu </a:t>
            </a:r>
            <a:endParaRPr lang="pl-PL" sz="2000" b="1" dirty="0" smtClean="0">
              <a:cs typeface="Calibri" pitchFamily="34" charset="0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2000" b="1" dirty="0" smtClean="0">
                <a:cs typeface="Calibri" pitchFamily="34" charset="0"/>
              </a:rPr>
              <a:t>i rentowemu</a:t>
            </a:r>
            <a:endParaRPr lang="pl-PL" sz="2000" b="1" dirty="0"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cs typeface="Calibri" pitchFamily="34" charset="0"/>
              </a:rPr>
              <a:t>a</a:t>
            </a:r>
            <a:r>
              <a:rPr lang="pl-PL" sz="2000" dirty="0" smtClean="0">
                <a:cs typeface="Calibri" pitchFamily="34" charset="0"/>
              </a:rPr>
              <a:t>rt. 6 ust. 1 ustawy systemowej</a:t>
            </a:r>
            <a:r>
              <a:rPr lang="pl-PL" sz="2000" b="1" dirty="0" smtClean="0">
                <a:cs typeface="Calibri" pitchFamily="34" charset="0"/>
              </a:rPr>
              <a:t> </a:t>
            </a:r>
            <a:r>
              <a:rPr lang="pl-PL" sz="2000" b="1" dirty="0">
                <a:cs typeface="Calibri" pitchFamily="34" charset="0"/>
              </a:rPr>
              <a:t>zasada terytorialności - </a:t>
            </a:r>
            <a:r>
              <a:rPr lang="pl-PL" sz="2000" dirty="0" smtClean="0">
                <a:cs typeface="Calibri" pitchFamily="34" charset="0"/>
              </a:rPr>
              <a:t>powiązanie </a:t>
            </a:r>
            <a:r>
              <a:rPr lang="pl-PL" sz="2000" dirty="0">
                <a:cs typeface="Calibri" pitchFamily="34" charset="0"/>
              </a:rPr>
              <a:t>stosunku ubezpieczenia emerytalnego </a:t>
            </a:r>
            <a:endParaRPr lang="pl-PL" sz="2000" dirty="0" smtClean="0">
              <a:cs typeface="Calibri" pitchFamily="34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>
                <a:cs typeface="Calibri" pitchFamily="34" charset="0"/>
              </a:rPr>
              <a:t> </a:t>
            </a:r>
            <a:r>
              <a:rPr lang="pl-PL" sz="2000" dirty="0" smtClean="0">
                <a:cs typeface="Calibri" pitchFamily="34" charset="0"/>
              </a:rPr>
              <a:t>   i rentowego </a:t>
            </a:r>
            <a:r>
              <a:rPr lang="pl-PL" sz="2000" dirty="0">
                <a:cs typeface="Calibri" pitchFamily="34" charset="0"/>
              </a:rPr>
              <a:t>z zatrudnieniem na terytorium </a:t>
            </a:r>
            <a:r>
              <a:rPr lang="pl-PL" sz="2000" dirty="0" smtClean="0">
                <a:cs typeface="Calibri" pitchFamily="34" charset="0"/>
              </a:rPr>
              <a:t>RP,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cs typeface="Calibri" pitchFamily="34" charset="0"/>
              </a:rPr>
              <a:t>w</a:t>
            </a:r>
            <a:r>
              <a:rPr lang="pl-PL" sz="2000" dirty="0" smtClean="0">
                <a:cs typeface="Calibri" pitchFamily="34" charset="0"/>
              </a:rPr>
              <a:t>yjątek art. 8 ust. 14 ustawy systemowej.</a:t>
            </a:r>
          </a:p>
          <a:p>
            <a:pPr algn="just">
              <a:lnSpc>
                <a:spcPct val="150000"/>
              </a:lnSpc>
            </a:pPr>
            <a:endParaRPr lang="pl-PL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55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>
              <a:buNone/>
            </a:pPr>
            <a:r>
              <a:rPr lang="pl-PL" dirty="0"/>
              <a:t>	</a:t>
            </a:r>
            <a:r>
              <a:rPr lang="pl-PL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sz="2000" dirty="0" smtClean="0">
                <a:cs typeface="Calibri" pitchFamily="34" charset="0"/>
              </a:rPr>
              <a:t>Wyłączenia </a:t>
            </a:r>
            <a:r>
              <a:rPr lang="pl-PL" sz="2000" dirty="0">
                <a:cs typeface="Calibri" pitchFamily="34" charset="0"/>
              </a:rPr>
              <a:t>z obowiązku ubezpieczenia emerytalnego i </a:t>
            </a:r>
            <a:r>
              <a:rPr lang="pl-PL" sz="2000" dirty="0" smtClean="0">
                <a:cs typeface="Calibri" pitchFamily="34" charset="0"/>
              </a:rPr>
              <a:t>rentowego  dokonane  przez ustawodawcę:</a:t>
            </a:r>
          </a:p>
          <a:p>
            <a:pPr marL="109728" indent="0">
              <a:buNone/>
            </a:pPr>
            <a:endParaRPr lang="pl-PL" sz="2000" dirty="0" smtClean="0">
              <a:cs typeface="Calibri" pitchFamily="34" charset="0"/>
            </a:endParaRPr>
          </a:p>
          <a:p>
            <a:pPr marL="109728" indent="0">
              <a:buNone/>
            </a:pPr>
            <a:r>
              <a:rPr lang="pl-PL" sz="2000" dirty="0" smtClean="0">
                <a:cs typeface="Calibri" pitchFamily="34" charset="0"/>
              </a:rPr>
              <a:t>w </a:t>
            </a:r>
            <a:r>
              <a:rPr lang="pl-PL" sz="2000" dirty="0">
                <a:cs typeface="Calibri" pitchFamily="34" charset="0"/>
              </a:rPr>
              <a:t>sposób </a:t>
            </a:r>
            <a:r>
              <a:rPr lang="pl-PL" sz="2000" b="1" dirty="0" smtClean="0">
                <a:cs typeface="Calibri" pitchFamily="34" charset="0"/>
              </a:rPr>
              <a:t>wyraźny</a:t>
            </a:r>
            <a:r>
              <a:rPr lang="pl-PL" sz="2000" dirty="0" smtClean="0">
                <a:cs typeface="Calibri" pitchFamily="34" charset="0"/>
              </a:rPr>
              <a:t>: </a:t>
            </a:r>
          </a:p>
          <a:p>
            <a:pPr marL="109728" indent="0">
              <a:buNone/>
            </a:pPr>
            <a:endParaRPr lang="pl-PL" sz="2000" dirty="0" smtClean="0">
              <a:cs typeface="Calibri" pitchFamily="34" charset="0"/>
            </a:endParaRPr>
          </a:p>
          <a:p>
            <a:r>
              <a:rPr lang="pl-PL" sz="2000" dirty="0" smtClean="0">
                <a:cs typeface="Calibri" pitchFamily="34" charset="0"/>
              </a:rPr>
              <a:t>sędziowie  </a:t>
            </a:r>
            <a:r>
              <a:rPr lang="pl-PL" sz="2000" dirty="0" err="1" smtClean="0">
                <a:cs typeface="Calibri" pitchFamily="34" charset="0"/>
              </a:rPr>
              <a:t>PrUSP</a:t>
            </a:r>
            <a:r>
              <a:rPr lang="pl-PL" sz="2000" dirty="0" smtClean="0">
                <a:cs typeface="Calibri" pitchFamily="34" charset="0"/>
              </a:rPr>
              <a:t>;  </a:t>
            </a:r>
          </a:p>
          <a:p>
            <a:r>
              <a:rPr lang="pl-PL" sz="2000" dirty="0" smtClean="0">
                <a:cs typeface="Calibri" pitchFamily="34" charset="0"/>
              </a:rPr>
              <a:t>prokuratorzy art</a:t>
            </a:r>
            <a:r>
              <a:rPr lang="pl-PL" sz="2000" dirty="0">
                <a:cs typeface="Calibri" pitchFamily="34" charset="0"/>
              </a:rPr>
              <a:t>. 6 ust. 1 pkt 1 </a:t>
            </a:r>
            <a:r>
              <a:rPr lang="pl-PL" sz="2000" dirty="0" smtClean="0">
                <a:cs typeface="Calibri" pitchFamily="34" charset="0"/>
              </a:rPr>
              <a:t>ustawy systemowej;</a:t>
            </a:r>
          </a:p>
          <a:p>
            <a:r>
              <a:rPr lang="pl-PL" sz="2000" dirty="0" smtClean="0">
                <a:cs typeface="Calibri" pitchFamily="34" charset="0"/>
              </a:rPr>
              <a:t>rolnicy </a:t>
            </a:r>
            <a:r>
              <a:rPr lang="pl-PL" sz="2000" dirty="0">
                <a:cs typeface="Calibri" pitchFamily="34" charset="0"/>
              </a:rPr>
              <a:t>i </a:t>
            </a:r>
            <a:r>
              <a:rPr lang="pl-PL" sz="2000" dirty="0" smtClean="0">
                <a:cs typeface="Calibri" pitchFamily="34" charset="0"/>
              </a:rPr>
              <a:t>niektórzy obywatele </a:t>
            </a:r>
            <a:r>
              <a:rPr lang="pl-PL" sz="2000" dirty="0">
                <a:cs typeface="Calibri" pitchFamily="34" charset="0"/>
              </a:rPr>
              <a:t>państw </a:t>
            </a:r>
            <a:r>
              <a:rPr lang="pl-PL" sz="2000" dirty="0" smtClean="0">
                <a:cs typeface="Calibri" pitchFamily="34" charset="0"/>
              </a:rPr>
              <a:t> </a:t>
            </a:r>
            <a:r>
              <a:rPr lang="pl-PL" sz="2000" dirty="0">
                <a:cs typeface="Calibri" pitchFamily="34" charset="0"/>
              </a:rPr>
              <a:t>art. 5 </a:t>
            </a:r>
            <a:r>
              <a:rPr lang="pl-PL" sz="2000" dirty="0" smtClean="0">
                <a:cs typeface="Calibri" pitchFamily="34" charset="0"/>
              </a:rPr>
              <a:t>ustawy systemowej;</a:t>
            </a:r>
          </a:p>
          <a:p>
            <a:r>
              <a:rPr lang="pl-PL" sz="2000" dirty="0" smtClean="0">
                <a:cs typeface="Calibri" pitchFamily="34" charset="0"/>
              </a:rPr>
              <a:t>uczniowie szkół </a:t>
            </a:r>
            <a:r>
              <a:rPr lang="pl-PL" sz="2000" dirty="0">
                <a:cs typeface="Calibri" pitchFamily="34" charset="0"/>
              </a:rPr>
              <a:t>ponadpodstawowych </a:t>
            </a:r>
            <a:r>
              <a:rPr lang="pl-PL" sz="2000" dirty="0" smtClean="0">
                <a:cs typeface="Calibri" pitchFamily="34" charset="0"/>
              </a:rPr>
              <a:t>lub studenci, do ukończenia 26 lat.</a:t>
            </a:r>
            <a:endParaRPr lang="pl-PL" dirty="0">
              <a:latin typeface="Calibri" pitchFamily="34" charset="0"/>
              <a:cs typeface="Calibri" pitchFamily="34" charset="0"/>
            </a:endParaRPr>
          </a:p>
          <a:p>
            <a:endParaRPr lang="pl-PL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9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sz="2400" dirty="0" smtClean="0"/>
              <a:t>albo </a:t>
            </a:r>
            <a:r>
              <a:rPr lang="pl-PL" sz="2400" dirty="0"/>
              <a:t>przez </a:t>
            </a:r>
            <a:r>
              <a:rPr lang="pl-PL" sz="2400" b="1" dirty="0"/>
              <a:t>niewymienienie</a:t>
            </a:r>
            <a:r>
              <a:rPr lang="pl-PL" sz="2400" dirty="0"/>
              <a:t> określonych grup osób na zamkniętej liście ubezpieczonych, np.: </a:t>
            </a:r>
          </a:p>
          <a:p>
            <a:endParaRPr lang="pl-PL" sz="2400" dirty="0"/>
          </a:p>
          <a:p>
            <a:pPr algn="just"/>
            <a:r>
              <a:rPr lang="pl-PL" sz="2400" dirty="0"/>
              <a:t>osoby świadczące usługi bez wynagrodzenia (w tym jako wolontariusze);</a:t>
            </a:r>
          </a:p>
          <a:p>
            <a:pPr algn="just"/>
            <a:r>
              <a:rPr lang="pl-PL" sz="2400" dirty="0"/>
              <a:t>utrzymujące się z wykonywania umowy o </a:t>
            </a:r>
            <a:r>
              <a:rPr lang="pl-PL" sz="2400" dirty="0" smtClean="0"/>
              <a:t>dzieło.</a:t>
            </a:r>
            <a:endParaRPr lang="pl-PL" sz="2400" dirty="0"/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34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>
              <a:buNone/>
            </a:pPr>
            <a:r>
              <a:rPr lang="pl-PL" sz="2400" dirty="0"/>
              <a:t>Obowiązkowo ubezpieczeniom emerytalnemu i rentowym podlegają </a:t>
            </a:r>
            <a:r>
              <a:rPr lang="pl-PL" sz="2400" dirty="0" smtClean="0"/>
              <a:t>(art</a:t>
            </a:r>
            <a:r>
              <a:rPr lang="pl-PL" sz="2400" dirty="0"/>
              <a:t>. 6 ust. 1 ustawy systemowej) m.in.:</a:t>
            </a:r>
          </a:p>
          <a:p>
            <a:r>
              <a:rPr lang="pl-PL" sz="2400" dirty="0"/>
              <a:t>pracownicy;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049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dirty="0"/>
              <a:t>Za pracownika uważa się osobę pozostającą w stosunku </a:t>
            </a:r>
            <a:r>
              <a:rPr lang="pl-PL" sz="2400" dirty="0" smtClean="0"/>
              <a:t>pracy,</a:t>
            </a:r>
          </a:p>
          <a:p>
            <a:pPr marL="109728" indent="0" algn="ctr">
              <a:buNone/>
            </a:pPr>
            <a:endParaRPr lang="pl-PL" sz="2400" dirty="0"/>
          </a:p>
          <a:p>
            <a:pPr marL="109728" indent="0" algn="ctr">
              <a:buNone/>
            </a:pPr>
            <a:r>
              <a:rPr lang="pl-PL" sz="2400" b="1" dirty="0" smtClean="0"/>
              <a:t>Ale !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36102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dirty="0"/>
              <a:t>Jeżeli pracownik spełnia kryteria określone dla osób współpracujących, o których mowa w ust. 11 </a:t>
            </a:r>
            <a:r>
              <a:rPr lang="pl-PL" sz="2400" dirty="0" smtClean="0"/>
              <a:t>ustawy systemowej - </a:t>
            </a:r>
            <a:r>
              <a:rPr lang="pl-PL" sz="2400" dirty="0"/>
              <a:t>dla celów ubezpieczeń społecznych jest traktowany jako osoba współpracująca</a:t>
            </a:r>
            <a:r>
              <a:rPr lang="pl-PL" sz="2400" dirty="0" smtClean="0"/>
              <a:t>.</a:t>
            </a:r>
          </a:p>
          <a:p>
            <a:pPr marL="109728" indent="0" algn="ctr">
              <a:buNone/>
            </a:pPr>
            <a:r>
              <a:rPr lang="pl-PL" sz="2400" dirty="0" smtClean="0"/>
              <a:t>(art. 8 ust. 2, art. 8 ust. 11 ustawy systemowej)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4623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>
              <a:buNone/>
            </a:pPr>
            <a:r>
              <a:rPr lang="pl-PL" sz="2400" dirty="0"/>
              <a:t>Status </a:t>
            </a:r>
            <a:r>
              <a:rPr lang="pl-PL" sz="2400" u="sng" dirty="0"/>
              <a:t>osoby współpracującej </a:t>
            </a:r>
            <a:r>
              <a:rPr lang="pl-PL" sz="2400" dirty="0"/>
              <a:t>wymaga łącznego spełnienia dwóch warunków</a:t>
            </a:r>
            <a:r>
              <a:rPr lang="pl-PL" sz="2400" dirty="0" smtClean="0"/>
              <a:t>: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/>
              <a:t>pozostawania z krewnym lub powinowatym we </a:t>
            </a:r>
            <a:r>
              <a:rPr lang="pl-PL" sz="2400" u="sng" dirty="0"/>
              <a:t>wspólnym gospodarstwie </a:t>
            </a:r>
            <a:r>
              <a:rPr lang="pl-PL" sz="2400" u="sng" dirty="0" smtClean="0"/>
              <a:t>domowym</a:t>
            </a:r>
            <a:r>
              <a:rPr lang="pl-PL" sz="2400" dirty="0" smtClean="0"/>
              <a:t>;</a:t>
            </a:r>
          </a:p>
          <a:p>
            <a:r>
              <a:rPr lang="pl-PL" sz="2400" u="sng" dirty="0"/>
              <a:t>współpracy</a:t>
            </a:r>
            <a:r>
              <a:rPr lang="pl-PL" sz="2400" dirty="0"/>
              <a:t> z krewnym/powinowatym prowadzącym pozarolniczą działalność lub wykonującym umowę zlecenia/ </a:t>
            </a:r>
            <a:r>
              <a:rPr lang="pl-PL" sz="2400" dirty="0" smtClean="0"/>
              <a:t>agencyjną.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477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just">
              <a:buNone/>
            </a:pPr>
            <a:r>
              <a:rPr lang="pl-PL" sz="2000" dirty="0"/>
              <a:t>Za </a:t>
            </a:r>
            <a:r>
              <a:rPr lang="pl-PL" sz="2000" b="1" u="sng" dirty="0"/>
              <a:t>pracownika</a:t>
            </a:r>
            <a:r>
              <a:rPr lang="pl-PL" sz="2000" dirty="0"/>
              <a:t>, </a:t>
            </a:r>
            <a:r>
              <a:rPr lang="pl-PL" sz="2000" i="1" dirty="0"/>
              <a:t>w rozumieniu ustawy</a:t>
            </a:r>
            <a:r>
              <a:rPr lang="pl-PL" sz="2000" dirty="0"/>
              <a:t>, uważa się </a:t>
            </a:r>
            <a:r>
              <a:rPr lang="pl-PL" sz="2000" dirty="0" smtClean="0"/>
              <a:t>także </a:t>
            </a:r>
            <a:r>
              <a:rPr lang="pl-PL" sz="2000" b="1" dirty="0" smtClean="0"/>
              <a:t>!!!!!!!!!!!!!</a:t>
            </a:r>
          </a:p>
          <a:p>
            <a:pPr marL="109728" indent="0" algn="just">
              <a:buNone/>
            </a:pPr>
            <a:endParaRPr lang="pl-PL" sz="2000" dirty="0" smtClean="0"/>
          </a:p>
          <a:p>
            <a:pPr algn="just"/>
            <a:r>
              <a:rPr lang="pl-PL" sz="2000" dirty="0" smtClean="0"/>
              <a:t>osobę </a:t>
            </a:r>
            <a:r>
              <a:rPr lang="pl-PL" sz="2000" dirty="0"/>
              <a:t>wykonującą pracę </a:t>
            </a:r>
            <a:r>
              <a:rPr lang="pl-PL" sz="2000" b="1" dirty="0"/>
              <a:t>na podstawie </a:t>
            </a:r>
            <a:r>
              <a:rPr lang="pl-PL" sz="2000" dirty="0"/>
              <a:t>umowy agencyjnej, umowy zlecenia lub innej umowy o świadczenie usług, do której zgodnie z Kodeksem cywilnym stosuje się przepisy dotyczące zlecenia, albo umowy o dzieło, jeżeli umowę taką </a:t>
            </a:r>
            <a:r>
              <a:rPr lang="pl-PL" sz="2000" b="1" dirty="0"/>
              <a:t>zawarła </a:t>
            </a:r>
            <a:r>
              <a:rPr lang="pl-PL" sz="2000" b="1" u="sng" dirty="0"/>
              <a:t>z pracodawcą</a:t>
            </a:r>
            <a:r>
              <a:rPr lang="pl-PL" sz="2000" b="1" dirty="0"/>
              <a:t>, z którym pozostaje w stosunku pracy</a:t>
            </a:r>
            <a:r>
              <a:rPr lang="pl-PL" sz="2000" dirty="0" smtClean="0"/>
              <a:t>,</a:t>
            </a:r>
          </a:p>
          <a:p>
            <a:pPr algn="just"/>
            <a:r>
              <a:rPr lang="pl-PL" sz="2000" dirty="0" smtClean="0"/>
              <a:t> </a:t>
            </a:r>
            <a:r>
              <a:rPr lang="pl-PL" sz="2000" dirty="0"/>
              <a:t>lub jeżeli </a:t>
            </a:r>
            <a:r>
              <a:rPr lang="pl-PL" sz="2000" b="1" dirty="0"/>
              <a:t>w ramach takiej umowy </a:t>
            </a:r>
            <a:r>
              <a:rPr lang="pl-PL" sz="2000" dirty="0"/>
              <a:t>wykonuje pracę </a:t>
            </a:r>
            <a:r>
              <a:rPr lang="pl-PL" sz="2000" b="1" u="sng" dirty="0"/>
              <a:t>na rzecz pracodawcy</a:t>
            </a:r>
            <a:r>
              <a:rPr lang="pl-PL" sz="2000" dirty="0"/>
              <a:t>, z którym pozostaje w stosunku </a:t>
            </a:r>
            <a:r>
              <a:rPr lang="pl-PL" sz="2000" dirty="0" smtClean="0"/>
              <a:t>pracy (art. 8 ust. 2a ustawy systemowej).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6871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just">
              <a:buNone/>
            </a:pPr>
            <a:r>
              <a:rPr lang="pl-PL" sz="2400" dirty="0"/>
              <a:t>Wśród aktów Rady Europy Europejska Karta Społeczna (zrewidowana), przyjęta w Strasburgu 3 maja 1996 r., a podpisana przez Polskę w 2005 roku.</a:t>
            </a:r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35641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>
              <a:buNone/>
            </a:pPr>
            <a:r>
              <a:rPr lang="pl-PL" sz="1600" dirty="0" smtClean="0">
                <a:cs typeface="Calibri" pitchFamily="34" charset="0"/>
              </a:rPr>
              <a:t>Obowiązkiem ubezpieczenia emerytalnego i rentowego objęte są także:</a:t>
            </a:r>
            <a:endParaRPr lang="pl-PL" sz="1600" dirty="0">
              <a:cs typeface="Calibri" pitchFamily="34" charset="0"/>
            </a:endParaRPr>
          </a:p>
          <a:p>
            <a:r>
              <a:rPr lang="pl-PL" sz="1600" dirty="0" smtClean="0">
                <a:cs typeface="Calibri" pitchFamily="34" charset="0"/>
              </a:rPr>
              <a:t>osoby wykonujące </a:t>
            </a:r>
            <a:r>
              <a:rPr lang="pl-PL" sz="1600" dirty="0">
                <a:cs typeface="Calibri" pitchFamily="34" charset="0"/>
              </a:rPr>
              <a:t>pracę nakładczą; </a:t>
            </a:r>
          </a:p>
          <a:p>
            <a:r>
              <a:rPr lang="pl-PL" sz="1600" dirty="0" smtClean="0">
                <a:cs typeface="Calibri" pitchFamily="34" charset="0"/>
              </a:rPr>
              <a:t>członkowie </a:t>
            </a:r>
            <a:r>
              <a:rPr lang="pl-PL" sz="1600" dirty="0">
                <a:cs typeface="Calibri" pitchFamily="34" charset="0"/>
              </a:rPr>
              <a:t>rolniczych spółdzielni produkcyjnych i spółdzielni kółek </a:t>
            </a:r>
            <a:r>
              <a:rPr lang="pl-PL" sz="1600" dirty="0" smtClean="0">
                <a:cs typeface="Calibri" pitchFamily="34" charset="0"/>
              </a:rPr>
              <a:t>rolniczych; </a:t>
            </a:r>
            <a:endParaRPr lang="pl-PL" sz="1600" dirty="0">
              <a:cs typeface="Calibri" pitchFamily="34" charset="0"/>
            </a:endParaRPr>
          </a:p>
          <a:p>
            <a:r>
              <a:rPr lang="pl-PL" sz="1600" dirty="0" smtClean="0">
                <a:cs typeface="Calibri" pitchFamily="34" charset="0"/>
              </a:rPr>
              <a:t>osoby  wykonujące pracę </a:t>
            </a:r>
            <a:r>
              <a:rPr lang="pl-PL" sz="1600" dirty="0">
                <a:cs typeface="Calibri" pitchFamily="34" charset="0"/>
              </a:rPr>
              <a:t>na podstawie umowy agencyjnej lub umowy zlecenia albo innej umowy o świadczenie usług, do której zgodnie z Kodeksem cywilnym stosuje się przepisy dotyczące </a:t>
            </a:r>
            <a:r>
              <a:rPr lang="pl-PL" sz="1600" dirty="0" smtClean="0">
                <a:cs typeface="Calibri" pitchFamily="34" charset="0"/>
              </a:rPr>
              <a:t>zlecenia</a:t>
            </a:r>
            <a:r>
              <a:rPr lang="pl-PL" sz="1600" dirty="0">
                <a:cs typeface="Calibri" pitchFamily="34" charset="0"/>
              </a:rPr>
              <a:t>;</a:t>
            </a:r>
          </a:p>
          <a:p>
            <a:r>
              <a:rPr lang="pl-PL" sz="1600" dirty="0" smtClean="0">
                <a:cs typeface="Calibri" pitchFamily="34" charset="0"/>
              </a:rPr>
              <a:t>osoby prowadzące </a:t>
            </a:r>
            <a:r>
              <a:rPr lang="pl-PL" sz="1600" dirty="0">
                <a:cs typeface="Calibri" pitchFamily="34" charset="0"/>
              </a:rPr>
              <a:t>pozarolniczą działalność oraz </a:t>
            </a:r>
            <a:r>
              <a:rPr lang="pl-PL" sz="1600" dirty="0" smtClean="0">
                <a:cs typeface="Calibri" pitchFamily="34" charset="0"/>
              </a:rPr>
              <a:t>osoby z </a:t>
            </a:r>
            <a:r>
              <a:rPr lang="pl-PL" sz="1600" dirty="0">
                <a:cs typeface="Calibri" pitchFamily="34" charset="0"/>
              </a:rPr>
              <a:t>nimi </a:t>
            </a:r>
            <a:r>
              <a:rPr lang="pl-PL" sz="1600" dirty="0" smtClean="0">
                <a:cs typeface="Calibri" pitchFamily="34" charset="0"/>
              </a:rPr>
              <a:t>współpracujące; </a:t>
            </a:r>
            <a:endParaRPr lang="pl-PL" sz="1600" dirty="0">
              <a:cs typeface="Calibri" pitchFamily="34" charset="0"/>
            </a:endParaRPr>
          </a:p>
          <a:p>
            <a:r>
              <a:rPr lang="pl-PL" sz="1600" dirty="0" smtClean="0">
                <a:cs typeface="Calibri" pitchFamily="34" charset="0"/>
              </a:rPr>
              <a:t>posłowie </a:t>
            </a:r>
            <a:r>
              <a:rPr lang="pl-PL" sz="1600" dirty="0">
                <a:cs typeface="Calibri" pitchFamily="34" charset="0"/>
              </a:rPr>
              <a:t>i </a:t>
            </a:r>
            <a:r>
              <a:rPr lang="pl-PL" sz="1600" dirty="0" smtClean="0">
                <a:cs typeface="Calibri" pitchFamily="34" charset="0"/>
              </a:rPr>
              <a:t>senatorowie pobierający </a:t>
            </a:r>
            <a:r>
              <a:rPr lang="pl-PL" sz="1600" dirty="0">
                <a:cs typeface="Calibri" pitchFamily="34" charset="0"/>
              </a:rPr>
              <a:t>uposażenie oraz </a:t>
            </a:r>
            <a:r>
              <a:rPr lang="pl-PL" sz="1600" dirty="0" smtClean="0">
                <a:cs typeface="Calibri" pitchFamily="34" charset="0"/>
              </a:rPr>
              <a:t>posłowie do </a:t>
            </a:r>
            <a:r>
              <a:rPr lang="pl-PL" sz="1600" dirty="0">
                <a:cs typeface="Calibri" pitchFamily="34" charset="0"/>
              </a:rPr>
              <a:t>Parlamentu </a:t>
            </a:r>
            <a:r>
              <a:rPr lang="pl-PL" sz="1600" dirty="0" smtClean="0">
                <a:cs typeface="Calibri" pitchFamily="34" charset="0"/>
              </a:rPr>
              <a:t>Europejskiego; </a:t>
            </a:r>
            <a:endParaRPr lang="pl-PL" sz="1600" dirty="0">
              <a:cs typeface="Calibri" pitchFamily="34" charset="0"/>
            </a:endParaRPr>
          </a:p>
          <a:p>
            <a:r>
              <a:rPr lang="pl-PL" sz="1600" dirty="0" smtClean="0">
                <a:cs typeface="Calibri" pitchFamily="34" charset="0"/>
              </a:rPr>
              <a:t>osoby pobierające </a:t>
            </a:r>
            <a:r>
              <a:rPr lang="pl-PL" sz="1600" dirty="0">
                <a:cs typeface="Calibri" pitchFamily="34" charset="0"/>
              </a:rPr>
              <a:t>stypendium </a:t>
            </a:r>
            <a:r>
              <a:rPr lang="pl-PL" sz="1600" dirty="0" smtClean="0">
                <a:cs typeface="Calibri" pitchFamily="34" charset="0"/>
              </a:rPr>
              <a:t>sportowe; </a:t>
            </a:r>
            <a:endParaRPr lang="pl-PL" sz="1600" dirty="0">
              <a:cs typeface="Calibri" pitchFamily="34" charset="0"/>
            </a:endParaRPr>
          </a:p>
          <a:p>
            <a:r>
              <a:rPr lang="pl-PL" sz="1600" dirty="0">
                <a:cs typeface="Calibri" pitchFamily="34" charset="0"/>
              </a:rPr>
              <a:t>p</a:t>
            </a:r>
            <a:r>
              <a:rPr lang="pl-PL" sz="1600" dirty="0" smtClean="0">
                <a:cs typeface="Calibri" pitchFamily="34" charset="0"/>
              </a:rPr>
              <a:t>obierający stypendium słuchacze Krajowej </a:t>
            </a:r>
            <a:r>
              <a:rPr lang="pl-PL" sz="1600" dirty="0">
                <a:cs typeface="Calibri" pitchFamily="34" charset="0"/>
              </a:rPr>
              <a:t>Szkoły Administracji Publicznej; </a:t>
            </a:r>
          </a:p>
          <a:p>
            <a:r>
              <a:rPr lang="pl-PL" sz="1600" dirty="0" smtClean="0">
                <a:cs typeface="Calibri" pitchFamily="34" charset="0"/>
              </a:rPr>
              <a:t>duchowni; </a:t>
            </a:r>
            <a:endParaRPr lang="pl-PL" sz="1600" dirty="0">
              <a:cs typeface="Calibri" pitchFamily="34" charset="0"/>
            </a:endParaRPr>
          </a:p>
          <a:p>
            <a:r>
              <a:rPr lang="pl-PL" sz="1600" dirty="0" smtClean="0">
                <a:cs typeface="Calibri" pitchFamily="34" charset="0"/>
              </a:rPr>
              <a:t>osoby przebywające  </a:t>
            </a:r>
            <a:r>
              <a:rPr lang="pl-PL" sz="1600" dirty="0">
                <a:cs typeface="Calibri" pitchFamily="34" charset="0"/>
              </a:rPr>
              <a:t>na urlopach wychowawczych lub </a:t>
            </a:r>
            <a:r>
              <a:rPr lang="pl-PL" sz="1600" dirty="0" smtClean="0">
                <a:cs typeface="Calibri" pitchFamily="34" charset="0"/>
              </a:rPr>
              <a:t>pobierające zasiłek </a:t>
            </a:r>
            <a:r>
              <a:rPr lang="pl-PL" sz="1600" dirty="0">
                <a:cs typeface="Calibri" pitchFamily="34" charset="0"/>
              </a:rPr>
              <a:t>macierzyński albo zasiłek w wysokości zasiłku </a:t>
            </a:r>
            <a:r>
              <a:rPr lang="pl-PL" sz="1600" dirty="0" smtClean="0">
                <a:cs typeface="Calibri" pitchFamily="34" charset="0"/>
              </a:rPr>
              <a:t>macierzyńskiego.</a:t>
            </a:r>
          </a:p>
          <a:p>
            <a:endParaRPr lang="pl-PL" sz="1600" dirty="0">
              <a:cs typeface="Calibri" pitchFamily="34" charset="0"/>
            </a:endParaRPr>
          </a:p>
          <a:p>
            <a:pPr marL="109728" indent="0">
              <a:buNone/>
            </a:pPr>
            <a:r>
              <a:rPr lang="pl-PL" sz="1600" dirty="0" smtClean="0">
                <a:cs typeface="Calibri" pitchFamily="34" charset="0"/>
              </a:rPr>
              <a:t>                                                      (por. art. 6 ust. 1 ustawy systemowej)</a:t>
            </a:r>
            <a:endParaRPr lang="pl-PL" sz="1600" dirty="0">
              <a:cs typeface="Calibri" pitchFamily="34" charset="0"/>
            </a:endParaRP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241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b="1" dirty="0" smtClean="0">
                <a:latin typeface="Century Gothic" panose="020B0502020202020204" pitchFamily="34" charset="0"/>
                <a:cs typeface="Calibri" pitchFamily="34" charset="0"/>
              </a:rPr>
              <a:t>Ubezpieczenie na wniosek (dobrowolne)</a:t>
            </a:r>
          </a:p>
          <a:p>
            <a:pPr marL="109728" indent="0" algn="just">
              <a:buNone/>
            </a:pPr>
            <a:endParaRPr lang="pl-PL" sz="2400" b="1" dirty="0" smtClean="0">
              <a:latin typeface="Century Gothic" panose="020B0502020202020204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400" dirty="0" smtClean="0">
                <a:latin typeface="Century Gothic" panose="020B0502020202020204" pitchFamily="34" charset="0"/>
                <a:cs typeface="Calibri" pitchFamily="34" charset="0"/>
              </a:rPr>
              <a:t>wyróżnia się tzw. dobrowolność: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dirty="0" smtClean="0"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pl-PL" sz="2400" b="1" dirty="0" smtClean="0">
                <a:latin typeface="Century Gothic" panose="020B0502020202020204" pitchFamily="34" charset="0"/>
                <a:cs typeface="Calibri" pitchFamily="34" charset="0"/>
              </a:rPr>
              <a:t>samoistną</a:t>
            </a:r>
            <a:r>
              <a:rPr lang="pl-PL" sz="2400" dirty="0" smtClean="0">
                <a:latin typeface="Century Gothic" panose="020B0502020202020204" pitchFamily="34" charset="0"/>
                <a:cs typeface="Calibri" pitchFamily="34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dirty="0" smtClean="0"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pl-PL" sz="2400" b="1" dirty="0" smtClean="0">
                <a:latin typeface="Century Gothic" panose="020B0502020202020204" pitchFamily="34" charset="0"/>
                <a:cs typeface="Calibri" pitchFamily="34" charset="0"/>
              </a:rPr>
              <a:t>wtórną</a:t>
            </a:r>
            <a:r>
              <a:rPr lang="pl-PL" sz="2400" dirty="0" smtClean="0">
                <a:latin typeface="Century Gothic" panose="020B0502020202020204" pitchFamily="34" charset="0"/>
                <a:cs typeface="Calibri" pitchFamily="34" charset="0"/>
              </a:rPr>
              <a:t>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dirty="0" smtClean="0"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pl-PL" sz="2400" b="1" dirty="0" smtClean="0">
                <a:latin typeface="Century Gothic" panose="020B0502020202020204" pitchFamily="34" charset="0"/>
                <a:cs typeface="Calibri" pitchFamily="34" charset="0"/>
              </a:rPr>
              <a:t>związaną </a:t>
            </a:r>
            <a:r>
              <a:rPr lang="pl-PL" sz="2400" dirty="0" smtClean="0">
                <a:latin typeface="Century Gothic" panose="020B0502020202020204" pitchFamily="34" charset="0"/>
                <a:cs typeface="Calibri" pitchFamily="34" charset="0"/>
              </a:rPr>
              <a:t>(w przypadku ubezpieczenia chorobowego).</a:t>
            </a:r>
            <a:endParaRPr lang="pl-PL" sz="2400" dirty="0">
              <a:latin typeface="Century Gothic" panose="020B050202020202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b="1" dirty="0" smtClean="0">
                <a:latin typeface="Century Gothic" panose="020B0502020202020204" pitchFamily="34" charset="0"/>
                <a:cs typeface="Calibri" pitchFamily="34" charset="0"/>
              </a:rPr>
              <a:t>Dobrowolność „wtórna”</a:t>
            </a:r>
          </a:p>
          <a:p>
            <a:pPr marL="109728" indent="0" algn="just">
              <a:buNone/>
            </a:pPr>
            <a:r>
              <a:rPr lang="pl-PL" sz="2400" dirty="0" smtClean="0">
                <a:latin typeface="Century Gothic" panose="020B0502020202020204" pitchFamily="34" charset="0"/>
                <a:cs typeface="Calibri" pitchFamily="34" charset="0"/>
              </a:rPr>
              <a:t>	            np. art. 9 ust. 2 ustawy systemowej</a:t>
            </a:r>
            <a:endParaRPr lang="pl-PL" sz="2400" dirty="0">
              <a:latin typeface="Century Gothic" panose="020B050202020202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b="1" dirty="0" smtClean="0">
                <a:latin typeface="Century Gothic" panose="020B0502020202020204" pitchFamily="34" charset="0"/>
                <a:cs typeface="Calibri" pitchFamily="34" charset="0"/>
              </a:rPr>
              <a:t>Dobrowolność „samoistna”</a:t>
            </a:r>
          </a:p>
          <a:p>
            <a:pPr marL="109728" indent="0" algn="ctr">
              <a:buNone/>
            </a:pPr>
            <a:endParaRPr lang="pl-PL" sz="2400" b="1" dirty="0" smtClean="0">
              <a:latin typeface="Century Gothic" panose="020B0502020202020204" pitchFamily="34" charset="0"/>
              <a:cs typeface="Calibri" pitchFamily="34" charset="0"/>
            </a:endParaRPr>
          </a:p>
          <a:p>
            <a:pPr marL="109728" indent="0" algn="just">
              <a:buNone/>
            </a:pPr>
            <a:r>
              <a:rPr lang="pl-PL" sz="2400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	Prawo </a:t>
            </a:r>
            <a:r>
              <a:rPr lang="pl-PL" sz="2400" dirty="0">
                <a:latin typeface="Century Gothic" panose="020B0502020202020204" pitchFamily="34" charset="0"/>
                <a:cs typeface="Calibri" panose="020F0502020204030204" pitchFamily="34" charset="0"/>
              </a:rPr>
              <a:t>do dobrowolnego objęcia ubezpieczeniami emerytalnym i rentowymi przysługuje osobom, które nie spełniają warunków do objęcia tymi ubezpieczeniami obowiązkowo</a:t>
            </a:r>
          </a:p>
          <a:p>
            <a:pPr marL="109728" indent="0" algn="just">
              <a:buNone/>
            </a:pPr>
            <a:r>
              <a:rPr lang="pl-PL" sz="2400" dirty="0"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smtClean="0">
                <a:latin typeface="Century Gothic" panose="020B0502020202020204" pitchFamily="34" charset="0"/>
                <a:cs typeface="Calibri" pitchFamily="34" charset="0"/>
              </a:rPr>
              <a:t>                               (art. 7 ustawy systemowej)</a:t>
            </a:r>
            <a:endParaRPr lang="pl-PL" sz="2400" dirty="0">
              <a:latin typeface="Century Gothic" panose="020B050202020202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b="1" dirty="0">
                <a:latin typeface="Century Gothic" panose="020B0502020202020204" pitchFamily="34" charset="0"/>
                <a:cs typeface="Calibri" pitchFamily="34" charset="0"/>
              </a:rPr>
              <a:t>O</a:t>
            </a:r>
            <a:r>
              <a:rPr lang="pl-PL" sz="2400" b="1" dirty="0" smtClean="0">
                <a:latin typeface="Century Gothic" panose="020B0502020202020204" pitchFamily="34" charset="0"/>
                <a:cs typeface="Calibri" pitchFamily="34" charset="0"/>
              </a:rPr>
              <a:t>bjęcie </a:t>
            </a:r>
            <a:r>
              <a:rPr lang="pl-PL" sz="2400" b="1" dirty="0">
                <a:latin typeface="Century Gothic" panose="020B0502020202020204" pitchFamily="34" charset="0"/>
                <a:cs typeface="Calibri" pitchFamily="34" charset="0"/>
              </a:rPr>
              <a:t>dobrowolnym </a:t>
            </a:r>
            <a:r>
              <a:rPr lang="pl-PL" sz="2400" b="1" dirty="0" smtClean="0">
                <a:latin typeface="Century Gothic" panose="020B0502020202020204" pitchFamily="34" charset="0"/>
                <a:cs typeface="Calibri" pitchFamily="34" charset="0"/>
              </a:rPr>
              <a:t>ubezpieczeniem </a:t>
            </a:r>
          </a:p>
          <a:p>
            <a:pPr marL="109728" indent="0" algn="ctr">
              <a:buNone/>
            </a:pPr>
            <a:r>
              <a:rPr lang="pl-PL" sz="2400" dirty="0" smtClean="0">
                <a:latin typeface="Century Gothic" panose="020B0502020202020204" pitchFamily="34" charset="0"/>
                <a:cs typeface="Calibri" pitchFamily="34" charset="0"/>
              </a:rPr>
              <a:t>(art. 14 ust. 1 ustawy systemowej)</a:t>
            </a:r>
          </a:p>
          <a:p>
            <a:pPr marL="109728" indent="0" algn="just">
              <a:buNone/>
            </a:pPr>
            <a:r>
              <a:rPr lang="pl-PL" dirty="0">
                <a:latin typeface="Calibri" pitchFamily="34" charset="0"/>
                <a:cs typeface="Calibri" pitchFamily="34" charset="0"/>
              </a:rPr>
              <a:t> </a:t>
            </a: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917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marL="109728" indent="0">
              <a:buNone/>
            </a:pPr>
            <a:r>
              <a:rPr lang="pl-PL" sz="2400" dirty="0"/>
              <a:t>D</a:t>
            </a:r>
            <a:r>
              <a:rPr lang="pl-PL" sz="2400" dirty="0" smtClean="0"/>
              <a:t>obrowolne </a:t>
            </a:r>
            <a:r>
              <a:rPr lang="pl-PL" sz="2400" dirty="0"/>
              <a:t>ubezpieczenie społeczne </a:t>
            </a:r>
            <a:r>
              <a:rPr lang="pl-PL" sz="2400" dirty="0" smtClean="0"/>
              <a:t>ustaje: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 </a:t>
            </a:r>
            <a:r>
              <a:rPr lang="pl-PL" sz="2400" i="1" dirty="0"/>
              <a:t>ex </a:t>
            </a:r>
            <a:r>
              <a:rPr lang="pl-PL" sz="2400" i="1" dirty="0" smtClean="0"/>
              <a:t>lege </a:t>
            </a:r>
            <a:r>
              <a:rPr lang="pl-PL" sz="2400" dirty="0" smtClean="0"/>
              <a:t>(art. 14 ust. 2 pkt 2 i 3 ustawy systemowej) </a:t>
            </a:r>
          </a:p>
          <a:p>
            <a:pPr marL="109728" indent="0">
              <a:buNone/>
            </a:pPr>
            <a:endParaRPr lang="pl-PL" sz="2400" dirty="0"/>
          </a:p>
          <a:p>
            <a:r>
              <a:rPr lang="pl-PL" sz="2400" dirty="0"/>
              <a:t>na wniosek ubezpieczonego (art. 14 ust.2 pkt 1 ustawy systemowej).</a:t>
            </a:r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154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>
              <a:buNone/>
            </a:pPr>
            <a:r>
              <a:rPr lang="pl-PL" sz="2400" dirty="0"/>
              <a:t>Zakres podmiotowy ubezpieczenia chorobowego </a:t>
            </a:r>
            <a:r>
              <a:rPr lang="pl-PL" sz="2400" dirty="0" smtClean="0"/>
              <a:t> </a:t>
            </a:r>
          </a:p>
          <a:p>
            <a:pPr marL="109728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               (</a:t>
            </a:r>
            <a:r>
              <a:rPr lang="pl-PL" sz="2400" dirty="0"/>
              <a:t>art. 11 ustawy systemowej)</a:t>
            </a:r>
          </a:p>
        </p:txBody>
      </p:sp>
    </p:spTree>
    <p:extLst>
      <p:ext uri="{BB962C8B-B14F-4D97-AF65-F5344CB8AC3E}">
        <p14:creationId xmlns:p14="http://schemas.microsoft.com/office/powerpoint/2010/main" val="10042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dirty="0" smtClean="0"/>
              <a:t>Dobrowolność „związana”</a:t>
            </a:r>
          </a:p>
          <a:p>
            <a:pPr marL="109728" indent="0" algn="ctr">
              <a:buNone/>
            </a:pPr>
            <a:r>
              <a:rPr lang="pl-PL" sz="2400" dirty="0" smtClean="0"/>
              <a:t>Art. 11 ust. 2</a:t>
            </a:r>
          </a:p>
          <a:p>
            <a:pPr marL="109728" indent="0" algn="ctr">
              <a:buNone/>
            </a:pPr>
            <a:r>
              <a:rPr lang="pl-PL" sz="2400" dirty="0" smtClean="0"/>
              <a:t>(w ubezpieczeniu chorobowym)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146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dirty="0"/>
              <a:t>Zakres podmiotowy ubezpieczenia wypadkowego </a:t>
            </a:r>
            <a:r>
              <a:rPr lang="pl-PL" sz="2400" dirty="0" smtClean="0"/>
              <a:t>           </a:t>
            </a:r>
          </a:p>
          <a:p>
            <a:pPr marL="109728" indent="0" algn="ctr">
              <a:buNone/>
            </a:pPr>
            <a:r>
              <a:rPr lang="pl-PL" sz="2400" dirty="0"/>
              <a:t> </a:t>
            </a:r>
            <a:r>
              <a:rPr lang="pl-PL" sz="2400" dirty="0" smtClean="0"/>
              <a:t>     (art</a:t>
            </a:r>
            <a:r>
              <a:rPr lang="pl-PL" sz="2400" dirty="0"/>
              <a:t>. 12 ustawy systemowej</a:t>
            </a:r>
            <a:r>
              <a:rPr lang="pl-PL" sz="2400" dirty="0" smtClean="0"/>
              <a:t>)</a:t>
            </a:r>
          </a:p>
          <a:p>
            <a:pPr marL="109728" indent="0" algn="just">
              <a:buNone/>
            </a:pPr>
            <a:r>
              <a:rPr lang="pl-PL" sz="2000" dirty="0"/>
              <a:t>Ubezpieczeniu wypadkowemu </a:t>
            </a:r>
            <a:r>
              <a:rPr lang="pl-PL" sz="2000" b="1" dirty="0"/>
              <a:t>nie </a:t>
            </a:r>
            <a:r>
              <a:rPr lang="pl-PL" sz="2000" b="1" dirty="0" smtClean="0"/>
              <a:t>podlegają m.in.:</a:t>
            </a:r>
            <a:endParaRPr lang="pl-PL" sz="2000" b="1" dirty="0"/>
          </a:p>
          <a:p>
            <a:pPr marL="109728" indent="0" algn="just">
              <a:buNone/>
            </a:pPr>
            <a:r>
              <a:rPr lang="pl-PL" sz="2000" dirty="0" smtClean="0"/>
              <a:t>1)bezrobotni </a:t>
            </a:r>
            <a:r>
              <a:rPr lang="pl-PL" sz="2000" dirty="0"/>
              <a:t>pobierający zasiłek dla bezrobotnych lub świadczenie integracyjne</a:t>
            </a:r>
            <a:r>
              <a:rPr lang="pl-PL" sz="2000" dirty="0" smtClean="0"/>
              <a:t>;</a:t>
            </a:r>
            <a:endParaRPr lang="pl-PL" sz="2000" dirty="0"/>
          </a:p>
          <a:p>
            <a:pPr marL="109728" indent="0" algn="just">
              <a:buNone/>
            </a:pPr>
            <a:r>
              <a:rPr lang="pl-PL" sz="2000" dirty="0" smtClean="0"/>
              <a:t>2)posłowie </a:t>
            </a:r>
            <a:r>
              <a:rPr lang="pl-PL" sz="2000" dirty="0"/>
              <a:t>do Parlamentu Europejskiego, o których mowa w art. 1 ust. 1 ustawy o uposażeniu posłów do Parlamentu Europejskiego wybranych w Rzeczypospolitej Polskiej</a:t>
            </a:r>
            <a:r>
              <a:rPr lang="pl-PL" sz="2000" dirty="0" smtClean="0"/>
              <a:t>;</a:t>
            </a:r>
            <a:endParaRPr lang="pl-PL" sz="2000" dirty="0"/>
          </a:p>
          <a:p>
            <a:pPr marL="109728" indent="0" algn="just">
              <a:buNone/>
            </a:pPr>
            <a:r>
              <a:rPr lang="pl-PL" sz="2000" dirty="0" smtClean="0"/>
              <a:t>3)osoby </a:t>
            </a:r>
            <a:r>
              <a:rPr lang="pl-PL" sz="2000" dirty="0"/>
              <a:t>wykonujące pracę nakładczą</a:t>
            </a:r>
            <a:r>
              <a:rPr lang="pl-PL" sz="2000" dirty="0" smtClean="0"/>
              <a:t>;</a:t>
            </a:r>
            <a:endParaRPr lang="pl-PL" sz="2000" dirty="0"/>
          </a:p>
          <a:p>
            <a:pPr marL="109728" indent="0" algn="just">
              <a:buNone/>
            </a:pPr>
            <a:r>
              <a:rPr lang="pl-PL" sz="2000" dirty="0" smtClean="0"/>
              <a:t>5)osoby </a:t>
            </a:r>
            <a:r>
              <a:rPr lang="pl-PL" sz="2000" dirty="0"/>
              <a:t>przebywające na urlopach wychowawczych lub pobierające zasiłek macierzyński albo zasiłek w wysokości zasiłku macierzyńskiego</a:t>
            </a:r>
            <a:r>
              <a:rPr lang="pl-PL" sz="2000" dirty="0" smtClean="0"/>
              <a:t>;</a:t>
            </a:r>
            <a:endParaRPr lang="pl-PL" sz="2000" dirty="0"/>
          </a:p>
          <a:p>
            <a:pPr marL="109728" indent="0" algn="just">
              <a:buNone/>
            </a:pPr>
            <a:r>
              <a:rPr lang="pl-PL" sz="2000" dirty="0" smtClean="0"/>
              <a:t>7)osoby </a:t>
            </a:r>
            <a:r>
              <a:rPr lang="pl-PL" sz="2000" dirty="0"/>
              <a:t>podlegające dobrowolnym ubezpieczeniom emerytalnemu i rentowym (art. </a:t>
            </a:r>
            <a:r>
              <a:rPr lang="pl-PL" sz="2000" dirty="0" smtClean="0"/>
              <a:t>7 ustawy systemowej).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470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dirty="0" smtClean="0"/>
              <a:t>Zgłoszeń do ubezpieczeń  dokonuje </a:t>
            </a:r>
            <a:r>
              <a:rPr lang="pl-PL" sz="2400" dirty="0"/>
              <a:t>się </a:t>
            </a:r>
            <a:r>
              <a:rPr lang="pl-PL" sz="2400" dirty="0" smtClean="0"/>
              <a:t>co do zasady w </a:t>
            </a:r>
            <a:r>
              <a:rPr lang="pl-PL" sz="2400" dirty="0"/>
              <a:t>terminie </a:t>
            </a:r>
            <a:endParaRPr lang="pl-PL" sz="2400" dirty="0" smtClean="0"/>
          </a:p>
          <a:p>
            <a:pPr marL="109728" indent="0" algn="ctr">
              <a:buNone/>
            </a:pPr>
            <a:r>
              <a:rPr lang="pl-PL" sz="2400" u="sng" dirty="0" smtClean="0"/>
              <a:t>7 </a:t>
            </a:r>
            <a:r>
              <a:rPr lang="pl-PL" sz="2400" u="sng" dirty="0"/>
              <a:t>dni </a:t>
            </a:r>
            <a:r>
              <a:rPr lang="pl-PL" sz="2400" dirty="0"/>
              <a:t>od daty powstania obowiązku </a:t>
            </a:r>
            <a:r>
              <a:rPr lang="pl-PL" sz="2400" dirty="0" smtClean="0"/>
              <a:t>ubezpieczenia.</a:t>
            </a:r>
          </a:p>
          <a:p>
            <a:pPr marL="109728" indent="0" algn="ctr">
              <a:buNone/>
            </a:pPr>
            <a:r>
              <a:rPr lang="pl-PL" sz="2400" dirty="0" smtClean="0"/>
              <a:t>(zob.  art. 36 ustawy systemowej)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3992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algn="ctr"/>
            <a:r>
              <a:rPr lang="pl-PL" sz="2400" dirty="0" smtClean="0"/>
              <a:t>„Obywatel </a:t>
            </a:r>
            <a:r>
              <a:rPr lang="pl-PL" sz="2400" dirty="0"/>
              <a:t>ma prawo do zabezpieczenia społecznego w razie niezdolności do pracy ze względu na chorobę lub inwalidztwo oraz po osiągnięciu wieku emerytalnego. Zakres i formy zabezpieczenia społecznego określa ustawa”. </a:t>
            </a:r>
            <a:endParaRPr lang="pl-PL" sz="2400" dirty="0" smtClean="0"/>
          </a:p>
          <a:p>
            <a:pPr algn="ctr"/>
            <a:r>
              <a:rPr lang="pl-PL" sz="2400" dirty="0" smtClean="0"/>
              <a:t>(art. 67 ust. 1 Konstytucji RP)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16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>
              <a:buNone/>
            </a:pPr>
            <a:r>
              <a:rPr lang="pl-PL" sz="2400" dirty="0"/>
              <a:t>Składka na ubezpieczenie społeczne jest świadczeniem pieniężnym o </a:t>
            </a:r>
            <a:r>
              <a:rPr lang="pl-PL" sz="2400" dirty="0" smtClean="0"/>
              <a:t>charakterze:</a:t>
            </a:r>
          </a:p>
          <a:p>
            <a:pPr marL="109728" indent="0">
              <a:buNone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przymusowym,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celowym,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odpłatnym,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bezzwrotnym</a:t>
            </a:r>
            <a:r>
              <a:rPr lang="pl-PL" sz="2400" dirty="0"/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5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000" b="1" dirty="0" smtClean="0"/>
              <a:t>Stopy </a:t>
            </a:r>
            <a:r>
              <a:rPr lang="pl-PL" sz="2000" b="1" dirty="0"/>
              <a:t>procentowe składek wynoszą</a:t>
            </a:r>
            <a:r>
              <a:rPr lang="pl-PL" sz="2000" b="1" dirty="0" smtClean="0"/>
              <a:t>:</a:t>
            </a:r>
          </a:p>
          <a:p>
            <a:pPr marL="109728" indent="0" algn="ctr">
              <a:buNone/>
            </a:pPr>
            <a:endParaRPr lang="pl-PL" sz="2000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b="1" dirty="0" smtClean="0"/>
              <a:t>19,52</a:t>
            </a:r>
            <a:r>
              <a:rPr lang="pl-PL" sz="2000" b="1" dirty="0"/>
              <a:t>%</a:t>
            </a:r>
            <a:r>
              <a:rPr lang="pl-PL" sz="2000" dirty="0"/>
              <a:t> podstawy wymiaru - na ubezpieczenie emerytalne, </a:t>
            </a:r>
            <a:r>
              <a:rPr lang="pl-PL" sz="2000" dirty="0" smtClean="0"/>
              <a:t>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b="1" dirty="0" smtClean="0"/>
              <a:t>8,00</a:t>
            </a:r>
            <a:r>
              <a:rPr lang="pl-PL" sz="2000" b="1" dirty="0"/>
              <a:t>%</a:t>
            </a:r>
            <a:r>
              <a:rPr lang="pl-PL" sz="2000" dirty="0"/>
              <a:t> podstawy wymiaru - na ubezpieczenia </a:t>
            </a:r>
            <a:r>
              <a:rPr lang="pl-PL" sz="2000" dirty="0" smtClean="0"/>
              <a:t>rentowe,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b="1" dirty="0" smtClean="0"/>
              <a:t>2,45</a:t>
            </a:r>
            <a:r>
              <a:rPr lang="pl-PL" sz="2000" b="1" dirty="0"/>
              <a:t>%</a:t>
            </a:r>
            <a:r>
              <a:rPr lang="pl-PL" sz="2000" dirty="0"/>
              <a:t> podstawy wymiaru - na ubezpieczenie </a:t>
            </a:r>
            <a:r>
              <a:rPr lang="pl-PL" sz="2000" dirty="0" smtClean="0"/>
              <a:t>chorobowe,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b="1" dirty="0" smtClean="0"/>
              <a:t>od </a:t>
            </a:r>
            <a:r>
              <a:rPr lang="pl-PL" sz="2000" b="1" dirty="0"/>
              <a:t>0,40% do 8,12% </a:t>
            </a:r>
            <a:r>
              <a:rPr lang="pl-PL" sz="2000" dirty="0"/>
              <a:t>podstawy wymiaru - na ubezpieczenie </a:t>
            </a:r>
            <a:r>
              <a:rPr lang="pl-PL" sz="2000" dirty="0" smtClean="0"/>
              <a:t>wypadkowe.</a:t>
            </a:r>
          </a:p>
          <a:p>
            <a:pPr marL="109728" indent="0" algn="ctr">
              <a:buNone/>
            </a:pPr>
            <a:r>
              <a:rPr lang="pl-PL" sz="2000" dirty="0" smtClean="0"/>
              <a:t>(art. 22 ust. 1 ustawy systemowej)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9222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sz="1600" b="1" dirty="0" smtClean="0"/>
              <a:t>System finansowania składek</a:t>
            </a:r>
          </a:p>
          <a:p>
            <a:pPr marL="109728" indent="0" algn="ctr">
              <a:buNone/>
            </a:pPr>
            <a:endParaRPr lang="pl-PL" sz="1600" b="1" dirty="0"/>
          </a:p>
          <a:p>
            <a:pPr marL="109728" indent="0" algn="just">
              <a:buNone/>
            </a:pPr>
            <a:r>
              <a:rPr lang="pl-PL" sz="1600" b="1" dirty="0"/>
              <a:t>	1</a:t>
            </a:r>
            <a:r>
              <a:rPr lang="pl-PL" sz="1600" dirty="0"/>
              <a:t>) finansowanie składek </a:t>
            </a:r>
            <a:r>
              <a:rPr lang="pl-PL" sz="1600" b="1" dirty="0"/>
              <a:t>w równych częściach </a:t>
            </a:r>
            <a:r>
              <a:rPr lang="pl-PL" sz="1600" dirty="0"/>
              <a:t>z własnych środków przez płatników składek i </a:t>
            </a:r>
            <a:r>
              <a:rPr lang="pl-PL" sz="1600" dirty="0" smtClean="0"/>
              <a:t>ubezpieczonych </a:t>
            </a:r>
            <a:endParaRPr lang="pl-PL" sz="1600" dirty="0"/>
          </a:p>
          <a:p>
            <a:pPr marL="109728" indent="0" algn="just">
              <a:buNone/>
            </a:pPr>
            <a:r>
              <a:rPr lang="pl-PL" sz="1600" dirty="0"/>
              <a:t>	2) finansowanie składek </a:t>
            </a:r>
            <a:r>
              <a:rPr lang="pl-PL" sz="1600" b="1" dirty="0"/>
              <a:t>w określonej procentowo części </a:t>
            </a:r>
            <a:r>
              <a:rPr lang="pl-PL" sz="1600" dirty="0"/>
              <a:t>z własnych środków przez płatników składek i </a:t>
            </a:r>
            <a:r>
              <a:rPr lang="pl-PL" sz="1600" dirty="0" smtClean="0"/>
              <a:t>ubezpieczonych </a:t>
            </a:r>
            <a:endParaRPr lang="pl-PL" sz="1600" dirty="0"/>
          </a:p>
          <a:p>
            <a:pPr marL="109728" indent="0" algn="just">
              <a:buNone/>
            </a:pPr>
            <a:r>
              <a:rPr lang="pl-PL" sz="1600" dirty="0"/>
              <a:t>	3) finansowanie składek </a:t>
            </a:r>
            <a:r>
              <a:rPr lang="pl-PL" sz="1600" b="1" dirty="0"/>
              <a:t>w całości z własnych środków </a:t>
            </a:r>
            <a:r>
              <a:rPr lang="pl-PL" sz="1600" dirty="0"/>
              <a:t>przez </a:t>
            </a:r>
            <a:r>
              <a:rPr lang="pl-PL" sz="1600" b="1" dirty="0" smtClean="0"/>
              <a:t>ubezpieczonych</a:t>
            </a:r>
            <a:r>
              <a:rPr lang="pl-PL" sz="1600" dirty="0" smtClean="0"/>
              <a:t> </a:t>
            </a:r>
            <a:endParaRPr lang="pl-PL" sz="1600" dirty="0"/>
          </a:p>
          <a:p>
            <a:pPr marL="109728" indent="0" algn="just">
              <a:buNone/>
            </a:pPr>
            <a:r>
              <a:rPr lang="pl-PL" sz="1600" dirty="0"/>
              <a:t>	4) finansowanie składek </a:t>
            </a:r>
            <a:r>
              <a:rPr lang="pl-PL" sz="1600" b="1" dirty="0"/>
              <a:t>w całości z własnych środków </a:t>
            </a:r>
            <a:r>
              <a:rPr lang="pl-PL" sz="1600" dirty="0"/>
              <a:t>przez </a:t>
            </a:r>
            <a:r>
              <a:rPr lang="pl-PL" sz="1600" b="1" dirty="0"/>
              <a:t>płatników składek</a:t>
            </a:r>
            <a:r>
              <a:rPr lang="pl-PL" sz="1600" dirty="0"/>
              <a:t>;</a:t>
            </a:r>
          </a:p>
          <a:p>
            <a:pPr marL="109728" indent="0" algn="just">
              <a:buNone/>
            </a:pPr>
            <a:r>
              <a:rPr lang="pl-PL" sz="1600" dirty="0"/>
              <a:t>	5) finansowanie składek </a:t>
            </a:r>
            <a:r>
              <a:rPr lang="pl-PL" sz="1600" u="sng" dirty="0"/>
              <a:t>w całości lub w części </a:t>
            </a:r>
            <a:r>
              <a:rPr lang="pl-PL" sz="1600" b="1" dirty="0"/>
              <a:t>z budżetu państwa, funduszu celowego albo przez inne podmioty niż ubezpieczeni.</a:t>
            </a:r>
          </a:p>
          <a:p>
            <a:pPr marL="109728" indent="0" algn="just">
              <a:buNone/>
            </a:pP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180171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b="1" dirty="0" smtClean="0"/>
              <a:t>Podstawa wymiaru składki</a:t>
            </a:r>
          </a:p>
          <a:p>
            <a:pPr marL="109728" indent="0" algn="ctr">
              <a:buNone/>
            </a:pPr>
            <a:endParaRPr lang="pl-PL" sz="2400" dirty="0"/>
          </a:p>
          <a:p>
            <a:pPr marL="109728" indent="0" algn="ctr">
              <a:buNone/>
            </a:pPr>
            <a:r>
              <a:rPr lang="pl-PL" sz="2400" dirty="0"/>
              <a:t>p</a:t>
            </a:r>
            <a:r>
              <a:rPr lang="pl-PL" sz="2400" dirty="0" smtClean="0"/>
              <a:t>odstawa, od której odprowadza się składkę na ubezpieczenia społeczne, zależna od tytułu ubezpieczenia.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949926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>
              <a:buNone/>
            </a:pPr>
            <a:r>
              <a:rPr lang="pl-PL" sz="1800" dirty="0"/>
              <a:t>Podstawę wymiaru składek na ubezpieczenie społeczne może stanowić:</a:t>
            </a:r>
          </a:p>
          <a:p>
            <a:endParaRPr lang="pl-PL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800" u="sng" dirty="0"/>
              <a:t>faktyczny przychód </a:t>
            </a:r>
            <a:r>
              <a:rPr lang="pl-PL" sz="1800" dirty="0"/>
              <a:t>w rozumieniu ustawy o podatku dochodowym od osób fizycznych;</a:t>
            </a:r>
          </a:p>
          <a:p>
            <a:pPr marL="109728" indent="0">
              <a:buNone/>
            </a:pPr>
            <a:r>
              <a:rPr lang="pl-PL" sz="1800" dirty="0" smtClean="0"/>
              <a:t>   (np</a:t>
            </a:r>
            <a:r>
              <a:rPr lang="pl-PL" sz="1800" dirty="0"/>
              <a:t>. art. 18 ust. 1, 3, art. </a:t>
            </a:r>
            <a:r>
              <a:rPr lang="pl-PL" sz="1800" dirty="0" smtClean="0"/>
              <a:t>19 ustawy systemowej)</a:t>
            </a:r>
            <a:endParaRPr lang="pl-PL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przychód w kwocie </a:t>
            </a:r>
            <a:r>
              <a:rPr lang="pl-PL" sz="1800" u="sng" dirty="0"/>
              <a:t>zadeklarowanej </a:t>
            </a:r>
            <a:r>
              <a:rPr lang="pl-PL" sz="1800" dirty="0"/>
              <a:t>przez ubezpieczonego;</a:t>
            </a:r>
          </a:p>
          <a:p>
            <a:pPr marL="109728" indent="0">
              <a:buNone/>
            </a:pPr>
            <a:r>
              <a:rPr lang="pl-PL" sz="1800" dirty="0"/>
              <a:t>   (np. art. 18 ust. 7 i 8, art. </a:t>
            </a:r>
            <a:r>
              <a:rPr lang="pl-PL" sz="1800" dirty="0" smtClean="0"/>
              <a:t>18a ustawy systemowej)</a:t>
            </a:r>
            <a:endParaRPr lang="pl-PL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kwota ustalona </a:t>
            </a:r>
            <a:r>
              <a:rPr lang="pl-PL" sz="1800" u="sng" dirty="0"/>
              <a:t>w ustawie</a:t>
            </a:r>
            <a:r>
              <a:rPr lang="pl-PL" sz="1800" dirty="0" smtClean="0"/>
              <a:t>.</a:t>
            </a:r>
          </a:p>
          <a:p>
            <a:pPr marL="109728" indent="0">
              <a:buNone/>
            </a:pPr>
            <a:r>
              <a:rPr lang="pl-PL" sz="1800" dirty="0" smtClean="0"/>
              <a:t>   (</a:t>
            </a:r>
            <a:r>
              <a:rPr lang="pl-PL" sz="1800" dirty="0"/>
              <a:t>np. art. 18 ust. </a:t>
            </a:r>
            <a:r>
              <a:rPr lang="pl-PL" sz="1800" dirty="0" smtClean="0"/>
              <a:t>6 ustawy systemowej)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228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000" dirty="0"/>
              <a:t>PODMIOTY KORZYSTAJĄCE Z PREFERENCYJNEJ PODSTAWY WYMIARU </a:t>
            </a:r>
            <a:r>
              <a:rPr lang="pl-PL" sz="2000" dirty="0" smtClean="0"/>
              <a:t>SKŁADEK </a:t>
            </a:r>
          </a:p>
          <a:p>
            <a:pPr marL="109728" indent="0" algn="ctr">
              <a:buNone/>
            </a:pPr>
            <a:r>
              <a:rPr lang="pl-PL" sz="2000" dirty="0" smtClean="0"/>
              <a:t>(art. 18a ustawy systemowej) </a:t>
            </a:r>
          </a:p>
          <a:p>
            <a:pPr marL="109728" indent="0" algn="ctr">
              <a:buNone/>
            </a:pPr>
            <a:r>
              <a:rPr lang="pl-PL" sz="2000" dirty="0"/>
              <a:t>	Podstawę wymiaru składek na ubezpieczenia emerytalne i rentowe </a:t>
            </a:r>
            <a:r>
              <a:rPr lang="pl-PL" sz="2000" dirty="0" smtClean="0"/>
              <a:t>ubezpieczonych prowadzących </a:t>
            </a:r>
            <a:r>
              <a:rPr lang="pl-PL" sz="2000" b="1" dirty="0" smtClean="0"/>
              <a:t>pozarolniczą działalność gospodarczą </a:t>
            </a:r>
            <a:r>
              <a:rPr lang="pl-PL" sz="2000" dirty="0" smtClean="0"/>
              <a:t>w </a:t>
            </a:r>
            <a:r>
              <a:rPr lang="pl-PL" sz="2000" dirty="0"/>
              <a:t>okresie </a:t>
            </a:r>
            <a:r>
              <a:rPr lang="pl-PL" sz="2000" u="sng" dirty="0"/>
              <a:t>pierwszych 24 miesięcy kalendarzowych od dnia rozpoczęcia </a:t>
            </a:r>
            <a:r>
              <a:rPr lang="pl-PL" sz="2000" dirty="0"/>
              <a:t>wykonywania działalności gospodarczej stanowi zadeklarowana kwota, nie niższa jednak niż 30% kwoty minimalnego wynagrodzenia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42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t"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Z  </a:t>
            </a:r>
            <a:r>
              <a:rPr lang="pl-PL" dirty="0"/>
              <a:t>PREFERENCYJNEJ PODSTAWY WYMIARU SKŁADEK </a:t>
            </a:r>
            <a:r>
              <a:rPr lang="pl-PL" dirty="0" smtClean="0"/>
              <a:t>skorzystać nie mogą osoby, które:</a:t>
            </a:r>
          </a:p>
          <a:p>
            <a:pPr marL="109728" indent="0">
              <a:buNone/>
            </a:pPr>
            <a:endParaRPr lang="pl-PL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 smtClean="0"/>
              <a:t>prowadzą </a:t>
            </a:r>
            <a:r>
              <a:rPr lang="pl-PL" sz="2000" dirty="0"/>
              <a:t>lub w okresie ostatnich 60 miesięcy kalendarzowych przed dniem rozpoczęcia wykonywania działalności gospodarczej prowadziły pozarolniczą działalność</a:t>
            </a:r>
            <a:r>
              <a:rPr lang="pl-PL" sz="2000" dirty="0" smtClean="0"/>
              <a:t>;</a:t>
            </a:r>
          </a:p>
          <a:p>
            <a:pPr marL="109728" indent="0" algn="just">
              <a:buNone/>
            </a:pPr>
            <a:endParaRPr lang="pl-PL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 smtClean="0"/>
              <a:t>wykonują </a:t>
            </a:r>
            <a:r>
              <a:rPr lang="pl-PL" sz="2000" dirty="0"/>
              <a:t>działalność gospodarczą na rzecz </a:t>
            </a:r>
            <a:r>
              <a:rPr lang="pl-PL" sz="2000" u="sng" dirty="0"/>
              <a:t>byłego pracodawcy</a:t>
            </a:r>
            <a:r>
              <a:rPr lang="pl-PL" sz="2000" dirty="0"/>
              <a:t>, na rzecz którego przed dniem rozpoczęcia działalności gospodarczej w bieżącym lub w poprzednim roku kalendarzowym wykonywały </a:t>
            </a:r>
            <a:r>
              <a:rPr lang="pl-PL" sz="2000" u="sng" dirty="0" smtClean="0"/>
              <a:t>w ramach stosunku pracy lub spółdzielczego stosunku pracy </a:t>
            </a:r>
            <a:r>
              <a:rPr lang="pl-PL" sz="2000" b="1" dirty="0" smtClean="0"/>
              <a:t>czynności </a:t>
            </a:r>
            <a:r>
              <a:rPr lang="pl-PL" sz="2000" b="1" dirty="0"/>
              <a:t>wchodzące w zakres wykonywanej działalności </a:t>
            </a:r>
            <a:r>
              <a:rPr lang="pl-PL" sz="2000" b="1" dirty="0" smtClean="0"/>
              <a:t>gospodarczej.</a:t>
            </a:r>
            <a:endParaRPr lang="pl-PL" sz="2000" b="1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78193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000" b="1" i="1" u="sng" dirty="0" smtClean="0"/>
              <a:t>Ulga na start</a:t>
            </a:r>
          </a:p>
          <a:p>
            <a:pPr marL="109728" indent="0" algn="ctr">
              <a:buNone/>
            </a:pPr>
            <a:r>
              <a:rPr lang="pl-PL" sz="2000" i="1" u="sng" dirty="0"/>
              <a:t>art. 18 ust. 1 ustawy z dnia 6 marca 2018 r. - Prawo </a:t>
            </a:r>
            <a:r>
              <a:rPr lang="pl-PL" sz="2000" i="1" u="sng" dirty="0" smtClean="0"/>
              <a:t>przedsiębiorców</a:t>
            </a:r>
          </a:p>
          <a:p>
            <a:pPr marL="109728" indent="0" algn="ctr">
              <a:buNone/>
            </a:pPr>
            <a:endParaRPr lang="pl-PL" sz="2000" i="1" u="sng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Przedsiębiorca będący osobą fizyczną, </a:t>
            </a:r>
            <a:endParaRPr lang="pl-PL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który </a:t>
            </a:r>
            <a:r>
              <a:rPr lang="pl-PL" sz="2000" dirty="0"/>
              <a:t>podejmuje działalność gospodarczą po raz pierwszy </a:t>
            </a:r>
            <a:endParaRPr lang="pl-PL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albo </a:t>
            </a:r>
            <a:r>
              <a:rPr lang="pl-PL" sz="2000" dirty="0"/>
              <a:t>podejmuje ją ponownie po upływie co najmniej 60 miesięcy od dnia jej ostatniego zawieszenia lub zakończenia </a:t>
            </a:r>
            <a:endParaRPr lang="pl-PL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i </a:t>
            </a:r>
            <a:r>
              <a:rPr lang="pl-PL" sz="2000" dirty="0"/>
              <a:t>nie wykonuje jej na rzecz byłego pracodawcy, na rzecz którego przed dniem rozpoczęcia działalności gospodarczej w bieżącym lub w poprzednim roku kalendarzowym wykonywał w ramach stosunku pracy lub spółdzielczego stosunku pracy czynności wchodzące w zakres wykonywanej działalności gospodarczej, </a:t>
            </a:r>
            <a:endParaRPr lang="pl-PL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nie </a:t>
            </a:r>
            <a:r>
              <a:rPr lang="pl-PL" sz="2000" dirty="0"/>
              <a:t>podlega obowiązkowym ubezpieczeniom społecznym </a:t>
            </a:r>
            <a:endParaRPr lang="pl-PL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przez </a:t>
            </a:r>
            <a:r>
              <a:rPr lang="pl-PL" sz="2000" dirty="0"/>
              <a:t>okres </a:t>
            </a:r>
            <a:r>
              <a:rPr lang="pl-PL" sz="2000" b="1" dirty="0"/>
              <a:t>6 miesięcy od dnia podjęcia działalności gospodarczej</a:t>
            </a:r>
            <a:r>
              <a:rPr lang="pl-P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233717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i="1" u="sng" dirty="0"/>
              <a:t>Ulga na </a:t>
            </a:r>
            <a:r>
              <a:rPr lang="pl-PL" sz="2400" i="1" u="sng" dirty="0" smtClean="0"/>
              <a:t>start c.d.</a:t>
            </a:r>
          </a:p>
          <a:p>
            <a:pPr marL="109728" indent="0" algn="ctr">
              <a:buNone/>
            </a:pPr>
            <a:endParaRPr lang="pl-PL" sz="2400" i="1" u="sng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Przedsiębiorca </a:t>
            </a:r>
            <a:r>
              <a:rPr lang="pl-PL" sz="2000" dirty="0" smtClean="0"/>
              <a:t>może </a:t>
            </a:r>
            <a:r>
              <a:rPr lang="pl-PL" sz="2000" dirty="0"/>
              <a:t>zrezygnować z </a:t>
            </a:r>
            <a:r>
              <a:rPr lang="pl-PL" sz="2000" dirty="0" smtClean="0"/>
              <a:t>ulgi przez </a:t>
            </a:r>
            <a:r>
              <a:rPr lang="pl-PL" sz="2000" dirty="0"/>
              <a:t>zgłoszenie do ubezpieczeń </a:t>
            </a:r>
            <a:r>
              <a:rPr lang="pl-PL" sz="2000" dirty="0" smtClean="0"/>
              <a:t>społecznych,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w</a:t>
            </a:r>
            <a:r>
              <a:rPr lang="pl-PL" sz="2000" dirty="0" smtClean="0"/>
              <a:t> </a:t>
            </a:r>
            <a:r>
              <a:rPr lang="pl-PL" sz="2000" dirty="0"/>
              <a:t>takim przypadku okres 24 miesięcy kalendarzowych liczy się od dnia objęcia </a:t>
            </a:r>
            <a:r>
              <a:rPr lang="pl-PL" sz="2000" dirty="0" smtClean="0"/>
              <a:t>ubezpieczeniami,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 objęcie </a:t>
            </a:r>
            <a:r>
              <a:rPr lang="pl-PL" sz="2000" dirty="0"/>
              <a:t>ubezpieczeniami następuje od dnia wskazanego we wniosku o objęcie tymi ubezpieczeniami, nie wcześniej jednak niż od dnia, w którym wniosek został zgłoszony.</a:t>
            </a:r>
          </a:p>
          <a:p>
            <a:pPr marL="109728" indent="0" algn="just">
              <a:buNone/>
            </a:pPr>
            <a:endParaRPr lang="pl-PL" sz="2000" dirty="0"/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08482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000" dirty="0"/>
              <a:t>Najniższa podstawa wymiaru składek osób wykonujących działalność gospodarczą na mniejszą </a:t>
            </a:r>
            <a:r>
              <a:rPr lang="pl-PL" sz="2000" dirty="0" smtClean="0"/>
              <a:t>skalę</a:t>
            </a:r>
          </a:p>
          <a:p>
            <a:pPr marL="109728" indent="0" algn="ctr">
              <a:buNone/>
            </a:pPr>
            <a:endParaRPr lang="pl-PL" sz="2000" dirty="0"/>
          </a:p>
          <a:p>
            <a:pPr marL="109728" indent="0" algn="ctr">
              <a:buNone/>
            </a:pPr>
            <a:r>
              <a:rPr lang="pl-PL" sz="2000" dirty="0" smtClean="0"/>
              <a:t>(art. 18 c ustawy systemowej)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4556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dirty="0" smtClean="0"/>
              <a:t>„</a:t>
            </a:r>
            <a:r>
              <a:rPr lang="pl-PL" dirty="0"/>
              <a:t>Obywatel pozostający bez pracy nie z własnej woli i nie mający innych środków utrzymania ma prawo do zabezpieczenia społecznego, którego zakres i formy określa ustawa</a:t>
            </a:r>
            <a:r>
              <a:rPr lang="pl-PL" dirty="0" smtClean="0"/>
              <a:t>”.(art. 67 ust. 2 Konstytucji RP)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08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1800" dirty="0"/>
              <a:t>Maksymalna </a:t>
            </a:r>
            <a:r>
              <a:rPr lang="pl-PL" sz="1800" b="1" u="sng" dirty="0"/>
              <a:t>roczna</a:t>
            </a:r>
            <a:r>
              <a:rPr lang="pl-PL" sz="1800" dirty="0"/>
              <a:t> wysokość podstawy wymiaru składki </a:t>
            </a:r>
            <a:endParaRPr lang="pl-PL" sz="1800" dirty="0" smtClean="0"/>
          </a:p>
          <a:p>
            <a:pPr marL="109728" indent="0" algn="ctr">
              <a:buNone/>
            </a:pPr>
            <a:endParaRPr lang="pl-PL" sz="1800" dirty="0" smtClean="0"/>
          </a:p>
          <a:p>
            <a:pPr marL="109728" indent="0" algn="just">
              <a:buNone/>
            </a:pPr>
            <a:r>
              <a:rPr lang="pl-PL" sz="1800" dirty="0"/>
              <a:t>30 x prognozowanego przeciętnego wynagrodzenia miesięcznego określonego w ustawie budżetowej – aktualnie wynosi: </a:t>
            </a:r>
            <a:r>
              <a:rPr lang="pl-PL" sz="1800" dirty="0" smtClean="0"/>
              <a:t> </a:t>
            </a:r>
            <a:r>
              <a:rPr lang="pl-PL" sz="1800" b="1" dirty="0" smtClean="0"/>
              <a:t>142950</a:t>
            </a:r>
            <a:r>
              <a:rPr lang="pl-PL" sz="1800" dirty="0" smtClean="0"/>
              <a:t> </a:t>
            </a:r>
            <a:r>
              <a:rPr lang="pl-PL" sz="1800" b="1" dirty="0" smtClean="0"/>
              <a:t>zł.</a:t>
            </a:r>
          </a:p>
          <a:p>
            <a:pPr marL="109728" indent="0" algn="just">
              <a:buNone/>
            </a:pPr>
            <a:r>
              <a:rPr lang="pl-PL" sz="1800" dirty="0" smtClean="0"/>
              <a:t>Przyjęta </a:t>
            </a:r>
            <a:r>
              <a:rPr lang="pl-PL" sz="1800" dirty="0"/>
              <a:t>do jej ustalenia </a:t>
            </a:r>
            <a:r>
              <a:rPr lang="pl-PL" sz="1800" dirty="0" smtClean="0"/>
              <a:t>kwota </a:t>
            </a:r>
            <a:r>
              <a:rPr lang="pl-PL" sz="1800" dirty="0"/>
              <a:t>prognozowanego przeciętnego </a:t>
            </a:r>
            <a:r>
              <a:rPr lang="pl-PL" sz="1800" dirty="0" smtClean="0"/>
              <a:t>wynagrodzenia to:</a:t>
            </a:r>
          </a:p>
          <a:p>
            <a:pPr marL="109728" indent="0" algn="just">
              <a:buNone/>
            </a:pPr>
            <a:r>
              <a:rPr lang="pl-PL" sz="1800" b="1" dirty="0" smtClean="0"/>
              <a:t>                                                                   4765 </a:t>
            </a:r>
            <a:r>
              <a:rPr lang="pl-PL" sz="1800" b="1" dirty="0"/>
              <a:t>zł.</a:t>
            </a:r>
            <a:endParaRPr lang="pl-PL" sz="1800" b="1" dirty="0" smtClean="0"/>
          </a:p>
          <a:p>
            <a:pPr marL="109728" indent="0" algn="ctr">
              <a:buNone/>
            </a:pPr>
            <a:endParaRPr lang="pl-PL" sz="1800" dirty="0" smtClean="0"/>
          </a:p>
          <a:p>
            <a:pPr marL="109728" indent="0" algn="ctr">
              <a:buNone/>
            </a:pPr>
            <a:r>
              <a:rPr lang="pl-PL" sz="1800" dirty="0" smtClean="0"/>
              <a:t>(tylko ubezpieczenie emerytalne i rentowe obowiązkowe </a:t>
            </a:r>
          </a:p>
          <a:p>
            <a:pPr marL="109728" indent="0" algn="ctr">
              <a:buNone/>
            </a:pPr>
            <a:r>
              <a:rPr lang="pl-PL" sz="1800" dirty="0" smtClean="0"/>
              <a:t>i dobrowolne)</a:t>
            </a:r>
          </a:p>
          <a:p>
            <a:pPr marL="109728" indent="0" algn="ctr">
              <a:buNone/>
            </a:pPr>
            <a:r>
              <a:rPr lang="pl-PL" sz="1800" dirty="0" smtClean="0"/>
              <a:t>art</a:t>
            </a:r>
            <a:r>
              <a:rPr lang="pl-PL" sz="1800" dirty="0"/>
              <a:t>. </a:t>
            </a:r>
            <a:r>
              <a:rPr lang="pl-PL" sz="1800" dirty="0" smtClean="0"/>
              <a:t>19 ust. 1 ustawy systemowej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35275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1800" dirty="0"/>
              <a:t>Maksymalna </a:t>
            </a:r>
            <a:r>
              <a:rPr lang="pl-PL" sz="1800" b="1" u="sng" dirty="0"/>
              <a:t>miesięczna</a:t>
            </a:r>
            <a:r>
              <a:rPr lang="pl-PL" sz="1800" dirty="0"/>
              <a:t> podstawa wymiaru składek </a:t>
            </a:r>
            <a:endParaRPr lang="pl-PL" sz="1800" dirty="0" smtClean="0"/>
          </a:p>
          <a:p>
            <a:pPr algn="ctr"/>
            <a:endParaRPr lang="pl-PL" sz="1800" dirty="0"/>
          </a:p>
          <a:p>
            <a:pPr marL="109728" indent="0" algn="ctr">
              <a:buNone/>
            </a:pPr>
            <a:r>
              <a:rPr lang="pl-PL" sz="1800" dirty="0"/>
              <a:t>250% przeciętnego prognozowego miesięcznego </a:t>
            </a:r>
            <a:r>
              <a:rPr lang="pl-PL" sz="1800" dirty="0" smtClean="0"/>
              <a:t>wynagrodzenia – </a:t>
            </a:r>
          </a:p>
          <a:p>
            <a:pPr marL="109728" indent="0" algn="ctr">
              <a:buNone/>
            </a:pPr>
            <a:r>
              <a:rPr lang="pl-PL" sz="1800" b="1" smtClean="0"/>
              <a:t>- </a:t>
            </a:r>
            <a:r>
              <a:rPr lang="pl-PL" sz="1800" b="1"/>
              <a:t>11 </a:t>
            </a:r>
            <a:r>
              <a:rPr lang="pl-PL" sz="1800" b="1" smtClean="0"/>
              <a:t>912,50 zł</a:t>
            </a:r>
            <a:endParaRPr lang="pl-PL" sz="1800" b="1" dirty="0" smtClean="0"/>
          </a:p>
          <a:p>
            <a:pPr marL="109728" indent="0" algn="just">
              <a:buNone/>
            </a:pPr>
            <a:endParaRPr lang="pl-PL" sz="1800" dirty="0" smtClean="0"/>
          </a:p>
          <a:p>
            <a:pPr marL="109728" indent="0" algn="ctr">
              <a:buNone/>
            </a:pPr>
            <a:r>
              <a:rPr lang="pl-PL" sz="1800" dirty="0"/>
              <a:t>(</a:t>
            </a:r>
            <a:r>
              <a:rPr lang="pl-PL" sz="1800" dirty="0" smtClean="0"/>
              <a:t>dotyczy tylko </a:t>
            </a:r>
            <a:r>
              <a:rPr lang="pl-PL" sz="1800" u="sng" dirty="0" smtClean="0"/>
              <a:t>dobrowolnego </a:t>
            </a:r>
            <a:r>
              <a:rPr lang="pl-PL" sz="1800" u="sng" dirty="0"/>
              <a:t>ubezpieczenia </a:t>
            </a:r>
            <a:r>
              <a:rPr lang="pl-PL" sz="1800" u="sng" dirty="0" smtClean="0"/>
              <a:t>chorobowego</a:t>
            </a:r>
            <a:r>
              <a:rPr lang="pl-PL" sz="1800" dirty="0" smtClean="0"/>
              <a:t>)</a:t>
            </a:r>
          </a:p>
          <a:p>
            <a:pPr marL="109728" indent="0" algn="ctr">
              <a:buNone/>
            </a:pPr>
            <a:r>
              <a:rPr lang="pl-PL" sz="1800" dirty="0" smtClean="0"/>
              <a:t>art</a:t>
            </a:r>
            <a:r>
              <a:rPr lang="pl-PL" sz="1800" dirty="0"/>
              <a:t>. 20 ust. 3 </a:t>
            </a:r>
            <a:r>
              <a:rPr lang="pl-PL" sz="1800" dirty="0" smtClean="0"/>
              <a:t>ustawy systemowej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7330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>
              <a:buNone/>
            </a:pPr>
            <a:r>
              <a:rPr lang="pl-PL" sz="2000" b="1" dirty="0"/>
              <a:t>Terminy rozliczania i opłacania </a:t>
            </a:r>
            <a:r>
              <a:rPr lang="pl-PL" sz="2000" b="1" dirty="0" smtClean="0"/>
              <a:t>składek:</a:t>
            </a:r>
          </a:p>
          <a:p>
            <a:pPr marL="109728" indent="0">
              <a:buNone/>
            </a:pPr>
            <a:endParaRPr lang="pl-PL" sz="20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d</a:t>
            </a:r>
            <a:r>
              <a:rPr lang="pl-PL" sz="2000" dirty="0" smtClean="0"/>
              <a:t>o 5 dnia następnego miesiąca - jednostki budżetowe i samorządowe zakłady budżetowe</a:t>
            </a:r>
            <a:r>
              <a:rPr lang="pl-PL" sz="2000" dirty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d</a:t>
            </a:r>
            <a:r>
              <a:rPr lang="pl-PL" sz="2000" dirty="0" smtClean="0"/>
              <a:t>o 10 dnia następnego miesiąca –osoby fizyczne opłacające składkę wyłącznie za siebie</a:t>
            </a:r>
            <a:r>
              <a:rPr lang="pl-PL" sz="2000" dirty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d</a:t>
            </a:r>
            <a:r>
              <a:rPr lang="pl-PL" sz="2000" dirty="0" smtClean="0"/>
              <a:t>o 15 dnia następnego miesiąca – pozostali płatnicy</a:t>
            </a:r>
            <a:r>
              <a:rPr lang="pl-P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53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1800" b="1" dirty="0" smtClean="0"/>
              <a:t>Konto ubezpieczonego w ZUS (indywidualne)</a:t>
            </a:r>
          </a:p>
          <a:p>
            <a:pPr marL="109728" indent="0" algn="ctr">
              <a:buNone/>
            </a:pPr>
            <a:endParaRPr lang="pl-PL" sz="1800" b="1" dirty="0" smtClean="0"/>
          </a:p>
          <a:p>
            <a:pPr marL="109728" indent="0" algn="ctr">
              <a:buNone/>
            </a:pPr>
            <a:r>
              <a:rPr lang="pl-PL" sz="1800" dirty="0" smtClean="0"/>
              <a:t> konto</a:t>
            </a:r>
            <a:r>
              <a:rPr lang="pl-PL" sz="1800" dirty="0"/>
              <a:t>, na którym ewidencjonowane są składki oraz informacje dotyczące przebiegu ubezpieczeń społecznych danego </a:t>
            </a:r>
            <a:r>
              <a:rPr lang="pl-PL" sz="1800" dirty="0" smtClean="0"/>
              <a:t>ubezpieczonego</a:t>
            </a:r>
          </a:p>
          <a:p>
            <a:pPr marL="109728" indent="0" algn="ctr">
              <a:buNone/>
            </a:pPr>
            <a:endParaRPr lang="pl-PL" sz="1800" dirty="0"/>
          </a:p>
          <a:p>
            <a:pPr marL="109728" indent="0" algn="ctr">
              <a:buNone/>
            </a:pPr>
            <a:r>
              <a:rPr lang="pl-PL" sz="1800" dirty="0" smtClean="0"/>
              <a:t>(art. 4 pkt 7 ustawy systemowej)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1220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dirty="0" smtClean="0"/>
              <a:t>Informacje ewidencjonowane na koncie ubezpieczonego </a:t>
            </a:r>
          </a:p>
          <a:p>
            <a:pPr marL="109728" indent="0" algn="ctr">
              <a:buNone/>
            </a:pPr>
            <a:r>
              <a:rPr lang="pl-PL" sz="2400" dirty="0" smtClean="0"/>
              <a:t>w ZUS</a:t>
            </a:r>
          </a:p>
          <a:p>
            <a:pPr marL="109728" indent="0" algn="ctr">
              <a:buNone/>
            </a:pPr>
            <a:r>
              <a:rPr lang="pl-PL" sz="2000" dirty="0" smtClean="0"/>
              <a:t>(art. 40 ustawy systemowej)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1828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Subkonto ubezpieczonego w ZUS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2000" dirty="0" smtClean="0"/>
              <a:t>(art. 40 a ustawy systemowej)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8957500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000" b="1" dirty="0" smtClean="0"/>
              <a:t>Podział składki na ubezpieczenie emerytalne</a:t>
            </a:r>
          </a:p>
          <a:p>
            <a:pPr marL="109728" indent="0">
              <a:buNone/>
            </a:pPr>
            <a:r>
              <a:rPr lang="pl-PL" sz="2000" dirty="0" smtClean="0"/>
              <a:t>W </a:t>
            </a:r>
            <a:r>
              <a:rPr lang="pl-PL" sz="2000" dirty="0"/>
              <a:t>przypadku</a:t>
            </a:r>
            <a:r>
              <a:rPr lang="pl-PL" sz="2000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u="sng" dirty="0" smtClean="0"/>
              <a:t>odprowadzania</a:t>
            </a:r>
            <a:r>
              <a:rPr lang="pl-PL" sz="2000" dirty="0" smtClean="0"/>
              <a:t> </a:t>
            </a:r>
            <a:r>
              <a:rPr lang="pl-PL" sz="2000" dirty="0"/>
              <a:t>składki do </a:t>
            </a:r>
            <a:r>
              <a:rPr lang="pl-PL" sz="2000" dirty="0" smtClean="0"/>
              <a:t>OFE część </a:t>
            </a:r>
            <a:r>
              <a:rPr lang="pl-PL" sz="2000" dirty="0"/>
              <a:t>składki na ubezpieczenie emerytalne wynosząca</a:t>
            </a:r>
            <a:r>
              <a:rPr lang="pl-PL" sz="2000" dirty="0" smtClean="0"/>
              <a:t>:</a:t>
            </a:r>
          </a:p>
          <a:p>
            <a:pPr marL="109728" indent="0">
              <a:buNone/>
            </a:pPr>
            <a:r>
              <a:rPr lang="pl-PL" sz="2000" dirty="0" smtClean="0"/>
              <a:t>a</a:t>
            </a:r>
            <a:r>
              <a:rPr lang="pl-PL" sz="2000" dirty="0"/>
              <a:t>) 2,92% podstawy wymiaru składki jest odprowadzana przez </a:t>
            </a:r>
            <a:r>
              <a:rPr lang="pl-PL" sz="2000" dirty="0" smtClean="0"/>
              <a:t>ZUS </a:t>
            </a:r>
            <a:r>
              <a:rPr lang="pl-PL" sz="2000" dirty="0"/>
              <a:t>do wybranego przez ubezpieczonego </a:t>
            </a:r>
            <a:r>
              <a:rPr lang="pl-PL" sz="2000" dirty="0" smtClean="0"/>
              <a:t>OFE</a:t>
            </a:r>
          </a:p>
          <a:p>
            <a:pPr marL="109728" indent="0">
              <a:buNone/>
            </a:pPr>
            <a:r>
              <a:rPr lang="pl-PL" sz="2000" dirty="0" smtClean="0"/>
              <a:t>b)</a:t>
            </a:r>
            <a:r>
              <a:rPr lang="pl-PL" sz="2000" dirty="0"/>
              <a:t> 4,38% podstawy wymiaru składki jest ewidencjonowana przez </a:t>
            </a:r>
            <a:r>
              <a:rPr lang="pl-PL" sz="2000" dirty="0" smtClean="0"/>
              <a:t>ZUS </a:t>
            </a:r>
            <a:r>
              <a:rPr lang="pl-PL" sz="2000" dirty="0"/>
              <a:t>na </a:t>
            </a:r>
            <a:r>
              <a:rPr lang="pl-PL" sz="2000" dirty="0" smtClean="0"/>
              <a:t>subkoncie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u="sng" dirty="0" smtClean="0"/>
              <a:t>nieodprowadzania </a:t>
            </a:r>
            <a:r>
              <a:rPr lang="pl-PL" sz="2000" u="sng" dirty="0"/>
              <a:t>lub zaprzestania odprowadzania </a:t>
            </a:r>
            <a:r>
              <a:rPr lang="pl-PL" sz="2000" dirty="0"/>
              <a:t>składki do </a:t>
            </a:r>
            <a:r>
              <a:rPr lang="pl-PL" sz="2000" dirty="0" smtClean="0"/>
              <a:t>OFE część </a:t>
            </a:r>
            <a:r>
              <a:rPr lang="pl-PL" sz="2000" dirty="0"/>
              <a:t>składki na ubezpieczenie emerytalne wynosząca 7,3% podstawy wymiaru składki jest ewidencjonowana przez </a:t>
            </a:r>
            <a:r>
              <a:rPr lang="pl-PL" sz="2000" dirty="0" smtClean="0"/>
              <a:t>ZUS </a:t>
            </a:r>
            <a:r>
              <a:rPr lang="pl-PL" sz="2000" dirty="0"/>
              <a:t>na </a:t>
            </a:r>
            <a:r>
              <a:rPr lang="pl-PL" sz="2000" dirty="0" smtClean="0"/>
              <a:t>subkoncie.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5229888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sz="1800" b="1" dirty="0" smtClean="0"/>
              <a:t>System finansowy ubezpieczeń społecznych</a:t>
            </a:r>
          </a:p>
          <a:p>
            <a:pPr marL="109728" indent="0" algn="ctr">
              <a:buNone/>
            </a:pPr>
            <a:endParaRPr lang="pl-PL" sz="1800" b="1" dirty="0" smtClean="0"/>
          </a:p>
          <a:p>
            <a:pPr marL="109728" indent="0">
              <a:buNone/>
            </a:pPr>
            <a:r>
              <a:rPr lang="pl-PL" sz="1800" dirty="0" smtClean="0"/>
              <a:t>System oparty na funduszach, z  których przychody pochodzą</a:t>
            </a:r>
            <a:r>
              <a:rPr lang="pl-PL" sz="1800" dirty="0"/>
              <a:t> </a:t>
            </a:r>
            <a:r>
              <a:rPr lang="pl-PL" sz="1800" dirty="0" smtClean="0"/>
              <a:t>m.in. ze składek.</a:t>
            </a:r>
            <a:endParaRPr lang="pl-PL" sz="1800" dirty="0"/>
          </a:p>
          <a:p>
            <a:pPr marL="109728" indent="0">
              <a:buNone/>
            </a:pPr>
            <a:endParaRPr lang="pl-PL" sz="1800" dirty="0" smtClean="0"/>
          </a:p>
          <a:p>
            <a:pPr marL="109728" indent="0">
              <a:buNone/>
            </a:pPr>
            <a:r>
              <a:rPr lang="pl-PL" sz="1800" dirty="0" smtClean="0"/>
              <a:t>Głównymi </a:t>
            </a:r>
            <a:r>
              <a:rPr lang="pl-PL" sz="1800" dirty="0"/>
              <a:t>elementami systemu finansowego ubezpieczeń społecznych </a:t>
            </a:r>
            <a:r>
              <a:rPr lang="pl-PL" sz="1800" dirty="0" smtClean="0"/>
              <a:t>są:</a:t>
            </a:r>
            <a:endParaRPr lang="pl-PL" sz="1800" dirty="0"/>
          </a:p>
          <a:p>
            <a:endParaRPr lang="pl-PL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Fundusz Ubezpieczeń Społecznych</a:t>
            </a:r>
          </a:p>
          <a:p>
            <a:endParaRPr lang="pl-PL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Fundusz Rezerwy Demograficznej</a:t>
            </a:r>
          </a:p>
          <a:p>
            <a:endParaRPr lang="pl-PL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 smtClean="0"/>
              <a:t>Otwarte Fundusze Emerytalne</a:t>
            </a:r>
            <a:endParaRPr lang="pl-PL" sz="18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1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sz="2000" dirty="0"/>
              <a:t>Fundusz Ubezpieczeń Społecznych (FUS) jest państwowym funduszem celowym, powołanym w celu realizacji zadań z zakresu ubezpieczeń społecznych</a:t>
            </a:r>
            <a:r>
              <a:rPr lang="pl-PL" sz="2000" dirty="0" smtClean="0"/>
              <a:t>. </a:t>
            </a:r>
          </a:p>
          <a:p>
            <a:pPr marL="109728" indent="0" algn="ctr">
              <a:buNone/>
            </a:pPr>
            <a:r>
              <a:rPr lang="pl-PL" sz="2000" dirty="0" smtClean="0"/>
              <a:t>(art. 51 ust. 1 ustawy systemowej)</a:t>
            </a:r>
            <a:endParaRPr lang="pl-PL" sz="20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1027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>
              <a:buNone/>
            </a:pPr>
            <a:r>
              <a:rPr lang="pl-PL" sz="2000" dirty="0"/>
              <a:t>Przychodami FUS </a:t>
            </a:r>
            <a:r>
              <a:rPr lang="pl-PL" sz="2000" dirty="0" smtClean="0"/>
              <a:t>są, m.in.:</a:t>
            </a:r>
          </a:p>
          <a:p>
            <a:pPr marL="109728" indent="0">
              <a:buNone/>
            </a:pPr>
            <a:endParaRPr lang="pl-PL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składki na ubezpieczenie społeczne, niepodlegające przekazaniu na rzecz otwartych funduszy emerytalnych;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odsetki od nieterminowo regulowanych zobowiązań wobec Funduszu;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zwrot nienależnie pobranych świadczeń i odsetki z tego </a:t>
            </a:r>
            <a:r>
              <a:rPr lang="pl-PL" sz="2000" dirty="0" smtClean="0"/>
              <a:t>tytułu.</a:t>
            </a:r>
            <a:endParaRPr lang="pl-PL" sz="2000" dirty="0"/>
          </a:p>
          <a:p>
            <a:pPr marL="109728" indent="0">
              <a:buNone/>
            </a:pPr>
            <a:r>
              <a:rPr lang="pl-PL" sz="2000" dirty="0" smtClean="0"/>
              <a:t>          (por. art. 52 ust. 1 ustawy systemowej)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7322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b="1" dirty="0" smtClean="0">
                <a:latin typeface="Constantia" panose="02030602050306030303" pitchFamily="18" charset="0"/>
                <a:cs typeface="Calibri" pitchFamily="34" charset="0"/>
              </a:rPr>
              <a:t>                                 Zabezpieczenie społeczne</a:t>
            </a:r>
            <a:endParaRPr lang="pl-PL" dirty="0">
              <a:latin typeface="Constantia" panose="02030602050306030303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>
              <a:buNone/>
            </a:pPr>
            <a:r>
              <a:rPr lang="pl-PL" sz="1800" dirty="0"/>
              <a:t>Ze środków gromadzonych w FUS finansowane są m.in.:</a:t>
            </a:r>
          </a:p>
          <a:p>
            <a:endParaRPr lang="pl-PL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wypłaty świadczeń z ubezpieczenia emerytalnego, rentowego, chorobowego oraz wypadkowego, </a:t>
            </a:r>
          </a:p>
          <a:p>
            <a:endParaRPr lang="pl-PL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należności dla płatników składek, </a:t>
            </a:r>
          </a:p>
          <a:p>
            <a:endParaRPr lang="pl-PL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wydatki na prewencje rentową.</a:t>
            </a:r>
          </a:p>
          <a:p>
            <a:pPr marL="109728" indent="0">
              <a:buNone/>
            </a:pPr>
            <a:r>
              <a:rPr lang="pl-PL" sz="1800" dirty="0" smtClean="0"/>
              <a:t>                              (art. 54 ustawy systemowej)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8863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>
              <a:buNone/>
            </a:pPr>
            <a:r>
              <a:rPr lang="pl-PL" sz="2000" dirty="0"/>
              <a:t>W ramach FUS wyodrębnia się fundusze:</a:t>
            </a:r>
          </a:p>
          <a:p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emerytalny;</a:t>
            </a:r>
          </a:p>
          <a:p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rentowy;</a:t>
            </a:r>
          </a:p>
          <a:p>
            <a:pPr marL="109728" indent="0">
              <a:buNone/>
            </a:pP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chorobowy;</a:t>
            </a:r>
          </a:p>
          <a:p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wypadkowy;</a:t>
            </a:r>
          </a:p>
          <a:p>
            <a:endParaRPr lang="pl-PL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rezerwowe (dla ubezpieczeń rentowych oraz ubezpieczenia chorobowego i ubezpieczenia wypadkowego</a:t>
            </a:r>
            <a:r>
              <a:rPr lang="pl-PL" sz="2000" dirty="0"/>
              <a:t>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842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1800" dirty="0"/>
              <a:t>Dla ubezpieczeń </a:t>
            </a:r>
            <a:r>
              <a:rPr lang="pl-PL" sz="1800" u="sng" dirty="0"/>
              <a:t>emerytalnych</a:t>
            </a:r>
            <a:r>
              <a:rPr lang="pl-PL" sz="1800" dirty="0"/>
              <a:t> ze środków pozostających w dniu 31 grudnia każdego roku na rachunku funduszu emerytalnego, pomniejszonych o kwotę niezbędną na zapewnienie wypłat świadczeń przypadających na pierwszy miesiąc kolejnego roku - tworzy się </a:t>
            </a:r>
            <a:endParaRPr lang="pl-PL" sz="1800" dirty="0" smtClean="0"/>
          </a:p>
          <a:p>
            <a:pPr marL="109728" indent="0" algn="ctr">
              <a:buNone/>
            </a:pPr>
            <a:r>
              <a:rPr lang="pl-PL" sz="1800" b="1" u="sng" dirty="0" smtClean="0"/>
              <a:t>Fundusz Rezerwy Demograficznej (FRD)</a:t>
            </a:r>
          </a:p>
          <a:p>
            <a:pPr marL="109728" indent="0" algn="ctr">
              <a:buNone/>
            </a:pPr>
            <a:endParaRPr lang="pl-PL" sz="1800" dirty="0" smtClean="0"/>
          </a:p>
          <a:p>
            <a:pPr marL="109728" indent="0" algn="ctr">
              <a:buNone/>
            </a:pPr>
            <a:r>
              <a:rPr lang="pl-PL" sz="1800" dirty="0" smtClean="0"/>
              <a:t>(art. 58 ust. 1 ustawy systemowej)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62399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1800" dirty="0" smtClean="0"/>
              <a:t>Inne źródła zasilania FRD </a:t>
            </a:r>
          </a:p>
          <a:p>
            <a:pPr marL="109728" indent="0" algn="ctr">
              <a:buNone/>
            </a:pPr>
            <a:endParaRPr lang="pl-PL" sz="1800" dirty="0" smtClean="0"/>
          </a:p>
          <a:p>
            <a:pPr marL="109728" indent="0" algn="just">
              <a:buNone/>
            </a:pPr>
            <a:r>
              <a:rPr lang="pl-PL" sz="1800" dirty="0" smtClean="0"/>
              <a:t>m.in.</a:t>
            </a:r>
            <a:endParaRPr lang="pl-PL" sz="18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800" dirty="0" smtClean="0"/>
              <a:t>prywatyzacja mienia Skarbu Państwa</a:t>
            </a:r>
            <a:r>
              <a:rPr lang="pl-PL" sz="1800" dirty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800" dirty="0"/>
              <a:t>p</a:t>
            </a:r>
            <a:r>
              <a:rPr lang="pl-PL" sz="1800" dirty="0" smtClean="0"/>
              <a:t>rzychody od środków FRD lokowanych w bonach i obligacjach skarbowych, papierach wartościowych emitowanych przez Skarb Państwa.</a:t>
            </a:r>
            <a:endParaRPr lang="pl-PL" sz="1800" dirty="0"/>
          </a:p>
          <a:p>
            <a:pPr marL="109728" indent="0" algn="ctr">
              <a:buNone/>
            </a:pPr>
            <a:endParaRPr lang="pl-PL" sz="1800" dirty="0" smtClean="0"/>
          </a:p>
          <a:p>
            <a:pPr marL="109728" indent="0" algn="ctr">
              <a:buNone/>
            </a:pPr>
            <a:r>
              <a:rPr lang="pl-PL" sz="1800" dirty="0" smtClean="0"/>
              <a:t>   (art. 58 ust. 2 ustawy systemowej)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6427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b="1" u="sng" dirty="0"/>
              <a:t>Koordynacja systemów zabezpieczenia społecznego </a:t>
            </a:r>
            <a:endParaRPr lang="pl-PL" sz="2400" b="1" u="sng" dirty="0" smtClean="0"/>
          </a:p>
          <a:p>
            <a:pPr algn="ctr"/>
            <a:endParaRPr lang="pl-PL" sz="2400" b="1" u="sng" dirty="0" smtClean="0"/>
          </a:p>
          <a:p>
            <a:pPr marL="109728" indent="0" algn="ctr">
              <a:buNone/>
            </a:pPr>
            <a:r>
              <a:rPr lang="pl-PL" sz="2400" dirty="0" smtClean="0"/>
              <a:t>regulacje </a:t>
            </a:r>
            <a:r>
              <a:rPr lang="pl-PL" sz="2400" dirty="0"/>
              <a:t>prawne, które uzupełniają prawo wewnętrzne danego państwa, chroniąc osoby wykonujące pracę za granicą przed utratą ochrony w zakresie zabezpieczenia społecznego.</a:t>
            </a:r>
          </a:p>
        </p:txBody>
      </p:sp>
    </p:spTree>
    <p:extLst>
      <p:ext uri="{BB962C8B-B14F-4D97-AF65-F5344CB8AC3E}">
        <p14:creationId xmlns:p14="http://schemas.microsoft.com/office/powerpoint/2010/main" val="9086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>
              <a:buNone/>
            </a:pPr>
            <a:r>
              <a:rPr lang="pl-PL" dirty="0" smtClean="0"/>
              <a:t>Rodzaje koordynacji </a:t>
            </a:r>
            <a:r>
              <a:rPr lang="pl-PL" dirty="0"/>
              <a:t>systemów zabezpieczenia społecznego:</a:t>
            </a:r>
          </a:p>
          <a:p>
            <a:pPr marL="109728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wielostronna </a:t>
            </a:r>
            <a:r>
              <a:rPr lang="pl-PL" dirty="0"/>
              <a:t>(</a:t>
            </a:r>
            <a:r>
              <a:rPr lang="pl-PL" dirty="0" smtClean="0"/>
              <a:t>wspólnotowa/unijna)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dwustronną </a:t>
            </a:r>
            <a:r>
              <a:rPr lang="pl-PL" dirty="0"/>
              <a:t>(</a:t>
            </a:r>
            <a:r>
              <a:rPr lang="pl-PL" dirty="0" smtClean="0"/>
              <a:t>umowna).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577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2400" dirty="0"/>
              <a:t>Koordynacja systemów zabezpieczenia społecznego jest oparta na czterech generalnych zasadach</a:t>
            </a:r>
            <a:r>
              <a:rPr lang="pl-PL" sz="2400" dirty="0" smtClean="0"/>
              <a:t>:</a:t>
            </a:r>
          </a:p>
          <a:p>
            <a:pPr algn="ctr"/>
            <a:endParaRPr lang="pl-PL" sz="2400" dirty="0"/>
          </a:p>
          <a:p>
            <a:pPr marL="109728" indent="0">
              <a:buNone/>
            </a:pPr>
            <a:r>
              <a:rPr lang="pl-PL" sz="2400" dirty="0"/>
              <a:t>1) równego </a:t>
            </a:r>
            <a:r>
              <a:rPr lang="pl-PL" sz="2400" dirty="0" smtClean="0"/>
              <a:t>traktowania;</a:t>
            </a:r>
            <a:endParaRPr lang="pl-PL" sz="2400" dirty="0"/>
          </a:p>
          <a:p>
            <a:pPr marL="109728" indent="0">
              <a:buNone/>
            </a:pPr>
            <a:r>
              <a:rPr lang="pl-PL" sz="2400" dirty="0"/>
              <a:t>2) jedności stosowanego </a:t>
            </a:r>
            <a:r>
              <a:rPr lang="pl-PL" sz="2400" dirty="0" smtClean="0"/>
              <a:t>ustawodawstwa; </a:t>
            </a:r>
            <a:endParaRPr lang="pl-PL" sz="2400" dirty="0"/>
          </a:p>
          <a:p>
            <a:pPr marL="109728" indent="0">
              <a:buNone/>
            </a:pPr>
            <a:r>
              <a:rPr lang="pl-PL" sz="2400" dirty="0"/>
              <a:t>3) zachowania praw nabytych oraz w trakcie </a:t>
            </a:r>
            <a:r>
              <a:rPr lang="pl-PL" sz="2400" dirty="0" smtClean="0"/>
              <a:t>nabywania;  </a:t>
            </a:r>
            <a:endParaRPr lang="pl-PL" sz="2400" dirty="0"/>
          </a:p>
          <a:p>
            <a:pPr marL="109728" indent="0">
              <a:buNone/>
            </a:pPr>
            <a:r>
              <a:rPr lang="pl-PL" sz="2400" dirty="0"/>
              <a:t>4) sumowania okresów </a:t>
            </a:r>
            <a:r>
              <a:rPr lang="pl-PL" sz="2400" dirty="0" smtClean="0"/>
              <a:t>ubezpieczenia.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404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Rozporządzenie </a:t>
            </a:r>
            <a:r>
              <a:rPr lang="pl-PL" sz="2400" dirty="0"/>
              <a:t>Parlamentu Europejskiego i Rady (WE) Nr 883/2004 z dnia 29 kwietnia 2004 roku w sprawie koordynacji systemów zabezpieczenia społecznego </a:t>
            </a:r>
            <a:endParaRPr lang="pl-PL" sz="2400" dirty="0" smtClean="0"/>
          </a:p>
          <a:p>
            <a:pPr marL="109728" indent="0">
              <a:buNone/>
            </a:pPr>
            <a:r>
              <a:rPr lang="pl-PL" sz="1800" dirty="0"/>
              <a:t>(Dz. U. UE L 166 z dnia 30 kwietnia 2004 roku z </a:t>
            </a:r>
            <a:r>
              <a:rPr lang="pl-PL" sz="1800" dirty="0" err="1"/>
              <a:t>późn</a:t>
            </a:r>
            <a:r>
              <a:rPr lang="pl-PL" sz="1800" dirty="0"/>
              <a:t>. zm.; Dz. Urz. UE Polskie wydanie specjalne, rozdz. 5, t. 5 z </a:t>
            </a:r>
            <a:r>
              <a:rPr lang="pl-PL" sz="1800" dirty="0" err="1"/>
              <a:t>późn</a:t>
            </a:r>
            <a:r>
              <a:rPr lang="pl-PL" sz="1800" dirty="0"/>
              <a:t>. zm.) </a:t>
            </a:r>
            <a:endParaRPr lang="pl-PL" sz="1800" dirty="0" smtClean="0"/>
          </a:p>
          <a:p>
            <a:pPr marL="109728" indent="0">
              <a:buNone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Rozporządzenie </a:t>
            </a:r>
            <a:r>
              <a:rPr lang="pl-PL" sz="2400" dirty="0"/>
              <a:t>Parlamentu Europejskiego i Rady (WE) Nr 987/2009 z dnia 16 września 2009 roku </a:t>
            </a:r>
            <a:r>
              <a:rPr lang="pl-PL" sz="2400" dirty="0" smtClean="0"/>
              <a:t>dotyczące  </a:t>
            </a:r>
            <a:r>
              <a:rPr lang="pl-PL" sz="2400" dirty="0"/>
              <a:t>wykonywania rozporządzenia (WE) Nr 883/2004 z dnia 29 kwietnia 2004 roku w sprawie koordynacji systemów </a:t>
            </a:r>
            <a:r>
              <a:rPr lang="pl-PL" sz="2400" dirty="0" smtClean="0"/>
              <a:t>zabezpieczenia społecznego</a:t>
            </a:r>
          </a:p>
          <a:p>
            <a:pPr marL="109728" indent="0">
              <a:buNone/>
            </a:pPr>
            <a:r>
              <a:rPr lang="pl-PL" sz="1800" dirty="0"/>
              <a:t> (Dz. U. UE L 284 z dnia 30 października 2009 roku). </a:t>
            </a:r>
          </a:p>
        </p:txBody>
      </p:sp>
    </p:spTree>
    <p:extLst>
      <p:ext uri="{BB962C8B-B14F-4D97-AF65-F5344CB8AC3E}">
        <p14:creationId xmlns:p14="http://schemas.microsoft.com/office/powerpoint/2010/main" val="6860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sz="2400" dirty="0"/>
              <a:t>Rozporządzenie 883/04 wprowadza zasadę podlegania ustawodawstwu tylko jednego państwa członkowskiego, co należy rozumieć jako zasadę przynależności do jednego systemu.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89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pl-PL" sz="1900" b="1" dirty="0"/>
              <a:t>Zakres podmiotowy wspólnotowej koordynacji zabezpieczenia </a:t>
            </a:r>
            <a:r>
              <a:rPr lang="pl-PL" sz="1900" b="1" dirty="0" smtClean="0"/>
              <a:t>społecznego</a:t>
            </a:r>
            <a:endParaRPr lang="pl-PL" sz="1900" b="1" dirty="0"/>
          </a:p>
          <a:p>
            <a:endParaRPr lang="pl-PL" sz="19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900" dirty="0"/>
              <a:t>obywatele państw członkowskich;</a:t>
            </a:r>
          </a:p>
          <a:p>
            <a:endParaRPr lang="pl-PL" sz="19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900" dirty="0"/>
              <a:t>bezpaństwowcy;</a:t>
            </a:r>
          </a:p>
          <a:p>
            <a:endParaRPr lang="pl-PL" sz="19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1900" dirty="0"/>
              <a:t>uchodźcy, mieszkający w państwie  członkowskim, którzy podlegają  lub podlegali ustawodawstwu jednego lub kilku państw członkowskich oraz </a:t>
            </a:r>
            <a:r>
              <a:rPr lang="pl-PL" sz="1900" dirty="0" smtClean="0"/>
              <a:t>członkowie </a:t>
            </a:r>
            <a:r>
              <a:rPr lang="pl-PL" sz="1900" dirty="0"/>
              <a:t>ich rodzin i </a:t>
            </a:r>
            <a:r>
              <a:rPr lang="pl-PL" sz="1900" dirty="0" smtClean="0"/>
              <a:t>osoby pozostałe </a:t>
            </a:r>
            <a:r>
              <a:rPr lang="pl-PL" sz="1900" dirty="0"/>
              <a:t>przy </a:t>
            </a:r>
            <a:r>
              <a:rPr lang="pl-PL" sz="1900" dirty="0" smtClean="0"/>
              <a:t>życiu</a:t>
            </a:r>
            <a:r>
              <a:rPr lang="pl-PL" sz="1900" dirty="0"/>
              <a:t>;</a:t>
            </a:r>
            <a:endParaRPr lang="pl-PL" sz="19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1900" dirty="0" smtClean="0"/>
              <a:t>osoby pozostałe </a:t>
            </a:r>
            <a:r>
              <a:rPr lang="pl-PL" sz="1900" dirty="0"/>
              <a:t>przy życiu po osobach zmarłych, które podlegały ustawodawstwu jednego lub kilku </a:t>
            </a:r>
            <a:r>
              <a:rPr lang="pl-PL" sz="1900" dirty="0" smtClean="0"/>
              <a:t>państw członkowskich</a:t>
            </a:r>
            <a:r>
              <a:rPr lang="pl-PL" sz="1900" dirty="0"/>
              <a:t>, niezależnie od obywatelstwa tych osób, o ile pozostali przy życiu są obywatelami jednego z </a:t>
            </a:r>
            <a:r>
              <a:rPr lang="pl-PL" sz="1900" dirty="0" smtClean="0"/>
              <a:t>państw członkowskich </a:t>
            </a:r>
            <a:r>
              <a:rPr lang="pl-PL" sz="1900" dirty="0"/>
              <a:t>lub bezpaństwowcami, lub uchodźcami, zamieszkującymi na terytorium jednego z Państw Członkowskich.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4116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 algn="ctr">
              <a:buNone/>
            </a:pPr>
            <a:r>
              <a:rPr lang="pl-PL" dirty="0"/>
              <a:t>Zabezpieczenie społeczne to całokształt środków i działań publicznych, za pomocą których społeczeństwo stara się  chronić swoich członków przed groźbą niemożności zaspokojenia podstawowych, wspólnie uznawanych za ważne potrzeb.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708079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/>
          </a:bodyPr>
          <a:lstStyle/>
          <a:p>
            <a:pPr marL="109728" indent="0">
              <a:buNone/>
            </a:pPr>
            <a:r>
              <a:rPr lang="pl-PL" sz="2400" b="1" dirty="0"/>
              <a:t>Świadczenia, których dotyczy unijna koordynacja to: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emerytury,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renty inwalidzkie,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renty rodzinne,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świadczenia </a:t>
            </a:r>
            <a:r>
              <a:rPr lang="pl-PL" sz="2400" dirty="0"/>
              <a:t>z tytułu wypadków przy pracy i chorób </a:t>
            </a:r>
            <a:r>
              <a:rPr lang="pl-PL" sz="2400" dirty="0" smtClean="0"/>
              <a:t>zawodowych,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świadczenia rodzinne,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świadczenia </a:t>
            </a:r>
            <a:r>
              <a:rPr lang="pl-PL" sz="2400" dirty="0"/>
              <a:t>z tytułu choroby i macierzyństwa oraz równoważne świadczenia dla </a:t>
            </a:r>
            <a:r>
              <a:rPr lang="pl-PL" sz="2400" dirty="0" smtClean="0"/>
              <a:t>ojca,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świadczenia dla osób bezrobotnych,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świadczenia </a:t>
            </a:r>
            <a:r>
              <a:rPr lang="pl-PL" sz="2400" dirty="0"/>
              <a:t>zdrowotne, w tym </a:t>
            </a:r>
            <a:r>
              <a:rPr lang="pl-PL" sz="2400" dirty="0" smtClean="0"/>
              <a:t>opieka medyczna,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zasiłki </a:t>
            </a:r>
            <a:r>
              <a:rPr lang="pl-PL" sz="2400" dirty="0"/>
              <a:t>pogrzebowe</a:t>
            </a:r>
            <a:r>
              <a:rPr lang="pl-PL" sz="2400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świadczenia </a:t>
            </a:r>
            <a:r>
              <a:rPr lang="pl-PL" sz="2400" dirty="0"/>
              <a:t>przedemerytalne.</a:t>
            </a:r>
          </a:p>
        </p:txBody>
      </p:sp>
    </p:spTree>
    <p:extLst>
      <p:ext uri="{BB962C8B-B14F-4D97-AF65-F5344CB8AC3E}">
        <p14:creationId xmlns:p14="http://schemas.microsoft.com/office/powerpoint/2010/main" val="175252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109728" indent="0">
              <a:buNone/>
            </a:pPr>
            <a:r>
              <a:rPr lang="pl-PL" sz="2400" dirty="0"/>
              <a:t>Rozporządzenie  nr 883/2004 wyłącza expressis verbis z zakresu wspólnotowej koordynacji: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pomoc społeczną;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pomoc medyczną;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systemy świadczeń dla ofiar wojny i jej skutków.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750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mek">
  <a:themeElements>
    <a:clrScheme name="Niestandardowy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Niestandardowy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7030A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3625</TotalTime>
  <Words>3012</Words>
  <Application>Microsoft Office PowerPoint</Application>
  <PresentationFormat>Pokaz na ekranie (4:3)</PresentationFormat>
  <Paragraphs>444</Paragraphs>
  <Slides>91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91</vt:i4>
      </vt:variant>
    </vt:vector>
  </HeadingPairs>
  <TitlesOfParts>
    <vt:vector size="93" baseType="lpstr">
      <vt:lpstr>Tomek</vt:lpstr>
      <vt:lpstr>Concourse</vt:lpstr>
      <vt:lpstr>System ubezpieczeń społecznych Koordynacja systemów zabezpieczenia społecznego    rok akademicki 2018/2019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zabezpieczenia społecznego</dc:title>
  <dc:creator>Eliza</dc:creator>
  <cp:lastModifiedBy>E</cp:lastModifiedBy>
  <cp:revision>270</cp:revision>
  <dcterms:created xsi:type="dcterms:W3CDTF">2012-09-18T09:31:14Z</dcterms:created>
  <dcterms:modified xsi:type="dcterms:W3CDTF">2019-05-05T20:59:07Z</dcterms:modified>
</cp:coreProperties>
</file>