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3" r:id="rId2"/>
  </p:sldMasterIdLst>
  <p:sldIdLst>
    <p:sldId id="256" r:id="rId3"/>
    <p:sldId id="257" r:id="rId4"/>
    <p:sldId id="280" r:id="rId5"/>
    <p:sldId id="258" r:id="rId6"/>
    <p:sldId id="264" r:id="rId7"/>
    <p:sldId id="402" r:id="rId8"/>
    <p:sldId id="265" r:id="rId9"/>
    <p:sldId id="269" r:id="rId10"/>
    <p:sldId id="271" r:id="rId11"/>
    <p:sldId id="272" r:id="rId12"/>
    <p:sldId id="276" r:id="rId13"/>
    <p:sldId id="273" r:id="rId14"/>
    <p:sldId id="274" r:id="rId15"/>
    <p:sldId id="277" r:id="rId16"/>
    <p:sldId id="278" r:id="rId17"/>
    <p:sldId id="279" r:id="rId18"/>
    <p:sldId id="285" r:id="rId19"/>
    <p:sldId id="286" r:id="rId20"/>
    <p:sldId id="291" r:id="rId21"/>
    <p:sldId id="292" r:id="rId22"/>
    <p:sldId id="294" r:id="rId23"/>
    <p:sldId id="295" r:id="rId24"/>
    <p:sldId id="299" r:id="rId25"/>
    <p:sldId id="300" r:id="rId26"/>
    <p:sldId id="304" r:id="rId27"/>
    <p:sldId id="305" r:id="rId28"/>
    <p:sldId id="311" r:id="rId29"/>
    <p:sldId id="312" r:id="rId30"/>
    <p:sldId id="393" r:id="rId31"/>
    <p:sldId id="394" r:id="rId32"/>
    <p:sldId id="500" r:id="rId33"/>
    <p:sldId id="486" r:id="rId34"/>
    <p:sldId id="396" r:id="rId35"/>
    <p:sldId id="397" r:id="rId36"/>
    <p:sldId id="398" r:id="rId37"/>
    <p:sldId id="399" r:id="rId38"/>
    <p:sldId id="400" r:id="rId39"/>
    <p:sldId id="488" r:id="rId40"/>
    <p:sldId id="501" r:id="rId41"/>
    <p:sldId id="313" r:id="rId42"/>
    <p:sldId id="401" r:id="rId43"/>
    <p:sldId id="314" r:id="rId44"/>
    <p:sldId id="316" r:id="rId45"/>
    <p:sldId id="317" r:id="rId46"/>
    <p:sldId id="318" r:id="rId47"/>
    <p:sldId id="319" r:id="rId48"/>
    <p:sldId id="320" r:id="rId49"/>
    <p:sldId id="321" r:id="rId50"/>
    <p:sldId id="324" r:id="rId51"/>
    <p:sldId id="325" r:id="rId52"/>
    <p:sldId id="326" r:id="rId53"/>
    <p:sldId id="357" r:id="rId54"/>
    <p:sldId id="358" r:id="rId55"/>
    <p:sldId id="359" r:id="rId56"/>
    <p:sldId id="327" r:id="rId57"/>
    <p:sldId id="328" r:id="rId58"/>
    <p:sldId id="360" r:id="rId59"/>
    <p:sldId id="361" r:id="rId60"/>
    <p:sldId id="362" r:id="rId61"/>
    <p:sldId id="363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44" r:id="rId71"/>
    <p:sldId id="345" r:id="rId72"/>
    <p:sldId id="348" r:id="rId73"/>
    <p:sldId id="346" r:id="rId74"/>
    <p:sldId id="347" r:id="rId75"/>
    <p:sldId id="337" r:id="rId76"/>
    <p:sldId id="338" r:id="rId77"/>
    <p:sldId id="339" r:id="rId78"/>
    <p:sldId id="340" r:id="rId79"/>
    <p:sldId id="341" r:id="rId80"/>
    <p:sldId id="342" r:id="rId81"/>
    <p:sldId id="355" r:id="rId82"/>
    <p:sldId id="369" r:id="rId83"/>
    <p:sldId id="366" r:id="rId84"/>
    <p:sldId id="367" r:id="rId85"/>
    <p:sldId id="368" r:id="rId86"/>
    <p:sldId id="370" r:id="rId87"/>
    <p:sldId id="371" r:id="rId88"/>
    <p:sldId id="372" r:id="rId89"/>
    <p:sldId id="373" r:id="rId90"/>
    <p:sldId id="374" r:id="rId91"/>
    <p:sldId id="377" r:id="rId92"/>
    <p:sldId id="375" r:id="rId93"/>
    <p:sldId id="376" r:id="rId94"/>
    <p:sldId id="378" r:id="rId95"/>
    <p:sldId id="379" r:id="rId96"/>
    <p:sldId id="380" r:id="rId97"/>
    <p:sldId id="381" r:id="rId98"/>
    <p:sldId id="382" r:id="rId99"/>
    <p:sldId id="383" r:id="rId100"/>
    <p:sldId id="384" r:id="rId101"/>
    <p:sldId id="385" r:id="rId102"/>
    <p:sldId id="386" r:id="rId103"/>
    <p:sldId id="387" r:id="rId104"/>
    <p:sldId id="388" r:id="rId105"/>
    <p:sldId id="389" r:id="rId106"/>
    <p:sldId id="390" r:id="rId107"/>
    <p:sldId id="391" r:id="rId10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8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presProps" Target="presProps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732F7-F866-4B88-937A-67318FE6802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6C80376-3BCA-43F2-8DFC-9735B118319F}">
      <dgm:prSet phldrT="[Tekst]" custT="1"/>
      <dgm:spPr/>
      <dgm:t>
        <a:bodyPr/>
        <a:lstStyle/>
        <a:p>
          <a:r>
            <a:rPr lang="pl-PL" sz="1400" dirty="0"/>
            <a:t>UMOWA O PRACĘ</a:t>
          </a:r>
        </a:p>
      </dgm:t>
    </dgm:pt>
    <dgm:pt modelId="{E2A4C051-D156-47F2-B781-743505997D3F}" type="parTrans" cxnId="{283E96EF-A120-49D3-ACC7-217309F4099C}">
      <dgm:prSet/>
      <dgm:spPr/>
      <dgm:t>
        <a:bodyPr/>
        <a:lstStyle/>
        <a:p>
          <a:endParaRPr lang="pl-PL"/>
        </a:p>
      </dgm:t>
    </dgm:pt>
    <dgm:pt modelId="{66ED42FD-101C-4250-9B5B-8C4968C5035B}" type="sibTrans" cxnId="{283E96EF-A120-49D3-ACC7-217309F4099C}">
      <dgm:prSet/>
      <dgm:spPr/>
      <dgm:t>
        <a:bodyPr/>
        <a:lstStyle/>
        <a:p>
          <a:endParaRPr lang="pl-PL"/>
        </a:p>
      </dgm:t>
    </dgm:pt>
    <dgm:pt modelId="{64C640C7-5E98-4682-BF8C-BADE0DB8A9D9}">
      <dgm:prSet phldrT="[Tekst]" custT="1"/>
      <dgm:spPr/>
      <dgm:t>
        <a:bodyPr anchor="ctr"/>
        <a:lstStyle/>
        <a:p>
          <a:pPr algn="ctr"/>
          <a:r>
            <a:rPr lang="pl-PL" sz="1400" dirty="0"/>
            <a:t>Pracownikiem może być wyłącznie osoba fizyczna, która ukończyła 18 lat.</a:t>
          </a:r>
        </a:p>
        <a:p>
          <a:pPr algn="ctr"/>
          <a:r>
            <a:rPr lang="pl-PL" sz="1400" dirty="0"/>
            <a:t>W celu przyuczenia zawodowego lub przy wykonywaniu prac lekkich możliwe jest zatrudnienie młodocianego w wieku 15-18 lat.</a:t>
          </a:r>
        </a:p>
      </dgm:t>
    </dgm:pt>
    <dgm:pt modelId="{6D1F4D01-6B2A-434E-9F38-B28865CAC815}" type="parTrans" cxnId="{09E9EC59-5D71-4389-90B3-B2BAC1FF9B4F}">
      <dgm:prSet/>
      <dgm:spPr/>
      <dgm:t>
        <a:bodyPr/>
        <a:lstStyle/>
        <a:p>
          <a:endParaRPr lang="pl-PL"/>
        </a:p>
      </dgm:t>
    </dgm:pt>
    <dgm:pt modelId="{50357D17-5AE9-40B3-982D-6826563AE405}" type="sibTrans" cxnId="{09E9EC59-5D71-4389-90B3-B2BAC1FF9B4F}">
      <dgm:prSet/>
      <dgm:spPr/>
      <dgm:t>
        <a:bodyPr/>
        <a:lstStyle/>
        <a:p>
          <a:endParaRPr lang="pl-PL"/>
        </a:p>
      </dgm:t>
    </dgm:pt>
    <dgm:pt modelId="{AC7A1DAB-BA81-4498-8ED0-0CC9019D2434}">
      <dgm:prSet phldrT="[Tekst]" custT="1"/>
      <dgm:spPr/>
      <dgm:t>
        <a:bodyPr/>
        <a:lstStyle/>
        <a:p>
          <a:r>
            <a:rPr lang="pl-PL" sz="1400" dirty="0"/>
            <a:t>Pracownik jest podporządkowany pracodawcy w zakresie miejsca, czasu i sposobu wykonywania pracy.</a:t>
          </a:r>
        </a:p>
      </dgm:t>
    </dgm:pt>
    <dgm:pt modelId="{73E161F0-DE04-4117-9980-2C9D551D2DE9}" type="parTrans" cxnId="{D64B99B4-8CA3-4AB7-9ED7-88FE2A8C3338}">
      <dgm:prSet/>
      <dgm:spPr/>
      <dgm:t>
        <a:bodyPr/>
        <a:lstStyle/>
        <a:p>
          <a:endParaRPr lang="pl-PL"/>
        </a:p>
      </dgm:t>
    </dgm:pt>
    <dgm:pt modelId="{E29A4A82-093D-41AF-9338-93D47F117ACA}" type="sibTrans" cxnId="{D64B99B4-8CA3-4AB7-9ED7-88FE2A8C3338}">
      <dgm:prSet/>
      <dgm:spPr/>
      <dgm:t>
        <a:bodyPr/>
        <a:lstStyle/>
        <a:p>
          <a:endParaRPr lang="pl-PL"/>
        </a:p>
      </dgm:t>
    </dgm:pt>
    <dgm:pt modelId="{94B1470C-8769-4D18-8A38-B468ACD6D9CD}">
      <dgm:prSet phldrT="[Tekst]" custT="1"/>
      <dgm:spPr/>
      <dgm:t>
        <a:bodyPr/>
        <a:lstStyle/>
        <a:p>
          <a:r>
            <a:rPr lang="pl-PL" sz="1400" dirty="0"/>
            <a:t>UMOWA ZLECENIA</a:t>
          </a:r>
        </a:p>
      </dgm:t>
    </dgm:pt>
    <dgm:pt modelId="{4949157C-C758-46DA-AF39-6DA68E47A14A}" type="parTrans" cxnId="{21023E0D-838D-4059-938B-F7EE204BC2E7}">
      <dgm:prSet/>
      <dgm:spPr/>
      <dgm:t>
        <a:bodyPr/>
        <a:lstStyle/>
        <a:p>
          <a:endParaRPr lang="pl-PL"/>
        </a:p>
      </dgm:t>
    </dgm:pt>
    <dgm:pt modelId="{7C10444B-7F7E-46C4-A9DE-3EA6FBA85532}" type="sibTrans" cxnId="{21023E0D-838D-4059-938B-F7EE204BC2E7}">
      <dgm:prSet/>
      <dgm:spPr/>
      <dgm:t>
        <a:bodyPr/>
        <a:lstStyle/>
        <a:p>
          <a:endParaRPr lang="pl-PL"/>
        </a:p>
      </dgm:t>
    </dgm:pt>
    <dgm:pt modelId="{802BF849-2CD7-42BB-8B90-FD5267969C93}">
      <dgm:prSet phldrT="[Tekst]" custT="1"/>
      <dgm:spPr/>
      <dgm:t>
        <a:bodyPr/>
        <a:lstStyle/>
        <a:p>
          <a:r>
            <a:rPr lang="pl-PL" sz="1400" dirty="0"/>
            <a:t>Zleceniobiorcą może być zarówno osoba fizyczna jak i osoba prawna.</a:t>
          </a:r>
        </a:p>
      </dgm:t>
    </dgm:pt>
    <dgm:pt modelId="{DA9230C2-F50D-48E4-86EB-C96739A14C33}" type="parTrans" cxnId="{91D73A18-4361-440E-9D77-F1D9BF4D1B47}">
      <dgm:prSet/>
      <dgm:spPr/>
      <dgm:t>
        <a:bodyPr/>
        <a:lstStyle/>
        <a:p>
          <a:endParaRPr lang="pl-PL"/>
        </a:p>
      </dgm:t>
    </dgm:pt>
    <dgm:pt modelId="{E7D3D6BA-DBE2-4F9F-99B1-283A664EC97F}" type="sibTrans" cxnId="{91D73A18-4361-440E-9D77-F1D9BF4D1B47}">
      <dgm:prSet/>
      <dgm:spPr/>
      <dgm:t>
        <a:bodyPr/>
        <a:lstStyle/>
        <a:p>
          <a:endParaRPr lang="pl-PL"/>
        </a:p>
      </dgm:t>
    </dgm:pt>
    <dgm:pt modelId="{C7623948-F360-4B17-8FEF-EFBD42252989}">
      <dgm:prSet phldrT="[Tekst]" custT="1"/>
      <dgm:spPr/>
      <dgm:t>
        <a:bodyPr/>
        <a:lstStyle/>
        <a:p>
          <a:r>
            <a:rPr lang="pl-PL" sz="1400" dirty="0"/>
            <a:t>Zleceniobiorca sam organizuje sobie pracę.</a:t>
          </a:r>
        </a:p>
      </dgm:t>
    </dgm:pt>
    <dgm:pt modelId="{D2B0DEE4-3FEE-4E6B-A93E-36F429ED61AE}" type="parTrans" cxnId="{796380B9-FAE6-4917-B18C-DD4EE794E6A5}">
      <dgm:prSet/>
      <dgm:spPr/>
      <dgm:t>
        <a:bodyPr/>
        <a:lstStyle/>
        <a:p>
          <a:endParaRPr lang="pl-PL"/>
        </a:p>
      </dgm:t>
    </dgm:pt>
    <dgm:pt modelId="{90D63749-DCF0-49DE-99CF-9817D59FD467}" type="sibTrans" cxnId="{796380B9-FAE6-4917-B18C-DD4EE794E6A5}">
      <dgm:prSet/>
      <dgm:spPr/>
      <dgm:t>
        <a:bodyPr/>
        <a:lstStyle/>
        <a:p>
          <a:endParaRPr lang="pl-PL"/>
        </a:p>
      </dgm:t>
    </dgm:pt>
    <dgm:pt modelId="{D6F9A228-7C40-431C-8CBD-9793BB57F8CB}">
      <dgm:prSet phldrT="[Tekst]" custT="1"/>
      <dgm:spPr/>
      <dgm:t>
        <a:bodyPr/>
        <a:lstStyle/>
        <a:p>
          <a:r>
            <a:rPr lang="pl-PL" sz="1400" dirty="0"/>
            <a:t>Pracownik zobowiązuje się do starannego działania przy wykonywaniu pracy, a nie do osiągnięcia rezultatu.</a:t>
          </a:r>
        </a:p>
      </dgm:t>
    </dgm:pt>
    <dgm:pt modelId="{82BFF679-1598-43F0-9BE4-C89F25086C48}" type="parTrans" cxnId="{EA8CBFA8-66D7-4B1E-B72A-FE99CCF1CEEA}">
      <dgm:prSet/>
      <dgm:spPr/>
      <dgm:t>
        <a:bodyPr/>
        <a:lstStyle/>
        <a:p>
          <a:endParaRPr lang="pl-PL"/>
        </a:p>
      </dgm:t>
    </dgm:pt>
    <dgm:pt modelId="{BBC5F49F-AD4A-4E25-B3E1-10794DD3DE58}" type="sibTrans" cxnId="{EA8CBFA8-66D7-4B1E-B72A-FE99CCF1CEEA}">
      <dgm:prSet/>
      <dgm:spPr/>
      <dgm:t>
        <a:bodyPr/>
        <a:lstStyle/>
        <a:p>
          <a:endParaRPr lang="pl-PL"/>
        </a:p>
      </dgm:t>
    </dgm:pt>
    <dgm:pt modelId="{CF671CA0-EF0C-44B4-88FB-46CADE6019DC}">
      <dgm:prSet phldrT="[Tekst]" custT="1"/>
      <dgm:spPr/>
      <dgm:t>
        <a:bodyPr/>
        <a:lstStyle/>
        <a:p>
          <a:r>
            <a:rPr lang="pl-PL" sz="1400" dirty="0"/>
            <a:t>Umowa o pracę jest zawsze odpłatna</a:t>
          </a:r>
          <a:r>
            <a:rPr lang="pl-PL" sz="1000" dirty="0"/>
            <a:t>.</a:t>
          </a:r>
        </a:p>
      </dgm:t>
    </dgm:pt>
    <dgm:pt modelId="{CDFB9010-8CC0-4906-B2CD-01E777D7858F}" type="parTrans" cxnId="{325AA763-6EBF-4397-BF85-BB15624039F8}">
      <dgm:prSet/>
      <dgm:spPr/>
      <dgm:t>
        <a:bodyPr/>
        <a:lstStyle/>
        <a:p>
          <a:endParaRPr lang="pl-PL"/>
        </a:p>
      </dgm:t>
    </dgm:pt>
    <dgm:pt modelId="{807D2C37-20AF-430A-9B19-79173B59423A}" type="sibTrans" cxnId="{325AA763-6EBF-4397-BF85-BB15624039F8}">
      <dgm:prSet/>
      <dgm:spPr/>
      <dgm:t>
        <a:bodyPr/>
        <a:lstStyle/>
        <a:p>
          <a:endParaRPr lang="pl-PL"/>
        </a:p>
      </dgm:t>
    </dgm:pt>
    <dgm:pt modelId="{126FFD24-BCE7-4EEB-9153-374D2812E5CD}">
      <dgm:prSet custT="1"/>
      <dgm:spPr/>
      <dgm:t>
        <a:bodyPr/>
        <a:lstStyle/>
        <a:p>
          <a:r>
            <a:rPr lang="pl-PL" sz="1400" dirty="0"/>
            <a:t>Pracownik nie może powierzyć wykonywania swojej pracy innej osobie.</a:t>
          </a:r>
        </a:p>
      </dgm:t>
    </dgm:pt>
    <dgm:pt modelId="{38770234-AD24-485B-99F7-37BE736E7D9E}" type="parTrans" cxnId="{C7395027-A2A9-4DAE-9D18-97869658BA73}">
      <dgm:prSet/>
      <dgm:spPr/>
      <dgm:t>
        <a:bodyPr/>
        <a:lstStyle/>
        <a:p>
          <a:endParaRPr lang="pl-PL"/>
        </a:p>
      </dgm:t>
    </dgm:pt>
    <dgm:pt modelId="{3D9D8FB8-1C4E-405F-A73B-EA07D58B4E3A}" type="sibTrans" cxnId="{C7395027-A2A9-4DAE-9D18-97869658BA73}">
      <dgm:prSet/>
      <dgm:spPr/>
      <dgm:t>
        <a:bodyPr/>
        <a:lstStyle/>
        <a:p>
          <a:endParaRPr lang="pl-PL"/>
        </a:p>
      </dgm:t>
    </dgm:pt>
    <dgm:pt modelId="{14B9FA68-0757-4F0D-B919-09D8E2E4FA7D}">
      <dgm:prSet custT="1"/>
      <dgm:spPr/>
      <dgm:t>
        <a:bodyPr/>
        <a:lstStyle/>
        <a:p>
          <a:r>
            <a:rPr lang="pl-PL" sz="1400" dirty="0"/>
            <a:t>Zleceniobiorca również zobowiązuje się do starannego wykonywania czynności.</a:t>
          </a:r>
        </a:p>
      </dgm:t>
    </dgm:pt>
    <dgm:pt modelId="{FF8A2B00-3D17-49F3-AD85-E4682B17D7CC}" type="parTrans" cxnId="{03EF5E8D-04F1-4763-B2C2-B15923FD8760}">
      <dgm:prSet/>
      <dgm:spPr/>
      <dgm:t>
        <a:bodyPr/>
        <a:lstStyle/>
        <a:p>
          <a:endParaRPr lang="pl-PL"/>
        </a:p>
      </dgm:t>
    </dgm:pt>
    <dgm:pt modelId="{BA063E16-2CBE-42EB-B974-A47F5C3D39CE}" type="sibTrans" cxnId="{03EF5E8D-04F1-4763-B2C2-B15923FD8760}">
      <dgm:prSet/>
      <dgm:spPr/>
      <dgm:t>
        <a:bodyPr/>
        <a:lstStyle/>
        <a:p>
          <a:endParaRPr lang="pl-PL"/>
        </a:p>
      </dgm:t>
    </dgm:pt>
    <dgm:pt modelId="{ED87D570-753B-45EF-82C8-3D9F2BCFA7DE}">
      <dgm:prSet custT="1"/>
      <dgm:spPr/>
      <dgm:t>
        <a:bodyPr/>
        <a:lstStyle/>
        <a:p>
          <a:r>
            <a:rPr lang="pl-PL" sz="1400" dirty="0"/>
            <a:t>Umowa zlecenia może być nieodpłatna.</a:t>
          </a:r>
        </a:p>
      </dgm:t>
    </dgm:pt>
    <dgm:pt modelId="{9AA76E50-E401-41BD-A890-CF52EE08FD8E}" type="parTrans" cxnId="{D7D2B327-8250-4273-8B42-0EE603787B9E}">
      <dgm:prSet/>
      <dgm:spPr/>
      <dgm:t>
        <a:bodyPr/>
        <a:lstStyle/>
        <a:p>
          <a:endParaRPr lang="pl-PL"/>
        </a:p>
      </dgm:t>
    </dgm:pt>
    <dgm:pt modelId="{DD60D80F-79ED-4EF2-8532-C004FDF5B825}" type="sibTrans" cxnId="{D7D2B327-8250-4273-8B42-0EE603787B9E}">
      <dgm:prSet/>
      <dgm:spPr/>
      <dgm:t>
        <a:bodyPr/>
        <a:lstStyle/>
        <a:p>
          <a:endParaRPr lang="pl-PL"/>
        </a:p>
      </dgm:t>
    </dgm:pt>
    <dgm:pt modelId="{61D7154F-BCB9-4B2B-9934-7D93A35FC010}">
      <dgm:prSet custT="1"/>
      <dgm:spPr/>
      <dgm:t>
        <a:bodyPr/>
        <a:lstStyle/>
        <a:p>
          <a:r>
            <a:rPr lang="pl-PL" sz="1400" dirty="0"/>
            <a:t>Przyjmujący zlecenie może powierzyć wykonywanie zlecenia osobie trzeciej.</a:t>
          </a:r>
        </a:p>
      </dgm:t>
    </dgm:pt>
    <dgm:pt modelId="{58F0AC76-2CF2-42F3-82A0-14EB913398A0}" type="parTrans" cxnId="{7FD90CEB-7A7E-479C-8A2F-8849E8D0E399}">
      <dgm:prSet/>
      <dgm:spPr/>
      <dgm:t>
        <a:bodyPr/>
        <a:lstStyle/>
        <a:p>
          <a:endParaRPr lang="pl-PL"/>
        </a:p>
      </dgm:t>
    </dgm:pt>
    <dgm:pt modelId="{25185A90-0C9A-4F15-BE0E-D1173E3AE2CC}" type="sibTrans" cxnId="{7FD90CEB-7A7E-479C-8A2F-8849E8D0E399}">
      <dgm:prSet/>
      <dgm:spPr/>
      <dgm:t>
        <a:bodyPr/>
        <a:lstStyle/>
        <a:p>
          <a:endParaRPr lang="pl-PL"/>
        </a:p>
      </dgm:t>
    </dgm:pt>
    <dgm:pt modelId="{61FFD56F-CCE5-4A8D-99FF-B980F1A3364E}" type="pres">
      <dgm:prSet presAssocID="{525732F7-F866-4B88-937A-67318FE6802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4E92B9-B3C2-42FD-A9F1-FB7AC83037A8}" type="pres">
      <dgm:prSet presAssocID="{B6C80376-3BCA-43F2-8DFC-9735B118319F}" presName="root" presStyleCnt="0"/>
      <dgm:spPr/>
    </dgm:pt>
    <dgm:pt modelId="{BAC0E031-3802-41C6-85DC-F6094AD1E2AB}" type="pres">
      <dgm:prSet presAssocID="{B6C80376-3BCA-43F2-8DFC-9735B118319F}" presName="rootComposite" presStyleCnt="0"/>
      <dgm:spPr/>
    </dgm:pt>
    <dgm:pt modelId="{BE54A6E0-C3FC-4700-9F2A-34F3F0F9E106}" type="pres">
      <dgm:prSet presAssocID="{B6C80376-3BCA-43F2-8DFC-9735B118319F}" presName="rootText" presStyleLbl="node1" presStyleIdx="0" presStyleCnt="2" custScaleY="35323"/>
      <dgm:spPr/>
    </dgm:pt>
    <dgm:pt modelId="{DE420FE5-EB2B-4030-BA2E-16350691BFB5}" type="pres">
      <dgm:prSet presAssocID="{B6C80376-3BCA-43F2-8DFC-9735B118319F}" presName="rootConnector" presStyleLbl="node1" presStyleIdx="0" presStyleCnt="2"/>
      <dgm:spPr/>
    </dgm:pt>
    <dgm:pt modelId="{957D2777-4045-4C3A-9817-5275055093F2}" type="pres">
      <dgm:prSet presAssocID="{B6C80376-3BCA-43F2-8DFC-9735B118319F}" presName="childShape" presStyleCnt="0"/>
      <dgm:spPr/>
    </dgm:pt>
    <dgm:pt modelId="{4309F439-B879-4C22-9112-5C052B5E9473}" type="pres">
      <dgm:prSet presAssocID="{6D1F4D01-6B2A-434E-9F38-B28865CAC815}" presName="Name13" presStyleLbl="parChTrans1D2" presStyleIdx="0" presStyleCnt="10"/>
      <dgm:spPr/>
    </dgm:pt>
    <dgm:pt modelId="{8E668A33-6537-4DDA-A19D-7F3CF2F1EDA9}" type="pres">
      <dgm:prSet presAssocID="{64C640C7-5E98-4682-BF8C-BADE0DB8A9D9}" presName="childText" presStyleLbl="bgAcc1" presStyleIdx="0" presStyleCnt="10" custScaleX="145864" custScaleY="100080" custLinFactNeighborX="-4647" custLinFactNeighborY="-17111">
        <dgm:presLayoutVars>
          <dgm:bulletEnabled val="1"/>
        </dgm:presLayoutVars>
      </dgm:prSet>
      <dgm:spPr/>
    </dgm:pt>
    <dgm:pt modelId="{C9347CF5-7881-400F-98DD-F236D0E07136}" type="pres">
      <dgm:prSet presAssocID="{73E161F0-DE04-4117-9980-2C9D551D2DE9}" presName="Name13" presStyleLbl="parChTrans1D2" presStyleIdx="1" presStyleCnt="10"/>
      <dgm:spPr/>
    </dgm:pt>
    <dgm:pt modelId="{4F988012-1645-48BF-AB6C-5A1680DAC126}" type="pres">
      <dgm:prSet presAssocID="{AC7A1DAB-BA81-4498-8ED0-0CC9019D2434}" presName="childText" presStyleLbl="bgAcc1" presStyleIdx="1" presStyleCnt="10" custScaleX="159253" custScaleY="50551" custLinFactNeighborX="3116" custLinFactNeighborY="-5009">
        <dgm:presLayoutVars>
          <dgm:bulletEnabled val="1"/>
        </dgm:presLayoutVars>
      </dgm:prSet>
      <dgm:spPr/>
    </dgm:pt>
    <dgm:pt modelId="{334C0E32-E9B4-462A-A003-213C47D1C038}" type="pres">
      <dgm:prSet presAssocID="{82BFF679-1598-43F0-9BE4-C89F25086C48}" presName="Name13" presStyleLbl="parChTrans1D2" presStyleIdx="2" presStyleCnt="10"/>
      <dgm:spPr/>
    </dgm:pt>
    <dgm:pt modelId="{7A252AF9-CCB2-4727-AA71-26B10D3161E0}" type="pres">
      <dgm:prSet presAssocID="{D6F9A228-7C40-431C-8CBD-9793BB57F8CB}" presName="childText" presStyleLbl="bgAcc1" presStyleIdx="2" presStyleCnt="10" custScaleX="158171" custScaleY="51161" custLinFactNeighborX="2992" custLinFactNeighborY="-14411">
        <dgm:presLayoutVars>
          <dgm:bulletEnabled val="1"/>
        </dgm:presLayoutVars>
      </dgm:prSet>
      <dgm:spPr/>
    </dgm:pt>
    <dgm:pt modelId="{5943C329-2BDC-4D24-B23C-8277744483A9}" type="pres">
      <dgm:prSet presAssocID="{CDFB9010-8CC0-4906-B2CD-01E777D7858F}" presName="Name13" presStyleLbl="parChTrans1D2" presStyleIdx="3" presStyleCnt="10"/>
      <dgm:spPr/>
    </dgm:pt>
    <dgm:pt modelId="{92B48B0A-20CE-4B80-A486-E49D465594CE}" type="pres">
      <dgm:prSet presAssocID="{CF671CA0-EF0C-44B4-88FB-46CADE6019DC}" presName="childText" presStyleLbl="bgAcc1" presStyleIdx="3" presStyleCnt="10" custScaleX="121000" custScaleY="33757" custLinFactNeighborX="1912" custLinFactNeighborY="-15806">
        <dgm:presLayoutVars>
          <dgm:bulletEnabled val="1"/>
        </dgm:presLayoutVars>
      </dgm:prSet>
      <dgm:spPr/>
    </dgm:pt>
    <dgm:pt modelId="{F614AE80-31E9-43AA-A93F-1E42445FFDD2}" type="pres">
      <dgm:prSet presAssocID="{38770234-AD24-485B-99F7-37BE736E7D9E}" presName="Name13" presStyleLbl="parChTrans1D2" presStyleIdx="4" presStyleCnt="10"/>
      <dgm:spPr/>
    </dgm:pt>
    <dgm:pt modelId="{E105CAEA-766F-4405-B85E-78FB1F8D2790}" type="pres">
      <dgm:prSet presAssocID="{126FFD24-BCE7-4EEB-9153-374D2812E5CD}" presName="childText" presStyleLbl="bgAcc1" presStyleIdx="4" presStyleCnt="10" custScaleX="146410" custScaleY="41405" custLinFactNeighborX="7997" custLinFactNeighborY="-24888">
        <dgm:presLayoutVars>
          <dgm:bulletEnabled val="1"/>
        </dgm:presLayoutVars>
      </dgm:prSet>
      <dgm:spPr/>
    </dgm:pt>
    <dgm:pt modelId="{BABB5D7C-B6DD-4E0A-A8AF-F040C65AAA42}" type="pres">
      <dgm:prSet presAssocID="{94B1470C-8769-4D18-8A38-B468ACD6D9CD}" presName="root" presStyleCnt="0"/>
      <dgm:spPr/>
    </dgm:pt>
    <dgm:pt modelId="{62AC9F63-93A8-4DE7-84BF-F6BB1D8F974F}" type="pres">
      <dgm:prSet presAssocID="{94B1470C-8769-4D18-8A38-B468ACD6D9CD}" presName="rootComposite" presStyleCnt="0"/>
      <dgm:spPr/>
    </dgm:pt>
    <dgm:pt modelId="{691C1FC5-EAEB-46B3-A5AA-21F3FE4BC232}" type="pres">
      <dgm:prSet presAssocID="{94B1470C-8769-4D18-8A38-B468ACD6D9CD}" presName="rootText" presStyleLbl="node1" presStyleIdx="1" presStyleCnt="2" custScaleY="33061"/>
      <dgm:spPr/>
    </dgm:pt>
    <dgm:pt modelId="{D1AC6ECA-3D6B-442A-A6C9-A2C99FEAA124}" type="pres">
      <dgm:prSet presAssocID="{94B1470C-8769-4D18-8A38-B468ACD6D9CD}" presName="rootConnector" presStyleLbl="node1" presStyleIdx="1" presStyleCnt="2"/>
      <dgm:spPr/>
    </dgm:pt>
    <dgm:pt modelId="{E8530C23-AE24-43BB-9441-27B5B14BE85D}" type="pres">
      <dgm:prSet presAssocID="{94B1470C-8769-4D18-8A38-B468ACD6D9CD}" presName="childShape" presStyleCnt="0"/>
      <dgm:spPr/>
    </dgm:pt>
    <dgm:pt modelId="{09D20AE2-3262-4641-ADB5-8A3260D3B158}" type="pres">
      <dgm:prSet presAssocID="{DA9230C2-F50D-48E4-86EB-C96739A14C33}" presName="Name13" presStyleLbl="parChTrans1D2" presStyleIdx="5" presStyleCnt="10"/>
      <dgm:spPr/>
    </dgm:pt>
    <dgm:pt modelId="{17943E38-49B9-4727-A4B6-60D4E9DCA9E2}" type="pres">
      <dgm:prSet presAssocID="{802BF849-2CD7-42BB-8B90-FD5267969C93}" presName="childText" presStyleLbl="bgAcc1" presStyleIdx="5" presStyleCnt="10" custScaleX="121000" custScaleY="45245" custLinFactNeighborX="1124" custLinFactNeighborY="2471">
        <dgm:presLayoutVars>
          <dgm:bulletEnabled val="1"/>
        </dgm:presLayoutVars>
      </dgm:prSet>
      <dgm:spPr/>
    </dgm:pt>
    <dgm:pt modelId="{B113DAE0-BD32-44B8-AF97-3C6C52922981}" type="pres">
      <dgm:prSet presAssocID="{D2B0DEE4-3FEE-4E6B-A93E-36F429ED61AE}" presName="Name13" presStyleLbl="parChTrans1D2" presStyleIdx="6" presStyleCnt="10"/>
      <dgm:spPr/>
    </dgm:pt>
    <dgm:pt modelId="{B1555B3C-7DB0-43FD-A785-83096180F9DA}" type="pres">
      <dgm:prSet presAssocID="{C7623948-F360-4B17-8FEF-EFBD42252989}" presName="childText" presStyleLbl="bgAcc1" presStyleIdx="6" presStyleCnt="10" custScaleY="36271">
        <dgm:presLayoutVars>
          <dgm:bulletEnabled val="1"/>
        </dgm:presLayoutVars>
      </dgm:prSet>
      <dgm:spPr/>
    </dgm:pt>
    <dgm:pt modelId="{25F0A208-E41A-4FD4-9D5A-E268E6CE3114}" type="pres">
      <dgm:prSet presAssocID="{FF8A2B00-3D17-49F3-AD85-E4682B17D7CC}" presName="Name13" presStyleLbl="parChTrans1D2" presStyleIdx="7" presStyleCnt="10"/>
      <dgm:spPr/>
    </dgm:pt>
    <dgm:pt modelId="{BF076DD8-4ED4-440C-9B18-7C41C7201A93}" type="pres">
      <dgm:prSet presAssocID="{14B9FA68-0757-4F0D-B919-09D8E2E4FA7D}" presName="childText" presStyleLbl="bgAcc1" presStyleIdx="7" presStyleCnt="10" custScaleX="121000" custScaleY="39738">
        <dgm:presLayoutVars>
          <dgm:bulletEnabled val="1"/>
        </dgm:presLayoutVars>
      </dgm:prSet>
      <dgm:spPr/>
    </dgm:pt>
    <dgm:pt modelId="{685A5C04-81C0-499E-985F-09853F4D1944}" type="pres">
      <dgm:prSet presAssocID="{9AA76E50-E401-41BD-A890-CF52EE08FD8E}" presName="Name13" presStyleLbl="parChTrans1D2" presStyleIdx="8" presStyleCnt="10"/>
      <dgm:spPr/>
    </dgm:pt>
    <dgm:pt modelId="{36C3C9E8-AAA8-40E0-8F08-4EA2D39AE99D}" type="pres">
      <dgm:prSet presAssocID="{ED87D570-753B-45EF-82C8-3D9F2BCFA7DE}" presName="childText" presStyleLbl="bgAcc1" presStyleIdx="8" presStyleCnt="10" custScaleX="121000" custScaleY="36258">
        <dgm:presLayoutVars>
          <dgm:bulletEnabled val="1"/>
        </dgm:presLayoutVars>
      </dgm:prSet>
      <dgm:spPr/>
    </dgm:pt>
    <dgm:pt modelId="{DB36C67C-7498-4538-92ED-6F2280C0CE0D}" type="pres">
      <dgm:prSet presAssocID="{58F0AC76-2CF2-42F3-82A0-14EB913398A0}" presName="Name13" presStyleLbl="parChTrans1D2" presStyleIdx="9" presStyleCnt="10"/>
      <dgm:spPr/>
    </dgm:pt>
    <dgm:pt modelId="{F9A1D118-0F80-4BE2-A63F-619082F78ECD}" type="pres">
      <dgm:prSet presAssocID="{61D7154F-BCB9-4B2B-9934-7D93A35FC010}" presName="childText" presStyleLbl="bgAcc1" presStyleIdx="9" presStyleCnt="10" custScaleX="146410" custScaleY="48301">
        <dgm:presLayoutVars>
          <dgm:bulletEnabled val="1"/>
        </dgm:presLayoutVars>
      </dgm:prSet>
      <dgm:spPr/>
    </dgm:pt>
  </dgm:ptLst>
  <dgm:cxnLst>
    <dgm:cxn modelId="{D36F2905-0836-4D20-A48F-4B65A8115639}" type="presOf" srcId="{61D7154F-BCB9-4B2B-9934-7D93A35FC010}" destId="{F9A1D118-0F80-4BE2-A63F-619082F78ECD}" srcOrd="0" destOrd="0" presId="urn:microsoft.com/office/officeart/2005/8/layout/hierarchy3"/>
    <dgm:cxn modelId="{21023E0D-838D-4059-938B-F7EE204BC2E7}" srcId="{525732F7-F866-4B88-937A-67318FE6802E}" destId="{94B1470C-8769-4D18-8A38-B468ACD6D9CD}" srcOrd="1" destOrd="0" parTransId="{4949157C-C758-46DA-AF39-6DA68E47A14A}" sibTransId="{7C10444B-7F7E-46C4-A9DE-3EA6FBA85532}"/>
    <dgm:cxn modelId="{CEBE840F-0B47-446F-821B-F4D7D865C7E1}" type="presOf" srcId="{ED87D570-753B-45EF-82C8-3D9F2BCFA7DE}" destId="{36C3C9E8-AAA8-40E0-8F08-4EA2D39AE99D}" srcOrd="0" destOrd="0" presId="urn:microsoft.com/office/officeart/2005/8/layout/hierarchy3"/>
    <dgm:cxn modelId="{91D73A18-4361-440E-9D77-F1D9BF4D1B47}" srcId="{94B1470C-8769-4D18-8A38-B468ACD6D9CD}" destId="{802BF849-2CD7-42BB-8B90-FD5267969C93}" srcOrd="0" destOrd="0" parTransId="{DA9230C2-F50D-48E4-86EB-C96739A14C33}" sibTransId="{E7D3D6BA-DBE2-4F9F-99B1-283A664EC97F}"/>
    <dgm:cxn modelId="{C7395027-A2A9-4DAE-9D18-97869658BA73}" srcId="{B6C80376-3BCA-43F2-8DFC-9735B118319F}" destId="{126FFD24-BCE7-4EEB-9153-374D2812E5CD}" srcOrd="4" destOrd="0" parTransId="{38770234-AD24-485B-99F7-37BE736E7D9E}" sibTransId="{3D9D8FB8-1C4E-405F-A73B-EA07D58B4E3A}"/>
    <dgm:cxn modelId="{D7D2B327-8250-4273-8B42-0EE603787B9E}" srcId="{94B1470C-8769-4D18-8A38-B468ACD6D9CD}" destId="{ED87D570-753B-45EF-82C8-3D9F2BCFA7DE}" srcOrd="3" destOrd="0" parTransId="{9AA76E50-E401-41BD-A890-CF52EE08FD8E}" sibTransId="{DD60D80F-79ED-4EF2-8532-C004FDF5B825}"/>
    <dgm:cxn modelId="{4CAFFF3A-4415-4468-976A-4919D2AAA168}" type="presOf" srcId="{AC7A1DAB-BA81-4498-8ED0-0CC9019D2434}" destId="{4F988012-1645-48BF-AB6C-5A1680DAC126}" srcOrd="0" destOrd="0" presId="urn:microsoft.com/office/officeart/2005/8/layout/hierarchy3"/>
    <dgm:cxn modelId="{325AA763-6EBF-4397-BF85-BB15624039F8}" srcId="{B6C80376-3BCA-43F2-8DFC-9735B118319F}" destId="{CF671CA0-EF0C-44B4-88FB-46CADE6019DC}" srcOrd="3" destOrd="0" parTransId="{CDFB9010-8CC0-4906-B2CD-01E777D7858F}" sibTransId="{807D2C37-20AF-430A-9B19-79173B59423A}"/>
    <dgm:cxn modelId="{6C3CDD43-DF01-4381-B193-F88DAB9858CC}" type="presOf" srcId="{94B1470C-8769-4D18-8A38-B468ACD6D9CD}" destId="{691C1FC5-EAEB-46B3-A5AA-21F3FE4BC232}" srcOrd="0" destOrd="0" presId="urn:microsoft.com/office/officeart/2005/8/layout/hierarchy3"/>
    <dgm:cxn modelId="{D5055245-5DB5-4DF8-9E24-45AC5AAF66CB}" type="presOf" srcId="{14B9FA68-0757-4F0D-B919-09D8E2E4FA7D}" destId="{BF076DD8-4ED4-440C-9B18-7C41C7201A93}" srcOrd="0" destOrd="0" presId="urn:microsoft.com/office/officeart/2005/8/layout/hierarchy3"/>
    <dgm:cxn modelId="{113CC149-2DE1-4B2B-9C94-161A8BAF348A}" type="presOf" srcId="{B6C80376-3BCA-43F2-8DFC-9735B118319F}" destId="{DE420FE5-EB2B-4030-BA2E-16350691BFB5}" srcOrd="1" destOrd="0" presId="urn:microsoft.com/office/officeart/2005/8/layout/hierarchy3"/>
    <dgm:cxn modelId="{64364F4F-BA66-4A9F-A8F6-D176408F3BAB}" type="presOf" srcId="{FF8A2B00-3D17-49F3-AD85-E4682B17D7CC}" destId="{25F0A208-E41A-4FD4-9D5A-E268E6CE3114}" srcOrd="0" destOrd="0" presId="urn:microsoft.com/office/officeart/2005/8/layout/hierarchy3"/>
    <dgm:cxn modelId="{FC2B6E71-66D3-4606-9BE2-9E76C01ADF81}" type="presOf" srcId="{525732F7-F866-4B88-937A-67318FE6802E}" destId="{61FFD56F-CCE5-4A8D-99FF-B980F1A3364E}" srcOrd="0" destOrd="0" presId="urn:microsoft.com/office/officeart/2005/8/layout/hierarchy3"/>
    <dgm:cxn modelId="{E0CD3D55-AEF7-4C62-8226-1B7E9E156AFD}" type="presOf" srcId="{126FFD24-BCE7-4EEB-9153-374D2812E5CD}" destId="{E105CAEA-766F-4405-B85E-78FB1F8D2790}" srcOrd="0" destOrd="0" presId="urn:microsoft.com/office/officeart/2005/8/layout/hierarchy3"/>
    <dgm:cxn modelId="{1D5DAC57-7DB5-4968-ADDE-1966E87ECDEC}" type="presOf" srcId="{9AA76E50-E401-41BD-A890-CF52EE08FD8E}" destId="{685A5C04-81C0-499E-985F-09853F4D1944}" srcOrd="0" destOrd="0" presId="urn:microsoft.com/office/officeart/2005/8/layout/hierarchy3"/>
    <dgm:cxn modelId="{13E5CA57-F9DF-4F0A-8909-7ED3AC683EBD}" type="presOf" srcId="{73E161F0-DE04-4117-9980-2C9D551D2DE9}" destId="{C9347CF5-7881-400F-98DD-F236D0E07136}" srcOrd="0" destOrd="0" presId="urn:microsoft.com/office/officeart/2005/8/layout/hierarchy3"/>
    <dgm:cxn modelId="{B18E4559-10FC-4DBA-A178-F2648DD52CBD}" type="presOf" srcId="{94B1470C-8769-4D18-8A38-B468ACD6D9CD}" destId="{D1AC6ECA-3D6B-442A-A6C9-A2C99FEAA124}" srcOrd="1" destOrd="0" presId="urn:microsoft.com/office/officeart/2005/8/layout/hierarchy3"/>
    <dgm:cxn modelId="{09E9EC59-5D71-4389-90B3-B2BAC1FF9B4F}" srcId="{B6C80376-3BCA-43F2-8DFC-9735B118319F}" destId="{64C640C7-5E98-4682-BF8C-BADE0DB8A9D9}" srcOrd="0" destOrd="0" parTransId="{6D1F4D01-6B2A-434E-9F38-B28865CAC815}" sibTransId="{50357D17-5AE9-40B3-982D-6826563AE405}"/>
    <dgm:cxn modelId="{FF83847B-2F8B-4AEF-9014-F3D6E4D8748B}" type="presOf" srcId="{64C640C7-5E98-4682-BF8C-BADE0DB8A9D9}" destId="{8E668A33-6537-4DDA-A19D-7F3CF2F1EDA9}" srcOrd="0" destOrd="0" presId="urn:microsoft.com/office/officeart/2005/8/layout/hierarchy3"/>
    <dgm:cxn modelId="{1099547E-DA1E-45EE-B427-F56FA9E95721}" type="presOf" srcId="{802BF849-2CD7-42BB-8B90-FD5267969C93}" destId="{17943E38-49B9-4727-A4B6-60D4E9DCA9E2}" srcOrd="0" destOrd="0" presId="urn:microsoft.com/office/officeart/2005/8/layout/hierarchy3"/>
    <dgm:cxn modelId="{1E390787-3561-4070-B496-A7EDFB270C0C}" type="presOf" srcId="{B6C80376-3BCA-43F2-8DFC-9735B118319F}" destId="{BE54A6E0-C3FC-4700-9F2A-34F3F0F9E106}" srcOrd="0" destOrd="0" presId="urn:microsoft.com/office/officeart/2005/8/layout/hierarchy3"/>
    <dgm:cxn modelId="{03EF5E8D-04F1-4763-B2C2-B15923FD8760}" srcId="{94B1470C-8769-4D18-8A38-B468ACD6D9CD}" destId="{14B9FA68-0757-4F0D-B919-09D8E2E4FA7D}" srcOrd="2" destOrd="0" parTransId="{FF8A2B00-3D17-49F3-AD85-E4682B17D7CC}" sibTransId="{BA063E16-2CBE-42EB-B974-A47F5C3D39CE}"/>
    <dgm:cxn modelId="{66CC428F-33EB-46F6-A0BB-0E47BB291D39}" type="presOf" srcId="{D6F9A228-7C40-431C-8CBD-9793BB57F8CB}" destId="{7A252AF9-CCB2-4727-AA71-26B10D3161E0}" srcOrd="0" destOrd="0" presId="urn:microsoft.com/office/officeart/2005/8/layout/hierarchy3"/>
    <dgm:cxn modelId="{2B7505A3-078E-44D5-90F0-CBA45845DDC2}" type="presOf" srcId="{58F0AC76-2CF2-42F3-82A0-14EB913398A0}" destId="{DB36C67C-7498-4538-92ED-6F2280C0CE0D}" srcOrd="0" destOrd="0" presId="urn:microsoft.com/office/officeart/2005/8/layout/hierarchy3"/>
    <dgm:cxn modelId="{EA8CBFA8-66D7-4B1E-B72A-FE99CCF1CEEA}" srcId="{B6C80376-3BCA-43F2-8DFC-9735B118319F}" destId="{D6F9A228-7C40-431C-8CBD-9793BB57F8CB}" srcOrd="2" destOrd="0" parTransId="{82BFF679-1598-43F0-9BE4-C89F25086C48}" sibTransId="{BBC5F49F-AD4A-4E25-B3E1-10794DD3DE58}"/>
    <dgm:cxn modelId="{D64B99B4-8CA3-4AB7-9ED7-88FE2A8C3338}" srcId="{B6C80376-3BCA-43F2-8DFC-9735B118319F}" destId="{AC7A1DAB-BA81-4498-8ED0-0CC9019D2434}" srcOrd="1" destOrd="0" parTransId="{73E161F0-DE04-4117-9980-2C9D551D2DE9}" sibTransId="{E29A4A82-093D-41AF-9338-93D47F117ACA}"/>
    <dgm:cxn modelId="{EAEE25B6-4362-414B-94F6-2552B61129F5}" type="presOf" srcId="{38770234-AD24-485B-99F7-37BE736E7D9E}" destId="{F614AE80-31E9-43AA-A93F-1E42445FFDD2}" srcOrd="0" destOrd="0" presId="urn:microsoft.com/office/officeart/2005/8/layout/hierarchy3"/>
    <dgm:cxn modelId="{237020B7-49A8-4B2B-BBB3-30D6816821E2}" type="presOf" srcId="{C7623948-F360-4B17-8FEF-EFBD42252989}" destId="{B1555B3C-7DB0-43FD-A785-83096180F9DA}" srcOrd="0" destOrd="0" presId="urn:microsoft.com/office/officeart/2005/8/layout/hierarchy3"/>
    <dgm:cxn modelId="{796380B9-FAE6-4917-B18C-DD4EE794E6A5}" srcId="{94B1470C-8769-4D18-8A38-B468ACD6D9CD}" destId="{C7623948-F360-4B17-8FEF-EFBD42252989}" srcOrd="1" destOrd="0" parTransId="{D2B0DEE4-3FEE-4E6B-A93E-36F429ED61AE}" sibTransId="{90D63749-DCF0-49DE-99CF-9817D59FD467}"/>
    <dgm:cxn modelId="{942F82BA-4D5A-498A-8170-1F04D4703F1D}" type="presOf" srcId="{82BFF679-1598-43F0-9BE4-C89F25086C48}" destId="{334C0E32-E9B4-462A-A003-213C47D1C038}" srcOrd="0" destOrd="0" presId="urn:microsoft.com/office/officeart/2005/8/layout/hierarchy3"/>
    <dgm:cxn modelId="{A8B1EFC2-FFBB-48F9-8181-9F88007C6FD3}" type="presOf" srcId="{CDFB9010-8CC0-4906-B2CD-01E777D7858F}" destId="{5943C329-2BDC-4D24-B23C-8277744483A9}" srcOrd="0" destOrd="0" presId="urn:microsoft.com/office/officeart/2005/8/layout/hierarchy3"/>
    <dgm:cxn modelId="{ABD964CD-535D-4036-A192-D68ACA1CADAB}" type="presOf" srcId="{CF671CA0-EF0C-44B4-88FB-46CADE6019DC}" destId="{92B48B0A-20CE-4B80-A486-E49D465594CE}" srcOrd="0" destOrd="0" presId="urn:microsoft.com/office/officeart/2005/8/layout/hierarchy3"/>
    <dgm:cxn modelId="{0AAF0FD1-0A6C-4842-AD6C-3C2550D583BE}" type="presOf" srcId="{D2B0DEE4-3FEE-4E6B-A93E-36F429ED61AE}" destId="{B113DAE0-BD32-44B8-AF97-3C6C52922981}" srcOrd="0" destOrd="0" presId="urn:microsoft.com/office/officeart/2005/8/layout/hierarchy3"/>
    <dgm:cxn modelId="{1158C8E2-B61D-45B4-9870-DA53F1327F7F}" type="presOf" srcId="{6D1F4D01-6B2A-434E-9F38-B28865CAC815}" destId="{4309F439-B879-4C22-9112-5C052B5E9473}" srcOrd="0" destOrd="0" presId="urn:microsoft.com/office/officeart/2005/8/layout/hierarchy3"/>
    <dgm:cxn modelId="{D5DAB7E7-566F-4F92-AA34-3932D9673164}" type="presOf" srcId="{DA9230C2-F50D-48E4-86EB-C96739A14C33}" destId="{09D20AE2-3262-4641-ADB5-8A3260D3B158}" srcOrd="0" destOrd="0" presId="urn:microsoft.com/office/officeart/2005/8/layout/hierarchy3"/>
    <dgm:cxn modelId="{7FD90CEB-7A7E-479C-8A2F-8849E8D0E399}" srcId="{94B1470C-8769-4D18-8A38-B468ACD6D9CD}" destId="{61D7154F-BCB9-4B2B-9934-7D93A35FC010}" srcOrd="4" destOrd="0" parTransId="{58F0AC76-2CF2-42F3-82A0-14EB913398A0}" sibTransId="{25185A90-0C9A-4F15-BE0E-D1173E3AE2CC}"/>
    <dgm:cxn modelId="{283E96EF-A120-49D3-ACC7-217309F4099C}" srcId="{525732F7-F866-4B88-937A-67318FE6802E}" destId="{B6C80376-3BCA-43F2-8DFC-9735B118319F}" srcOrd="0" destOrd="0" parTransId="{E2A4C051-D156-47F2-B781-743505997D3F}" sibTransId="{66ED42FD-101C-4250-9B5B-8C4968C5035B}"/>
    <dgm:cxn modelId="{B2FE5D13-9482-4C9E-A7A7-875D0D0E07CF}" type="presParOf" srcId="{61FFD56F-CCE5-4A8D-99FF-B980F1A3364E}" destId="{194E92B9-B3C2-42FD-A9F1-FB7AC83037A8}" srcOrd="0" destOrd="0" presId="urn:microsoft.com/office/officeart/2005/8/layout/hierarchy3"/>
    <dgm:cxn modelId="{E511662E-8806-47E6-B16F-719E608A32E1}" type="presParOf" srcId="{194E92B9-B3C2-42FD-A9F1-FB7AC83037A8}" destId="{BAC0E031-3802-41C6-85DC-F6094AD1E2AB}" srcOrd="0" destOrd="0" presId="urn:microsoft.com/office/officeart/2005/8/layout/hierarchy3"/>
    <dgm:cxn modelId="{C6374B42-9985-4D91-B73A-4B3CEED7FE74}" type="presParOf" srcId="{BAC0E031-3802-41C6-85DC-F6094AD1E2AB}" destId="{BE54A6E0-C3FC-4700-9F2A-34F3F0F9E106}" srcOrd="0" destOrd="0" presId="urn:microsoft.com/office/officeart/2005/8/layout/hierarchy3"/>
    <dgm:cxn modelId="{E814DC7C-7B6F-44E6-BC3C-2C34A3EE557A}" type="presParOf" srcId="{BAC0E031-3802-41C6-85DC-F6094AD1E2AB}" destId="{DE420FE5-EB2B-4030-BA2E-16350691BFB5}" srcOrd="1" destOrd="0" presId="urn:microsoft.com/office/officeart/2005/8/layout/hierarchy3"/>
    <dgm:cxn modelId="{BC4593DA-F6CC-4EFF-8E52-4F5A6E0CEAA4}" type="presParOf" srcId="{194E92B9-B3C2-42FD-A9F1-FB7AC83037A8}" destId="{957D2777-4045-4C3A-9817-5275055093F2}" srcOrd="1" destOrd="0" presId="urn:microsoft.com/office/officeart/2005/8/layout/hierarchy3"/>
    <dgm:cxn modelId="{69BCE7E4-C2E6-4360-AE2D-6F8E6E8CAE18}" type="presParOf" srcId="{957D2777-4045-4C3A-9817-5275055093F2}" destId="{4309F439-B879-4C22-9112-5C052B5E9473}" srcOrd="0" destOrd="0" presId="urn:microsoft.com/office/officeart/2005/8/layout/hierarchy3"/>
    <dgm:cxn modelId="{288AA109-AD73-4EE2-8FC4-0764A65E304A}" type="presParOf" srcId="{957D2777-4045-4C3A-9817-5275055093F2}" destId="{8E668A33-6537-4DDA-A19D-7F3CF2F1EDA9}" srcOrd="1" destOrd="0" presId="urn:microsoft.com/office/officeart/2005/8/layout/hierarchy3"/>
    <dgm:cxn modelId="{DCEFB915-726D-472C-A0BB-9BC67A76030B}" type="presParOf" srcId="{957D2777-4045-4C3A-9817-5275055093F2}" destId="{C9347CF5-7881-400F-98DD-F236D0E07136}" srcOrd="2" destOrd="0" presId="urn:microsoft.com/office/officeart/2005/8/layout/hierarchy3"/>
    <dgm:cxn modelId="{33AAA7FA-AC8F-45C1-87D8-FC1A5EB7E534}" type="presParOf" srcId="{957D2777-4045-4C3A-9817-5275055093F2}" destId="{4F988012-1645-48BF-AB6C-5A1680DAC126}" srcOrd="3" destOrd="0" presId="urn:microsoft.com/office/officeart/2005/8/layout/hierarchy3"/>
    <dgm:cxn modelId="{06B1CFB5-EFF8-44C3-B7CD-5A257F1B00AB}" type="presParOf" srcId="{957D2777-4045-4C3A-9817-5275055093F2}" destId="{334C0E32-E9B4-462A-A003-213C47D1C038}" srcOrd="4" destOrd="0" presId="urn:microsoft.com/office/officeart/2005/8/layout/hierarchy3"/>
    <dgm:cxn modelId="{1E28A632-B5BF-4E23-AF0A-E5BDF88B7063}" type="presParOf" srcId="{957D2777-4045-4C3A-9817-5275055093F2}" destId="{7A252AF9-CCB2-4727-AA71-26B10D3161E0}" srcOrd="5" destOrd="0" presId="urn:microsoft.com/office/officeart/2005/8/layout/hierarchy3"/>
    <dgm:cxn modelId="{CCCC24F7-917E-4826-94A6-401AA6F2AB49}" type="presParOf" srcId="{957D2777-4045-4C3A-9817-5275055093F2}" destId="{5943C329-2BDC-4D24-B23C-8277744483A9}" srcOrd="6" destOrd="0" presId="urn:microsoft.com/office/officeart/2005/8/layout/hierarchy3"/>
    <dgm:cxn modelId="{5FC28D94-67B7-4FEF-80E3-6026EB591977}" type="presParOf" srcId="{957D2777-4045-4C3A-9817-5275055093F2}" destId="{92B48B0A-20CE-4B80-A486-E49D465594CE}" srcOrd="7" destOrd="0" presId="urn:microsoft.com/office/officeart/2005/8/layout/hierarchy3"/>
    <dgm:cxn modelId="{D48C41A3-3BBC-423A-BFA1-1A7262530CDE}" type="presParOf" srcId="{957D2777-4045-4C3A-9817-5275055093F2}" destId="{F614AE80-31E9-43AA-A93F-1E42445FFDD2}" srcOrd="8" destOrd="0" presId="urn:microsoft.com/office/officeart/2005/8/layout/hierarchy3"/>
    <dgm:cxn modelId="{39585BD8-66FB-4C59-9540-C201627904A7}" type="presParOf" srcId="{957D2777-4045-4C3A-9817-5275055093F2}" destId="{E105CAEA-766F-4405-B85E-78FB1F8D2790}" srcOrd="9" destOrd="0" presId="urn:microsoft.com/office/officeart/2005/8/layout/hierarchy3"/>
    <dgm:cxn modelId="{468D3C0C-1884-41EF-95BA-B01E7D59A278}" type="presParOf" srcId="{61FFD56F-CCE5-4A8D-99FF-B980F1A3364E}" destId="{BABB5D7C-B6DD-4E0A-A8AF-F040C65AAA42}" srcOrd="1" destOrd="0" presId="urn:microsoft.com/office/officeart/2005/8/layout/hierarchy3"/>
    <dgm:cxn modelId="{2BEF0219-82B6-43B2-A752-E3707100F03F}" type="presParOf" srcId="{BABB5D7C-B6DD-4E0A-A8AF-F040C65AAA42}" destId="{62AC9F63-93A8-4DE7-84BF-F6BB1D8F974F}" srcOrd="0" destOrd="0" presId="urn:microsoft.com/office/officeart/2005/8/layout/hierarchy3"/>
    <dgm:cxn modelId="{8831C216-1977-41DC-B2CD-5501A6708C4D}" type="presParOf" srcId="{62AC9F63-93A8-4DE7-84BF-F6BB1D8F974F}" destId="{691C1FC5-EAEB-46B3-A5AA-21F3FE4BC232}" srcOrd="0" destOrd="0" presId="urn:microsoft.com/office/officeart/2005/8/layout/hierarchy3"/>
    <dgm:cxn modelId="{AD9299DD-0B1C-43DD-9F04-1BB537B670B6}" type="presParOf" srcId="{62AC9F63-93A8-4DE7-84BF-F6BB1D8F974F}" destId="{D1AC6ECA-3D6B-442A-A6C9-A2C99FEAA124}" srcOrd="1" destOrd="0" presId="urn:microsoft.com/office/officeart/2005/8/layout/hierarchy3"/>
    <dgm:cxn modelId="{64A3B039-917E-4188-B558-D4F654B19D88}" type="presParOf" srcId="{BABB5D7C-B6DD-4E0A-A8AF-F040C65AAA42}" destId="{E8530C23-AE24-43BB-9441-27B5B14BE85D}" srcOrd="1" destOrd="0" presId="urn:microsoft.com/office/officeart/2005/8/layout/hierarchy3"/>
    <dgm:cxn modelId="{90DD8FE8-09F7-4DE7-B68B-4B2F8090DFD0}" type="presParOf" srcId="{E8530C23-AE24-43BB-9441-27B5B14BE85D}" destId="{09D20AE2-3262-4641-ADB5-8A3260D3B158}" srcOrd="0" destOrd="0" presId="urn:microsoft.com/office/officeart/2005/8/layout/hierarchy3"/>
    <dgm:cxn modelId="{BE041C45-FE9D-4666-BEA0-3CB4732BD975}" type="presParOf" srcId="{E8530C23-AE24-43BB-9441-27B5B14BE85D}" destId="{17943E38-49B9-4727-A4B6-60D4E9DCA9E2}" srcOrd="1" destOrd="0" presId="urn:microsoft.com/office/officeart/2005/8/layout/hierarchy3"/>
    <dgm:cxn modelId="{68487FD3-C648-4114-84C2-55129E01221E}" type="presParOf" srcId="{E8530C23-AE24-43BB-9441-27B5B14BE85D}" destId="{B113DAE0-BD32-44B8-AF97-3C6C52922981}" srcOrd="2" destOrd="0" presId="urn:microsoft.com/office/officeart/2005/8/layout/hierarchy3"/>
    <dgm:cxn modelId="{5F3792AD-636E-4EC7-9909-B4D9081EF72C}" type="presParOf" srcId="{E8530C23-AE24-43BB-9441-27B5B14BE85D}" destId="{B1555B3C-7DB0-43FD-A785-83096180F9DA}" srcOrd="3" destOrd="0" presId="urn:microsoft.com/office/officeart/2005/8/layout/hierarchy3"/>
    <dgm:cxn modelId="{C23E67EC-1FB5-4927-AC5E-E8D94F2C8905}" type="presParOf" srcId="{E8530C23-AE24-43BB-9441-27B5B14BE85D}" destId="{25F0A208-E41A-4FD4-9D5A-E268E6CE3114}" srcOrd="4" destOrd="0" presId="urn:microsoft.com/office/officeart/2005/8/layout/hierarchy3"/>
    <dgm:cxn modelId="{A31368F0-1DE0-4082-A211-DBAEDD1844A9}" type="presParOf" srcId="{E8530C23-AE24-43BB-9441-27B5B14BE85D}" destId="{BF076DD8-4ED4-440C-9B18-7C41C7201A93}" srcOrd="5" destOrd="0" presId="urn:microsoft.com/office/officeart/2005/8/layout/hierarchy3"/>
    <dgm:cxn modelId="{36749EE1-D3E0-4C49-8D9A-4AFD12C70D66}" type="presParOf" srcId="{E8530C23-AE24-43BB-9441-27B5B14BE85D}" destId="{685A5C04-81C0-499E-985F-09853F4D1944}" srcOrd="6" destOrd="0" presId="urn:microsoft.com/office/officeart/2005/8/layout/hierarchy3"/>
    <dgm:cxn modelId="{94A816DF-A28F-4B28-ADED-E1F2EC25E6EF}" type="presParOf" srcId="{E8530C23-AE24-43BB-9441-27B5B14BE85D}" destId="{36C3C9E8-AAA8-40E0-8F08-4EA2D39AE99D}" srcOrd="7" destOrd="0" presId="urn:microsoft.com/office/officeart/2005/8/layout/hierarchy3"/>
    <dgm:cxn modelId="{CA03732A-09BD-4F84-87A3-9BB685C84507}" type="presParOf" srcId="{E8530C23-AE24-43BB-9441-27B5B14BE85D}" destId="{DB36C67C-7498-4538-92ED-6F2280C0CE0D}" srcOrd="8" destOrd="0" presId="urn:microsoft.com/office/officeart/2005/8/layout/hierarchy3"/>
    <dgm:cxn modelId="{DE714BC0-11BD-45F2-8E04-1395167C2E72}" type="presParOf" srcId="{E8530C23-AE24-43BB-9441-27B5B14BE85D}" destId="{F9A1D118-0F80-4BE2-A63F-619082F78ECD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4A6E0-C3FC-4700-9F2A-34F3F0F9E106}">
      <dsp:nvSpPr>
        <dsp:cNvPr id="0" name=""/>
        <dsp:cNvSpPr/>
      </dsp:nvSpPr>
      <dsp:spPr>
        <a:xfrm>
          <a:off x="136549" y="3079"/>
          <a:ext cx="2890629" cy="510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UMOWA O PRACĘ</a:t>
          </a:r>
        </a:p>
      </dsp:txBody>
      <dsp:txXfrm>
        <a:off x="151502" y="18032"/>
        <a:ext cx="2860723" cy="480622"/>
      </dsp:txXfrm>
    </dsp:sp>
    <dsp:sp modelId="{4309F439-B879-4C22-9112-5C052B5E9473}">
      <dsp:nvSpPr>
        <dsp:cNvPr id="0" name=""/>
        <dsp:cNvSpPr/>
      </dsp:nvSpPr>
      <dsp:spPr>
        <a:xfrm>
          <a:off x="425612" y="513607"/>
          <a:ext cx="181600" cy="837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256"/>
              </a:lnTo>
              <a:lnTo>
                <a:pt x="181600" y="837256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68A33-6537-4DDA-A19D-7F3CF2F1EDA9}">
      <dsp:nvSpPr>
        <dsp:cNvPr id="0" name=""/>
        <dsp:cNvSpPr/>
      </dsp:nvSpPr>
      <dsp:spPr>
        <a:xfrm>
          <a:off x="607212" y="627628"/>
          <a:ext cx="3373110" cy="1446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Pracownikiem może być wyłącznie osoba fizyczna, która ukończyła 18 lat.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 celu przyuczenia zawodowego lub przy wykonywaniu prac lekkich możliwe jest zatrudnienie młodocianego w wieku 15-18 lat.</a:t>
          </a:r>
        </a:p>
      </dsp:txBody>
      <dsp:txXfrm>
        <a:off x="649578" y="669994"/>
        <a:ext cx="3288378" cy="1361739"/>
      </dsp:txXfrm>
    </dsp:sp>
    <dsp:sp modelId="{C9347CF5-7881-400F-98DD-F236D0E07136}">
      <dsp:nvSpPr>
        <dsp:cNvPr id="0" name=""/>
        <dsp:cNvSpPr/>
      </dsp:nvSpPr>
      <dsp:spPr>
        <a:xfrm>
          <a:off x="425612" y="513607"/>
          <a:ext cx="361120" cy="2462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043"/>
              </a:lnTo>
              <a:lnTo>
                <a:pt x="361120" y="2462043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88012-1645-48BF-AB6C-5A1680DAC126}">
      <dsp:nvSpPr>
        <dsp:cNvPr id="0" name=""/>
        <dsp:cNvSpPr/>
      </dsp:nvSpPr>
      <dsp:spPr>
        <a:xfrm>
          <a:off x="786732" y="2610340"/>
          <a:ext cx="3682731" cy="730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jest podporządkowany pracodawcy w zakresie miejsca, czasu i sposobu wykonywania pracy.</a:t>
          </a:r>
        </a:p>
      </dsp:txBody>
      <dsp:txXfrm>
        <a:off x="808131" y="2631739"/>
        <a:ext cx="3639933" cy="687823"/>
      </dsp:txXfrm>
    </dsp:sp>
    <dsp:sp modelId="{334C0E32-E9B4-462A-A003-213C47D1C038}">
      <dsp:nvSpPr>
        <dsp:cNvPr id="0" name=""/>
        <dsp:cNvSpPr/>
      </dsp:nvSpPr>
      <dsp:spPr>
        <a:xfrm>
          <a:off x="425612" y="513607"/>
          <a:ext cx="358253" cy="34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512"/>
              </a:lnTo>
              <a:lnTo>
                <a:pt x="358253" y="342251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52AF9-CCB2-4727-AA71-26B10D3161E0}">
      <dsp:nvSpPr>
        <dsp:cNvPr id="0" name=""/>
        <dsp:cNvSpPr/>
      </dsp:nvSpPr>
      <dsp:spPr>
        <a:xfrm>
          <a:off x="783865" y="3566401"/>
          <a:ext cx="3657710" cy="7394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zobowiązuje się do starannego działania przy wykonywaniu pracy, a nie do osiągnięcia rezultatu.</a:t>
          </a:r>
        </a:p>
      </dsp:txBody>
      <dsp:txXfrm>
        <a:off x="805522" y="3588058"/>
        <a:ext cx="3614396" cy="696123"/>
      </dsp:txXfrm>
    </dsp:sp>
    <dsp:sp modelId="{5943C329-2BDC-4D24-B23C-8277744483A9}">
      <dsp:nvSpPr>
        <dsp:cNvPr id="0" name=""/>
        <dsp:cNvSpPr/>
      </dsp:nvSpPr>
      <dsp:spPr>
        <a:xfrm>
          <a:off x="425612" y="513607"/>
          <a:ext cx="333278" cy="4377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7345"/>
              </a:lnTo>
              <a:lnTo>
                <a:pt x="333278" y="4377345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48B0A-20CE-4B80-A486-E49D465594CE}">
      <dsp:nvSpPr>
        <dsp:cNvPr id="0" name=""/>
        <dsp:cNvSpPr/>
      </dsp:nvSpPr>
      <dsp:spPr>
        <a:xfrm>
          <a:off x="758890" y="4647006"/>
          <a:ext cx="2798129" cy="487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Umowa o pracę jest zawsze odpłatna</a:t>
          </a:r>
          <a:r>
            <a:rPr lang="pl-PL" sz="1000" kern="1200" dirty="0"/>
            <a:t>.</a:t>
          </a:r>
        </a:p>
      </dsp:txBody>
      <dsp:txXfrm>
        <a:off x="773180" y="4661296"/>
        <a:ext cx="2769549" cy="459314"/>
      </dsp:txXfrm>
    </dsp:sp>
    <dsp:sp modelId="{F614AE80-31E9-43AA-A93F-1E42445FFDD2}">
      <dsp:nvSpPr>
        <dsp:cNvPr id="0" name=""/>
        <dsp:cNvSpPr/>
      </dsp:nvSpPr>
      <dsp:spPr>
        <a:xfrm>
          <a:off x="425612" y="513607"/>
          <a:ext cx="473993" cy="5150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0574"/>
              </a:lnTo>
              <a:lnTo>
                <a:pt x="473993" y="515057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5CAEA-766F-4405-B85E-78FB1F8D2790}">
      <dsp:nvSpPr>
        <dsp:cNvPr id="0" name=""/>
        <dsp:cNvSpPr/>
      </dsp:nvSpPr>
      <dsp:spPr>
        <a:xfrm>
          <a:off x="899605" y="5364966"/>
          <a:ext cx="3385736" cy="598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nie może powierzyć wykonywania swojej pracy innej osobie.</a:t>
          </a:r>
        </a:p>
      </dsp:txBody>
      <dsp:txXfrm>
        <a:off x="917132" y="5382493"/>
        <a:ext cx="3350682" cy="563378"/>
      </dsp:txXfrm>
    </dsp:sp>
    <dsp:sp modelId="{691C1FC5-EAEB-46B3-A5AA-21F3FE4BC232}">
      <dsp:nvSpPr>
        <dsp:cNvPr id="0" name=""/>
        <dsp:cNvSpPr/>
      </dsp:nvSpPr>
      <dsp:spPr>
        <a:xfrm>
          <a:off x="4541938" y="3079"/>
          <a:ext cx="2890629" cy="47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UMOWA ZLECENIA</a:t>
          </a:r>
        </a:p>
      </dsp:txBody>
      <dsp:txXfrm>
        <a:off x="4555933" y="17074"/>
        <a:ext cx="2862639" cy="449845"/>
      </dsp:txXfrm>
    </dsp:sp>
    <dsp:sp modelId="{09D20AE2-3262-4641-ADB5-8A3260D3B158}">
      <dsp:nvSpPr>
        <dsp:cNvPr id="0" name=""/>
        <dsp:cNvSpPr/>
      </dsp:nvSpPr>
      <dsp:spPr>
        <a:xfrm>
          <a:off x="4831001" y="480914"/>
          <a:ext cx="315055" cy="724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008"/>
              </a:lnTo>
              <a:lnTo>
                <a:pt x="315055" y="72400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43E38-49B9-4727-A4B6-60D4E9DCA9E2}">
      <dsp:nvSpPr>
        <dsp:cNvPr id="0" name=""/>
        <dsp:cNvSpPr/>
      </dsp:nvSpPr>
      <dsp:spPr>
        <a:xfrm>
          <a:off x="5146056" y="877957"/>
          <a:ext cx="2798129" cy="653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Zleceniobiorcą może być zarówno osoba fizyczna jak i osoba prawna.</a:t>
          </a:r>
        </a:p>
      </dsp:txBody>
      <dsp:txXfrm>
        <a:off x="5165209" y="897110"/>
        <a:ext cx="2759823" cy="615626"/>
      </dsp:txXfrm>
    </dsp:sp>
    <dsp:sp modelId="{B113DAE0-BD32-44B8-AF97-3C6C52922981}">
      <dsp:nvSpPr>
        <dsp:cNvPr id="0" name=""/>
        <dsp:cNvSpPr/>
      </dsp:nvSpPr>
      <dsp:spPr>
        <a:xfrm>
          <a:off x="4831001" y="480914"/>
          <a:ext cx="289062" cy="163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8705"/>
              </a:lnTo>
              <a:lnTo>
                <a:pt x="289062" y="1638705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55B3C-7DB0-43FD-A785-83096180F9DA}">
      <dsp:nvSpPr>
        <dsp:cNvPr id="0" name=""/>
        <dsp:cNvSpPr/>
      </dsp:nvSpPr>
      <dsp:spPr>
        <a:xfrm>
          <a:off x="5120064" y="1857504"/>
          <a:ext cx="2312503" cy="5242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Zleceniobiorca sam organizuje sobie pracę.</a:t>
          </a:r>
        </a:p>
      </dsp:txBody>
      <dsp:txXfrm>
        <a:off x="5135418" y="1872858"/>
        <a:ext cx="2281795" cy="493522"/>
      </dsp:txXfrm>
    </dsp:sp>
    <dsp:sp modelId="{25F0A208-E41A-4FD4-9D5A-E268E6CE3114}">
      <dsp:nvSpPr>
        <dsp:cNvPr id="0" name=""/>
        <dsp:cNvSpPr/>
      </dsp:nvSpPr>
      <dsp:spPr>
        <a:xfrm>
          <a:off x="4831001" y="480914"/>
          <a:ext cx="289062" cy="2549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9318"/>
              </a:lnTo>
              <a:lnTo>
                <a:pt x="289062" y="254931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76DD8-4ED4-440C-9B18-7C41C7201A93}">
      <dsp:nvSpPr>
        <dsp:cNvPr id="0" name=""/>
        <dsp:cNvSpPr/>
      </dsp:nvSpPr>
      <dsp:spPr>
        <a:xfrm>
          <a:off x="5120064" y="2743063"/>
          <a:ext cx="2798129" cy="574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Zleceniobiorca również zobowiązuje się do starannego wykonywania czynności.</a:t>
          </a:r>
        </a:p>
      </dsp:txBody>
      <dsp:txXfrm>
        <a:off x="5136886" y="2759885"/>
        <a:ext cx="2764485" cy="540695"/>
      </dsp:txXfrm>
    </dsp:sp>
    <dsp:sp modelId="{685A5C04-81C0-499E-985F-09853F4D1944}">
      <dsp:nvSpPr>
        <dsp:cNvPr id="0" name=""/>
        <dsp:cNvSpPr/>
      </dsp:nvSpPr>
      <dsp:spPr>
        <a:xfrm>
          <a:off x="4831001" y="480914"/>
          <a:ext cx="289062" cy="3459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838"/>
              </a:lnTo>
              <a:lnTo>
                <a:pt x="289062" y="345983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3C9E8-AAA8-40E0-8F08-4EA2D39AE99D}">
      <dsp:nvSpPr>
        <dsp:cNvPr id="0" name=""/>
        <dsp:cNvSpPr/>
      </dsp:nvSpPr>
      <dsp:spPr>
        <a:xfrm>
          <a:off x="5120064" y="3678731"/>
          <a:ext cx="2798129" cy="52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Umowa zlecenia może być nieodpłatna.</a:t>
          </a:r>
        </a:p>
      </dsp:txBody>
      <dsp:txXfrm>
        <a:off x="5135413" y="3694080"/>
        <a:ext cx="2767431" cy="493344"/>
      </dsp:txXfrm>
    </dsp:sp>
    <dsp:sp modelId="{DB36C67C-7498-4538-92ED-6F2280C0CE0D}">
      <dsp:nvSpPr>
        <dsp:cNvPr id="0" name=""/>
        <dsp:cNvSpPr/>
      </dsp:nvSpPr>
      <dsp:spPr>
        <a:xfrm>
          <a:off x="4831001" y="480914"/>
          <a:ext cx="289062" cy="4432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2238"/>
              </a:lnTo>
              <a:lnTo>
                <a:pt x="289062" y="443223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1D118-0F80-4BE2-A63F-619082F78ECD}">
      <dsp:nvSpPr>
        <dsp:cNvPr id="0" name=""/>
        <dsp:cNvSpPr/>
      </dsp:nvSpPr>
      <dsp:spPr>
        <a:xfrm>
          <a:off x="5120064" y="4564102"/>
          <a:ext cx="3385736" cy="6981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Przyjmujący zlecenie może powierzyć wykonywanie zlecenia osobie trzeciej.</a:t>
          </a:r>
        </a:p>
      </dsp:txBody>
      <dsp:txXfrm>
        <a:off x="5140511" y="4584549"/>
        <a:ext cx="3344842" cy="657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3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71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374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842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9657143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26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353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49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56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255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50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914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68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13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3301CE-2146-491C-8293-562111B94166}" type="datetimeFigureOut">
              <a:rPr lang="pl-PL" smtClean="0"/>
              <a:pPr/>
              <a:t>24.11.2023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6CE6E7-3E38-48C0-9A3F-93D9EA3D3AA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371600"/>
            <a:ext cx="7850832" cy="3353544"/>
          </a:xfrm>
        </p:spPr>
        <p:txBody>
          <a:bodyPr/>
          <a:lstStyle/>
          <a:p>
            <a:r>
              <a:rPr lang="pl-PL" sz="3600" dirty="0"/>
              <a:t>Prawo autorskie i prawo pracy</a:t>
            </a:r>
            <a:br>
              <a:rPr lang="pl-PL" sz="3600" dirty="0"/>
            </a:br>
            <a:r>
              <a:rPr lang="pl-PL" sz="3600" dirty="0"/>
              <a:t>cz.2 Prawo pracy </a:t>
            </a:r>
            <a:br>
              <a:rPr lang="pl-PL" sz="3600" dirty="0"/>
            </a:br>
            <a:r>
              <a:rPr lang="pl-PL" sz="3600" dirty="0"/>
              <a:t>WNB 2023/2024</a:t>
            </a:r>
            <a:br>
              <a:rPr lang="pl-PL" dirty="0"/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5373216"/>
            <a:ext cx="6400800" cy="787896"/>
          </a:xfrm>
        </p:spPr>
        <p:txBody>
          <a:bodyPr/>
          <a:lstStyle/>
          <a:p>
            <a:r>
              <a:rPr lang="pl-PL" dirty="0"/>
              <a:t>dr Eliza Mazurczak </a:t>
            </a:r>
          </a:p>
        </p:txBody>
      </p:sp>
    </p:spTree>
    <p:extLst>
      <p:ext uri="{BB962C8B-B14F-4D97-AF65-F5344CB8AC3E}">
        <p14:creationId xmlns:p14="http://schemas.microsoft.com/office/powerpoint/2010/main" val="22564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sz="2400" b="1" dirty="0"/>
              <a:t>Ryzyko socjalne</a:t>
            </a:r>
          </a:p>
          <a:p>
            <a:pPr marL="0" indent="0" algn="just">
              <a:buNone/>
            </a:pPr>
            <a:r>
              <a:rPr lang="pl-PL" sz="2400" dirty="0"/>
              <a:t>Pracodawca jest zobowiązany wypłacać wynagrodzenie za czas nieświadczenia pracy w razie nieobecności pracownika w pracy z ważnych względów osobistych (np. choroby, opieki nad dzieckiem itd.).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Ryzyko osobowe</a:t>
            </a:r>
          </a:p>
          <a:p>
            <a:pPr marL="0" indent="0" algn="just">
              <a:buNone/>
            </a:pPr>
            <a:r>
              <a:rPr lang="pl-PL" sz="2400" dirty="0"/>
              <a:t>Podmiot zatrudniający obciążony jest skutkami niezawinionych i niekiedy także zawinionych przez pracownika działań wyrządzających pracodawcy szkodę.</a:t>
            </a:r>
          </a:p>
        </p:txBody>
      </p:sp>
    </p:spTree>
    <p:extLst>
      <p:ext uri="{BB962C8B-B14F-4D97-AF65-F5344CB8AC3E}">
        <p14:creationId xmlns:p14="http://schemas.microsoft.com/office/powerpoint/2010/main" val="7820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Z dniem śmierci pracownika stosunek pracy </a:t>
            </a:r>
            <a:r>
              <a:rPr lang="pl-PL" b="1" dirty="0"/>
              <a:t>wygasa.</a:t>
            </a:r>
          </a:p>
        </p:txBody>
      </p:sp>
    </p:spTree>
    <p:extLst>
      <p:ext uri="{BB962C8B-B14F-4D97-AF65-F5344CB8AC3E}">
        <p14:creationId xmlns:p14="http://schemas.microsoft.com/office/powerpoint/2010/main" val="294343231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Prawa majątkowe ze stosunku pracy przechodzą po śmierci pracownika, w równych częściach, </a:t>
            </a:r>
            <a:r>
              <a:rPr lang="pl-PL" sz="2400" u="sng" dirty="0"/>
              <a:t>na małżonka </a:t>
            </a:r>
            <a:r>
              <a:rPr lang="pl-PL" sz="2400" dirty="0"/>
              <a:t>oraz </a:t>
            </a:r>
            <a:r>
              <a:rPr lang="pl-PL" sz="2400" u="sng" dirty="0"/>
              <a:t>inne osoby spełniające warunki wymagane do uzyskania renty rodzinnej</a:t>
            </a:r>
            <a:r>
              <a:rPr lang="pl-PL" sz="2400" dirty="0"/>
              <a:t>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W razie braku takich osób prawa te wchodzą do spadku.</a:t>
            </a:r>
          </a:p>
        </p:txBody>
      </p:sp>
    </p:spTree>
    <p:extLst>
      <p:ext uri="{BB962C8B-B14F-4D97-AF65-F5344CB8AC3E}">
        <p14:creationId xmlns:p14="http://schemas.microsoft.com/office/powerpoint/2010/main" val="283521508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Z dniem śmierci pracodawcy (osoby fizycznej) umowy o pracę z pracownikami wygasają, </a:t>
            </a:r>
          </a:p>
          <a:p>
            <a:pPr marL="0" indent="0" algn="ctr">
              <a:buNone/>
            </a:pPr>
            <a:r>
              <a:rPr lang="pl-PL" sz="2400" dirty="0"/>
              <a:t>chyba że dojdzie do przejęcia pracownika przez nowego pracodawcę (art. 23¹k.p.)</a:t>
            </a:r>
          </a:p>
        </p:txBody>
      </p:sp>
    </p:spTree>
    <p:extLst>
      <p:ext uri="{BB962C8B-B14F-4D97-AF65-F5344CB8AC3E}">
        <p14:creationId xmlns:p14="http://schemas.microsoft.com/office/powerpoint/2010/main" val="231930353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Pracownikowi, którego umowa o pracę wygasła z powodu śmierci pracodawcy,  przysługuje </a:t>
            </a:r>
            <a:r>
              <a:rPr lang="pl-PL" b="1" dirty="0"/>
              <a:t>odszkodowanie</a:t>
            </a:r>
            <a:r>
              <a:rPr lang="pl-PL" dirty="0"/>
              <a:t> w wysokości wynagrodzenia za okres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190890946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Umowa o pracę wygasa </a:t>
            </a:r>
            <a:r>
              <a:rPr lang="pl-PL" sz="2400" u="sng" dirty="0"/>
              <a:t>z upływem </a:t>
            </a:r>
            <a:r>
              <a:rPr lang="pl-PL" sz="2400" b="1" dirty="0"/>
              <a:t>3 miesięcy </a:t>
            </a:r>
            <a:r>
              <a:rPr lang="pl-PL" sz="2400" dirty="0"/>
              <a:t>nieobecności pracownika w pracy z powodu </a:t>
            </a:r>
            <a:r>
              <a:rPr lang="pl-PL" sz="2400" b="1" dirty="0"/>
              <a:t>tymczasowego aresztowania</a:t>
            </a:r>
            <a:r>
              <a:rPr lang="pl-PL" sz="2400" dirty="0"/>
              <a:t>, chyba że pracodawca rozwiązał wcześniej bez wypowiedzenia umowę o pracę z winy pracownika.</a:t>
            </a:r>
          </a:p>
        </p:txBody>
      </p:sp>
    </p:spTree>
    <p:extLst>
      <p:ext uri="{BB962C8B-B14F-4D97-AF65-F5344CB8AC3E}">
        <p14:creationId xmlns:p14="http://schemas.microsoft.com/office/powerpoint/2010/main" val="3622143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Pracodawca, pomimo wygaśnięcia umowy o pracę z powodu tymczasowego aresztowania, jest obowiązany </a:t>
            </a:r>
            <a:r>
              <a:rPr lang="pl-PL" sz="2400" b="1" dirty="0"/>
              <a:t>ponownie zatrudnić </a:t>
            </a:r>
            <a:r>
              <a:rPr lang="pl-PL" sz="2400" dirty="0"/>
              <a:t>pracownika, jeżeli: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 postępowanie karne zostało umorzone </a:t>
            </a:r>
          </a:p>
          <a:p>
            <a:pPr marL="0" indent="0">
              <a:buNone/>
            </a:pPr>
            <a:r>
              <a:rPr lang="pl-PL" sz="2400" dirty="0"/>
              <a:t>lub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gdy zapadł wyrok uniewinniający, </a:t>
            </a:r>
          </a:p>
          <a:p>
            <a:pPr marL="0" indent="0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a pracownik zgłosił swój powrót do pracy w ciągu 7 dni od uprawomocnienia się orzeczenia</a:t>
            </a:r>
          </a:p>
        </p:txBody>
      </p:sp>
    </p:spTree>
    <p:extLst>
      <p:ext uri="{BB962C8B-B14F-4D97-AF65-F5344CB8AC3E}">
        <p14:creationId xmlns:p14="http://schemas.microsoft.com/office/powerpoint/2010/main" val="391635555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Roszczenia pracownika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 razie naruszenia przez pracodawcę przepisów o wygaśnięciu stosunku pracy pracownikowi przysługuje prawo odwołania do sądu pracy.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 zakresie roszczeń stosuje się odpowiednio przepisy o rozwiązaniu umowy bez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2576622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i="1" dirty="0"/>
              <a:t>Cechy stosunku pracy c.d.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400" b="1" dirty="0"/>
              <a:t>Odpłatność</a:t>
            </a:r>
          </a:p>
          <a:p>
            <a:pPr marL="0" indent="0" algn="just">
              <a:buNone/>
            </a:pPr>
            <a:r>
              <a:rPr lang="pl-PL" sz="2400" dirty="0"/>
              <a:t>Pracodawca ma obowiązek  zatrudniania pracownika za </a:t>
            </a:r>
            <a:r>
              <a:rPr lang="pl-PL" sz="2400" u="sng" dirty="0"/>
              <a:t>wynagrodzeniem</a:t>
            </a:r>
          </a:p>
          <a:p>
            <a:pPr marL="0" indent="0" algn="ctr">
              <a:buNone/>
            </a:pPr>
            <a:r>
              <a:rPr lang="pl-PL" sz="2400" dirty="0"/>
              <a:t>a</a:t>
            </a:r>
          </a:p>
          <a:p>
            <a:pPr marL="0" indent="0">
              <a:buNone/>
            </a:pPr>
            <a:r>
              <a:rPr lang="pl-PL" sz="2400" dirty="0"/>
              <a:t>pracownik </a:t>
            </a:r>
            <a:r>
              <a:rPr lang="pl-PL" sz="2400" u="sng" dirty="0"/>
              <a:t>nie może zrzec się </a:t>
            </a:r>
            <a:r>
              <a:rPr lang="pl-PL" sz="2400" dirty="0"/>
              <a:t>prawa do wynagrodzenia ani </a:t>
            </a:r>
            <a:r>
              <a:rPr lang="pl-PL" sz="2400" u="sng" dirty="0"/>
              <a:t>przenieść </a:t>
            </a:r>
            <a:r>
              <a:rPr lang="pl-PL" sz="2400" dirty="0"/>
              <a:t>tego prawa na inną </a:t>
            </a:r>
          </a:p>
          <a:p>
            <a:pPr marL="0" indent="0" algn="just">
              <a:buNone/>
            </a:pPr>
            <a:r>
              <a:rPr lang="pl-PL" sz="2400" dirty="0"/>
              <a:t>osobę (art. 84 </a:t>
            </a:r>
            <a:r>
              <a:rPr lang="pl-PL" sz="2400" dirty="0" err="1"/>
              <a:t>k.p</a:t>
            </a:r>
            <a:r>
              <a:rPr lang="pl-PL" sz="2400" dirty="0"/>
              <a:t>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173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26163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O kwalifikacji prawnej danego stosunku zatrudnienia decyduje zespół przedstawionych cech pracy.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	Zatrudnienie w warunkach odpowiadających tym cechom ma charakter pracowniczy </a:t>
            </a:r>
            <a:r>
              <a:rPr lang="pl-PL" sz="2400" u="sng" dirty="0"/>
              <a:t>bez względu na nazwę </a:t>
            </a:r>
            <a:r>
              <a:rPr lang="pl-PL" sz="2400" dirty="0"/>
              <a:t>zawartej przez strony umowy(art. 22 § 1¹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3333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74731"/>
              </p:ext>
            </p:extLst>
          </p:nvPr>
        </p:nvGraphicFramePr>
        <p:xfrm>
          <a:off x="250825" y="260350"/>
          <a:ext cx="8642350" cy="6326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766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STRONY STOSUNKU PRACY</a:t>
            </a:r>
          </a:p>
        </p:txBody>
      </p:sp>
    </p:spTree>
    <p:extLst>
      <p:ext uri="{BB962C8B-B14F-4D97-AF65-F5344CB8AC3E}">
        <p14:creationId xmlns:p14="http://schemas.microsoft.com/office/powerpoint/2010/main" val="335269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95130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Pracownikiem</a:t>
            </a:r>
          </a:p>
          <a:p>
            <a:pPr marL="0" indent="0" algn="ctr">
              <a:buNone/>
            </a:pPr>
            <a:r>
              <a:rPr lang="pl-PL" dirty="0"/>
              <a:t> jest osoba, która została zatrudniona na podstawie umowy o pracę, powołania, wyboru, mianowania lub spółdzielczej umowy o pracę (art. 2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Pracownikiem może być tylko osoba fizyczna!!!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0461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Pracownikami </a:t>
            </a:r>
            <a:r>
              <a:rPr lang="pl-PL" b="1" dirty="0"/>
              <a:t>nie są </a:t>
            </a:r>
            <a:r>
              <a:rPr lang="pl-PL" dirty="0"/>
              <a:t>następujące osoby: </a:t>
            </a:r>
          </a:p>
          <a:p>
            <a:endParaRPr lang="pl-PL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wykonujące pracę na podstawie umów typu cywilnoprawnego, np. umowy zlecenia, umowy o dzieło, umowy agencyjnej;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jednoosobowo prowadzące samodzielną działalność gospodarczą (samozatrudnienie),B2B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 zatrudnione w tzw. służbach mundurowych, np. funkcjonariusze Policji, Agencji Bezpieczeństwa Wewnętrznego, Służby Więziennej, Straży Granicznej, Państwowej Straży Pożarnej;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wykonujące pracę nakładczą.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60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Warunki jakie należy spełnić łącznie aby móc ubiegać się o status pracownika: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określony wiek (18 lat) 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         oraz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2) co najmniej ograniczona zdolność do dokonywania czynności prawnych (por. art. 22 § 2 i 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195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PRACODAWCA</a:t>
            </a:r>
          </a:p>
        </p:txBody>
      </p:sp>
    </p:spTree>
    <p:extLst>
      <p:ext uri="{BB962C8B-B14F-4D97-AF65-F5344CB8AC3E}">
        <p14:creationId xmlns:p14="http://schemas.microsoft.com/office/powerpoint/2010/main" val="88181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Przedmiotem prawa pracy </a:t>
            </a:r>
          </a:p>
          <a:p>
            <a:pPr marL="0" indent="0" algn="ctr">
              <a:buNone/>
            </a:pPr>
            <a:r>
              <a:rPr lang="pl-PL" dirty="0"/>
              <a:t>są stosunki pracy oraz inne stosunki prawne ściśle ze stosunkami pracy związane.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Kodeks pracy </a:t>
            </a:r>
          </a:p>
          <a:p>
            <a:pPr marL="0" indent="0" algn="ctr">
              <a:buNone/>
            </a:pPr>
            <a:r>
              <a:rPr lang="pl-PL" dirty="0"/>
              <a:t>określa prawa i obowiązki pracowników </a:t>
            </a:r>
          </a:p>
          <a:p>
            <a:pPr marL="0" indent="0" algn="ctr">
              <a:buNone/>
            </a:pPr>
            <a:r>
              <a:rPr lang="pl-PL" dirty="0"/>
              <a:t>i pracodawców.</a:t>
            </a:r>
          </a:p>
        </p:txBody>
      </p:sp>
    </p:spTree>
    <p:extLst>
      <p:ext uri="{BB962C8B-B14F-4D97-AF65-F5344CB8AC3E}">
        <p14:creationId xmlns:p14="http://schemas.microsoft.com/office/powerpoint/2010/main" val="1326044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Pracodawcą jest jednostka organizacyjna, choćby nie posiadała osobowości prawnej, a także osoba fizyczna, jeżeli zatrudniają one pracowników. </a:t>
            </a:r>
          </a:p>
          <a:p>
            <a:pPr marL="0" indent="0" algn="ctr">
              <a:buNone/>
            </a:pPr>
            <a:r>
              <a:rPr lang="pl-PL" dirty="0"/>
              <a:t>(art. 3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6758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sz="2400" dirty="0"/>
              <a:t>Pracodawcą jest każdy podmiot, który zatrudnia pracowników we własnym imieniu.</a:t>
            </a:r>
          </a:p>
          <a:p>
            <a:pPr marL="0" indent="0">
              <a:buNone/>
            </a:pPr>
            <a:r>
              <a:rPr lang="pl-PL" sz="2400" dirty="0"/>
              <a:t>Bez względu na: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status prawny jednostki zatrudniającej (osoba prawna, jednostka organizacyjna nieposiadająca osobowości prawnej, osoba fizyczna);</a:t>
            </a:r>
          </a:p>
          <a:p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jej formę organizacyjną (spółka, fundacja, spółdzielnia, zakład opieki zdrowotnej, szkoła, osoba prywatna itp.); </a:t>
            </a:r>
          </a:p>
          <a:p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cel działalności (gospodarczy, niezarobkowy).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345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dirty="0"/>
              <a:t>Status pracodawcy mają, np.: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przedsiębiorstwa państwowe,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zakłady opieki zdrowotnej,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partie polityczne,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organizacje społeczne,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organizacje pracodawców,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związki zawodowe,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spółki handlowe 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spółdzielnie,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szkoły wyższe,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stowarzyszenia,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fundacje.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8561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sz="2400" dirty="0"/>
              <a:t>Pracodawcą może być również osoba fizyczna zatrudniająca pracowników,  która: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prowadzi działalność gospodarczą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albo</a:t>
            </a:r>
          </a:p>
          <a:p>
            <a:pPr marL="0" indent="0" algn="ctr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zatrudnia pracowników we własnym imieniu dla realizacji własnych potrzeb.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022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pl-PL" sz="2400" dirty="0"/>
              <a:t>Reprezentacja jednostki organizacyjnej w sprawach ze stosunku pracy</a:t>
            </a:r>
          </a:p>
          <a:p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za pracodawcę czynności takich dokonuje osoba lub organ zarządzający tą jednostką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albo</a:t>
            </a:r>
          </a:p>
          <a:p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inna wyznaczona osoba.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0807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UMOWA O PRACĘ</a:t>
            </a:r>
          </a:p>
        </p:txBody>
      </p:sp>
    </p:spTree>
    <p:extLst>
      <p:ext uri="{BB962C8B-B14F-4D97-AF65-F5344CB8AC3E}">
        <p14:creationId xmlns:p14="http://schemas.microsoft.com/office/powerpoint/2010/main" val="3506488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Sposoby zawarcia umowy o pracę: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przez złożenie oferty i jej przyjęcie,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 drodze negocjacji,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przez tzw. czynności dorozumiane (</a:t>
            </a:r>
            <a:r>
              <a:rPr lang="pl-PL" i="1" dirty="0"/>
              <a:t>per </a:t>
            </a:r>
            <a:r>
              <a:rPr lang="pl-PL" i="1" dirty="0" err="1"/>
              <a:t>facta</a:t>
            </a:r>
            <a:r>
              <a:rPr lang="pl-PL" i="1" dirty="0"/>
              <a:t> </a:t>
            </a:r>
            <a:r>
              <a:rPr lang="pl-PL" i="1" dirty="0" err="1"/>
              <a:t>concludentia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   dopuszczenie do pracy.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51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Forma umowy o pracę</a:t>
            </a:r>
          </a:p>
          <a:p>
            <a:pPr marL="0" indent="0" algn="ctr">
              <a:buNone/>
            </a:pPr>
            <a:r>
              <a:rPr lang="pl-PL" sz="2400" dirty="0"/>
              <a:t>Umowa o pracę powinna być zawarta na piśmie,</a:t>
            </a:r>
          </a:p>
          <a:p>
            <a:pPr marL="0" indent="0" algn="ctr">
              <a:buNone/>
            </a:pPr>
            <a:r>
              <a:rPr lang="pl-PL" sz="2400" dirty="0"/>
              <a:t>ale</a:t>
            </a:r>
          </a:p>
          <a:p>
            <a:pPr marL="0" indent="0" algn="ctr">
              <a:buNone/>
            </a:pPr>
            <a:r>
              <a:rPr lang="pl-PL" sz="2400" dirty="0"/>
              <a:t> jeżeli umowa o pracę nie została zawarta z zachowaniem formy pisemnej, pracodawca </a:t>
            </a:r>
            <a:r>
              <a:rPr lang="pl-PL" sz="2400" b="1" u="sng" dirty="0"/>
              <a:t>przed dopuszczeniem pracownika do pracy </a:t>
            </a:r>
            <a:r>
              <a:rPr lang="pl-PL" sz="2400" dirty="0"/>
              <a:t>potwierdza pracownikowi na piśmie ustalenia co do stron umowy, rodzaju umowy oraz jej warunków.</a:t>
            </a:r>
          </a:p>
          <a:p>
            <a:pPr marL="0" indent="0" algn="ctr">
              <a:buNone/>
            </a:pPr>
            <a:r>
              <a:rPr lang="pl-PL" sz="2400" dirty="0"/>
              <a:t>(art. 29 § 2 k. p.) </a:t>
            </a:r>
          </a:p>
          <a:p>
            <a:pPr marL="0" indent="0" algn="ctr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92127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	Kto, będąc pracodawcą lub działając w jego imieniu </a:t>
            </a:r>
          </a:p>
          <a:p>
            <a:pPr marL="0" indent="0" algn="ctr">
              <a:buNone/>
            </a:pPr>
            <a:r>
              <a:rPr lang="pl-PL" sz="2400" dirty="0"/>
              <a:t>nie potwierdza na piśmie zawartej z pracownikiem umowy o pracę </a:t>
            </a:r>
            <a:r>
              <a:rPr lang="pl-PL" sz="2400" b="1" u="sng" dirty="0"/>
              <a:t>przed dopuszczeniem go do pracy,</a:t>
            </a:r>
          </a:p>
          <a:p>
            <a:pPr marL="0" indent="0" algn="ctr">
              <a:buNone/>
            </a:pPr>
            <a:r>
              <a:rPr lang="pl-PL" sz="2400" dirty="0"/>
              <a:t>podlega karze grzywny od 1000 zł do 30 000 zł.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(art. 281 pkt 2 k. p.)</a:t>
            </a:r>
          </a:p>
        </p:txBody>
      </p:sp>
    </p:spTree>
    <p:extLst>
      <p:ext uri="{BB962C8B-B14F-4D97-AF65-F5344CB8AC3E}">
        <p14:creationId xmlns:p14="http://schemas.microsoft.com/office/powerpoint/2010/main" val="527473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Rodzaje umów o pracę</a:t>
            </a:r>
          </a:p>
          <a:p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na czas nieokreślony (umowa bezterminowa)</a:t>
            </a:r>
          </a:p>
          <a:p>
            <a:endParaRPr lang="pl-PL" dirty="0"/>
          </a:p>
          <a:p>
            <a:r>
              <a:rPr lang="pl-PL" dirty="0"/>
              <a:t>umowy terminowe: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na okres próbny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na czas określony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777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POJĘCIE STOSUNKU PRACY</a:t>
            </a:r>
          </a:p>
        </p:txBody>
      </p:sp>
    </p:spTree>
    <p:extLst>
      <p:ext uri="{BB962C8B-B14F-4D97-AF65-F5344CB8AC3E}">
        <p14:creationId xmlns:p14="http://schemas.microsoft.com/office/powerpoint/2010/main" val="1922587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Umowa na okres próbny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/>
              <a:t>Umowę </a:t>
            </a:r>
            <a:r>
              <a:rPr lang="pl-PL" dirty="0"/>
              <a:t>o pracę na okres próbny, </a:t>
            </a:r>
          </a:p>
          <a:p>
            <a:pPr marL="0" indent="0" algn="ctr">
              <a:buNone/>
            </a:pPr>
            <a:r>
              <a:rPr lang="pl-PL" u="sng" dirty="0"/>
              <a:t>nieprzekraczający 3 miesięcy, </a:t>
            </a:r>
          </a:p>
          <a:p>
            <a:pPr marL="0" indent="0" algn="ctr">
              <a:buNone/>
            </a:pPr>
            <a:r>
              <a:rPr lang="pl-PL" dirty="0"/>
              <a:t>zawiera się </a:t>
            </a:r>
          </a:p>
          <a:p>
            <a:pPr marL="0" indent="0" algn="ctr">
              <a:buNone/>
            </a:pPr>
            <a:r>
              <a:rPr lang="pl-PL" dirty="0"/>
              <a:t>w celu sprawdzenia kwalifikacji pracownika i możliwości jego zatrudnienia w celu wykonywania określonego rodzaju pracy.</a:t>
            </a:r>
          </a:p>
        </p:txBody>
      </p:sp>
    </p:spTree>
    <p:extLst>
      <p:ext uri="{BB962C8B-B14F-4D97-AF65-F5344CB8AC3E}">
        <p14:creationId xmlns:p14="http://schemas.microsoft.com/office/powerpoint/2010/main" val="72907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1560" y="260649"/>
            <a:ext cx="7848872" cy="604867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000" b="1" dirty="0"/>
              <a:t>Umowa na okres próbny</a:t>
            </a:r>
          </a:p>
          <a:p>
            <a:pPr marL="0" indent="0" algn="ctr">
              <a:buNone/>
            </a:pPr>
            <a:endParaRPr lang="pl-PL" sz="2000" b="1" dirty="0"/>
          </a:p>
          <a:p>
            <a:pPr marL="0" indent="0" algn="just">
              <a:buNone/>
            </a:pPr>
            <a:r>
              <a:rPr lang="pl-PL" sz="2000" dirty="0">
                <a:solidFill>
                  <a:schemeClr val="accent2"/>
                </a:solidFill>
              </a:rPr>
              <a:t>                                                            </a:t>
            </a:r>
            <a:r>
              <a:rPr lang="pl-PL" sz="2000" b="1" dirty="0">
                <a:solidFill>
                  <a:schemeClr val="accent2"/>
                </a:solidFill>
              </a:rPr>
              <a:t>Ale  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chemeClr val="accent2"/>
                </a:solidFill>
              </a:rPr>
              <a:t>                        </a:t>
            </a:r>
            <a:r>
              <a:rPr lang="pl-PL" sz="2000" dirty="0">
                <a:solidFill>
                  <a:srgbClr val="0070C0"/>
                </a:solidFill>
              </a:rPr>
              <a:t>zawiera się ją na okres nieprzekraczający:</a:t>
            </a:r>
          </a:p>
          <a:p>
            <a:pPr marL="0" indent="0" algn="just">
              <a:buNone/>
            </a:pPr>
            <a:endParaRPr lang="pl-PL" sz="1800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u="sng" dirty="0"/>
              <a:t>1 miesiąca </a:t>
            </a:r>
            <a:r>
              <a:rPr lang="pl-PL" sz="2000" dirty="0"/>
              <a:t>- w przypadku zamiaru zawarcia umowy o pracę na czas określony krótszy niż 6 miesięcy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u="sng" dirty="0"/>
              <a:t>2 miesięcy </a:t>
            </a:r>
            <a:r>
              <a:rPr lang="pl-PL" sz="2000" dirty="0"/>
              <a:t>- w przypadku zamiaru zawarcia umowy o pracę na czas określony wynoszący co najmniej 6 miesięcy i krótszy niż 12 miesięcy  </a:t>
            </a:r>
          </a:p>
          <a:p>
            <a:pPr marL="0" indent="0" algn="just">
              <a:buNone/>
            </a:pPr>
            <a:r>
              <a:rPr lang="pl-PL" sz="2000" dirty="0"/>
              <a:t>                                                            </a:t>
            </a:r>
            <a:r>
              <a:rPr lang="pl-PL" sz="2000" b="1" dirty="0">
                <a:solidFill>
                  <a:schemeClr val="accent2"/>
                </a:solidFill>
              </a:rPr>
              <a:t>ale</a:t>
            </a:r>
          </a:p>
          <a:p>
            <a:pPr marL="0" indent="0" algn="just">
              <a:buNone/>
            </a:pPr>
            <a:r>
              <a:rPr lang="pl-PL" sz="2000" dirty="0"/>
              <a:t>Strony mogą </a:t>
            </a:r>
            <a:r>
              <a:rPr lang="pl-PL" sz="2000" u="sng" dirty="0"/>
              <a:t>jednokrotnie wydłużyć </a:t>
            </a:r>
            <a:r>
              <a:rPr lang="pl-PL" sz="2000" dirty="0"/>
              <a:t>w umowie o pracę na okres próbny te okresy nie więcej jednak niż </a:t>
            </a:r>
            <a:r>
              <a:rPr lang="pl-PL" sz="2000" u="sng" dirty="0"/>
              <a:t>o 1 miesiąc</a:t>
            </a:r>
            <a:r>
              <a:rPr lang="pl-PL" sz="2000" dirty="0"/>
              <a:t>, jeżeli jest to uzasadnione rodzajem pracy.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277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1560" y="620689"/>
            <a:ext cx="7848872" cy="554461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000" b="1" dirty="0"/>
              <a:t>Umowa na okres próbny</a:t>
            </a:r>
          </a:p>
          <a:p>
            <a:pPr marL="0" indent="0" algn="ctr">
              <a:buNone/>
            </a:pPr>
            <a:endParaRPr lang="pl-PL" sz="20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strony mogą uzgodnić w umowie o pracę na okres próbny, że umowę tę przedłuża się o czas urlopu, a także o czas innej usprawiedliwionej nieobecności pracownika w pracy, jeżeli wystąpią takie nieobecności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ponowne zawarcie umowy o pracę na okres próbny z tym samym pracownikiem jest dopuszczalne, jeżeli pracownik ma być zatrudniony w celu wykonywania </a:t>
            </a:r>
            <a:r>
              <a:rPr lang="pl-PL" sz="2000" b="1" u="sng" dirty="0"/>
              <a:t>innego rodzaju pracy</a:t>
            </a:r>
          </a:p>
          <a:p>
            <a:pPr marL="0" indent="0" algn="just">
              <a:buNone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obecnie nie ma już możliwości zawierania kolejnej umowy na okres próbny w przypadku pracy tego samego rodzaju!</a:t>
            </a:r>
          </a:p>
          <a:p>
            <a:pPr marL="0" indent="0" algn="ctr">
              <a:buNone/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0657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200" b="1" dirty="0"/>
              <a:t>Umowa na czas określony</a:t>
            </a:r>
          </a:p>
          <a:p>
            <a:pPr marL="0" indent="0" algn="ctr">
              <a:buNone/>
            </a:pPr>
            <a:endParaRPr lang="pl-PL" sz="2200" dirty="0"/>
          </a:p>
          <a:p>
            <a:pPr marL="0" indent="0" algn="ctr">
              <a:buNone/>
            </a:pPr>
            <a:r>
              <a:rPr lang="pl-PL" sz="2200" b="1" dirty="0"/>
              <a:t>Okres zatrudnienia </a:t>
            </a:r>
            <a:r>
              <a:rPr lang="pl-PL" sz="2200" dirty="0"/>
              <a:t>na podstawie umowy o pracę na czas określony, a także </a:t>
            </a:r>
            <a:r>
              <a:rPr lang="pl-PL" sz="2200" b="1" dirty="0"/>
              <a:t>łączny okres zatrudnienia </a:t>
            </a:r>
            <a:r>
              <a:rPr lang="pl-PL" sz="2200" dirty="0"/>
              <a:t>na podstawie umów o pracę na czas określony zawieranych między tymi samymi stronami stosunku pracy, </a:t>
            </a:r>
          </a:p>
          <a:p>
            <a:pPr marL="0" indent="0" algn="ctr">
              <a:buNone/>
            </a:pPr>
            <a:r>
              <a:rPr lang="pl-PL" sz="2200" b="1" dirty="0"/>
              <a:t>nie może przekraczać 33 miesięcy</a:t>
            </a:r>
            <a:r>
              <a:rPr lang="pl-PL" sz="2200" dirty="0"/>
              <a:t>, </a:t>
            </a:r>
          </a:p>
          <a:p>
            <a:pPr marL="0" indent="0" algn="ctr">
              <a:buNone/>
            </a:pPr>
            <a:r>
              <a:rPr lang="pl-PL" sz="2200" dirty="0"/>
              <a:t>a łączna liczba tych umów </a:t>
            </a:r>
            <a:r>
              <a:rPr lang="pl-PL" sz="2200" b="1" dirty="0"/>
              <a:t>nie może przekraczać trzech.</a:t>
            </a:r>
          </a:p>
        </p:txBody>
      </p:sp>
    </p:spTree>
    <p:extLst>
      <p:ext uri="{BB962C8B-B14F-4D97-AF65-F5344CB8AC3E}">
        <p14:creationId xmlns:p14="http://schemas.microsoft.com/office/powerpoint/2010/main" val="2166021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Uzgodnienie między stronami w trakcie trwania umowy o pracę </a:t>
            </a:r>
          </a:p>
          <a:p>
            <a:pPr marL="0" indent="0" algn="ctr">
              <a:buNone/>
            </a:pPr>
            <a:r>
              <a:rPr lang="pl-PL" sz="2400" b="1" dirty="0"/>
              <a:t>na czas określony </a:t>
            </a:r>
            <a:r>
              <a:rPr lang="pl-PL" sz="2400" dirty="0"/>
              <a:t>dłuższego okresu wykonywania pracy na podstawie tej umowy uważa się za zawarcie, od dnia następującego po dniu, w którym miało nastąpić jej rozwiązanie, </a:t>
            </a:r>
            <a:r>
              <a:rPr lang="pl-PL" sz="2400" b="1" dirty="0"/>
              <a:t>nowej umowy o pracę na czas określony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63165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Jeżeli okres zatrudnienia na podstawie </a:t>
            </a:r>
          </a:p>
          <a:p>
            <a:pPr marL="0" indent="0" algn="ctr">
              <a:buNone/>
            </a:pPr>
            <a:r>
              <a:rPr lang="pl-PL" sz="2400" b="1" dirty="0"/>
              <a:t>umowy o pracę na czas określony</a:t>
            </a:r>
            <a:r>
              <a:rPr lang="pl-PL" sz="2400" dirty="0"/>
              <a:t>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sz="2400" dirty="0"/>
              <a:t> jest dłuższy niż okres 33 miesięcy </a:t>
            </a:r>
          </a:p>
          <a:p>
            <a:pPr marL="0" indent="0" algn="ctr">
              <a:buNone/>
            </a:pPr>
            <a:r>
              <a:rPr lang="pl-PL" sz="2400" dirty="0"/>
              <a:t>lub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sz="2400" dirty="0"/>
              <a:t>jeżeli liczba zawartych umów jest </a:t>
            </a:r>
            <a:r>
              <a:rPr lang="pl-PL" sz="2400" b="1" dirty="0"/>
              <a:t>większa niż 3</a:t>
            </a:r>
            <a:r>
              <a:rPr lang="pl-PL" sz="2400" dirty="0"/>
              <a:t>, </a:t>
            </a:r>
          </a:p>
          <a:p>
            <a:pPr marL="0" indent="0" algn="ctr">
              <a:buNone/>
            </a:pPr>
            <a:r>
              <a:rPr lang="pl-PL" sz="2400" dirty="0"/>
              <a:t>uważa się, że pracownik, odpowiednio </a:t>
            </a:r>
          </a:p>
          <a:p>
            <a:pPr marL="0" indent="0" algn="ctr">
              <a:buNone/>
            </a:pPr>
            <a:r>
              <a:rPr lang="pl-PL" sz="2400" b="1" dirty="0"/>
              <a:t>od dnia następującego</a:t>
            </a:r>
            <a:r>
              <a:rPr lang="pl-PL" sz="2400" dirty="0"/>
              <a:t> po upływie tego okresu </a:t>
            </a:r>
          </a:p>
          <a:p>
            <a:pPr marL="0" indent="0" algn="ctr">
              <a:buNone/>
            </a:pPr>
            <a:r>
              <a:rPr lang="pl-PL" sz="2400" dirty="0"/>
              <a:t>lub </a:t>
            </a:r>
          </a:p>
          <a:p>
            <a:pPr marL="0" indent="0" algn="ctr">
              <a:buNone/>
            </a:pPr>
            <a:r>
              <a:rPr lang="pl-PL" sz="2400" b="1" dirty="0"/>
              <a:t>od dnia zawarcia </a:t>
            </a:r>
            <a:r>
              <a:rPr lang="pl-PL" sz="2400" dirty="0"/>
              <a:t>czwartej umowy o pracę na czas określony, jest zatrudniony na podstawie </a:t>
            </a:r>
          </a:p>
          <a:p>
            <a:pPr marL="0" indent="0" algn="ctr">
              <a:buNone/>
            </a:pPr>
            <a:r>
              <a:rPr lang="pl-PL" sz="2400" b="1" dirty="0"/>
              <a:t>umowy o pracę na czas nieokreślony</a:t>
            </a:r>
            <a:r>
              <a:rPr lang="pl-PL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409722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200" dirty="0"/>
              <a:t>Ograniczenia te nie ma ją zastosowania do umów na czas określony zawartych:</a:t>
            </a:r>
          </a:p>
          <a:p>
            <a:pPr marL="0" indent="0" algn="just">
              <a:buNone/>
            </a:pPr>
            <a:endParaRPr lang="pl-PL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/>
              <a:t>w celu zastępstwa pracownika w czasie jego usprawiedliwionej nieobecności w pracy,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/>
              <a:t>w celu wykonywania pracy o charakterze dorywczym lub sezonowym,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/>
              <a:t>w celu wykonywania pracy przez okres kadencji,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/>
              <a:t>w przypadku gdy pracodawca wskaże obiektywne przyczyny leżące po jego stronie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- jeżeli ich zawarcie w danym przypadku służy zaspokojeniu </a:t>
            </a:r>
            <a:r>
              <a:rPr lang="pl-PL" sz="2200" u="sng" dirty="0"/>
              <a:t>rzeczywistego okresowego zapotrzebowania </a:t>
            </a:r>
            <a:r>
              <a:rPr lang="pl-PL" sz="2200" dirty="0"/>
              <a:t>i jest </a:t>
            </a:r>
            <a:r>
              <a:rPr lang="pl-PL" sz="2200" u="sng" dirty="0"/>
              <a:t>niezbędne</a:t>
            </a:r>
            <a:r>
              <a:rPr lang="pl-PL" sz="2200" dirty="0"/>
              <a:t> w tym zakresie w świetle wszystkich okoliczności zawarcia umowy.</a:t>
            </a:r>
          </a:p>
        </p:txBody>
      </p:sp>
    </p:spTree>
    <p:extLst>
      <p:ext uri="{BB962C8B-B14F-4D97-AF65-F5344CB8AC3E}">
        <p14:creationId xmlns:p14="http://schemas.microsoft.com/office/powerpoint/2010/main" val="66685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Pracodawca zawiadamia </a:t>
            </a:r>
            <a:r>
              <a:rPr lang="pl-PL" sz="2400" b="1" dirty="0"/>
              <a:t>właściwego okręgowego inspektora pracy</a:t>
            </a:r>
            <a:r>
              <a:rPr lang="pl-PL" sz="2400" dirty="0"/>
              <a:t>, w formie pisemnej lub elektronicznej, o zawarciu umowy o pracę, w związku </a:t>
            </a:r>
            <a:r>
              <a:rPr lang="pl-PL" sz="2400" u="sng" dirty="0"/>
              <a:t>z obiektywnymi przyczynami leżącymi po jego stronie</a:t>
            </a:r>
            <a:r>
              <a:rPr lang="pl-PL" sz="2400" dirty="0"/>
              <a:t>, </a:t>
            </a:r>
          </a:p>
          <a:p>
            <a:pPr marL="0" indent="0" algn="ctr">
              <a:buNone/>
            </a:pPr>
            <a:r>
              <a:rPr lang="pl-PL" sz="2400" dirty="0"/>
              <a:t>wraz ze wskazaniem </a:t>
            </a:r>
            <a:r>
              <a:rPr lang="pl-PL" sz="2400" u="sng" dirty="0"/>
              <a:t>przyczyn</a:t>
            </a:r>
            <a:r>
              <a:rPr lang="pl-PL" sz="2400" dirty="0"/>
              <a:t> zawarcia takiej umowy, w terminie </a:t>
            </a:r>
          </a:p>
          <a:p>
            <a:pPr marL="0" indent="0" algn="ctr">
              <a:buNone/>
            </a:pPr>
            <a:r>
              <a:rPr lang="pl-PL" sz="2400" b="1" dirty="0"/>
              <a:t>5 dni roboczych </a:t>
            </a:r>
            <a:r>
              <a:rPr lang="pl-PL" sz="2400" dirty="0"/>
              <a:t>od dnia jej zawarcia.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Brak powiadomienia stanowi wykroczenie zagrożone karą grzywny od </a:t>
            </a:r>
            <a:r>
              <a:rPr lang="pl-PL" sz="2400" b="1" dirty="0"/>
              <a:t>1000 zł do 30 000 zł.</a:t>
            </a:r>
          </a:p>
          <a:p>
            <a:pPr marL="0" indent="0" algn="ctr">
              <a:buNone/>
            </a:pPr>
            <a:r>
              <a:rPr lang="pl-P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71704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83568" y="620687"/>
            <a:ext cx="7776864" cy="561662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pl-PL" sz="2000" b="1" dirty="0"/>
          </a:p>
          <a:p>
            <a:pPr marL="0" indent="0" algn="ctr">
              <a:buNone/>
            </a:pPr>
            <a:endParaRPr lang="pl-PL" sz="2000" b="1" dirty="0"/>
          </a:p>
          <a:p>
            <a:pPr marL="0" indent="0" algn="ctr">
              <a:buNone/>
            </a:pPr>
            <a:r>
              <a:rPr lang="pl-PL" sz="2000" b="1" dirty="0"/>
              <a:t>Umowa na czas określony</a:t>
            </a:r>
          </a:p>
          <a:p>
            <a:pPr marL="0" indent="0" algn="ctr">
              <a:buNone/>
            </a:pPr>
            <a:endParaRPr lang="pl-PL" sz="20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b="1" dirty="0"/>
              <a:t>Wniosek o zmianę rodzaju umowy lub warunków pracy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     minimalny zakładowy staż pracy - co najmniej sześć miesięcy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     max raz w roku kalendarzowym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     zmiana na umowę na czas nieokreślony</a:t>
            </a:r>
          </a:p>
          <a:p>
            <a:pPr marL="0" indent="0" algn="just">
              <a:buNone/>
            </a:pPr>
            <a:r>
              <a:rPr lang="pl-PL" sz="2000" dirty="0"/>
              <a:t>                   </a:t>
            </a:r>
            <a:r>
              <a:rPr lang="pl-PL" sz="2000" u="sng" dirty="0"/>
              <a:t>lub</a:t>
            </a:r>
          </a:p>
          <a:p>
            <a:pPr marL="0" indent="0" algn="just">
              <a:buNone/>
            </a:pPr>
            <a:r>
              <a:rPr lang="pl-PL" sz="2000" dirty="0"/>
              <a:t>      o bardziej przewidywalne i bezpieczne warunki pracy (w tym  polegające na zmianie rodzaju pracy lub zatrudnieniu w pełnym wymiarze czasu pracy)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862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83568" y="620687"/>
            <a:ext cx="7776864" cy="561662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pl-PL" sz="2000" b="1" dirty="0"/>
          </a:p>
          <a:p>
            <a:pPr marL="0" indent="0" algn="ctr">
              <a:buNone/>
            </a:pPr>
            <a:endParaRPr lang="pl-PL" sz="2000" b="1" dirty="0"/>
          </a:p>
          <a:p>
            <a:pPr marL="0" indent="0" algn="ctr">
              <a:buNone/>
            </a:pPr>
            <a:r>
              <a:rPr lang="pl-PL" sz="2000" b="1" dirty="0"/>
              <a:t>Umowa na czas określony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b="1" dirty="0"/>
              <a:t>Wniosek o zmianę rodzaju umowy lub warunków pracy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forma wniosku – papierowa lub elektroniczna (np. e-mail)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obowiązek pracodawcy udzielenia pracownikowi odpowiedzi (max 1 miesiąc)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względny obowiązek uwzględnienia wniosku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nieudzielnie w terminie odpowiedzi na wniosek lub brak informacji o przyczynie odmowy uwzględnienia wniosku- wykroczenie przeciwko prawom pracownika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złożenie wniosku nie może stanowić  przyczyny wypowiedzenia</a:t>
            </a:r>
          </a:p>
        </p:txBody>
      </p:sp>
    </p:spTree>
    <p:extLst>
      <p:ext uri="{BB962C8B-B14F-4D97-AF65-F5344CB8AC3E}">
        <p14:creationId xmlns:p14="http://schemas.microsoft.com/office/powerpoint/2010/main" val="392793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Definicja stosunku pracy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Przez nawiązanie stosunku pracy pracownik zobowiązuje się do: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l-PL" sz="2400" dirty="0"/>
              <a:t>wykonywania pracy </a:t>
            </a:r>
            <a:r>
              <a:rPr lang="pl-PL" sz="2400" b="1" dirty="0"/>
              <a:t>określonego rodzaju </a:t>
            </a:r>
            <a:r>
              <a:rPr lang="pl-PL" sz="2400" dirty="0"/>
              <a:t>na rzecz pracodawcy 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l-PL" sz="2400" dirty="0"/>
              <a:t>i pod jego </a:t>
            </a:r>
            <a:r>
              <a:rPr lang="pl-PL" sz="2400" b="1" dirty="0"/>
              <a:t>kierownictwem 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l-PL" sz="2400" dirty="0"/>
              <a:t>oraz w miejscu i czasie wyznaczonym przez pracodawcę, 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l-PL" sz="2400" dirty="0"/>
              <a:t>a pracodawca - do zatrudniania pracownika za </a:t>
            </a:r>
            <a:r>
              <a:rPr lang="pl-PL" sz="2400" b="1" dirty="0"/>
              <a:t>wynagrodzeniem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(art. 22 § 1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39902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Treść umowy o pracę</a:t>
            </a:r>
          </a:p>
          <a:p>
            <a:pPr marL="0" indent="0" algn="just">
              <a:buNone/>
            </a:pPr>
            <a:r>
              <a:rPr lang="pl-PL" sz="2400" dirty="0"/>
              <a:t>Umowa o pracę określa strony umowy, adres siedziby pracodawcy, a w przypadku pracodawcy będącego osobą fizyczną nieposiadającego siedziby - adres zamieszkania, a także rodzaj umowy, datę jej zawarcia oraz warunki pracy i płacy, w szczególności:</a:t>
            </a:r>
          </a:p>
          <a:p>
            <a:pPr marL="0" indent="0" algn="just">
              <a:buNone/>
            </a:pPr>
            <a:r>
              <a:rPr lang="pl-PL" sz="2400" dirty="0"/>
              <a:t>1)	rodzaj pracy;</a:t>
            </a:r>
          </a:p>
          <a:p>
            <a:pPr marL="0" indent="0" algn="just">
              <a:buNone/>
            </a:pPr>
            <a:r>
              <a:rPr lang="pl-PL" sz="2400" dirty="0"/>
              <a:t>2)	miejsce lub miejsca wykonywania pracy;</a:t>
            </a:r>
          </a:p>
          <a:p>
            <a:pPr marL="0" indent="0" algn="just">
              <a:buNone/>
            </a:pPr>
            <a:r>
              <a:rPr lang="pl-PL" sz="2400" dirty="0"/>
              <a:t>3)	wynagrodzenie za pracę odpowiadające rodzajowi pracy, ze wskazaniem składników wynagrodzenia;</a:t>
            </a:r>
          </a:p>
          <a:p>
            <a:pPr marL="0" indent="0" algn="just">
              <a:buNone/>
            </a:pPr>
            <a:r>
              <a:rPr lang="pl-PL" sz="2400" dirty="0"/>
              <a:t>4)	wymiar czasu pracy;</a:t>
            </a:r>
          </a:p>
          <a:p>
            <a:pPr marL="457200" indent="-457200" algn="just">
              <a:buAutoNum type="arabicParenR" startAt="5"/>
            </a:pPr>
            <a:r>
              <a:rPr lang="pl-PL" sz="2400" dirty="0"/>
              <a:t>dzień rozpoczęcia pracy,</a:t>
            </a:r>
          </a:p>
          <a:p>
            <a:pPr marL="457200" indent="-457200" algn="just">
              <a:buAutoNum type="arabicParenR" startAt="5"/>
            </a:pPr>
            <a:r>
              <a:rPr lang="pl-PL" sz="2400" dirty="0"/>
              <a:t>(…)</a:t>
            </a:r>
          </a:p>
          <a:p>
            <a:pPr marL="0" indent="0" algn="ctr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88554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W przypadku zawarcia umowy o pracę na czas określony we wskazanych wcześniej  celach szczególnych </a:t>
            </a:r>
            <a:r>
              <a:rPr lang="pl-PL" sz="2400" b="1" dirty="0"/>
              <a:t>w umowie określa się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cel lub okoliczności tego przypadku, 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przez zamieszczenie informacji o obiektywnych przyczynach uzasadniających zawarcie takiej umowy.</a:t>
            </a:r>
          </a:p>
        </p:txBody>
      </p:sp>
    </p:spTree>
    <p:extLst>
      <p:ext uri="{BB962C8B-B14F-4D97-AF65-F5344CB8AC3E}">
        <p14:creationId xmlns:p14="http://schemas.microsoft.com/office/powerpoint/2010/main" val="22485110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pl-PL" b="1" dirty="0"/>
              <a:t>Rodzaj pracy </a:t>
            </a:r>
            <a:r>
              <a:rPr lang="pl-PL" dirty="0"/>
              <a:t>stanowi </a:t>
            </a:r>
            <a:r>
              <a:rPr lang="pl-PL" i="1" dirty="0" err="1"/>
              <a:t>essentialia</a:t>
            </a:r>
            <a:r>
              <a:rPr lang="pl-PL" i="1" dirty="0"/>
              <a:t> </a:t>
            </a:r>
            <a:r>
              <a:rPr lang="pl-PL" i="1" dirty="0" err="1"/>
              <a:t>negotii</a:t>
            </a:r>
            <a:r>
              <a:rPr lang="pl-PL" i="1" dirty="0"/>
              <a:t> </a:t>
            </a:r>
            <a:r>
              <a:rPr lang="pl-PL" dirty="0"/>
              <a:t>umowy o pracę.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Ścisłe oznaczenie </a:t>
            </a:r>
            <a:r>
              <a:rPr lang="pl-PL" b="1" dirty="0"/>
              <a:t>wynagrodzenia </a:t>
            </a:r>
            <a:r>
              <a:rPr lang="pl-PL" dirty="0"/>
              <a:t>nie stanowi </a:t>
            </a:r>
            <a:r>
              <a:rPr lang="pl-PL" i="1" dirty="0" err="1"/>
              <a:t>essentialia</a:t>
            </a:r>
            <a:r>
              <a:rPr lang="pl-PL" i="1" dirty="0"/>
              <a:t> </a:t>
            </a:r>
            <a:r>
              <a:rPr lang="pl-PL" i="1" dirty="0" err="1"/>
              <a:t>negotii</a:t>
            </a:r>
            <a:r>
              <a:rPr lang="pl-PL" i="1" dirty="0"/>
              <a:t> </a:t>
            </a:r>
            <a:r>
              <a:rPr lang="pl-PL" dirty="0"/>
              <a:t>umowy, ale z umowy powinno wynikać zobowiązanie pracodawcy do opłacania pracownika.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8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USTANIE STOSUNKU PRACY</a:t>
            </a:r>
          </a:p>
        </p:txBody>
      </p:sp>
    </p:spTree>
    <p:extLst>
      <p:ext uri="{BB962C8B-B14F-4D97-AF65-F5344CB8AC3E}">
        <p14:creationId xmlns:p14="http://schemas.microsoft.com/office/powerpoint/2010/main" val="34051935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Stosunek pracy może ustać przez:</a:t>
            </a:r>
          </a:p>
          <a:p>
            <a:pPr marL="0" indent="0">
              <a:buNone/>
            </a:pPr>
            <a:r>
              <a:rPr lang="pl-PL" sz="24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rozwiązanie ( z woli stron, bądź jednej ze stron w następstwie dokonania odpowiedniej czynności prawnej)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      lub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wygaśnięcie (z mocy samego prawa – </a:t>
            </a:r>
            <a:r>
              <a:rPr lang="pl-PL" sz="2400" i="1" dirty="0"/>
              <a:t>ex lege</a:t>
            </a:r>
            <a:r>
              <a:rPr lang="pl-PL" sz="2400" dirty="0"/>
              <a:t>, niezależnie od woli stron)</a:t>
            </a:r>
          </a:p>
        </p:txBody>
      </p:sp>
    </p:spTree>
    <p:extLst>
      <p:ext uri="{BB962C8B-B14F-4D97-AF65-F5344CB8AC3E}">
        <p14:creationId xmlns:p14="http://schemas.microsoft.com/office/powerpoint/2010/main" val="35460270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400" dirty="0"/>
              <a:t>Umowa o pracę rozwiązuje się:</a:t>
            </a:r>
          </a:p>
          <a:p>
            <a:r>
              <a:rPr lang="pl-PL" sz="2400" dirty="0"/>
              <a:t>na mocy porozumienia stron,</a:t>
            </a:r>
          </a:p>
          <a:p>
            <a:r>
              <a:rPr lang="pl-PL" sz="2400" dirty="0"/>
              <a:t>przez oświadczenie jednej ze stron z zachowaniem okresu wypowiedzenia (rozwiązanie umowy o pracę za wypowiedzeniem),</a:t>
            </a:r>
          </a:p>
          <a:p>
            <a:r>
              <a:rPr lang="pl-PL" sz="2400" dirty="0"/>
              <a:t>przez oświadczenie jednej ze stron bez zachowania okresu wypowiedzenia (rozwiązanie umowy o pracę bez wypowiedzenia).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dirty="0"/>
              <a:t>Umowy terminowe (na czas określony, na okres próbny) rozwiązują się ponadto: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z upływem czasu, na który były zawarte.</a:t>
            </a:r>
          </a:p>
        </p:txBody>
      </p:sp>
    </p:spTree>
    <p:extLst>
      <p:ext uri="{BB962C8B-B14F-4D97-AF65-F5344CB8AC3E}">
        <p14:creationId xmlns:p14="http://schemas.microsoft.com/office/powerpoint/2010/main" val="286082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Porozumienie stron</a:t>
            </a:r>
          </a:p>
          <a:p>
            <a:pPr marL="0" indent="0" algn="ctr">
              <a:buNone/>
            </a:pPr>
            <a:r>
              <a:rPr lang="pl-PL" dirty="0"/>
              <a:t> jest umową pracodawcy i pracownika o rozwiązaniu łączącego ich stosunku pracy w oznaczonym czasie. </a:t>
            </a:r>
          </a:p>
          <a:p>
            <a:pPr marL="0" indent="0" algn="ctr">
              <a:buNone/>
            </a:pPr>
            <a:r>
              <a:rPr lang="pl-PL" dirty="0"/>
              <a:t>Kodeks pracy nie reguluje ani treści ani formy porozumienia.</a:t>
            </a:r>
          </a:p>
        </p:txBody>
      </p:sp>
    </p:spTree>
    <p:extLst>
      <p:ext uri="{BB962C8B-B14F-4D97-AF65-F5344CB8AC3E}">
        <p14:creationId xmlns:p14="http://schemas.microsoft.com/office/powerpoint/2010/main" val="24132970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Wypowiedzenie umowy o pracę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	Jest to jednostronna czynność prawna pracodawcy lub pracownika prowadząca do rozwiązania stosunku pracy po upływie okresu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35210628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Dopuszczalność rozwiązania umowy o pracę za wypowiedzeniem</a:t>
            </a:r>
          </a:p>
          <a:p>
            <a:pPr marL="0" indent="0">
              <a:buNone/>
            </a:pPr>
            <a:r>
              <a:rPr lang="pl-PL" dirty="0"/>
              <a:t>Każda ze stron może rozwiązać za wypowiedzeniem umowę o pracę zawartą na: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okres próbny,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czas określony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czas nieokreślony.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89849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Warunki prawidłowości wypowiedzenia umowy o pracę dokonywanego przez pracodawcę</a:t>
            </a:r>
          </a:p>
          <a:p>
            <a:pPr marL="0" indent="0" algn="ctr">
              <a:buNone/>
            </a:pPr>
            <a:r>
              <a:rPr lang="pl-PL" b="1" dirty="0"/>
              <a:t>(umowy terminowe i umowa na czas nieokreślony)</a:t>
            </a:r>
          </a:p>
        </p:txBody>
      </p:sp>
    </p:spTree>
    <p:extLst>
      <p:ext uri="{BB962C8B-B14F-4D97-AF65-F5344CB8AC3E}">
        <p14:creationId xmlns:p14="http://schemas.microsoft.com/office/powerpoint/2010/main" val="167492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i="1" u="sng" dirty="0"/>
              <a:t>Cechy stosunku pracy</a:t>
            </a:r>
          </a:p>
          <a:p>
            <a:pPr marL="0" indent="0" algn="ctr">
              <a:buNone/>
            </a:pPr>
            <a:endParaRPr lang="pl-PL" b="1" i="1" u="sng" dirty="0"/>
          </a:p>
          <a:p>
            <a:pPr marL="0" indent="0" algn="ctr">
              <a:buNone/>
            </a:pPr>
            <a:r>
              <a:rPr lang="pl-PL" sz="2400" b="1" dirty="0"/>
              <a:t>Podporządkowanie</a:t>
            </a:r>
            <a:r>
              <a:rPr lang="pl-PL" sz="2400" dirty="0"/>
              <a:t> </a:t>
            </a:r>
            <a:r>
              <a:rPr lang="pl-PL" sz="2400" b="1" dirty="0"/>
              <a:t>pracownika</a:t>
            </a:r>
          </a:p>
          <a:p>
            <a:pPr marL="0" indent="0" algn="ctr">
              <a:buNone/>
            </a:pPr>
            <a:r>
              <a:rPr lang="pl-PL" sz="2400" dirty="0"/>
              <a:t>(kierownictwo pracodawcy)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Oznacza możność wydawania pracownikowi </a:t>
            </a:r>
            <a:r>
              <a:rPr lang="pl-PL" sz="2400" b="1" dirty="0"/>
              <a:t>poleceń</a:t>
            </a:r>
            <a:r>
              <a:rPr lang="pl-PL" sz="2400" dirty="0"/>
              <a:t> przez pracodawcę.</a:t>
            </a:r>
          </a:p>
        </p:txBody>
      </p:sp>
    </p:spTree>
    <p:extLst>
      <p:ext uri="{BB962C8B-B14F-4D97-AF65-F5344CB8AC3E}">
        <p14:creationId xmlns:p14="http://schemas.microsoft.com/office/powerpoint/2010/main" val="5597169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Forma wypowiedzenia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just">
              <a:buNone/>
            </a:pPr>
            <a:r>
              <a:rPr lang="pl-PL" sz="2400" dirty="0"/>
              <a:t>Wypowiedzenie powinno być dokonane </a:t>
            </a:r>
            <a:r>
              <a:rPr lang="pl-PL" sz="2400" b="1" dirty="0"/>
              <a:t>na piśmie.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Forma pisemna </a:t>
            </a:r>
            <a:r>
              <a:rPr lang="pl-PL" sz="2400" u="sng" dirty="0"/>
              <a:t>nie jest jednak zastrzeżona </a:t>
            </a:r>
            <a:r>
              <a:rPr lang="pl-PL" sz="2400" dirty="0"/>
              <a:t>pod rygorem nieważności (</a:t>
            </a:r>
            <a:r>
              <a:rPr lang="pl-PL" sz="2400" i="1" dirty="0"/>
              <a:t>ad solemnitatem</a:t>
            </a:r>
            <a:r>
              <a:rPr lang="pl-PL" sz="2400" dirty="0"/>
              <a:t>) ani dla celów dowodowych (</a:t>
            </a:r>
            <a:r>
              <a:rPr lang="pl-PL" sz="2400" i="1" dirty="0"/>
              <a:t>ad probationem</a:t>
            </a:r>
            <a:r>
              <a:rPr lang="pl-PL" sz="2400" dirty="0"/>
              <a:t>).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Wypowiedzenie złożone w innej formie (np. ustnej, dorozumianej poprzez niedopuszczenie pracownika do pracy, faksem, e-mailem) jest </a:t>
            </a:r>
            <a:r>
              <a:rPr lang="pl-PL" sz="2400" b="1" dirty="0"/>
              <a:t>skuteczne i ważne, choć wadliwe</a:t>
            </a:r>
            <a:r>
              <a:rPr lang="pl-PL" sz="2400" dirty="0"/>
              <a:t>, może zostać jednak ubezskutecznione przez sąd, jeśli pracownik wytoczy powództwo.</a:t>
            </a:r>
          </a:p>
        </p:txBody>
      </p:sp>
    </p:spTree>
    <p:extLst>
      <p:ext uri="{BB962C8B-B14F-4D97-AF65-F5344CB8AC3E}">
        <p14:creationId xmlns:p14="http://schemas.microsoft.com/office/powerpoint/2010/main" val="25049319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b="1" dirty="0"/>
              <a:t>Okres wypowiedzenia </a:t>
            </a:r>
          </a:p>
          <a:p>
            <a:pPr marL="0" indent="0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to czas, po upływie którego następuje rozwiązanie stosunku pracy na mocy oświadczenia wypowiadającego.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b="1" dirty="0"/>
              <a:t>Termin wypowiedzenia</a:t>
            </a:r>
          </a:p>
          <a:p>
            <a:pPr marL="0" indent="0" algn="ctr">
              <a:buNone/>
            </a:pPr>
            <a:r>
              <a:rPr lang="pl-PL" sz="2400" dirty="0"/>
              <a:t>to określony ustawą dzień, w którym kończy się okres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30619401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pl-PL" sz="2400" dirty="0"/>
              <a:t>Okres wypowiedzenia </a:t>
            </a:r>
            <a:r>
              <a:rPr lang="pl-PL" sz="2400" b="1" dirty="0"/>
              <a:t>umowy o pracę zawartej na okres próbny </a:t>
            </a:r>
            <a:r>
              <a:rPr lang="pl-PL" sz="2400" dirty="0"/>
              <a:t>wynosi:</a:t>
            </a:r>
          </a:p>
          <a:p>
            <a:pPr>
              <a:buNone/>
            </a:pPr>
            <a:endParaRPr lang="pl-PL" sz="2400" dirty="0"/>
          </a:p>
          <a:p>
            <a:pPr>
              <a:buFont typeface="Wingdings" pitchFamily="2" charset="2"/>
              <a:buChar char="ü"/>
            </a:pPr>
            <a:r>
              <a:rPr lang="pl-PL" sz="2400" dirty="0"/>
              <a:t>3 dni robocze, jeżeli okres próbny nie przekracza 2 tygodni;</a:t>
            </a:r>
          </a:p>
          <a:p>
            <a:pPr>
              <a:buNone/>
            </a:pPr>
            <a:endParaRPr lang="pl-PL" sz="2400" dirty="0"/>
          </a:p>
          <a:p>
            <a:pPr>
              <a:buFont typeface="Wingdings" pitchFamily="2" charset="2"/>
              <a:buChar char="ü"/>
            </a:pPr>
            <a:r>
              <a:rPr lang="pl-PL" sz="2400" dirty="0"/>
              <a:t>1 tydzień, jeżeli okres próbny jest dłuższy niż 2 tygodnie;</a:t>
            </a:r>
          </a:p>
          <a:p>
            <a:pPr>
              <a:buNone/>
            </a:pPr>
            <a:endParaRPr lang="pl-PL" sz="2400" dirty="0"/>
          </a:p>
          <a:p>
            <a:pPr>
              <a:buFont typeface="Wingdings" pitchFamily="2" charset="2"/>
              <a:buChar char="ü"/>
            </a:pPr>
            <a:r>
              <a:rPr lang="pl-PL" sz="2400" dirty="0"/>
              <a:t>2 tygodnie, jeżeli okres próbny wynosi 3 miesiące.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None/>
            </a:pPr>
            <a:r>
              <a:rPr lang="pl-PL" sz="2200" dirty="0"/>
              <a:t>Okres wypowiedzenia </a:t>
            </a:r>
            <a:r>
              <a:rPr lang="pl-PL" sz="2200" b="1" dirty="0"/>
              <a:t>umowy o pracę na czas nieokreślony i na czas określony </a:t>
            </a:r>
            <a:r>
              <a:rPr lang="pl-PL" sz="2200" dirty="0"/>
              <a:t>jest uzależniony od okresu zatrudnienia u danego pracodawcy i wynosi:</a:t>
            </a:r>
          </a:p>
          <a:p>
            <a:pPr algn="just">
              <a:buNone/>
            </a:pPr>
            <a:endParaRPr lang="pl-PL" sz="2200" dirty="0"/>
          </a:p>
          <a:p>
            <a:pPr algn="just">
              <a:buFont typeface="Wingdings" pitchFamily="2" charset="2"/>
              <a:buChar char="ü"/>
            </a:pPr>
            <a:r>
              <a:rPr lang="pl-PL" sz="2200" dirty="0"/>
              <a:t>2 tygodnie, jeżeli pracownik był zatrudniony krócej niż 6 miesięcy;</a:t>
            </a:r>
          </a:p>
          <a:p>
            <a:pPr marL="0" indent="0" algn="just">
              <a:buNone/>
            </a:pPr>
            <a:endParaRPr lang="pl-PL" sz="2200" dirty="0"/>
          </a:p>
          <a:p>
            <a:pPr algn="just">
              <a:buFont typeface="Wingdings" pitchFamily="2" charset="2"/>
              <a:buChar char="ü"/>
            </a:pPr>
            <a:r>
              <a:rPr lang="pl-PL" sz="2200" dirty="0"/>
              <a:t> 1 miesiąc, jeżeli pracownik był zatrudniony co najmniej 6 miesięcy;</a:t>
            </a:r>
          </a:p>
          <a:p>
            <a:pPr marL="0" indent="0" algn="just">
              <a:buNone/>
            </a:pPr>
            <a:endParaRPr lang="pl-PL" sz="2200" dirty="0"/>
          </a:p>
          <a:p>
            <a:pPr algn="just">
              <a:buFont typeface="Wingdings" pitchFamily="2" charset="2"/>
              <a:buChar char="ü"/>
            </a:pPr>
            <a:r>
              <a:rPr lang="pl-PL" sz="2200" dirty="0"/>
              <a:t> 3 miesiące, jeżeli pracownik był zatrudniony co najmniej 3 lata.</a:t>
            </a:r>
          </a:p>
          <a:p>
            <a:endParaRPr lang="pl-PL" u="sng" dirty="0"/>
          </a:p>
          <a:p>
            <a:pPr marL="0" indent="0">
              <a:buNone/>
            </a:pPr>
            <a:endParaRPr lang="pl-PL" u="sng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pl-PL" sz="2400" dirty="0"/>
              <a:t>Okres wypowiedzenia umowy o pracę obejmujący tydzień lub miesiąc albo ich wielokrotność kończy się odpowiednio w sobotę lub w ostatnim dniu miesiąca.</a:t>
            </a:r>
          </a:p>
          <a:p>
            <a:pPr algn="ctr">
              <a:buNone/>
            </a:pPr>
            <a:endParaRPr lang="pl-PL" sz="2400" dirty="0"/>
          </a:p>
          <a:p>
            <a:pPr algn="ctr">
              <a:buNone/>
            </a:pPr>
            <a:r>
              <a:rPr lang="pl-PL" sz="2400" dirty="0"/>
              <a:t>(art. 30 </a:t>
            </a:r>
            <a:r>
              <a:rPr lang="pl-PL" sz="2400" dirty="0">
                <a:latin typeface="Times New Roman"/>
                <a:cs typeface="Times New Roman"/>
              </a:rPr>
              <a:t>§ 2¹ </a:t>
            </a:r>
            <a:r>
              <a:rPr lang="pl-PL" sz="2400" dirty="0" err="1">
                <a:latin typeface="Times New Roman"/>
                <a:cs typeface="Times New Roman"/>
              </a:rPr>
              <a:t>k.p</a:t>
            </a:r>
            <a:r>
              <a:rPr lang="pl-PL" sz="2400" dirty="0">
                <a:latin typeface="Times New Roman"/>
                <a:cs typeface="Times New Roman"/>
              </a:rPr>
              <a:t>.)</a:t>
            </a:r>
            <a:endParaRPr lang="pl-PL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Pouczenie o możliwości odwołania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 oświadczeniu pracodawcy o wypowiedzeniu umowy o pracę lub jej rozwiązaniu bez wypowiedzenia powinno być zawarte pouczenie o przysługującym pracownikowi prawie odwołania do sądu pracy.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Odwołanie od wypowiedzenia umowy o pracę wnosi się do sądu pracy </a:t>
            </a:r>
            <a:r>
              <a:rPr lang="pl-PL" sz="2400" u="sng" dirty="0"/>
              <a:t>w </a:t>
            </a:r>
            <a:r>
              <a:rPr lang="pl-PL" sz="2400" u="sng"/>
              <a:t>ciągu 21 </a:t>
            </a:r>
            <a:r>
              <a:rPr lang="pl-PL" sz="2400" u="sng" dirty="0"/>
              <a:t>dni </a:t>
            </a:r>
            <a:r>
              <a:rPr lang="pl-PL" sz="2400" dirty="0"/>
              <a:t>od dnia doręczenia pisma wypowiadającego umowę o pracę.</a:t>
            </a:r>
          </a:p>
        </p:txBody>
      </p:sp>
    </p:spTree>
    <p:extLst>
      <p:ext uri="{BB962C8B-B14F-4D97-AF65-F5344CB8AC3E}">
        <p14:creationId xmlns:p14="http://schemas.microsoft.com/office/powerpoint/2010/main" val="1992202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Szczególna ochrona przed wypowiedzeniem</a:t>
            </a:r>
          </a:p>
          <a:p>
            <a:pPr marL="0" indent="0" algn="just">
              <a:buNone/>
            </a:pPr>
            <a:r>
              <a:rPr lang="pl-PL" sz="2400" dirty="0"/>
              <a:t>Polega na 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obowiązującym pracodawcę zakazie wypowiadania lub zakazie wypowiadania i rozwiązywania umowy o pracę</a:t>
            </a:r>
          </a:p>
          <a:p>
            <a:pPr marL="0" indent="0" algn="just">
              <a:buNone/>
            </a:pPr>
            <a:r>
              <a:rPr lang="pl-PL" sz="2400" dirty="0"/>
              <a:t> albo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na obowiązku uzyskania zgody określonego podmiotu na dokonanie czynności rozwiązującej. </a:t>
            </a:r>
          </a:p>
        </p:txBody>
      </p:sp>
    </p:spTree>
    <p:extLst>
      <p:ext uri="{BB962C8B-B14F-4D97-AF65-F5344CB8AC3E}">
        <p14:creationId xmlns:p14="http://schemas.microsoft.com/office/powerpoint/2010/main" val="175307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pl-PL" sz="2400" dirty="0"/>
              <a:t>Pracodawca </a:t>
            </a:r>
            <a:r>
              <a:rPr lang="pl-PL" sz="2400" b="1" dirty="0"/>
              <a:t>nie może wypowiedzieć </a:t>
            </a:r>
            <a:r>
              <a:rPr lang="pl-PL" sz="2400" dirty="0"/>
              <a:t>umowy o pracę pracownikowi, któremu brakuje </a:t>
            </a:r>
            <a:r>
              <a:rPr lang="pl-PL" sz="2400" b="1" dirty="0"/>
              <a:t>nie więcej niż 4 lata</a:t>
            </a:r>
            <a:r>
              <a:rPr lang="pl-PL" sz="2400" dirty="0"/>
              <a:t> do osiągnięcia wieku emerytalnego, jeżeli okres zatrudnienia umożliwia mu uzyskanie prawa do emerytury z osiągnięciem tego wieku.</a:t>
            </a:r>
          </a:p>
          <a:p>
            <a:pPr algn="ctr">
              <a:buNone/>
            </a:pPr>
            <a:r>
              <a:rPr lang="pl-PL" sz="2400" dirty="0"/>
              <a:t>(art. 39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pPr algn="ctr">
              <a:buNone/>
            </a:pPr>
            <a:r>
              <a:rPr lang="pl-PL" sz="2400" dirty="0"/>
              <a:t>Ochrona nie obowiązuje w razie uzyskania przez pracownika prawa do renty z tytułu całkowitej niezdolności do pracy!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None/>
            </a:pPr>
            <a:r>
              <a:rPr lang="pl-PL" sz="2400" dirty="0"/>
              <a:t>Pracodawca </a:t>
            </a:r>
            <a:r>
              <a:rPr lang="pl-PL" sz="2400" b="1" dirty="0"/>
              <a:t>nie może wypowiedzieć </a:t>
            </a:r>
            <a:r>
              <a:rPr lang="pl-PL" sz="2400" dirty="0"/>
              <a:t>umowy o pracę w czasie: </a:t>
            </a:r>
          </a:p>
          <a:p>
            <a:pPr algn="just">
              <a:buNone/>
            </a:pPr>
            <a:endParaRPr lang="pl-PL" sz="2400" dirty="0"/>
          </a:p>
          <a:p>
            <a:pPr algn="just">
              <a:buFont typeface="Wingdings" pitchFamily="2" charset="2"/>
              <a:buChar char="ü"/>
            </a:pPr>
            <a:r>
              <a:rPr lang="pl-PL" sz="2400" dirty="0"/>
              <a:t>urlopu pracownika, </a:t>
            </a:r>
          </a:p>
          <a:p>
            <a:pPr marL="0" indent="0" algn="just">
              <a:buNone/>
            </a:pPr>
            <a:endParaRPr lang="pl-PL" sz="2400" dirty="0"/>
          </a:p>
          <a:p>
            <a:pPr algn="just">
              <a:buFont typeface="Wingdings" pitchFamily="2" charset="2"/>
              <a:buChar char="ü"/>
            </a:pPr>
            <a:r>
              <a:rPr lang="pl-PL" sz="2400" dirty="0"/>
              <a:t>innej usprawiedliwionej nieobecności pracownika w pracy, jeżeli nie upłynął jeszcze okres uprawniający do rozwiązania umowy o pracę bez wypowiedzenia.</a:t>
            </a:r>
          </a:p>
          <a:p>
            <a:pPr algn="ctr">
              <a:buNone/>
            </a:pPr>
            <a:r>
              <a:rPr lang="pl-PL" sz="2400" dirty="0"/>
              <a:t>(art. 41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	</a:t>
            </a:r>
            <a:r>
              <a:rPr lang="pl-PL" sz="1900" dirty="0"/>
              <a:t>W okresie </a:t>
            </a:r>
            <a:r>
              <a:rPr lang="pl-PL" sz="1900" b="1" dirty="0"/>
              <a:t>ciąży oraz w okresie urlopu </a:t>
            </a:r>
            <a:r>
              <a:rPr lang="pl-PL" sz="1900" dirty="0"/>
              <a:t>macierzyńskiego, a także od dnia złożenia przez pracownika wniosku o udzielenie urlopu macierzyńskiego albo jego części, urlopu na warunkach urlopu macierzyńskiego albo jego części, urlopu ojcowskiego albo jego części, urlopu rodzicielskiego albo jego części - do dnia zakończenia tego urlopu pracodawca nie może:</a:t>
            </a:r>
          </a:p>
          <a:p>
            <a:pPr algn="just"/>
            <a:r>
              <a:rPr lang="pl-PL" sz="1900" dirty="0"/>
              <a:t>1)	prowadzić przygotowań do wypowiedzenia lub rozwiązania bez wypowiedzenia stosunku pracy z tą pracownicą lub tym pracownikiem;</a:t>
            </a:r>
          </a:p>
          <a:p>
            <a:pPr algn="just"/>
            <a:r>
              <a:rPr lang="pl-PL" sz="1900" dirty="0"/>
              <a:t>2)	wypowiedzieć ani rozwiązać stosunku pracy z tą pracownicą lub tym pracownikiem, chyba że zachodzą przyczyny uzasadniające rozwiązanie umowy bez wypowiedzenia z ich winy i reprezentująca pracownicę lub pracownika zakładowa organizacja związkowa wyraziła zgodę na rozwiązanie umowy.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Podporządkowanie umowne: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co do rodzaju pracy (stanowiska pracy);</a:t>
            </a:r>
          </a:p>
          <a:p>
            <a:r>
              <a:rPr lang="pl-PL" dirty="0"/>
              <a:t>co do miejsca pracy;</a:t>
            </a:r>
          </a:p>
          <a:p>
            <a:r>
              <a:rPr lang="pl-PL" dirty="0"/>
              <a:t>co do czasu pracy;</a:t>
            </a:r>
          </a:p>
          <a:p>
            <a:r>
              <a:rPr lang="pl-PL" dirty="0"/>
              <a:t>co do sposobu wykonywania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391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None/>
            </a:pPr>
            <a:r>
              <a:rPr lang="pl-PL" sz="2400" dirty="0"/>
              <a:t>Umowa o pracę zawarta na czas określony lub na okres próbny, która </a:t>
            </a:r>
            <a:r>
              <a:rPr lang="pl-PL" sz="2400" u="sng" dirty="0"/>
              <a:t>uległaby rozwiązaniu po upływie trzeciego miesiąca ciąży</a:t>
            </a:r>
            <a:r>
              <a:rPr lang="pl-PL" sz="2400" dirty="0"/>
              <a:t>, </a:t>
            </a:r>
            <a:r>
              <a:rPr lang="pl-PL" sz="2400" b="1" dirty="0"/>
              <a:t>ulega przedłużeniu do dnia porodu.</a:t>
            </a:r>
          </a:p>
          <a:p>
            <a:pPr algn="just">
              <a:buNone/>
            </a:pPr>
            <a:r>
              <a:rPr lang="pl-PL" sz="2400" dirty="0"/>
              <a:t>Nie dotyczy to umowy na okres próbny nieprzekraczający jednego miesiąca oraz umowy o pracę na czas określony zawartej w celu zastępstwa pracownika w czasie jego usprawiedliwionej nieobecności w pracy!!!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Dodatkowe warunki prawidłowości wypowiedzenia przez pracodawcę  umowy na czas określony </a:t>
            </a:r>
          </a:p>
          <a:p>
            <a:pPr marL="0" indent="0" algn="ctr">
              <a:buNone/>
            </a:pPr>
            <a:r>
              <a:rPr lang="pl-PL" b="1" dirty="0"/>
              <a:t>i </a:t>
            </a:r>
            <a:r>
              <a:rPr lang="pl-PL" b="1"/>
              <a:t>na czas nieokreślony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674791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b="1" dirty="0"/>
              <a:t>Powszechna ochrona przez wypowiedzeniem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Na powszechną ochronę przez wypowiedzeniem składa się: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obowiązek uzasadnienia wypowiedzenia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oraz 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 obowiązek uprzedniej konsultacji wypowiedzenia z zakładową organizacją związkową.</a:t>
            </a:r>
          </a:p>
        </p:txBody>
      </p:sp>
    </p:spTree>
    <p:extLst>
      <p:ext uri="{BB962C8B-B14F-4D97-AF65-F5344CB8AC3E}">
        <p14:creationId xmlns:p14="http://schemas.microsoft.com/office/powerpoint/2010/main" val="10940944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Obowiązek uzasadnienia wypowiedzenia, </a:t>
            </a:r>
          </a:p>
          <a:p>
            <a:pPr marL="0" indent="0">
              <a:buNone/>
            </a:pPr>
            <a:r>
              <a:rPr lang="pl-PL" dirty="0"/>
              <a:t>czyli</a:t>
            </a:r>
          </a:p>
          <a:p>
            <a:pPr marL="0" indent="0">
              <a:buNone/>
            </a:pPr>
            <a:r>
              <a:rPr lang="pl-PL" dirty="0"/>
              <a:t>obowiązek podania przyczyny uniemożliwiającej dalsze zatrudnianie  pracownika (art. 30§4 k. p.). Przyczyna powinna być konkretna i rzeczywista.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4891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Naruszenie art. 30 § 4 k. p. może polegać na niewskazaniu w ogóle przyczyny rozwiązania umowy o pracę lub na pozornym, niewystarczająco jasnym i konkretnym jej wskazaniu.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1800" dirty="0"/>
              <a:t>(por. wyrok SN  z 18 kwietnia 2001 r., I PKN 370/00, OSNP 2003, nr 3, poz. 65)</a:t>
            </a:r>
          </a:p>
        </p:txBody>
      </p:sp>
    </p:spTree>
    <p:extLst>
      <p:ext uri="{BB962C8B-B14F-4D97-AF65-F5344CB8AC3E}">
        <p14:creationId xmlns:p14="http://schemas.microsoft.com/office/powerpoint/2010/main" val="1286597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Konsultacja z zakładową organizacją związkową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400" dirty="0"/>
              <a:t>O zamiarze wypowiedzenia pracownikowi umowy o pracę zawartej na czas nieokreślony lub na czas  określony pracodawca zawiadamia na piśmie reprezentującą pracownika zakładową organizację związkową, podając przyczynę uzasadniającą rozwiązanie umowy.</a:t>
            </a:r>
          </a:p>
        </p:txBody>
      </p:sp>
    </p:spTree>
    <p:extLst>
      <p:ext uri="{BB962C8B-B14F-4D97-AF65-F5344CB8AC3E}">
        <p14:creationId xmlns:p14="http://schemas.microsoft.com/office/powerpoint/2010/main" val="4024409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	Jeżeli zakładowa organizacja związkowa uważa, że wypowiedzenie byłoby nieuzasadnione, może </a:t>
            </a:r>
            <a:r>
              <a:rPr lang="pl-PL" sz="2400" b="1" dirty="0"/>
              <a:t>w ciągu 5 dni </a:t>
            </a:r>
            <a:r>
              <a:rPr lang="pl-PL" sz="2400" dirty="0"/>
              <a:t>od otrzymania zawiadomienia zgłosić na piśmie pracodawcy </a:t>
            </a:r>
            <a:r>
              <a:rPr lang="pl-PL" sz="2400" b="1" dirty="0"/>
              <a:t>umotywowane zastrzeżenia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6175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Roszczenia pracownika z tytułu nieprawidłowego wypowiedzenia umowy o pracę przez pracodawcę</a:t>
            </a:r>
          </a:p>
        </p:txBody>
      </p:sp>
    </p:spTree>
    <p:extLst>
      <p:ext uri="{BB962C8B-B14F-4D97-AF65-F5344CB8AC3E}">
        <p14:creationId xmlns:p14="http://schemas.microsoft.com/office/powerpoint/2010/main" val="17830579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W razie ustalenia, że wypowiedzenie </a:t>
            </a:r>
            <a:r>
              <a:rPr lang="pl-PL" sz="2400" b="1" dirty="0"/>
              <a:t>umowy o pracę zawartej na czas nieokreślony lub na czas określony </a:t>
            </a:r>
            <a:r>
              <a:rPr lang="pl-PL" sz="2400" dirty="0"/>
              <a:t>jest </a:t>
            </a:r>
            <a:r>
              <a:rPr lang="pl-PL" sz="2400" u="sng" dirty="0"/>
              <a:t>nieuzasadnione</a:t>
            </a:r>
            <a:r>
              <a:rPr lang="pl-PL" sz="2400" dirty="0"/>
              <a:t> lub </a:t>
            </a:r>
            <a:r>
              <a:rPr lang="pl-PL" sz="2400" u="sng" dirty="0"/>
              <a:t>narusza przepisy o wypowiadaniu umów o pracę</a:t>
            </a:r>
            <a:r>
              <a:rPr lang="pl-PL" sz="2400" dirty="0"/>
              <a:t>, </a:t>
            </a:r>
          </a:p>
          <a:p>
            <a:pPr marL="0" indent="0" algn="just">
              <a:buNone/>
            </a:pPr>
            <a:r>
              <a:rPr lang="pl-PL" sz="2400" dirty="0"/>
              <a:t>sąd pracy - stosownie do żądania pracownika – orzeka:</a:t>
            </a:r>
          </a:p>
          <a:p>
            <a:pPr marL="0" indent="0" algn="just">
              <a:buNone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o </a:t>
            </a:r>
            <a:r>
              <a:rPr lang="pl-PL" sz="2400" b="1" dirty="0"/>
              <a:t>bezskuteczności wypowiedzenia</a:t>
            </a:r>
            <a:r>
              <a:rPr lang="pl-PL" sz="2400" dirty="0"/>
              <a:t>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a jeżeli umowa uległa już rozwiązaniu o </a:t>
            </a:r>
            <a:r>
              <a:rPr lang="pl-PL" sz="2400" b="1" dirty="0"/>
              <a:t>przywróceniu pracownika do pracy na poprzednich warunkach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albo </a:t>
            </a:r>
            <a:r>
              <a:rPr lang="pl-PL" sz="2400" b="1" dirty="0"/>
              <a:t>o odszkodowaniu</a:t>
            </a:r>
            <a:r>
              <a:rPr lang="pl-PL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670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Sąd pracy może </a:t>
            </a:r>
            <a:r>
              <a:rPr lang="pl-PL" sz="2400" b="1" dirty="0"/>
              <a:t>nie uwzględnić żądania </a:t>
            </a:r>
            <a:r>
              <a:rPr lang="pl-PL" sz="2400" dirty="0"/>
              <a:t>pracownika uznania wypowiedzenia za bezskuteczne lub przywrócenia do pracy, jeżeli ustali, że uwzględnienie takiego żądania jest </a:t>
            </a:r>
            <a:r>
              <a:rPr lang="pl-PL" sz="2400" u="sng" dirty="0"/>
              <a:t>niemożliwe lub niecelowe</a:t>
            </a:r>
            <a:r>
              <a:rPr lang="pl-PL" sz="2400" dirty="0"/>
              <a:t>; w takim przypadku sąd pracy orzeka o </a:t>
            </a:r>
            <a:r>
              <a:rPr lang="pl-PL" sz="2400" u="sng" dirty="0"/>
              <a:t>odszkodowaniu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371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Pracownik zobowiązany jest do wykonywania </a:t>
            </a:r>
            <a:r>
              <a:rPr lang="pl-PL" sz="2400" b="1" dirty="0"/>
              <a:t>tylko takich poleceń</a:t>
            </a:r>
            <a:r>
              <a:rPr lang="pl-PL" sz="2400" dirty="0"/>
              <a:t>, które </a:t>
            </a:r>
            <a:r>
              <a:rPr lang="pl-PL" sz="2400" b="1" dirty="0"/>
              <a:t>nie są sprzeczne </a:t>
            </a:r>
            <a:r>
              <a:rPr lang="pl-PL" sz="2400" dirty="0"/>
              <a:t>z:</a:t>
            </a:r>
          </a:p>
          <a:p>
            <a:pPr marL="0" indent="0" algn="ctr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przepisami prawa lub </a:t>
            </a:r>
          </a:p>
          <a:p>
            <a:pPr>
              <a:buFontTx/>
              <a:buChar char="-"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umową o pracę (art. 100 </a:t>
            </a:r>
            <a:r>
              <a:rPr lang="pl-PL" sz="2400" dirty="0" err="1"/>
              <a:t>k.p</a:t>
            </a:r>
            <a:r>
              <a:rPr lang="pl-PL" sz="2400" dirty="0"/>
              <a:t>.) oraz </a:t>
            </a:r>
          </a:p>
          <a:p>
            <a:pPr>
              <a:buFontTx/>
              <a:buChar char="-"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zasadami współżycia społecznego (art. 58 § 2 k.c. w zw. z art. 300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65783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Pracodawca </a:t>
            </a:r>
            <a:r>
              <a:rPr lang="pl-PL" sz="2400" b="1" dirty="0"/>
              <a:t>może odmówić </a:t>
            </a:r>
            <a:r>
              <a:rPr lang="pl-PL" sz="2400" dirty="0"/>
              <a:t>ponownego zatrudnienia pracownika, jeżeli w ciągu </a:t>
            </a:r>
            <a:r>
              <a:rPr lang="pl-PL" sz="2400" u="sng" dirty="0"/>
              <a:t>7 dni od przywrócenia do pracy </a:t>
            </a:r>
            <a:r>
              <a:rPr lang="pl-PL" sz="2400" dirty="0"/>
              <a:t>nie zgłosił on gotowości niezwłocznego podjęcia pracy, chyba że przekroczenie terminu nastąpiło z przyczyn niezależnych od pracownika.</a:t>
            </a:r>
          </a:p>
        </p:txBody>
      </p:sp>
    </p:spTree>
    <p:extLst>
      <p:ext uri="{BB962C8B-B14F-4D97-AF65-F5344CB8AC3E}">
        <p14:creationId xmlns:p14="http://schemas.microsoft.com/office/powerpoint/2010/main" val="14641900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Pracownikowi, który podjął pracę w wyniku przywrócenia do pracy, przysługuje:</a:t>
            </a:r>
          </a:p>
          <a:p>
            <a:pPr marL="0" indent="0">
              <a:buNone/>
            </a:pP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wynagrodzenie za czas pozostawania bez pracy,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nie więcej jednak niż za 2 miesiące,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a gdy okres wypowiedzenia wynosił 3 miesiące - nie więcej niż za 1 miesiąc.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jeżeli umowę o pracę rozwiązano ze wskazanym w </a:t>
            </a:r>
            <a:r>
              <a:rPr lang="pl-PL" sz="2000" dirty="0" err="1"/>
              <a:t>k.p</a:t>
            </a:r>
            <a:r>
              <a:rPr lang="pl-PL" sz="2000" dirty="0"/>
              <a:t>. lub w przepisach pozakodeksowych pracownikiem szczególnie chronionym wynagrodzenie przysługuje za cały czas pozostawania bez pracy.</a:t>
            </a:r>
          </a:p>
        </p:txBody>
      </p:sp>
    </p:spTree>
    <p:extLst>
      <p:ext uri="{BB962C8B-B14F-4D97-AF65-F5344CB8AC3E}">
        <p14:creationId xmlns:p14="http://schemas.microsoft.com/office/powerpoint/2010/main" val="422234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Odszkodowanie przysługuje w wysokości wynagrodzenia za okres </a:t>
            </a:r>
            <a:r>
              <a:rPr lang="pl-PL" sz="2400" u="sng" dirty="0"/>
              <a:t>od 2 tygodni do 3 miesięcy</a:t>
            </a:r>
            <a:r>
              <a:rPr lang="pl-PL" sz="2400" dirty="0"/>
              <a:t>, nie niższej jednak od wynagrodzenia za okres wypowiedzenia.</a:t>
            </a:r>
          </a:p>
          <a:p>
            <a:pPr marL="0" indent="0" algn="ctr">
              <a:buNone/>
            </a:pPr>
            <a:r>
              <a:rPr lang="pl-PL" sz="2400" dirty="0"/>
              <a:t>W przypadku wypowiedzenia umowy o </a:t>
            </a:r>
            <a:r>
              <a:rPr lang="pl-PL" sz="2400" u="sng" dirty="0"/>
              <a:t>pracę zawartej na czas określony</a:t>
            </a:r>
            <a:r>
              <a:rPr lang="pl-PL" sz="2400" dirty="0"/>
              <a:t>, której termin, do którego umowa ta miała trwać, określony w umowie upłynął przed wydaniem orzeczenia przez sąd pracy, lub gdy przywrócenie do pracy byłoby niewskazane ze względu na krótki okres, jaki pozostał do upływu tego terminu, odszkodowanie przysługuje w wysokości wynagrodzenia za czas, do upływu którego umowa miała trwać, nie więcej jednak niż za okres 3 miesięcy.</a:t>
            </a:r>
          </a:p>
        </p:txBody>
      </p:sp>
    </p:spTree>
    <p:extLst>
      <p:ext uri="{BB962C8B-B14F-4D97-AF65-F5344CB8AC3E}">
        <p14:creationId xmlns:p14="http://schemas.microsoft.com/office/powerpoint/2010/main" val="93030520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W razie zastosowania </a:t>
            </a:r>
            <a:r>
              <a:rPr lang="pl-PL" sz="2400" b="1" dirty="0"/>
              <a:t>okresu wypowiedzenia </a:t>
            </a:r>
            <a:r>
              <a:rPr lang="pl-PL" sz="2400" u="sng" dirty="0"/>
              <a:t>krótszego niż wymagany</a:t>
            </a:r>
            <a:r>
              <a:rPr lang="pl-PL" sz="2400" dirty="0"/>
              <a:t>, umowa o pracę rozwiązuje się z upływem okresu wymaganego, a pracownikowi przysługuje </a:t>
            </a:r>
            <a:r>
              <a:rPr lang="pl-PL" sz="2400" b="1" dirty="0"/>
              <a:t>wynagrodzenie</a:t>
            </a:r>
            <a:r>
              <a:rPr lang="pl-PL" sz="2400" dirty="0"/>
              <a:t> do czasu rozwiązania umowy.</a:t>
            </a:r>
          </a:p>
        </p:txBody>
      </p:sp>
    </p:spTree>
    <p:extLst>
      <p:ext uri="{BB962C8B-B14F-4D97-AF65-F5344CB8AC3E}">
        <p14:creationId xmlns:p14="http://schemas.microsoft.com/office/powerpoint/2010/main" val="26298437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/>
              <a:t>Jeżeli wypowiedzenie umowy o pracę zawartej na </a:t>
            </a:r>
          </a:p>
          <a:p>
            <a:pPr marL="0" indent="0" algn="ctr">
              <a:buNone/>
            </a:pPr>
            <a:r>
              <a:rPr lang="pl-PL" b="1" dirty="0"/>
              <a:t>okres próbny </a:t>
            </a:r>
            <a:r>
              <a:rPr lang="pl-PL" dirty="0"/>
              <a:t>nastąpiło z naruszeniem przepisów o wypowiadaniu tych umów, pracownikowi (za wyjątkiem niektórych podmiotów objętych szczególną ochroną )</a:t>
            </a:r>
          </a:p>
          <a:p>
            <a:pPr marL="0" indent="0" algn="ctr">
              <a:buNone/>
            </a:pPr>
            <a:r>
              <a:rPr lang="pl-PL" dirty="0"/>
              <a:t>przysługuje </a:t>
            </a:r>
            <a:r>
              <a:rPr lang="pl-PL" b="1" dirty="0"/>
              <a:t>wyłącznie odszkodowanie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97751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4000" dirty="0"/>
              <a:t>Zmiana treści umowy o pracę</a:t>
            </a:r>
          </a:p>
        </p:txBody>
      </p:sp>
    </p:spTree>
    <p:extLst>
      <p:ext uri="{BB962C8B-B14F-4D97-AF65-F5344CB8AC3E}">
        <p14:creationId xmlns:p14="http://schemas.microsoft.com/office/powerpoint/2010/main" val="2178232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ZMIANA TREŚCI UMOWY O PRACĘ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1. definitywna                                       2. czasowa</a:t>
            </a:r>
          </a:p>
          <a:p>
            <a:pPr marL="0" indent="0">
              <a:buNone/>
            </a:pPr>
            <a:r>
              <a:rPr lang="pl-PL" dirty="0"/>
              <a:t>            ↓</a:t>
            </a:r>
          </a:p>
          <a:p>
            <a:pPr marL="0" indent="0">
              <a:buNone/>
            </a:pPr>
            <a:r>
              <a:rPr lang="pl-PL" dirty="0"/>
              <a:t>Czynności prawne                          polecenia pracodawcy</a:t>
            </a:r>
          </a:p>
          <a:p>
            <a:pPr marL="0" indent="0">
              <a:buNone/>
            </a:pPr>
            <a:r>
              <a:rPr lang="pl-PL" dirty="0"/>
              <a:t>    ↓                       ↓</a:t>
            </a:r>
          </a:p>
          <a:p>
            <a:pPr marL="0" indent="0">
              <a:buNone/>
            </a:pPr>
            <a:r>
              <a:rPr lang="pl-PL" dirty="0"/>
              <a:t>dwustronne    jednostronne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613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Wypowiedzenie zmieniające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Wypowiedzenie warunków pracy lub płacy uważa się za dokonane, jeżeli pracownikowi zaproponowano na piśmie nowe warunki.</a:t>
            </a:r>
          </a:p>
        </p:txBody>
      </p:sp>
    </p:spTree>
    <p:extLst>
      <p:ext uri="{BB962C8B-B14F-4D97-AF65-F5344CB8AC3E}">
        <p14:creationId xmlns:p14="http://schemas.microsoft.com/office/powerpoint/2010/main" val="102172170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Wypowiedzenie zmieniające</a:t>
            </a:r>
          </a:p>
          <a:p>
            <a:pPr marL="0" indent="0" algn="ctr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w razie </a:t>
            </a:r>
            <a:r>
              <a:rPr lang="pl-PL" sz="2000" u="sng" dirty="0"/>
              <a:t>odmowy</a:t>
            </a:r>
            <a:r>
              <a:rPr lang="pl-PL" sz="2000" dirty="0"/>
              <a:t> przyjęcia przez pracownika zaproponowanych warunków pracy lub płacy, umowa o pracę </a:t>
            </a:r>
            <a:r>
              <a:rPr lang="pl-PL" sz="2000" u="sng" dirty="0"/>
              <a:t>rozwiązuje się </a:t>
            </a:r>
            <a:r>
              <a:rPr lang="pl-PL" sz="2000" dirty="0"/>
              <a:t>z upływem okresu dokonanego wypowiedzenia.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pismo pracodawcy wypowiadające warunki pracy lub płacy powinno zawierać pouczenie w sprawie </a:t>
            </a:r>
            <a:r>
              <a:rPr lang="pl-PL" sz="2000" u="sng" dirty="0"/>
              <a:t>terminu</a:t>
            </a:r>
            <a:r>
              <a:rPr lang="pl-PL" sz="2000" dirty="0"/>
              <a:t> na zajęcie stanowiska przez pracownika.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w razie braku takiego pouczenia, pracownik może </a:t>
            </a:r>
            <a:r>
              <a:rPr lang="pl-PL" sz="2000" u="sng" dirty="0"/>
              <a:t>do końca okresu wypowiedzenia</a:t>
            </a:r>
            <a:r>
              <a:rPr lang="pl-PL" sz="2000" dirty="0"/>
              <a:t> złożyć oświadczenie o odmowie przyjęcia zaproponowanych warunków.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jeżeli pouczony o terminie pracownik </a:t>
            </a:r>
            <a:r>
              <a:rPr lang="pl-PL" sz="2000" u="sng" dirty="0"/>
              <a:t>przed upływem połowy okresu </a:t>
            </a:r>
            <a:r>
              <a:rPr lang="pl-PL" sz="2000" dirty="0"/>
              <a:t>wypowiedzenia nie złoży oświadczenia o odmowie przyjęcia zaproponowanych warunków, uważa się, że wyraził zgodę na te warunki.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412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Przepisy o wypowiedzeniu umowy o pracę stosuje się co do zasady odpowiednio do wypowiedzenia wynikających z umowy warunków pracy i płacy.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7681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i="1" dirty="0"/>
              <a:t>Cechy stosunku pracy c.d.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b="1" dirty="0"/>
              <a:t>Osobiste świadczenie</a:t>
            </a:r>
            <a:r>
              <a:rPr lang="pl-PL" sz="2400" dirty="0"/>
              <a:t> </a:t>
            </a:r>
            <a:r>
              <a:rPr lang="pl-PL" sz="2400" b="1" dirty="0"/>
              <a:t>pracy</a:t>
            </a:r>
          </a:p>
          <a:p>
            <a:pPr algn="ctr"/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Pracownik </a:t>
            </a:r>
            <a:r>
              <a:rPr lang="pl-PL" sz="2400" b="1" dirty="0"/>
              <a:t>zobowiązuje się</a:t>
            </a:r>
            <a:r>
              <a:rPr lang="pl-PL" sz="2400" dirty="0"/>
              <a:t> do wykonywania pracy (art. 22 § 1 k. p.).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Nie ma możliwości samodzielnego podstawienia zastępcy.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6052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pl-PL" b="1" dirty="0"/>
              <a:t>Rozwiązane umowy o pracę bez wypowiedzenia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Forma rozwiązania  bez  wypowiedzenia</a:t>
            </a:r>
          </a:p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Rozwiązanie bez wypowiedzenia powinno być dokonane na piśmie.</a:t>
            </a:r>
          </a:p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Forma pisemna nie jest jednak zastrzeżona pod rygorem nieważności </a:t>
            </a:r>
            <a:r>
              <a:rPr lang="pl-PL" sz="2400" i="1" dirty="0"/>
              <a:t>(ad solemnitatem) </a:t>
            </a:r>
            <a:r>
              <a:rPr lang="pl-PL" sz="2400" dirty="0"/>
              <a:t>ani dla celów dowodowych </a:t>
            </a:r>
            <a:r>
              <a:rPr lang="pl-PL" sz="2400" i="1" dirty="0"/>
              <a:t>(ad probationem).</a:t>
            </a:r>
          </a:p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Oświadczenie o rozwiązaniu umowy bez wypowiedzenia złożone w innej formie (np. ustnej, dorozumianej poprzez niedopuszczenie pracownika do pracy, faksem, e-mailem) jest </a:t>
            </a:r>
            <a:r>
              <a:rPr lang="pl-PL" sz="2400" b="1" dirty="0"/>
              <a:t>skuteczne i ważne</a:t>
            </a:r>
            <a:r>
              <a:rPr lang="pl-PL" sz="2400" dirty="0"/>
              <a:t>, choć </a:t>
            </a:r>
            <a:r>
              <a:rPr lang="pl-PL" sz="2400" b="1" dirty="0"/>
              <a:t>wadliwe</a:t>
            </a:r>
            <a:r>
              <a:rPr lang="pl-PL" sz="2400" dirty="0"/>
              <a:t>, może zostać jednak </a:t>
            </a:r>
            <a:r>
              <a:rPr lang="pl-PL" sz="2400" b="1" dirty="0"/>
              <a:t>ubezskutecznione przez sąd</a:t>
            </a:r>
            <a:r>
              <a:rPr lang="pl-PL" sz="2400" dirty="0"/>
              <a:t>, jeśli pracownik wytoczy powództwo.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177330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Pracodawca może rozwiązać umowę o pracę bez wypowiedzenia </a:t>
            </a:r>
            <a:r>
              <a:rPr lang="pl-PL" sz="2400" b="1" dirty="0"/>
              <a:t>z winy pracownika </a:t>
            </a:r>
            <a:r>
              <a:rPr lang="pl-PL" sz="2400" dirty="0"/>
              <a:t>w razie: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ciężkiego naruszenia przez pracownika podstawowych obowiązków pracowniczych;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popełnienia przez pracownika w czasie trwania umowy o pracę przestępstwa, które uniemożliwia dalsze zatrudnianie go na zajmowanym stanowisku, jeżeli przestępstwo jest oczywiste lub zostało stwierdzone prawomocnym wyrokiem;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zawinionej przez pracownika utraty uprawnień koniecznych do wykonywania pracy na zajmowanym stanowisku.</a:t>
            </a:r>
          </a:p>
          <a:p>
            <a:pPr marL="0" indent="0" algn="ctr">
              <a:buNone/>
            </a:pPr>
            <a:r>
              <a:rPr lang="pl-PL" sz="2400" dirty="0"/>
              <a:t>            (art. 52§1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9334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Rozwiązanie umowy o pracę bez wypowiedzenia z winy pracownika nie może nastąpić </a:t>
            </a:r>
            <a:r>
              <a:rPr lang="pl-PL" sz="2400" b="1" dirty="0"/>
              <a:t>po upływie 1 miesiąca </a:t>
            </a:r>
            <a:r>
              <a:rPr lang="pl-PL" sz="2400" dirty="0"/>
              <a:t>od uzyskania przez pracodawcę wiadomości o okoliczności uzasadniającej rozwiązanie umowy.</a:t>
            </a:r>
          </a:p>
        </p:txBody>
      </p:sp>
    </p:spTree>
    <p:extLst>
      <p:ext uri="{BB962C8B-B14F-4D97-AF65-F5344CB8AC3E}">
        <p14:creationId xmlns:p14="http://schemas.microsoft.com/office/powerpoint/2010/main" val="137990261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Pracodawca podejmuje decyzję w sprawie rozwiązania umowy po </a:t>
            </a:r>
            <a:r>
              <a:rPr lang="pl-PL" sz="2400" b="1" dirty="0"/>
              <a:t>zasięgnięciu opinii </a:t>
            </a:r>
            <a:r>
              <a:rPr lang="pl-PL" sz="2400" dirty="0"/>
              <a:t>reprezentującej pracownika </a:t>
            </a:r>
            <a:r>
              <a:rPr lang="pl-PL" sz="2400" u="sng" dirty="0"/>
              <a:t>zakładowej organizacji związkowej</a:t>
            </a:r>
            <a:r>
              <a:rPr lang="pl-PL" sz="2400" dirty="0"/>
              <a:t>, którą zawiadamia o przyczynie uzasadniającej rozwiązanie umowy. </a:t>
            </a:r>
          </a:p>
          <a:p>
            <a:pPr marL="0" indent="0" algn="ctr">
              <a:buNone/>
            </a:pPr>
            <a:r>
              <a:rPr lang="pl-PL" sz="2400" dirty="0"/>
              <a:t>W razie zastrzeżeń co do zasadności rozwiązania umowy zakładowa organizacja związkowa wyraża swoją opinię </a:t>
            </a:r>
            <a:r>
              <a:rPr lang="pl-PL" sz="2400" b="1" dirty="0"/>
              <a:t>niezwłocznie, nie później jednak niż w ciągu 3 dni.</a:t>
            </a:r>
          </a:p>
        </p:txBody>
      </p:sp>
    </p:spTree>
    <p:extLst>
      <p:ext uri="{BB962C8B-B14F-4D97-AF65-F5344CB8AC3E}">
        <p14:creationId xmlns:p14="http://schemas.microsoft.com/office/powerpoint/2010/main" val="134312562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Pracodawca może rozwiązać umowę o pracę bez wypowiedzenia (z przyczyn niezawinionych):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jeżeli niezdolność pracownika do pracy wskutek choroby trwa:</a:t>
            </a:r>
          </a:p>
          <a:p>
            <a:pPr marL="0" indent="0" algn="just">
              <a:buNone/>
            </a:pPr>
            <a:r>
              <a:rPr lang="pl-PL" sz="2400" dirty="0"/>
              <a:t>a)  dłużej niż 3 miesiące - gdy pracownik był zatrudniony u danego pracodawcy </a:t>
            </a:r>
            <a:r>
              <a:rPr lang="pl-PL" sz="2400" b="1" dirty="0"/>
              <a:t>krócej niż 6 miesięcy</a:t>
            </a:r>
            <a:r>
              <a:rPr lang="pl-PL" sz="2400" dirty="0"/>
              <a:t>,</a:t>
            </a:r>
          </a:p>
          <a:p>
            <a:pPr marL="0" indent="0" algn="just">
              <a:buNone/>
            </a:pPr>
            <a:r>
              <a:rPr lang="pl-PL" sz="2400" dirty="0"/>
              <a:t>b)  dłużej niż łączny okres pobierania z tego tytułu wynagrodzenia i zasiłku oraz pobierania świadczenia rehabilitacyjnego przez pierwsze 3 miesiące - gdy pracownik był zatrudniony u danego pracodawcy </a:t>
            </a:r>
            <a:r>
              <a:rPr lang="pl-PL" sz="2400" b="1" dirty="0"/>
              <a:t>co najmniej 6 miesięcy lub jeżeli niezdolność do pracy została spowodowana wypadkiem przy pracy albo chorobą zawodową</a:t>
            </a:r>
            <a:r>
              <a:rPr lang="pl-PL" sz="2400" dirty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w razie usprawiedliwionej nieobecności pracownika w pracy z innych przyczyn niż wymienione wyżej, trwającej dłużej niż 1 miesiąc.</a:t>
            </a:r>
          </a:p>
          <a:p>
            <a:pPr marL="0" indent="0" algn="ctr">
              <a:buNone/>
            </a:pPr>
            <a:r>
              <a:rPr lang="pl-PL" sz="2400" dirty="0"/>
              <a:t>                   (art. 53§1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5008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dirty="0"/>
              <a:t>Rozwiązanie umowy o pracę bez wypowiedzenia nie może nastąpić: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 w razie nieobecności pracownika w pracy z powodu sprawowania opieki nad dzieckiem - w okresie pobierania z tego tytułu zasiłku,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w przypadku odosobnienia pracownika ze względu na chorobę zakaźną - w okresie pobierania z tego tytułu wynagrodzenia i zasiłku.</a:t>
            </a:r>
          </a:p>
        </p:txBody>
      </p:sp>
    </p:spTree>
    <p:extLst>
      <p:ext uri="{BB962C8B-B14F-4D97-AF65-F5344CB8AC3E}">
        <p14:creationId xmlns:p14="http://schemas.microsoft.com/office/powerpoint/2010/main" val="306391782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Rozwiązanie umowy o pracę bez wypowiedzenia nie może nastąpić po </a:t>
            </a:r>
            <a:r>
              <a:rPr lang="pl-PL" u="sng" dirty="0"/>
              <a:t>stawieniu się </a:t>
            </a:r>
            <a:r>
              <a:rPr lang="pl-PL" dirty="0"/>
              <a:t>pracownika do pracy </a:t>
            </a:r>
          </a:p>
          <a:p>
            <a:pPr marL="0" indent="0" algn="ctr">
              <a:buNone/>
            </a:pPr>
            <a:r>
              <a:rPr lang="pl-PL" u="sng" dirty="0"/>
              <a:t>w związku z ustaniem</a:t>
            </a:r>
            <a:r>
              <a:rPr lang="pl-PL" dirty="0"/>
              <a:t> przyczyny nieobecności.</a:t>
            </a:r>
          </a:p>
        </p:txBody>
      </p:sp>
    </p:spTree>
    <p:extLst>
      <p:ext uri="{BB962C8B-B14F-4D97-AF65-F5344CB8AC3E}">
        <p14:creationId xmlns:p14="http://schemas.microsoft.com/office/powerpoint/2010/main" val="27300831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Pracodawca powinien </a:t>
            </a:r>
            <a:r>
              <a:rPr lang="pl-PL" u="sng" dirty="0"/>
              <a:t>w miarę możliwości </a:t>
            </a:r>
            <a:r>
              <a:rPr lang="pl-PL" dirty="0"/>
              <a:t>ponownie zatrudnić pracownika, który w okresie </a:t>
            </a:r>
            <a:r>
              <a:rPr lang="pl-PL" b="1" dirty="0"/>
              <a:t>6 miesięcy </a:t>
            </a:r>
            <a:r>
              <a:rPr lang="pl-PL" dirty="0"/>
              <a:t>od rozwiązania umowy o pracę bez wypowiedzenia zgłosi swój powrót do pracy niezwłocznie po ustaniu </a:t>
            </a:r>
            <a:r>
              <a:rPr lang="pl-PL"/>
              <a:t>przyczyn nieobecności.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797576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Roszczenia pracownika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Pracownikowi, z którym rozwiązano umowę o pracę bez wypowiedzenia z naruszeniem przepisów o rozwiązywaniu umów o pracę w tym trybie, przysługuje roszczenie o:</a:t>
            </a:r>
          </a:p>
          <a:p>
            <a:pPr marL="0" indent="0">
              <a:buNone/>
            </a:pPr>
            <a:endParaRPr lang="pl-PL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 przywrócenie do pracy na poprzednich warunkach </a:t>
            </a:r>
          </a:p>
          <a:p>
            <a:pPr marL="0" indent="0">
              <a:buNone/>
            </a:pPr>
            <a:r>
              <a:rPr lang="pl-PL" sz="2400" dirty="0"/>
              <a:t>albo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 odszkodowanie. </a:t>
            </a:r>
          </a:p>
        </p:txBody>
      </p:sp>
    </p:spTree>
    <p:extLst>
      <p:ext uri="{BB962C8B-B14F-4D97-AF65-F5344CB8AC3E}">
        <p14:creationId xmlns:p14="http://schemas.microsoft.com/office/powerpoint/2010/main" val="2913166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000" b="1" i="1" dirty="0"/>
              <a:t>Cechy stosunku pracy c.d.</a:t>
            </a:r>
          </a:p>
          <a:p>
            <a:pPr marL="0" indent="0" algn="ctr">
              <a:buNone/>
            </a:pPr>
            <a:r>
              <a:rPr lang="pl-PL" sz="2000" b="1" dirty="0"/>
              <a:t>Ryzyko pracodawcy</a:t>
            </a:r>
          </a:p>
          <a:p>
            <a:pPr marL="0" indent="0" algn="ctr">
              <a:buNone/>
            </a:pPr>
            <a:endParaRPr lang="pl-PL" sz="2000" b="1" dirty="0"/>
          </a:p>
          <a:p>
            <a:pPr marL="0" indent="0" algn="just">
              <a:buNone/>
            </a:pPr>
            <a:r>
              <a:rPr lang="pl-PL" sz="2000" b="1" dirty="0"/>
              <a:t>Ryzyko ekonomiczne</a:t>
            </a:r>
          </a:p>
          <a:p>
            <a:pPr marL="0" indent="0" algn="just">
              <a:buNone/>
            </a:pPr>
            <a:r>
              <a:rPr lang="pl-PL" sz="2000" dirty="0"/>
              <a:t>Polega na obciążeniu pracodawcy obowiązkiem wypłaty wynagrodzenia i realizacji innych świadczeń wynikających ze stosunku pracy niezależnie od efektów ekonomicznych prowadzonej działalności.</a:t>
            </a:r>
          </a:p>
          <a:p>
            <a:pPr marL="0" indent="0" algn="just">
              <a:buNone/>
            </a:pPr>
            <a:endParaRPr lang="pl-PL" sz="2000" b="1" dirty="0"/>
          </a:p>
          <a:p>
            <a:pPr marL="0" indent="0" algn="just">
              <a:buNone/>
            </a:pPr>
            <a:r>
              <a:rPr lang="pl-PL" sz="2000" b="1" dirty="0"/>
              <a:t>Ryzyko techniczne</a:t>
            </a:r>
          </a:p>
          <a:p>
            <a:pPr marL="0" indent="0" algn="just">
              <a:buNone/>
            </a:pPr>
            <a:r>
              <a:rPr lang="pl-PL" sz="2000" dirty="0"/>
              <a:t>Pracodawca jest zobowiązany wypłacać wynagrodzenie za czas nieświadczenia pracy z przyczyn techniczno-organizacyjnych, jeśli pracownik był gotowy do wykonywania  pracy.</a:t>
            </a:r>
          </a:p>
        </p:txBody>
      </p:sp>
    </p:spTree>
    <p:extLst>
      <p:ext uri="{BB962C8B-B14F-4D97-AF65-F5344CB8AC3E}">
        <p14:creationId xmlns:p14="http://schemas.microsoft.com/office/powerpoint/2010/main" val="424218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W razie rozwiązania przez pracodawcę umowy o pracę, zawartej na czas określony, z naruszeniem przepisów o rozwiązywaniu umów o pracę bez wypowiedzenia, pracownikowi przysługuje </a:t>
            </a:r>
            <a:r>
              <a:rPr lang="pl-PL" sz="2400" b="1" dirty="0"/>
              <a:t>wyłącznie odszkodowanie</a:t>
            </a:r>
            <a:r>
              <a:rPr lang="pl-PL" sz="2400" dirty="0"/>
              <a:t>, jeżeli:</a:t>
            </a:r>
          </a:p>
          <a:p>
            <a:pPr marL="0" indent="0" algn="just">
              <a:buNone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 </a:t>
            </a:r>
            <a:r>
              <a:rPr lang="pl-PL" sz="2400" u="sng" dirty="0"/>
              <a:t>upłynął już termin</a:t>
            </a:r>
            <a:r>
              <a:rPr lang="pl-PL" sz="2400" dirty="0"/>
              <a:t>, do którego umowa miała trwać, </a:t>
            </a:r>
          </a:p>
          <a:p>
            <a:pPr marL="0" indent="0" algn="just">
              <a:buNone/>
            </a:pPr>
            <a:r>
              <a:rPr lang="pl-PL" sz="2400" dirty="0"/>
              <a:t>lub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gdy przywrócenie do pracy byłoby </a:t>
            </a:r>
            <a:r>
              <a:rPr lang="pl-PL" sz="2400" u="sng" dirty="0"/>
              <a:t>niewskazane ze względu na krótki okres</a:t>
            </a:r>
            <a:r>
              <a:rPr lang="pl-PL" sz="2400" dirty="0"/>
              <a:t>, jaki pozostał do upływu tego terminu.</a:t>
            </a:r>
          </a:p>
        </p:txBody>
      </p:sp>
    </p:spTree>
    <p:extLst>
      <p:ext uri="{BB962C8B-B14F-4D97-AF65-F5344CB8AC3E}">
        <p14:creationId xmlns:p14="http://schemas.microsoft.com/office/powerpoint/2010/main" val="22202751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Pracownikowi, który podjął pracę w wyniku przywrócenia do pracy, przysługuje wynagrodzenie za czas pozostawania bez pracy, </a:t>
            </a:r>
            <a:r>
              <a:rPr lang="pl-PL" sz="2400" b="1" dirty="0"/>
              <a:t>nie więcej jednak niż za 3 miesiące </a:t>
            </a:r>
            <a:r>
              <a:rPr lang="pl-PL" sz="2400" dirty="0"/>
              <a:t>i </a:t>
            </a:r>
            <a:r>
              <a:rPr lang="pl-PL" sz="2400" b="1" dirty="0"/>
              <a:t>nie mniej niż za 1 miesiąc.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Niektórym pracownikom szczególnie chronionym przysługuje wynagrodzenie za cały okres pozostawania bez pracy.</a:t>
            </a:r>
          </a:p>
        </p:txBody>
      </p:sp>
    </p:spTree>
    <p:extLst>
      <p:ext uri="{BB962C8B-B14F-4D97-AF65-F5344CB8AC3E}">
        <p14:creationId xmlns:p14="http://schemas.microsoft.com/office/powerpoint/2010/main" val="351421943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Odszkodowanie przysługuje w wysokości wynagrodzenia za okres wypowiedzenia. </a:t>
            </a:r>
          </a:p>
          <a:p>
            <a:pPr marL="0" indent="0" algn="just">
              <a:buNone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/>
              <a:t>W przypadku rozwiązania umowy o pracę zawartej na czas określony odszkodowanie przysługuje w wysokości wynagrodzenia za czas, do którego umowa miała trwać, nie więcej jednak niż za okres wypowiedzenia..</a:t>
            </a:r>
          </a:p>
        </p:txBody>
      </p:sp>
    </p:spTree>
    <p:extLst>
      <p:ext uri="{BB962C8B-B14F-4D97-AF65-F5344CB8AC3E}">
        <p14:creationId xmlns:p14="http://schemas.microsoft.com/office/powerpoint/2010/main" val="12759227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Rozwiązanie umowy o pracę bez wypowiedzenia przez pracownika</a:t>
            </a:r>
          </a:p>
        </p:txBody>
      </p:sp>
    </p:spTree>
    <p:extLst>
      <p:ext uri="{BB962C8B-B14F-4D97-AF65-F5344CB8AC3E}">
        <p14:creationId xmlns:p14="http://schemas.microsoft.com/office/powerpoint/2010/main" val="359311577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Pracownik może </a:t>
            </a:r>
            <a:r>
              <a:rPr lang="pl-PL" sz="2400" u="sng" dirty="0"/>
              <a:t>rozwiązać umowę o pracę bez wypowiedzenia</a:t>
            </a:r>
            <a:r>
              <a:rPr lang="pl-PL" sz="2400" dirty="0"/>
              <a:t>, jeżeli zostanie wydane </a:t>
            </a:r>
            <a:r>
              <a:rPr lang="pl-PL" sz="2400" b="1" dirty="0"/>
              <a:t>orzeczenie lekarskie </a:t>
            </a:r>
            <a:r>
              <a:rPr lang="pl-PL" sz="2400" dirty="0"/>
              <a:t>stwierdzające szkodliwy wpływ wykonywanej pracy na zdrowie pracownika, a pracodawca </a:t>
            </a:r>
            <a:r>
              <a:rPr lang="pl-PL" sz="2400" b="1" dirty="0"/>
              <a:t>nie przeniesie go </a:t>
            </a:r>
            <a:r>
              <a:rPr lang="pl-PL" sz="2400" dirty="0"/>
              <a:t>w terminie wskazanym w orzeczeniu lekarskim do innej pracy, odpowiedniej ze względu na stan jego zdrowia i kwalifikacje zawodowe.</a:t>
            </a:r>
          </a:p>
        </p:txBody>
      </p:sp>
    </p:spTree>
    <p:extLst>
      <p:ext uri="{BB962C8B-B14F-4D97-AF65-F5344CB8AC3E}">
        <p14:creationId xmlns:p14="http://schemas.microsoft.com/office/powerpoint/2010/main" val="16340375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200" dirty="0"/>
              <a:t>	Pracownik może rozwiązać umowę o pracę bez wypowiedzenia, gdy </a:t>
            </a:r>
            <a:r>
              <a:rPr lang="pl-PL" sz="2200" b="1" dirty="0"/>
              <a:t>pracodawca</a:t>
            </a:r>
            <a:r>
              <a:rPr lang="pl-PL" sz="2200" dirty="0"/>
              <a:t> dopuścił się </a:t>
            </a:r>
            <a:r>
              <a:rPr lang="pl-PL" sz="2200" b="1" dirty="0"/>
              <a:t>ciężkiego naruszenia</a:t>
            </a:r>
            <a:r>
              <a:rPr lang="pl-PL" sz="2200" dirty="0"/>
              <a:t> </a:t>
            </a:r>
            <a:r>
              <a:rPr lang="pl-PL" sz="2200" b="1" dirty="0"/>
              <a:t>podstawowych obowiązków </a:t>
            </a:r>
            <a:r>
              <a:rPr lang="pl-PL" sz="2200" dirty="0"/>
              <a:t>wobec pracownika; 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w takim przypadku pracownikowi przysługuje odszkodowanie w </a:t>
            </a:r>
            <a:r>
              <a:rPr lang="pl-PL" sz="2200" u="sng" dirty="0"/>
              <a:t>wysokości wynagrodzenia za okres wypowiedzenia</a:t>
            </a:r>
            <a:r>
              <a:rPr lang="pl-PL" sz="2200" dirty="0"/>
              <a:t>. W przypadku rozwiązania umowy o pracę zawartej </a:t>
            </a:r>
            <a:r>
              <a:rPr lang="pl-PL" sz="2200" b="1" dirty="0"/>
              <a:t>na czas określony </a:t>
            </a:r>
            <a:r>
              <a:rPr lang="pl-PL" sz="2200" dirty="0"/>
              <a:t>odszkodowanie przysługuje w wysokości wynagrodzenia za czas, do którego umowa miała trwać, nie więcej jednak niż za okres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45463710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dirty="0"/>
              <a:t>Oświadczenie pracownika o rozwiązaniu umowy o pracę bez wypowiedzenia powinno nastąpić </a:t>
            </a:r>
            <a:r>
              <a:rPr lang="pl-PL" b="1" dirty="0"/>
              <a:t>na piśmie</a:t>
            </a:r>
            <a:r>
              <a:rPr lang="pl-PL" dirty="0"/>
              <a:t>, z podaniem </a:t>
            </a:r>
            <a:r>
              <a:rPr lang="pl-PL" b="1" dirty="0"/>
              <a:t>przyczyny uzasadniającej </a:t>
            </a:r>
            <a:r>
              <a:rPr lang="pl-PL" dirty="0"/>
              <a:t>rozwiązanie umowy.</a:t>
            </a:r>
          </a:p>
        </p:txBody>
      </p:sp>
    </p:spTree>
    <p:extLst>
      <p:ext uri="{BB962C8B-B14F-4D97-AF65-F5344CB8AC3E}">
        <p14:creationId xmlns:p14="http://schemas.microsoft.com/office/powerpoint/2010/main" val="83176301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b="1" dirty="0"/>
              <a:t>Roszczenia pracodawcy</a:t>
            </a:r>
          </a:p>
          <a:p>
            <a:pPr marL="0" indent="0" algn="ctr">
              <a:buNone/>
            </a:pPr>
            <a:r>
              <a:rPr lang="pl-PL" sz="2400" dirty="0"/>
              <a:t>	</a:t>
            </a:r>
          </a:p>
          <a:p>
            <a:pPr marL="0" indent="0" algn="just">
              <a:buNone/>
            </a:pPr>
            <a:r>
              <a:rPr lang="pl-PL" sz="2400" dirty="0"/>
              <a:t>W razie nieuzasadnionego rozwiązania przez pracownika umowy o pracę bez wypowiedzenia z powodu ciężkiego naruszenia podstawowych obowiązków, pracodawcy przysługuje roszczenie o odszkodowanie. 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	Odszkodowanie przysługuje w wysokości </a:t>
            </a:r>
            <a:r>
              <a:rPr lang="pl-PL" sz="2400" b="1" dirty="0"/>
              <a:t>wynagrodzenia pracownika za okres wypowiedzenia</a:t>
            </a:r>
            <a:r>
              <a:rPr lang="pl-PL" sz="2400" dirty="0"/>
              <a:t>, </a:t>
            </a:r>
          </a:p>
          <a:p>
            <a:pPr marL="0" indent="0" algn="just">
              <a:buNone/>
            </a:pPr>
            <a:r>
              <a:rPr lang="pl-PL" sz="2400" dirty="0"/>
              <a:t> 	W przypadku rozwiązania umowy o pracę zawartej na czas określony, odszkodowanie przysługuje w wysokości wynagrodzenia za czas, do którego umowa miała trwać, nie więcej jednak niż za okres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49266285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 </a:t>
            </a:r>
          </a:p>
          <a:p>
            <a:pPr marL="0" indent="0" algn="ctr">
              <a:buNone/>
            </a:pPr>
            <a:r>
              <a:rPr lang="pl-PL" b="1" dirty="0"/>
              <a:t>Wygaśnięcie umowy o pracę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756410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Umowa o pracę wygasa w przypadkach określonych w kodeksie oraz w przepisach szczególnych.</a:t>
            </a:r>
          </a:p>
        </p:txBody>
      </p:sp>
    </p:spTree>
    <p:extLst>
      <p:ext uri="{BB962C8B-B14F-4D97-AF65-F5344CB8AC3E}">
        <p14:creationId xmlns:p14="http://schemas.microsoft.com/office/powerpoint/2010/main" val="171494709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4441</Words>
  <Application>Microsoft Office PowerPoint</Application>
  <PresentationFormat>Pokaz na ekranie (4:3)</PresentationFormat>
  <Paragraphs>506</Paragraphs>
  <Slides>106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106</vt:i4>
      </vt:variant>
    </vt:vector>
  </HeadingPairs>
  <TitlesOfParts>
    <vt:vector size="115" baseType="lpstr">
      <vt:lpstr>Arial</vt:lpstr>
      <vt:lpstr>Calibri</vt:lpstr>
      <vt:lpstr>Garamond</vt:lpstr>
      <vt:lpstr>Times New Roman</vt:lpstr>
      <vt:lpstr>Verdana</vt:lpstr>
      <vt:lpstr>Wingdings</vt:lpstr>
      <vt:lpstr>Wingdings 2</vt:lpstr>
      <vt:lpstr>Motyw pakietu Office</vt:lpstr>
      <vt:lpstr>Aspekt</vt:lpstr>
      <vt:lpstr>Prawo autorskie i prawo pracy cz.2 Prawo pracy  WNB 2023/2024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</dc:title>
  <dc:creator>Eliza</dc:creator>
  <cp:lastModifiedBy>Eliza Mazurczak</cp:lastModifiedBy>
  <cp:revision>92</cp:revision>
  <dcterms:created xsi:type="dcterms:W3CDTF">2013-09-18T11:30:36Z</dcterms:created>
  <dcterms:modified xsi:type="dcterms:W3CDTF">2023-11-24T06:44:50Z</dcterms:modified>
</cp:coreProperties>
</file>