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8" r:id="rId3"/>
    <p:sldId id="291" r:id="rId4"/>
    <p:sldId id="259" r:id="rId5"/>
    <p:sldId id="279" r:id="rId6"/>
    <p:sldId id="280" r:id="rId7"/>
    <p:sldId id="281" r:id="rId8"/>
    <p:sldId id="282" r:id="rId9"/>
    <p:sldId id="261" r:id="rId10"/>
    <p:sldId id="286" r:id="rId11"/>
    <p:sldId id="287" r:id="rId12"/>
    <p:sldId id="260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8" r:id="rId28"/>
    <p:sldId id="289" r:id="rId29"/>
    <p:sldId id="290" r:id="rId30"/>
    <p:sldId id="277" r:id="rId31"/>
    <p:sldId id="278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C027F-41ED-3D9C-7DB1-1944FB0690D7}" v="3777" dt="2022-11-29T08:24:48.993"/>
    <p1510:client id="{4C361EE3-0DC5-3AB2-5273-3BFA13FFA7B1}" v="419" dt="2022-11-29T11:37:11.093"/>
    <p1510:client id="{4F271795-0B96-F5A0-6AD1-89FE73BA688B}" v="14" dt="2022-11-28T15:02:17.912"/>
    <p1510:client id="{803F81D7-B98A-DC93-38C6-F8895A3514FC}" v="2295" dt="2022-11-28T15:57:46.022"/>
    <p1510:client id="{89BE424F-EC91-2A31-21A9-76176841F272}" v="321" dt="2022-11-29T10:09:05.175"/>
    <p1510:client id="{B5691CE2-71CE-E093-3A70-A31460E0768F}" v="190" dt="2022-11-29T11:22:46.673"/>
    <p1510:client id="{E2B10AA1-6893-DC52-6CDC-E285BA11F33C}" v="661" dt="2022-11-28T15:01:25.115"/>
    <p1510:client id="{F0691C68-B980-4138-88A7-466744AB8994}" v="168" dt="2022-11-28T14:47:47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7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7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5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0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9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2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2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4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3999" y="4550230"/>
            <a:ext cx="10909073" cy="957902"/>
          </a:xfrm>
        </p:spPr>
        <p:txBody>
          <a:bodyPr>
            <a:normAutofit/>
          </a:bodyPr>
          <a:lstStyle/>
          <a:p>
            <a:r>
              <a:rPr lang="pl-PL" sz="6000" b="0">
                <a:ea typeface="+mj-lt"/>
                <a:cs typeface="+mj-lt"/>
              </a:rPr>
              <a:t>Wykład</a:t>
            </a:r>
            <a:r>
              <a:rPr lang="pl-PL" sz="6000">
                <a:ea typeface="+mj-lt"/>
                <a:cs typeface="+mj-lt"/>
              </a:rPr>
              <a:t> </a:t>
            </a:r>
            <a:r>
              <a:rPr lang="pl-PL" sz="6000" dirty="0">
                <a:ea typeface="+mj-lt"/>
                <a:cs typeface="+mj-lt"/>
              </a:rPr>
              <a:t>3</a:t>
            </a:r>
            <a:r>
              <a:rPr lang="pl-PL" sz="6000">
                <a:ea typeface="+mj-lt"/>
                <a:cs typeface="+mj-lt"/>
              </a:rPr>
              <a:t> </a:t>
            </a:r>
            <a:r>
              <a:rPr lang="pl-PL" sz="6000" b="0" dirty="0">
                <a:ea typeface="+mj-lt"/>
                <a:cs typeface="+mj-lt"/>
              </a:rPr>
              <a:t>Ekonomia dla prawników</a:t>
            </a:r>
            <a:endParaRPr lang="pl-PL" sz="6000" b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3999" y="5782457"/>
            <a:ext cx="10925101" cy="4605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 b="1" cap="all">
                <a:solidFill>
                  <a:schemeClr val="tx1">
                    <a:lumMod val="85000"/>
                    <a:lumOff val="15000"/>
                  </a:schemeClr>
                </a:solidFill>
                <a:latin typeface="Trade Gothic Next Cond"/>
              </a:rPr>
              <a:t>DR DANIEL BUTYTER</a:t>
            </a:r>
            <a:r>
              <a:rPr lang="pl-PL" sz="2000">
                <a:solidFill>
                  <a:schemeClr val="tx1">
                    <a:lumMod val="85000"/>
                    <a:lumOff val="15000"/>
                  </a:schemeClr>
                </a:solidFill>
                <a:latin typeface="Trade Gothic Next Cond"/>
                <a:ea typeface="Trade Gothic Next Cond"/>
                <a:cs typeface="Trade Gothic Next Cond"/>
              </a:rPr>
              <a:t>​</a:t>
            </a:r>
            <a:endParaRPr lang="pl-PL" sz="20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BCBD1F0-1899-F768-0F6B-1BEEC63FC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6" r="-1" b="34822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31" name="!!Straight Connector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Teoria przewagi komparatywna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7AF0453-A2EA-0B6A-B499-E1405C899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78593"/>
              </p:ext>
            </p:extLst>
          </p:nvPr>
        </p:nvGraphicFramePr>
        <p:xfrm>
          <a:off x="4629509" y="524773"/>
          <a:ext cx="7013739" cy="335622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44393">
                  <a:extLst>
                    <a:ext uri="{9D8B030D-6E8A-4147-A177-3AD203B41FA5}">
                      <a16:colId xmlns:a16="http://schemas.microsoft.com/office/drawing/2014/main" val="1230418906"/>
                    </a:ext>
                  </a:extLst>
                </a:gridCol>
                <a:gridCol w="1089795">
                  <a:extLst>
                    <a:ext uri="{9D8B030D-6E8A-4147-A177-3AD203B41FA5}">
                      <a16:colId xmlns:a16="http://schemas.microsoft.com/office/drawing/2014/main" val="1465383111"/>
                    </a:ext>
                  </a:extLst>
                </a:gridCol>
                <a:gridCol w="1092433">
                  <a:extLst>
                    <a:ext uri="{9D8B030D-6E8A-4147-A177-3AD203B41FA5}">
                      <a16:colId xmlns:a16="http://schemas.microsoft.com/office/drawing/2014/main" val="1950442485"/>
                    </a:ext>
                  </a:extLst>
                </a:gridCol>
                <a:gridCol w="902445">
                  <a:extLst>
                    <a:ext uri="{9D8B030D-6E8A-4147-A177-3AD203B41FA5}">
                      <a16:colId xmlns:a16="http://schemas.microsoft.com/office/drawing/2014/main" val="1525652691"/>
                    </a:ext>
                  </a:extLst>
                </a:gridCol>
                <a:gridCol w="1089795">
                  <a:extLst>
                    <a:ext uri="{9D8B030D-6E8A-4147-A177-3AD203B41FA5}">
                      <a16:colId xmlns:a16="http://schemas.microsoft.com/office/drawing/2014/main" val="3271861606"/>
                    </a:ext>
                  </a:extLst>
                </a:gridCol>
                <a:gridCol w="1092433">
                  <a:extLst>
                    <a:ext uri="{9D8B030D-6E8A-4147-A177-3AD203B41FA5}">
                      <a16:colId xmlns:a16="http://schemas.microsoft.com/office/drawing/2014/main" val="479685920"/>
                    </a:ext>
                  </a:extLst>
                </a:gridCol>
                <a:gridCol w="902445">
                  <a:extLst>
                    <a:ext uri="{9D8B030D-6E8A-4147-A177-3AD203B41FA5}">
                      <a16:colId xmlns:a16="http://schemas.microsoft.com/office/drawing/2014/main" val="257941967"/>
                    </a:ext>
                  </a:extLst>
                </a:gridCol>
              </a:tblGrid>
              <a:tr h="616225">
                <a:tc>
                  <a:txBody>
                    <a:bodyPr/>
                    <a:lstStyle/>
                    <a:p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Francja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Polska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50158"/>
                  </a:ext>
                </a:extLst>
              </a:tr>
              <a:tr h="891324"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Roboczo-godziny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Wielkość produkcji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Nakład pracy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Roboczo-godziny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Wielkość produkcji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Nakład pracy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02067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Wino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17298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Jabłka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728087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87216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CC097B4-A1A1-03DD-E7FF-AC8964A0DB28}"/>
              </a:ext>
            </a:extLst>
          </p:cNvPr>
          <p:cNvSpPr txBox="1"/>
          <p:nvPr/>
        </p:nvSpPr>
        <p:spPr>
          <a:xfrm>
            <a:off x="4595004" y="4297668"/>
            <a:ext cx="725769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latin typeface="Calibri"/>
                <a:cs typeface="Calibri"/>
              </a:rPr>
              <a:t>J</a:t>
            </a:r>
            <a:r>
              <a:rPr lang="en-US" sz="1400" dirty="0" err="1">
                <a:latin typeface="Calibri"/>
                <a:cs typeface="Calibri"/>
              </a:rPr>
              <a:t>edna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jednostka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jabłek</a:t>
            </a:r>
            <a:r>
              <a:rPr lang="en-US" sz="1400" dirty="0">
                <a:latin typeface="Calibri"/>
                <a:cs typeface="Calibri"/>
              </a:rPr>
              <a:t> jest </a:t>
            </a:r>
            <a:r>
              <a:rPr lang="en-US" sz="1400" dirty="0" err="1">
                <a:latin typeface="Calibri"/>
                <a:cs typeface="Calibri"/>
              </a:rPr>
              <a:t>tańsza</a:t>
            </a:r>
            <a:r>
              <a:rPr lang="en-US" sz="1400" dirty="0">
                <a:latin typeface="Calibri"/>
                <a:cs typeface="Calibri"/>
              </a:rPr>
              <a:t> w </a:t>
            </a:r>
            <a:r>
              <a:rPr lang="en-US" sz="1400" dirty="0" err="1">
                <a:latin typeface="Calibri"/>
                <a:cs typeface="Calibri"/>
              </a:rPr>
              <a:t>Polsce</a:t>
            </a:r>
            <a:r>
              <a:rPr lang="en-US" sz="1400" dirty="0">
                <a:latin typeface="Calibri"/>
                <a:cs typeface="Calibri"/>
              </a:rPr>
              <a:t> (1 </a:t>
            </a:r>
            <a:r>
              <a:rPr lang="en-US" sz="1400" dirty="0" err="1">
                <a:latin typeface="Calibri"/>
                <a:cs typeface="Calibri"/>
              </a:rPr>
              <a:t>jabłko</a:t>
            </a:r>
            <a:r>
              <a:rPr lang="en-US" sz="1400" dirty="0">
                <a:latin typeface="Calibri"/>
                <a:cs typeface="Calibri"/>
              </a:rPr>
              <a:t> = 0,66 </a:t>
            </a:r>
            <a:r>
              <a:rPr lang="en-US" sz="1400" dirty="0" err="1">
                <a:latin typeface="Calibri"/>
                <a:cs typeface="Calibri"/>
              </a:rPr>
              <a:t>wina</a:t>
            </a:r>
            <a:r>
              <a:rPr lang="en-US" sz="1400" dirty="0">
                <a:latin typeface="Calibri"/>
                <a:cs typeface="Calibri"/>
              </a:rPr>
              <a:t>), </a:t>
            </a:r>
            <a:r>
              <a:rPr lang="en-US" sz="1400" dirty="0" err="1">
                <a:latin typeface="Calibri"/>
                <a:cs typeface="Calibri"/>
              </a:rPr>
              <a:t>niż</a:t>
            </a:r>
            <a:r>
              <a:rPr lang="en-US" sz="1400" dirty="0">
                <a:latin typeface="Calibri"/>
                <a:cs typeface="Calibri"/>
              </a:rPr>
              <a:t> we </a:t>
            </a:r>
            <a:r>
              <a:rPr lang="en-US" sz="1400" dirty="0" err="1">
                <a:latin typeface="Calibri"/>
                <a:cs typeface="Calibri"/>
              </a:rPr>
              <a:t>Francje</a:t>
            </a:r>
            <a:r>
              <a:rPr lang="en-US" sz="1400" dirty="0">
                <a:latin typeface="Calibri"/>
                <a:cs typeface="Calibri"/>
              </a:rPr>
              <a:t> (1 </a:t>
            </a:r>
            <a:r>
              <a:rPr lang="en-US" sz="1400" dirty="0" err="1">
                <a:latin typeface="Calibri"/>
                <a:cs typeface="Calibri"/>
              </a:rPr>
              <a:t>jednostka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jabłek</a:t>
            </a:r>
            <a:r>
              <a:rPr lang="en-US" sz="1400" dirty="0">
                <a:latin typeface="Calibri"/>
                <a:cs typeface="Calibri"/>
              </a:rPr>
              <a:t>=1,25 </a:t>
            </a:r>
            <a:r>
              <a:rPr lang="en-US" sz="1400" dirty="0" err="1">
                <a:latin typeface="Calibri"/>
                <a:cs typeface="Calibri"/>
              </a:rPr>
              <a:t>wina</a:t>
            </a:r>
            <a:r>
              <a:rPr lang="en-US" sz="1400" dirty="0">
                <a:latin typeface="Calibri"/>
                <a:cs typeface="Calibri"/>
              </a:rPr>
              <a:t>).</a:t>
            </a:r>
          </a:p>
          <a:p>
            <a:br>
              <a:rPr lang="en-US" sz="1400" dirty="0">
                <a:latin typeface="Calibri"/>
                <a:cs typeface="Calibri"/>
              </a:rPr>
            </a:br>
            <a:r>
              <a:rPr lang="en-US" sz="1400" dirty="0" err="1">
                <a:latin typeface="Calibri"/>
                <a:cs typeface="Calibri"/>
              </a:rPr>
              <a:t>Jednostka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wina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wyrażona</a:t>
            </a:r>
            <a:r>
              <a:rPr lang="en-US" sz="1400" dirty="0">
                <a:latin typeface="Calibri"/>
                <a:cs typeface="Calibri"/>
              </a:rPr>
              <a:t> w </a:t>
            </a:r>
            <a:r>
              <a:rPr lang="en-US" sz="1400" dirty="0" err="1">
                <a:latin typeface="Calibri"/>
                <a:cs typeface="Calibri"/>
              </a:rPr>
              <a:t>jabłkach</a:t>
            </a:r>
            <a:r>
              <a:rPr lang="en-US" sz="1400" dirty="0">
                <a:latin typeface="Calibri"/>
                <a:cs typeface="Calibri"/>
              </a:rPr>
              <a:t> jest </a:t>
            </a:r>
            <a:r>
              <a:rPr lang="en-US" sz="1400" dirty="0" err="1">
                <a:latin typeface="Calibri"/>
                <a:cs typeface="Calibri"/>
              </a:rPr>
              <a:t>droższa</a:t>
            </a:r>
            <a:r>
              <a:rPr lang="en-US" sz="1400" dirty="0">
                <a:latin typeface="Calibri"/>
                <a:cs typeface="Calibri"/>
              </a:rPr>
              <a:t> w </a:t>
            </a:r>
            <a:r>
              <a:rPr lang="en-US" sz="1400" dirty="0" err="1">
                <a:latin typeface="Calibri"/>
                <a:cs typeface="Calibri"/>
              </a:rPr>
              <a:t>Polsce</a:t>
            </a:r>
            <a:r>
              <a:rPr lang="en-US" sz="1400" dirty="0">
                <a:latin typeface="Calibri"/>
                <a:cs typeface="Calibri"/>
              </a:rPr>
              <a:t> (1 wino = 1,5 </a:t>
            </a:r>
            <a:r>
              <a:rPr lang="en-US" sz="1400" dirty="0" err="1">
                <a:latin typeface="Calibri"/>
                <a:cs typeface="Calibri"/>
              </a:rPr>
              <a:t>jabłek</a:t>
            </a:r>
            <a:r>
              <a:rPr lang="en-US" sz="1400" dirty="0">
                <a:latin typeface="Calibri"/>
                <a:cs typeface="Calibri"/>
              </a:rPr>
              <a:t>), </a:t>
            </a:r>
            <a:r>
              <a:rPr lang="en-US" sz="1400" dirty="0" err="1">
                <a:latin typeface="Calibri"/>
                <a:cs typeface="Calibri"/>
              </a:rPr>
              <a:t>niż</a:t>
            </a:r>
            <a:r>
              <a:rPr lang="en-US" sz="1400" dirty="0">
                <a:latin typeface="Calibri"/>
                <a:cs typeface="Calibri"/>
              </a:rPr>
              <a:t> we </a:t>
            </a:r>
            <a:r>
              <a:rPr lang="en-US" sz="1400" dirty="0" err="1">
                <a:latin typeface="Calibri"/>
                <a:cs typeface="Calibri"/>
              </a:rPr>
              <a:t>Francji</a:t>
            </a:r>
            <a:r>
              <a:rPr lang="en-US" sz="1400" dirty="0">
                <a:latin typeface="Calibri"/>
                <a:cs typeface="Calibri"/>
              </a:rPr>
              <a:t> (1 wino=0,8 </a:t>
            </a:r>
            <a:r>
              <a:rPr lang="en-US" sz="1400" dirty="0" err="1">
                <a:latin typeface="Calibri"/>
                <a:cs typeface="Calibri"/>
              </a:rPr>
              <a:t>jabłek</a:t>
            </a:r>
            <a:r>
              <a:rPr lang="en-US" sz="1400" dirty="0">
                <a:latin typeface="Calibri"/>
                <a:cs typeface="Calibri"/>
              </a:rPr>
              <a:t>).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Ta </a:t>
            </a:r>
            <a:r>
              <a:rPr lang="en-US" sz="1400" dirty="0" err="1">
                <a:latin typeface="Calibri"/>
                <a:cs typeface="Calibri"/>
              </a:rPr>
              <a:t>różnica</a:t>
            </a:r>
            <a:r>
              <a:rPr lang="en-US" sz="1400" dirty="0">
                <a:latin typeface="Calibri"/>
                <a:cs typeface="Calibri"/>
              </a:rPr>
              <a:t> we </a:t>
            </a:r>
            <a:r>
              <a:rPr lang="en-US" sz="1400" dirty="0" err="1">
                <a:latin typeface="Calibri"/>
                <a:cs typeface="Calibri"/>
              </a:rPr>
              <a:t>względnej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cenie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dóbr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stanowi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istotę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teorii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kosztów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komparatywnych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29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Teoria przewagi komparatywna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CC097B4-A1A1-03DD-E7FF-AC8964A0DB28}"/>
              </a:ext>
            </a:extLst>
          </p:cNvPr>
          <p:cNvSpPr txBox="1"/>
          <p:nvPr/>
        </p:nvSpPr>
        <p:spPr>
          <a:xfrm>
            <a:off x="4595004" y="4297668"/>
            <a:ext cx="725769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Po </a:t>
            </a:r>
            <a:r>
              <a:rPr lang="en-US" sz="1400" dirty="0" err="1">
                <a:ea typeface="+mn-lt"/>
                <a:cs typeface="+mn-lt"/>
              </a:rPr>
              <a:t>wymianie</a:t>
            </a:r>
            <a:r>
              <a:rPr lang="en-US" sz="1400" dirty="0">
                <a:ea typeface="+mn-lt"/>
                <a:cs typeface="+mn-lt"/>
              </a:rPr>
              <a:t> 5 </a:t>
            </a:r>
            <a:r>
              <a:rPr lang="en-US" sz="1400" dirty="0" err="1">
                <a:ea typeface="+mn-lt"/>
                <a:cs typeface="+mn-lt"/>
              </a:rPr>
              <a:t>jednostek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jabłek</a:t>
            </a:r>
            <a:r>
              <a:rPr lang="en-US" sz="1400" dirty="0">
                <a:ea typeface="+mn-lt"/>
                <a:cs typeface="+mn-lt"/>
              </a:rPr>
              <a:t> za 5 </a:t>
            </a:r>
            <a:r>
              <a:rPr lang="en-US" sz="1400" dirty="0" err="1">
                <a:ea typeface="+mn-lt"/>
                <a:cs typeface="+mn-lt"/>
              </a:rPr>
              <a:t>jednostek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wina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oba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kraje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zaspokajają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swoje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potrzeby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oba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produkty</a:t>
            </a:r>
            <a:r>
              <a:rPr lang="en-US" sz="1400" dirty="0">
                <a:ea typeface="+mn-lt"/>
                <a:cs typeface="+mn-lt"/>
              </a:rPr>
              <a:t>. </a:t>
            </a:r>
            <a:endParaRPr lang="pl-PL" dirty="0">
              <a:ea typeface="+mn-lt"/>
              <a:cs typeface="+mn-lt"/>
            </a:endParaRPr>
          </a:p>
          <a:p>
            <a:r>
              <a:rPr lang="en-US" sz="1400" dirty="0" err="1">
                <a:ea typeface="+mn-lt"/>
                <a:cs typeface="+mn-lt"/>
              </a:rPr>
              <a:t>Jednocześnie</a:t>
            </a:r>
            <a:r>
              <a:rPr lang="en-US" sz="1400" dirty="0">
                <a:ea typeface="+mn-lt"/>
                <a:cs typeface="+mn-lt"/>
              </a:rPr>
              <a:t> w </a:t>
            </a:r>
            <a:r>
              <a:rPr lang="en-US" sz="1400" dirty="0" err="1">
                <a:ea typeface="+mn-lt"/>
                <a:cs typeface="+mn-lt"/>
              </a:rPr>
              <a:t>porównaniu</a:t>
            </a:r>
            <a:r>
              <a:rPr lang="en-US" sz="1400" dirty="0">
                <a:ea typeface="+mn-lt"/>
                <a:cs typeface="+mn-lt"/>
              </a:rPr>
              <a:t> do </a:t>
            </a:r>
            <a:r>
              <a:rPr lang="en-US" sz="1400" dirty="0" err="1">
                <a:ea typeface="+mn-lt"/>
                <a:cs typeface="+mn-lt"/>
              </a:rPr>
              <a:t>sytuacji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gdy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kraje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produkują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wyłącznie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własny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użytek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wymiana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pozwoliła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obniżenie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nakładów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produkcję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pl-PL" dirty="0">
              <a:ea typeface="+mn-lt"/>
              <a:cs typeface="+mn-lt"/>
            </a:endParaRPr>
          </a:p>
          <a:p>
            <a:endParaRPr lang="en-US" sz="1400" dirty="0"/>
          </a:p>
          <a:p>
            <a:r>
              <a:rPr lang="en-US" sz="1400" dirty="0" err="1"/>
              <a:t>Nakład</a:t>
            </a:r>
            <a:r>
              <a:rPr lang="en-US" sz="1400" dirty="0"/>
              <a:t> z 900 </a:t>
            </a:r>
            <a:r>
              <a:rPr lang="en-US" sz="1400" dirty="0" err="1"/>
              <a:t>zmniejszył</a:t>
            </a:r>
            <a:r>
              <a:rPr lang="en-US" sz="1400" dirty="0"/>
              <a:t> </a:t>
            </a:r>
            <a:r>
              <a:rPr lang="en-US" sz="1400" dirty="0" err="1"/>
              <a:t>się</a:t>
            </a:r>
            <a:r>
              <a:rPr lang="en-US" sz="1400" dirty="0"/>
              <a:t> do 800 we </a:t>
            </a:r>
            <a:r>
              <a:rPr lang="en-US" sz="1400" dirty="0" err="1"/>
              <a:t>Francji</a:t>
            </a:r>
            <a:r>
              <a:rPr lang="en-US" sz="1400" dirty="0"/>
              <a:t> </a:t>
            </a:r>
            <a:r>
              <a:rPr lang="en-US" sz="1400" dirty="0" err="1"/>
              <a:t>i</a:t>
            </a:r>
            <a:r>
              <a:rPr lang="en-US" sz="1400" dirty="0"/>
              <a:t> z 250 do 200 w </a:t>
            </a:r>
            <a:r>
              <a:rPr lang="en-US" sz="1400" dirty="0" err="1"/>
              <a:t>przypadku</a:t>
            </a:r>
            <a:r>
              <a:rPr lang="en-US" sz="1400" dirty="0"/>
              <a:t> Polski.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13761E8-F643-A58A-AE0C-32B98A9B1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26230"/>
              </p:ext>
            </p:extLst>
          </p:nvPr>
        </p:nvGraphicFramePr>
        <p:xfrm>
          <a:off x="4629509" y="524773"/>
          <a:ext cx="7013739" cy="335622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44393">
                  <a:extLst>
                    <a:ext uri="{9D8B030D-6E8A-4147-A177-3AD203B41FA5}">
                      <a16:colId xmlns:a16="http://schemas.microsoft.com/office/drawing/2014/main" val="1230418906"/>
                    </a:ext>
                  </a:extLst>
                </a:gridCol>
                <a:gridCol w="1089795">
                  <a:extLst>
                    <a:ext uri="{9D8B030D-6E8A-4147-A177-3AD203B41FA5}">
                      <a16:colId xmlns:a16="http://schemas.microsoft.com/office/drawing/2014/main" val="1465383111"/>
                    </a:ext>
                  </a:extLst>
                </a:gridCol>
                <a:gridCol w="1092433">
                  <a:extLst>
                    <a:ext uri="{9D8B030D-6E8A-4147-A177-3AD203B41FA5}">
                      <a16:colId xmlns:a16="http://schemas.microsoft.com/office/drawing/2014/main" val="1950442485"/>
                    </a:ext>
                  </a:extLst>
                </a:gridCol>
                <a:gridCol w="902445">
                  <a:extLst>
                    <a:ext uri="{9D8B030D-6E8A-4147-A177-3AD203B41FA5}">
                      <a16:colId xmlns:a16="http://schemas.microsoft.com/office/drawing/2014/main" val="1525652691"/>
                    </a:ext>
                  </a:extLst>
                </a:gridCol>
                <a:gridCol w="1089795">
                  <a:extLst>
                    <a:ext uri="{9D8B030D-6E8A-4147-A177-3AD203B41FA5}">
                      <a16:colId xmlns:a16="http://schemas.microsoft.com/office/drawing/2014/main" val="3271861606"/>
                    </a:ext>
                  </a:extLst>
                </a:gridCol>
                <a:gridCol w="1092433">
                  <a:extLst>
                    <a:ext uri="{9D8B030D-6E8A-4147-A177-3AD203B41FA5}">
                      <a16:colId xmlns:a16="http://schemas.microsoft.com/office/drawing/2014/main" val="479685920"/>
                    </a:ext>
                  </a:extLst>
                </a:gridCol>
                <a:gridCol w="902445">
                  <a:extLst>
                    <a:ext uri="{9D8B030D-6E8A-4147-A177-3AD203B41FA5}">
                      <a16:colId xmlns:a16="http://schemas.microsoft.com/office/drawing/2014/main" val="257941967"/>
                    </a:ext>
                  </a:extLst>
                </a:gridCol>
              </a:tblGrid>
              <a:tr h="616225">
                <a:tc>
                  <a:txBody>
                    <a:bodyPr/>
                    <a:lstStyle/>
                    <a:p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Francja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Polska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50158"/>
                  </a:ext>
                </a:extLst>
              </a:tr>
              <a:tr h="891324"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Roboczo-godziny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Wielkość produkcji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Nakład pracy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Roboczo-godziny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Wielkość produkcji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Nakład pracy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02067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Wino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17298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Jabłka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728087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8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562CF2-7935-C415-41FC-E8BE1102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Społeczeństwo w myśli ekonomicznej klasyków.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9D299-9F71-4189-48B3-ED72BF5B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0088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Koncepcja "</a:t>
            </a:r>
            <a:r>
              <a:rPr lang="pl-PL" b="1" dirty="0"/>
              <a:t>homo oeconomicus</a:t>
            </a:r>
            <a:r>
              <a:rPr lang="pl-PL" dirty="0"/>
              <a:t>" - wolna i nieskrępowana działalność jednostek indywidualnych prowadzi do powiększenia korzyści społecznych. </a:t>
            </a:r>
          </a:p>
          <a:p>
            <a:endParaRPr lang="pl-PL" dirty="0"/>
          </a:p>
          <a:p>
            <a:r>
              <a:rPr lang="pl-PL" dirty="0"/>
              <a:t>W tym przypadku panuje harmonia interesu osobistego i społecznego. Interes osobisty stanowi motyw działania podmiotów w warunkach wolności gospodarczej, zapewnia optymalny rozwój</a:t>
            </a:r>
            <a:r>
              <a:rPr lang="pl-PL"/>
              <a:t> ekonomiczny i realizację interesu społecznego. </a:t>
            </a:r>
            <a:endParaRPr lang="pl-PL" dirty="0"/>
          </a:p>
          <a:p>
            <a:endParaRPr lang="pl-PL" dirty="0"/>
          </a:p>
          <a:p>
            <a:r>
              <a:rPr lang="pl-PL"/>
              <a:t>Rynek – element, który łączy interes osobisty oraz społeczny.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64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BBA65-E682-0BAC-3582-96826AF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rynków </a:t>
            </a:r>
            <a:r>
              <a:rPr lang="pl-PL" dirty="0" err="1"/>
              <a:t>Saya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26BF1-8527-F0A5-6D91-D0473649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Jean B. </a:t>
            </a:r>
            <a:r>
              <a:rPr lang="pl-PL" dirty="0" err="1"/>
              <a:t>Say</a:t>
            </a:r>
            <a:r>
              <a:rPr lang="pl-PL" dirty="0"/>
              <a:t> w pracy "Traktat o ekonomii politycznej" ogłosił tezę, że produkcja stwarza możliwość zbytu produktów tzn., że tworzy popyt wystarczający na zakup całej podaży towarów. "</a:t>
            </a:r>
            <a:r>
              <a:rPr lang="pl-PL" b="1" dirty="0"/>
              <a:t>Podaż tworzy popyt</a:t>
            </a:r>
            <a:r>
              <a:rPr lang="pl-PL" dirty="0"/>
              <a:t>"</a:t>
            </a:r>
          </a:p>
          <a:p>
            <a:r>
              <a:rPr lang="pl-PL" dirty="0"/>
              <a:t>Oznacza to, że nie może wystąpić nadprodukcja, która jest wyrazem nierówności między popytem a podażą. Pieniądz to jedynie techniczny pośrednik. Wartość jest tworzona w procesie produkcji przez pracę, kapitał i ziemię. </a:t>
            </a:r>
          </a:p>
          <a:p>
            <a:r>
              <a:rPr lang="pl-PL" dirty="0"/>
              <a:t>Jednak nawet w fazie burzliwego rozwoju kapitalizmu prawo </a:t>
            </a:r>
            <a:r>
              <a:rPr lang="pl-PL" dirty="0" err="1"/>
              <a:t>Saya</a:t>
            </a:r>
            <a:r>
              <a:rPr lang="pl-PL" dirty="0"/>
              <a:t> nie odzwierciedlało rzeczywistości.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712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BBA65-E682-0BAC-3582-96826AF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Krytycy prawa </a:t>
            </a:r>
            <a:r>
              <a:rPr lang="pl-PL" dirty="0" err="1"/>
              <a:t>Saya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26BF1-8527-F0A5-6D91-D0473649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1. T. R. Malthus - "prawo ludności" </a:t>
            </a:r>
          </a:p>
          <a:p>
            <a:r>
              <a:rPr lang="pl-PL" dirty="0"/>
              <a:t>Ludność wzrasta w postępie geometrycznym, środki utrzymania w postępie arytmetycznym. Ta asymetria prowadzi do ujemnych skutków społecznych. </a:t>
            </a:r>
          </a:p>
          <a:p>
            <a:r>
              <a:rPr lang="pl-PL" dirty="0"/>
              <a:t>(największa wada – nie uwzględniał postępu technologicznego)</a:t>
            </a:r>
          </a:p>
          <a:p>
            <a:endParaRPr lang="pl-PL" dirty="0"/>
          </a:p>
          <a:p>
            <a:r>
              <a:rPr lang="pl-PL" dirty="0"/>
              <a:t>2. J. Ch. </a:t>
            </a:r>
            <a:r>
              <a:rPr lang="pl-PL" dirty="0" err="1"/>
              <a:t>Simonde</a:t>
            </a:r>
            <a:r>
              <a:rPr lang="pl-PL" dirty="0"/>
              <a:t> de Sismondi - odwrócił prawo </a:t>
            </a:r>
            <a:r>
              <a:rPr lang="pl-PL" dirty="0" err="1"/>
              <a:t>Saya</a:t>
            </a:r>
            <a:r>
              <a:rPr lang="pl-PL" dirty="0"/>
              <a:t> "popyt tworzy podaż" </a:t>
            </a:r>
          </a:p>
          <a:p>
            <a:pPr marL="0" indent="0">
              <a:buNone/>
            </a:pPr>
            <a:r>
              <a:rPr lang="pl-PL" dirty="0"/>
              <a:t> Rynek rośnie ze względu na periodyczne nasilanie się dysproporcji między produkcją a konsumpcją.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81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BBA65-E682-0BAC-3582-96826AF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Ekonomia neoklasyczna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26BF1-8527-F0A5-6D91-D0473649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pl-PL" dirty="0"/>
              <a:t>Opiera się na poglądach Ricardo. Jego poglądy wzbogacone narzędziami kierunku subiektywistycznego stały się podstawą spojrzenia na procesy gospodarcze.</a:t>
            </a:r>
          </a:p>
          <a:p>
            <a:r>
              <a:rPr lang="pl-PL" dirty="0"/>
              <a:t>Czołowe postaci szkoły neoklasycznej:</a:t>
            </a:r>
          </a:p>
          <a:p>
            <a:r>
              <a:rPr lang="pl-PL" dirty="0"/>
              <a:t>A. Marshall</a:t>
            </a:r>
            <a:r>
              <a:rPr lang="uk-UA" dirty="0"/>
              <a:t> (</a:t>
            </a:r>
            <a:r>
              <a:rPr lang="pl-PL" dirty="0"/>
              <a:t>szkoła klasyczna+ marginalizm, zasady równowagi, elastyczność popytu, nadwyżka konsumenta</a:t>
            </a:r>
            <a:r>
              <a:rPr lang="uk-UA" dirty="0"/>
              <a:t>)</a:t>
            </a:r>
            <a:endParaRPr lang="pl-PL" dirty="0"/>
          </a:p>
          <a:p>
            <a:r>
              <a:rPr lang="pl-PL" dirty="0"/>
              <a:t>W. S. </a:t>
            </a:r>
            <a:r>
              <a:rPr lang="pl-PL" dirty="0" err="1"/>
              <a:t>Jevons</a:t>
            </a:r>
            <a:r>
              <a:rPr lang="pl-PL" dirty="0"/>
              <a:t> (subiektywistyczny kierunek)</a:t>
            </a:r>
          </a:p>
          <a:p>
            <a:r>
              <a:rPr lang="pl-PL" dirty="0"/>
              <a:t>J. B. Clark (prawo malejącej produktywności krańcowej)</a:t>
            </a:r>
          </a:p>
          <a:p>
            <a:r>
              <a:rPr lang="pl-PL" dirty="0"/>
              <a:t>A. C. </a:t>
            </a:r>
            <a:r>
              <a:rPr lang="pl-PL" dirty="0" err="1"/>
              <a:t>Pigou</a:t>
            </a:r>
            <a:r>
              <a:rPr lang="pl-PL" dirty="0"/>
              <a:t> (Ekonomiczna teoria dobrobytu)</a:t>
            </a:r>
          </a:p>
          <a:p>
            <a:r>
              <a:rPr lang="pl-PL" dirty="0"/>
              <a:t>Przede wszystkim rozbudowują mikroekonomiczne podstawy teorii ekonomicznej (rynek, konsument, przedsiębiorstwo, teoria podziału). Psychologia jednostek stanowi podstawę wyjaśnienia zjawisk społecznych (</a:t>
            </a:r>
            <a:r>
              <a:rPr lang="pl-PL" b="1" dirty="0"/>
              <a:t>indywidualizm metodologiczny</a:t>
            </a:r>
            <a:r>
              <a:rPr lang="pl-PL" dirty="0"/>
              <a:t>).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11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BBA65-E682-0BAC-3582-96826AF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austriacka i lozańska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26BF1-8527-F0A5-6D91-D0473649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Podobna analiza zjawisk ekonomicznych lecz inna metodologia badań</a:t>
            </a:r>
          </a:p>
          <a:p>
            <a:r>
              <a:rPr lang="pl-PL" dirty="0"/>
              <a:t>1. Szkoła austriacka – E. von </a:t>
            </a:r>
            <a:r>
              <a:rPr lang="pl-PL" dirty="0" err="1"/>
              <a:t>Böhm-Bawerk</a:t>
            </a:r>
            <a:r>
              <a:rPr lang="pl-PL" dirty="0"/>
              <a:t> (przeciwnik Marksa, zwolennik teorii użyteczności krańcowej); F. </a:t>
            </a:r>
            <a:r>
              <a:rPr lang="pl-PL" dirty="0" err="1"/>
              <a:t>Wieser</a:t>
            </a:r>
            <a:r>
              <a:rPr lang="pl-PL" dirty="0"/>
              <a:t> (badania wpływu wartości </a:t>
            </a:r>
            <a:r>
              <a:rPr lang="pl-PL" dirty="0" err="1"/>
              <a:t>dobr</a:t>
            </a:r>
            <a:r>
              <a:rPr lang="pl-PL" dirty="0"/>
              <a:t> konsumpcyjnych na ceny czynników produkcji)</a:t>
            </a:r>
          </a:p>
          <a:p>
            <a:endParaRPr lang="pl-PL" dirty="0"/>
          </a:p>
          <a:p>
            <a:r>
              <a:rPr lang="pl-PL" dirty="0"/>
              <a:t>2. Szkoła lozańska - L. </a:t>
            </a:r>
            <a:r>
              <a:rPr lang="pl-PL" dirty="0" err="1"/>
              <a:t>Walras</a:t>
            </a:r>
            <a:r>
              <a:rPr lang="pl-PL" dirty="0"/>
              <a:t> i V. </a:t>
            </a:r>
            <a:r>
              <a:rPr lang="pl-PL" dirty="0" err="1"/>
              <a:t>Pareto</a:t>
            </a:r>
            <a:r>
              <a:rPr lang="pl-PL" dirty="0"/>
              <a:t> (matematyczna) - pierwsza próba przedstawienia całego systemu gospodarczego w formie układu równań. 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240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BBA65-E682-0BAC-3582-96826AF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Keynesizm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26BF1-8527-F0A5-6D91-D0473649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62500" lnSpcReduction="20000"/>
          </a:bodyPr>
          <a:lstStyle/>
          <a:p>
            <a:r>
              <a:rPr lang="pl-PL" dirty="0"/>
              <a:t>Nowe zjawiska w gospodarce (monopolizacja, pogłębiające się kryzysy) wymagały nowych narzędzi badawczych.</a:t>
            </a:r>
          </a:p>
          <a:p>
            <a:r>
              <a:rPr lang="pl-PL" dirty="0"/>
              <a:t>Teoria J. M. Keynesa sformułowana w jego dziele pt. "Ogólna teoria zatrudnienia, procentu i pieniądza" opozycja do kanonów neoklasycznych. </a:t>
            </a:r>
          </a:p>
          <a:p>
            <a:pPr marL="0" indent="0">
              <a:buNone/>
            </a:pPr>
            <a:r>
              <a:rPr lang="pl-PL" dirty="0"/>
              <a:t>Ogólna krytyka oszczędzania (oszczędzanie prowadzi do zmniejszenia wydatków, a to oznacza zmniejszenie dochodów; globalny popyt musi wzrastać)</a:t>
            </a:r>
          </a:p>
          <a:p>
            <a:r>
              <a:rPr lang="pl-PL" dirty="0"/>
              <a:t>Nowe podejścia:</a:t>
            </a:r>
          </a:p>
          <a:p>
            <a:r>
              <a:rPr lang="pl-PL" dirty="0"/>
              <a:t>1. Równowaga przy różnym stopniu wykorzystania potencjału produkcyjnego. O stopniu wykorzystania potencjału produkcyjnego decyduje efektywny popyt. Jego wielkość, składniki oraz czynniki określające zachowanie tych komponentów stanowią centralny problem jego rozważań.</a:t>
            </a:r>
          </a:p>
          <a:p>
            <a:r>
              <a:rPr lang="pl-PL" dirty="0"/>
              <a:t>2. Charakterystyczny dla neoklasycznych koncepcji równowagi współzależny związek między poszczególnymi zjawiskami gospodarczymi zastępuję związkiem przyczynowym. Badaniami są objęte nie tylko poszczególne podmioty gospodarujące, ale również makroekonomiczne warunku produkcji.</a:t>
            </a:r>
          </a:p>
          <a:p>
            <a:r>
              <a:rPr lang="pl-PL" dirty="0"/>
              <a:t>3. Dodatkowa analiza rzeczywistego przebiegu procesów gospodarczych (uwzględnia pieniądz – nie jest neutralny). </a:t>
            </a:r>
          </a:p>
          <a:p>
            <a:r>
              <a:rPr lang="pl-PL" dirty="0"/>
              <a:t>4. Państwo pełni funkcję stymulatora popytu (np. Obniżenie stopy procentowej poprzez zwiększenie opodatkowania wysokich dochodów, zwiększenie świadczeń społecznych, żeby zwiększyć popyt grup najniżej uposażonych.</a:t>
            </a:r>
          </a:p>
          <a:p>
            <a:pPr algn="ctr"/>
            <a:r>
              <a:rPr lang="pl-PL" dirty="0"/>
              <a:t>„w długim okresie wszyscy będziemy martwi” (analiza krótkookresowa!)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87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ea typeface="+mj-lt"/>
                <a:cs typeface="+mj-lt"/>
              </a:rPr>
              <a:t>Neokeynesizm</a:t>
            </a:r>
            <a:r>
              <a:rPr lang="pl-PL" dirty="0">
                <a:ea typeface="+mj-lt"/>
                <a:cs typeface="+mj-lt"/>
              </a:rPr>
              <a:t> i </a:t>
            </a:r>
            <a:r>
              <a:rPr lang="pl-PL" dirty="0" err="1">
                <a:ea typeface="+mj-lt"/>
                <a:cs typeface="+mj-lt"/>
              </a:rPr>
              <a:t>postkeynesizm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 err="1"/>
              <a:t>Neokeynesiści</a:t>
            </a:r>
            <a:r>
              <a:rPr lang="pl-PL" dirty="0"/>
              <a:t> uważają, że płace są sztywne, wolniej reagują na zmiany popytu, aniżeli wysokości realne. W krótkim okresie czasowym spadek popytu musi spowodować recesję. Rząd musi prowadzić politykę stabilizacyjną (przy pomocy instrumentów fiskalnych zwiększać popyt).</a:t>
            </a:r>
          </a:p>
          <a:p>
            <a:endParaRPr lang="pl-PL" dirty="0"/>
          </a:p>
          <a:p>
            <a:r>
              <a:rPr lang="pl-PL" dirty="0" err="1"/>
              <a:t>Postkeynesiści</a:t>
            </a:r>
            <a:r>
              <a:rPr lang="pl-PL" dirty="0"/>
              <a:t> wskazują, że nie może dojść do syntezy podejścia </a:t>
            </a:r>
            <a:r>
              <a:rPr lang="pl-PL" dirty="0" err="1"/>
              <a:t>keynesistowskiego</a:t>
            </a:r>
            <a:r>
              <a:rPr lang="pl-PL" dirty="0"/>
              <a:t> i neoklasycznego.</a:t>
            </a:r>
          </a:p>
          <a:p>
            <a:r>
              <a:rPr lang="pl-PL" dirty="0"/>
              <a:t>Keynesizm uzasadniał interwencjonizm państwowy, lecz nie tłumaczył zjawisk inflacyjnych oraz zmniejszenia tempo wzrostu gospodarczego. 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981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Nowe doktryny ekonomiczne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pl-PL" dirty="0"/>
              <a:t>1. Monetaryzm</a:t>
            </a:r>
          </a:p>
          <a:p>
            <a:r>
              <a:rPr lang="pl-PL" dirty="0"/>
              <a:t>2. Nowa ekonomia klasyczna</a:t>
            </a:r>
          </a:p>
          <a:p>
            <a:r>
              <a:rPr lang="pl-PL" dirty="0"/>
              <a:t>3. Nowa szkoła austriacka</a:t>
            </a:r>
          </a:p>
          <a:p>
            <a:r>
              <a:rPr lang="pl-PL" dirty="0"/>
              <a:t>4. Ekonomiczna  teoria polityki</a:t>
            </a:r>
          </a:p>
          <a:p>
            <a:r>
              <a:rPr lang="pl-PL" dirty="0"/>
              <a:t>5. Ekonomia strony podażowej</a:t>
            </a:r>
          </a:p>
          <a:p>
            <a:endParaRPr lang="pl-PL" dirty="0"/>
          </a:p>
          <a:p>
            <a:r>
              <a:rPr lang="pl-PL" dirty="0"/>
              <a:t>(wszystkie szkoły opierają się o jedną zasadę - wolny rynek! różnią się stopniem interwencji państwa w gospodarkę)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071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5CDC9-C282-F8A5-2B2D-2B40ACBB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Narodziny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ekonomii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jako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nauki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. </a:t>
            </a:r>
            <a:br>
              <a:rPr lang="en-US" dirty="0">
                <a:solidFill>
                  <a:schemeClr val="tx2"/>
                </a:solidFill>
                <a:ea typeface="+mj-lt"/>
                <a:cs typeface="+mj-lt"/>
              </a:rPr>
            </a:b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Wprowadzenie</a:t>
            </a:r>
            <a:endParaRPr lang="pl-PL" dirty="0" err="1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41AE5-19FD-8CB9-629A-36A9D3B1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84" y="3732904"/>
            <a:ext cx="10262796" cy="213618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 cap="al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85C15A8-3FE9-F82D-A0EC-6173B7488E86}"/>
              </a:ext>
            </a:extLst>
          </p:cNvPr>
          <p:cNvSpPr txBox="1">
            <a:spLocks/>
          </p:cNvSpPr>
          <p:nvPr/>
        </p:nvSpPr>
        <p:spPr>
          <a:xfrm>
            <a:off x="602428" y="2011680"/>
            <a:ext cx="10705652" cy="4009812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Ekonomia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					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Chremastyka</a:t>
            </a:r>
            <a:endParaRPr lang="en-US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Niewolnictwo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Gospodarka naturalna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”Wielkie odkrycia geograficzne”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Merkantyliści – bogactwo związane jest z posiadanymi zasobami złota i srebra.</a:t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Fizjokraci – źródłem bogactwa jest ziemia, inne dobra są tylko produktem przetworzenia. Całość wyprodukowanych dóbr pochodzi z ziemi.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6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Monetaryzm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M. Friedman - neutralność pieniądza (zmiana ilości pieniędzy w gospodarce powoduje wyłącznie zmianę wielkości nominalnych – tj. cen, nie ma wpływu na wielkości realne – zatrudnienie, produkcja).</a:t>
            </a:r>
          </a:p>
          <a:p>
            <a:r>
              <a:rPr lang="pl-PL" dirty="0"/>
              <a:t>Badania inflacji - jeśli pieniądz jest neutralny, to wzrost ilości pieniędzy w obiegu musi być spowodowany wzrostem ilości dóbr. Stałe tempo 3-4% rocznie (naturalna stopa wzrostu potencjału gospodarki). </a:t>
            </a:r>
          </a:p>
          <a:p>
            <a:r>
              <a:rPr lang="pl-PL" dirty="0"/>
              <a:t>Stosowanie innych narzędzi polityki gospodarczej jest niewskazane. </a:t>
            </a:r>
          </a:p>
        </p:txBody>
      </p:sp>
    </p:spTree>
    <p:extLst>
      <p:ext uri="{BB962C8B-B14F-4D97-AF65-F5344CB8AC3E}">
        <p14:creationId xmlns:p14="http://schemas.microsoft.com/office/powerpoint/2010/main" val="159534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ekonomia klasyczna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- R. E. Lucas, T. </a:t>
            </a:r>
            <a:r>
              <a:rPr lang="pl-PL" dirty="0" err="1"/>
              <a:t>Sargent</a:t>
            </a:r>
            <a:r>
              <a:rPr lang="pl-PL" dirty="0"/>
              <a:t>, N. </a:t>
            </a:r>
            <a:r>
              <a:rPr lang="pl-PL" dirty="0" err="1"/>
              <a:t>Wallace</a:t>
            </a:r>
            <a:r>
              <a:rPr lang="pl-PL" dirty="0"/>
              <a:t> i R. Baro</a:t>
            </a:r>
          </a:p>
          <a:p>
            <a:pPr marL="0" indent="0">
              <a:buNone/>
            </a:pPr>
            <a:r>
              <a:rPr lang="pl-PL" dirty="0"/>
              <a:t>Nowa ekonomia klasyczna opiera się na założeniu pełnej elastyczności rynków, teorii racjonalnych oczekiwań oraz </a:t>
            </a:r>
            <a:r>
              <a:rPr lang="pl-PL" dirty="0" err="1"/>
              <a:t>monetarystycznej</a:t>
            </a:r>
            <a:r>
              <a:rPr lang="pl-PL" dirty="0"/>
              <a:t> koncepcji inflacji. </a:t>
            </a:r>
          </a:p>
          <a:p>
            <a:pPr marL="0" indent="0">
              <a:buNone/>
            </a:pPr>
            <a:r>
              <a:rPr lang="pl-PL" dirty="0"/>
              <a:t>Rynek jest w pełni elastyczny – wszelkie nierówności są prawie natychmiastowo likwidowane, a transakcje zawierane po cenach równowagi rynkowej. </a:t>
            </a:r>
          </a:p>
          <a:p>
            <a:pPr marL="0" indent="0">
              <a:buNone/>
            </a:pPr>
            <a:r>
              <a:rPr lang="pl-PL" dirty="0"/>
              <a:t>"Teoria racjonalnych oczekiwań" - ludzie w kształtowaniu oczekiwań co do przebiegu danego zjawiska ekonomicznego w przyszłości kierują się przebiegiem danego zjawiska w przeszłości.</a:t>
            </a:r>
          </a:p>
        </p:txBody>
      </p:sp>
    </p:spTree>
    <p:extLst>
      <p:ext uri="{BB962C8B-B14F-4D97-AF65-F5344CB8AC3E}">
        <p14:creationId xmlns:p14="http://schemas.microsoft.com/office/powerpoint/2010/main" val="80510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</a:t>
            </a:r>
            <a:r>
              <a:rPr lang="pl-PL" dirty="0" err="1"/>
              <a:t>neoaustriacka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 - F. Hayek (Ludzkie działanie)</a:t>
            </a:r>
          </a:p>
          <a:p>
            <a:pPr marL="0" indent="0" algn="just">
              <a:buNone/>
            </a:pPr>
            <a:r>
              <a:rPr lang="pl-PL" dirty="0"/>
              <a:t>Państwo nie może zastąpić mechanizmu rynkowego, bo nie dysponuje odpowiednią informacją. Rynek stanowi najbardziej skuteczny mechanizm porządkowania informacji i podejmowania na ich podstawie działań przez poszczególne podmioty gospodarcze. Rząd powinien jedynie tworzyć przepisy prawne w celu stworzenia warunków dla sprawnego funkcjonowania konkurencji.</a:t>
            </a:r>
          </a:p>
        </p:txBody>
      </p:sp>
    </p:spTree>
    <p:extLst>
      <p:ext uri="{BB962C8B-B14F-4D97-AF65-F5344CB8AC3E}">
        <p14:creationId xmlns:p14="http://schemas.microsoft.com/office/powerpoint/2010/main" val="83261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Ekonomiczna teoria polityki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K. Arrow</a:t>
            </a:r>
            <a:r>
              <a:rPr lang="pl-PL" dirty="0"/>
              <a:t>, J. Buchanan, G. </a:t>
            </a:r>
            <a:r>
              <a:rPr lang="pl-PL" dirty="0" err="1"/>
              <a:t>Tullock</a:t>
            </a:r>
            <a:r>
              <a:rPr lang="pl-PL" dirty="0"/>
              <a:t>(teoria wyboru publicznego – w jaki sposób interesy polityków mają wpływ na ich decyzje (na użyteczność)), A. </a:t>
            </a:r>
            <a:r>
              <a:rPr lang="pl-PL" dirty="0" err="1"/>
              <a:t>Downs</a:t>
            </a:r>
            <a:r>
              <a:rPr lang="pl-PL" dirty="0"/>
              <a:t> (racjonalna ignorancja – świadomie nie uczestniczymy w życiu polityczny), W. </a:t>
            </a:r>
            <a:r>
              <a:rPr lang="pl-PL" dirty="0" err="1"/>
              <a:t>Niskanen</a:t>
            </a:r>
            <a:r>
              <a:rPr lang="pl-PL" dirty="0"/>
              <a:t>, B. Frey</a:t>
            </a:r>
          </a:p>
          <a:p>
            <a:pPr marL="0" indent="0">
              <a:buNone/>
            </a:pPr>
            <a:r>
              <a:rPr lang="pl-PL" dirty="0"/>
              <a:t>- analiza ram politycznych w których zachodzą procesy gospodarcze i realizowana jest polityka ekonomiczna. </a:t>
            </a:r>
          </a:p>
          <a:p>
            <a:pPr marL="0" indent="0">
              <a:buNone/>
            </a:pPr>
            <a:r>
              <a:rPr lang="pl-PL" dirty="0"/>
              <a:t>Bada interakcje między sferą ekonomii i sferą polityki. Wybór indywidualny jest rozszerzany o działalność partii, grup interesów.</a:t>
            </a:r>
          </a:p>
          <a:p>
            <a:pPr marL="0" indent="0">
              <a:buNone/>
            </a:pPr>
            <a:r>
              <a:rPr lang="pl-PL" dirty="0"/>
              <a:t>W instytucjach ostatecznym podmiotem decyzyjnym jest jednostka, która optymalizuje swoją egoistyczną funkcję celu i jest jej obce pojęcie interesu społecznego. Państwo samo z siebie nie odzwierciedla interesu całego społeczeństwa.</a:t>
            </a:r>
          </a:p>
          <a:p>
            <a:pPr marL="0" indent="0">
              <a:buNone/>
            </a:pPr>
            <a:r>
              <a:rPr lang="pl-PL" dirty="0"/>
              <a:t>Dodatkowe argumenty przeciwko aktywnej ekonomicznej roli państwa wywodzą się z koncepcji politycznego cyklu koniunkturalnego. </a:t>
            </a:r>
          </a:p>
          <a:p>
            <a:pPr marL="0" indent="0">
              <a:buNone/>
            </a:pPr>
            <a:r>
              <a:rPr lang="pl-PL" dirty="0"/>
              <a:t>Państwo interweniuje tylko wtedy, gdy są dowody, że w niektórych branżach działa bardziej efektywnie, niż rynek. </a:t>
            </a:r>
          </a:p>
        </p:txBody>
      </p:sp>
    </p:spTree>
    <p:extLst>
      <p:ext uri="{BB962C8B-B14F-4D97-AF65-F5344CB8AC3E}">
        <p14:creationId xmlns:p14="http://schemas.microsoft.com/office/powerpoint/2010/main" val="1638594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Ekonomia podaży - przeciwieństwo Keynesa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Tx/>
              <a:buChar char="-"/>
            </a:pPr>
            <a:r>
              <a:rPr lang="pl-PL" dirty="0"/>
              <a:t>A. </a:t>
            </a:r>
            <a:r>
              <a:rPr lang="pl-PL" dirty="0" err="1"/>
              <a:t>Laffer</a:t>
            </a:r>
            <a:r>
              <a:rPr lang="pl-PL" dirty="0"/>
              <a:t>, G. Gildera, J. </a:t>
            </a:r>
            <a:r>
              <a:rPr lang="pl-PL" dirty="0" err="1"/>
              <a:t>Wannisky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Program gospodarczy R. Reagana - zbiór różnych koncepcji (nie jest szkoła)</a:t>
            </a:r>
          </a:p>
          <a:p>
            <a:pPr marL="0" indent="0">
              <a:buNone/>
            </a:pPr>
            <a:r>
              <a:rPr lang="pl-PL" dirty="0"/>
              <a:t>- zewnętrzne czynniki zakłócają mechanizmy rynkowe (np. Polityka podatkowa)</a:t>
            </a:r>
          </a:p>
          <a:p>
            <a:pPr>
              <a:buFontTx/>
              <a:buChar char="-"/>
            </a:pPr>
            <a:r>
              <a:rPr lang="pl-PL" dirty="0"/>
              <a:t>zalecana jest polityka podnoszenia poziomu produkcji (podażowa) - np. zmniejszenie podatków, co będzie pobudzać inwestycje, ograniczenie sektora publicznego, ulgi podatkowe; -obniżki stawek procentowych; - zwiększenie wydatków sektora publicznego; - ograniczenie sektora publicznego.</a:t>
            </a:r>
          </a:p>
        </p:txBody>
      </p:sp>
    </p:spTree>
    <p:extLst>
      <p:ext uri="{BB962C8B-B14F-4D97-AF65-F5344CB8AC3E}">
        <p14:creationId xmlns:p14="http://schemas.microsoft.com/office/powerpoint/2010/main" val="3793806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Instytucjonalizm (szkoła historyczna)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158" y="2108201"/>
            <a:ext cx="10230522" cy="3571837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- W. </a:t>
            </a:r>
            <a:r>
              <a:rPr lang="pl-PL" dirty="0" err="1"/>
              <a:t>Roscher</a:t>
            </a:r>
            <a:r>
              <a:rPr lang="pl-PL" dirty="0"/>
              <a:t>, K. </a:t>
            </a:r>
            <a:r>
              <a:rPr lang="pl-PL" dirty="0" err="1"/>
              <a:t>Knies</a:t>
            </a:r>
            <a:r>
              <a:rPr lang="pl-PL" dirty="0"/>
              <a:t>, G. </a:t>
            </a:r>
            <a:r>
              <a:rPr lang="pl-PL" dirty="0" err="1"/>
              <a:t>Schmoller</a:t>
            </a:r>
            <a:r>
              <a:rPr lang="pl-PL" dirty="0"/>
              <a:t>, M. Weber i W. </a:t>
            </a:r>
            <a:r>
              <a:rPr lang="pl-PL" dirty="0" err="1"/>
              <a:t>Sombart</a:t>
            </a:r>
          </a:p>
          <a:p>
            <a:pPr marL="0" indent="0">
              <a:buNone/>
            </a:pPr>
            <a:r>
              <a:rPr lang="pl-PL" dirty="0"/>
              <a:t>Nie można opierać się na założeniu "człowieka ekonomicznego", również wpływ mają bodźce moralne, psychika gospodarcza, hierarchia celów. </a:t>
            </a:r>
          </a:p>
          <a:p>
            <a:pPr marL="0" indent="0">
              <a:buNone/>
            </a:pPr>
            <a:r>
              <a:rPr lang="pl-PL" dirty="0"/>
              <a:t>Pozaekonomiczne ramy również oddziaływają na zjawiska rynkowe. </a:t>
            </a:r>
          </a:p>
          <a:p>
            <a:pPr marL="0" indent="0">
              <a:buNone/>
            </a:pPr>
            <a:r>
              <a:rPr lang="pl-PL" dirty="0"/>
              <a:t>Ekonomiści powinni skupić się na wpływie "innych czynników (pozaekonomicznych)" na decyzje gospodarcze.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094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Marksizm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K. Marks i F. Engels - przedstawiciele</a:t>
            </a:r>
          </a:p>
          <a:p>
            <a:pPr marL="0" indent="0">
              <a:buNone/>
            </a:pPr>
            <a:r>
              <a:rPr lang="pl-PL" dirty="0"/>
              <a:t>Ekonomia klasyczna + twórczość socjalistów utopijnych (C. H. de Saint-Simon), Ch. Fourier, R. Owen.</a:t>
            </a:r>
          </a:p>
          <a:p>
            <a:pPr marL="0" indent="0">
              <a:buNone/>
            </a:pPr>
            <a:r>
              <a:rPr lang="pl-PL" dirty="0"/>
              <a:t>Teoria wartości dodatkowej (robotnik sprzedaje swoją pracę)</a:t>
            </a:r>
          </a:p>
          <a:p>
            <a:pPr marL="0" indent="0">
              <a:buNone/>
            </a:pPr>
            <a:r>
              <a:rPr lang="pl-PL" dirty="0"/>
              <a:t>Społeczeństwo bezklasowe (rozwój społeczeństwa – pierwotne, niewolnictwo, feudalizm i kapitalizm….. socjalizm…. komunizm)</a:t>
            </a:r>
          </a:p>
          <a:p>
            <a:pPr marL="0" indent="0">
              <a:buNone/>
            </a:pPr>
            <a:r>
              <a:rPr lang="pl-PL" dirty="0"/>
              <a:t>Brak własności prywatnej </a:t>
            </a:r>
          </a:p>
        </p:txBody>
      </p:sp>
    </p:spTree>
    <p:extLst>
      <p:ext uri="{BB962C8B-B14F-4D97-AF65-F5344CB8AC3E}">
        <p14:creationId xmlns:p14="http://schemas.microsoft.com/office/powerpoint/2010/main" val="2391696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Ekonomia behawioralna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wiąże się z kryzysem gospodarczym 2007-2008 r.</a:t>
            </a:r>
          </a:p>
          <a:p>
            <a:pPr marL="0" indent="0">
              <a:buNone/>
            </a:pPr>
            <a:r>
              <a:rPr lang="pl-PL" dirty="0"/>
              <a:t>podmioty ekonomiczne nie są racjonalne (ograniczona racjonalność)  - człowiek przy podejmowaniu decyzji opiera się nie tylko na motywacji ekonomicznej (zysku), lecz również na empatii i zaufaniu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7590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Moja żona czy moja teściowa?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850DD4D-B9B2-48DF-F62E-D713BDA6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558" y="134915"/>
            <a:ext cx="3562510" cy="49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94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/>
              <a:t>1.</a:t>
            </a:r>
            <a:r>
              <a:rPr lang="pl-PL"/>
              <a:t>Kij bejsbolowy i </a:t>
            </a:r>
            <a:r>
              <a:rPr lang="pl-PL" dirty="0"/>
              <a:t>piłka kosztują razem 1 dolar i 10 centów.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Kij kosztuje o 1 dolar więcej niż piłka.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Ile kosztuje piłka?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2. Pięć maszyn w ciągu pięciu minut wytwarza pięć samochodów-zabawek. Ile czasu potrzebują 100 maszyn, aby wyprodukować 100 zabawek?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3. W jeziorze rosną lilie wodne. Powierzchnia jeziora, która lilie pokrywają ulegała podwojeniu każdego dnia. Całe jezioro zostało przykryte dywanem lilii po 48 dniach. Po ilu dniach lilie zajmowały połowę powierzchni jeziora?</a:t>
            </a:r>
          </a:p>
        </p:txBody>
      </p:sp>
    </p:spTree>
    <p:extLst>
      <p:ext uri="{BB962C8B-B14F-4D97-AF65-F5344CB8AC3E}">
        <p14:creationId xmlns:p14="http://schemas.microsoft.com/office/powerpoint/2010/main" val="414501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5CDC9-C282-F8A5-2B2D-2B40ACBB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Narodziny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ekonomii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jako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nauki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. </a:t>
            </a:r>
            <a:br>
              <a:rPr lang="en-US" dirty="0">
                <a:solidFill>
                  <a:schemeClr val="tx2"/>
                </a:solidFill>
                <a:ea typeface="+mj-lt"/>
                <a:cs typeface="+mj-lt"/>
              </a:rPr>
            </a:b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Ekonomia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klasyczna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.</a:t>
            </a:r>
            <a:endParaRPr lang="pl-PL" dirty="0" err="1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41AE5-19FD-8CB9-629A-36A9D3B1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W DRUGIEJ POŁOWIE XVIII WIEKU POWSTAJE PIERWSZY ZWARTY SYSTEM TEORETYCZNY ZWANY EKONOMIĄ KLASYCZNĄ.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Głównymi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jej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przedstawicielami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są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b="1" cap="all" dirty="0">
                <a:solidFill>
                  <a:schemeClr val="tx1"/>
                </a:solidFill>
                <a:ea typeface="+mn-lt"/>
                <a:cs typeface="+mn-lt"/>
              </a:rPr>
              <a:t>Adam Smith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n-US" b="1" cap="all" dirty="0">
                <a:solidFill>
                  <a:schemeClr val="tx1"/>
                </a:solidFill>
                <a:ea typeface="+mn-lt"/>
                <a:cs typeface="+mn-lt"/>
              </a:rPr>
              <a:t>David Ricardo. </a:t>
            </a:r>
            <a:endParaRPr lang="en-US" cap="all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cap="all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Ich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Opracowania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stanowią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Podstawę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Liberalizmu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Ekonomicznego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. </a:t>
            </a:r>
          </a:p>
          <a:p>
            <a:endParaRPr lang="en-US" cap="all" dirty="0">
              <a:solidFill>
                <a:schemeClr val="tx1"/>
              </a:solidFill>
            </a:endParaRPr>
          </a:p>
          <a:p>
            <a:r>
              <a:rPr lang="en-US" cap="all" dirty="0" err="1">
                <a:solidFill>
                  <a:schemeClr val="tx1"/>
                </a:solidFill>
              </a:rPr>
              <a:t>Liberalizm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Ekonomiczny</a:t>
            </a:r>
            <a:r>
              <a:rPr lang="en-US" cap="all" dirty="0">
                <a:solidFill>
                  <a:schemeClr val="tx1"/>
                </a:solidFill>
              </a:rPr>
              <a:t> – </a:t>
            </a:r>
            <a:r>
              <a:rPr lang="en-US" cap="all" dirty="0" err="1">
                <a:solidFill>
                  <a:schemeClr val="tx1"/>
                </a:solidFill>
              </a:rPr>
              <a:t>wolno-konkurencyjna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gospodarka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Samoczynnie</a:t>
            </a:r>
            <a:r>
              <a:rPr lang="en-US" cap="all" dirty="0">
                <a:solidFill>
                  <a:schemeClr val="tx1"/>
                </a:solidFill>
              </a:rPr>
              <a:t> bez </a:t>
            </a:r>
            <a:r>
              <a:rPr lang="en-US" cap="all" dirty="0" err="1">
                <a:solidFill>
                  <a:schemeClr val="tx1"/>
                </a:solidFill>
              </a:rPr>
              <a:t>zewnętrznej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ingerencji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dąży</a:t>
            </a:r>
            <a:r>
              <a:rPr lang="en-US" cap="all" dirty="0">
                <a:solidFill>
                  <a:schemeClr val="tx1"/>
                </a:solidFill>
              </a:rPr>
              <a:t> do </a:t>
            </a:r>
            <a:r>
              <a:rPr lang="en-US" cap="all" dirty="0" err="1">
                <a:solidFill>
                  <a:schemeClr val="tx1"/>
                </a:solidFill>
              </a:rPr>
              <a:t>równowagi</a:t>
            </a:r>
            <a:r>
              <a:rPr lang="en-US" cap="all" dirty="0">
                <a:solidFill>
                  <a:schemeClr val="tx1"/>
                </a:solidFill>
              </a:rPr>
              <a:t> ("</a:t>
            </a:r>
            <a:r>
              <a:rPr lang="en-US" cap="all" dirty="0" err="1">
                <a:solidFill>
                  <a:schemeClr val="tx1"/>
                </a:solidFill>
              </a:rPr>
              <a:t>niewidzialna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ręka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rynku</a:t>
            </a:r>
            <a:r>
              <a:rPr lang="en-US" cap="all" dirty="0">
                <a:solidFill>
                  <a:schemeClr val="tx1"/>
                </a:solidFill>
              </a:rPr>
              <a:t>"). </a:t>
            </a:r>
            <a:r>
              <a:rPr lang="en-US" cap="all" dirty="0" err="1">
                <a:solidFill>
                  <a:schemeClr val="tx1"/>
                </a:solidFill>
              </a:rPr>
              <a:t>Rząd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nie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powinien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ingerować</a:t>
            </a:r>
            <a:r>
              <a:rPr lang="en-US" cap="all" dirty="0">
                <a:solidFill>
                  <a:schemeClr val="tx1"/>
                </a:solidFill>
              </a:rPr>
              <a:t> w </a:t>
            </a:r>
            <a:r>
              <a:rPr lang="en-US" cap="all" dirty="0" err="1">
                <a:solidFill>
                  <a:schemeClr val="tx1"/>
                </a:solidFill>
              </a:rPr>
              <a:t>Gospodarkę</a:t>
            </a:r>
            <a:r>
              <a:rPr lang="en-US" cap="all" dirty="0">
                <a:solidFill>
                  <a:schemeClr val="tx1"/>
                </a:solidFill>
              </a:rPr>
              <a:t>. </a:t>
            </a:r>
            <a:r>
              <a:rPr lang="en-US" cap="all" dirty="0" err="1">
                <a:solidFill>
                  <a:schemeClr val="tx1"/>
                </a:solidFill>
              </a:rPr>
              <a:t>Gospodarka</a:t>
            </a:r>
            <a:r>
              <a:rPr lang="en-US" cap="all" dirty="0">
                <a:solidFill>
                  <a:schemeClr val="tx1"/>
                </a:solidFill>
              </a:rPr>
              <a:t> </a:t>
            </a:r>
            <a:r>
              <a:rPr lang="en-US" cap="all" dirty="0" err="1">
                <a:solidFill>
                  <a:schemeClr val="tx1"/>
                </a:solidFill>
              </a:rPr>
              <a:t>Reguluje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siebie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sama</a:t>
            </a:r>
            <a:r>
              <a:rPr lang="en-US" cap="all" dirty="0">
                <a:solidFill>
                  <a:schemeClr val="tx1"/>
                </a:solidFill>
              </a:rPr>
              <a:t> – </a:t>
            </a:r>
            <a:r>
              <a:rPr lang="en-US" cap="all" dirty="0" err="1">
                <a:solidFill>
                  <a:schemeClr val="tx1"/>
                </a:solidFill>
              </a:rPr>
              <a:t>dokonuje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optymalnej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alokacji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zasobów</a:t>
            </a:r>
            <a:r>
              <a:rPr lang="en-US" cap="all" dirty="0">
                <a:solidFill>
                  <a:schemeClr val="tx1"/>
                </a:solidFill>
              </a:rPr>
              <a:t>. </a:t>
            </a:r>
          </a:p>
          <a:p>
            <a:pPr marL="0" indent="0">
              <a:buNone/>
            </a:pPr>
            <a:endParaRPr lang="en-US" cap="al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- Gospodarka wolnorynkowa. </a:t>
            </a:r>
          </a:p>
          <a:p>
            <a:pPr marL="0" indent="0">
              <a:buNone/>
            </a:pPr>
            <a:r>
              <a:rPr lang="pl-PL" dirty="0"/>
              <a:t>- Stopień ingerencji państwa w gospodarkę (znaczny - słaby)</a:t>
            </a:r>
          </a:p>
          <a:p>
            <a:pPr marL="0" indent="0">
              <a:buNone/>
            </a:pPr>
            <a:r>
              <a:rPr lang="pl-PL" dirty="0"/>
              <a:t>- Kryzys gospodarczy stanowi podstawę zmian polityki ekonomicznej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1502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Dziękuję za uwagę </a:t>
            </a:r>
          </a:p>
        </p:txBody>
      </p:sp>
    </p:spTree>
    <p:extLst>
      <p:ext uri="{BB962C8B-B14F-4D97-AF65-F5344CB8AC3E}">
        <p14:creationId xmlns:p14="http://schemas.microsoft.com/office/powerpoint/2010/main" val="273359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54831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Adam Smith –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ojciec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współczesnej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ekonomii</a:t>
            </a:r>
            <a:b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200" dirty="0"/>
            </a:b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Badania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nad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naturą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przyczynami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bogactw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narodów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(1776 r.).</a:t>
            </a:r>
          </a:p>
        </p:txBody>
      </p:sp>
      <p:pic>
        <p:nvPicPr>
          <p:cNvPr id="4" name="Obraz 4" descr="Obraz zawierający mężczyzna, osoba, noszenie&#10;&#10;Opis wygenerowany automatycznie">
            <a:extLst>
              <a:ext uri="{FF2B5EF4-FFF2-40B4-BE49-F238E27FC236}">
                <a16:creationId xmlns:a16="http://schemas.microsoft.com/office/drawing/2014/main" id="{22F7FACF-0AD9-07C7-0C39-DA95DAB8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3"/>
          <a:stretch/>
        </p:blipFill>
        <p:spPr>
          <a:xfrm>
            <a:off x="5509" y="1"/>
            <a:ext cx="4635315" cy="68579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9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35" y="639097"/>
            <a:ext cx="9184833" cy="12509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Podstawowe koncepcje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- "niewidzialna" a "widzialna ręka rynku"</a:t>
            </a:r>
          </a:p>
          <a:p>
            <a:r>
              <a:rPr lang="pl-PL" dirty="0"/>
              <a:t>- "teoria przewagi absolutnej" (państwo produkuje te towary w produkcji których posiada przewagę absolutną - taniej niż inni) </a:t>
            </a:r>
          </a:p>
          <a:p>
            <a:r>
              <a:rPr lang="pl-PL" dirty="0"/>
              <a:t>(braki teorii – jest to tylko jeden przypadek, nie opisuje innych) (założenia - brak kosztów transportu, przepływu technologii, innych barier)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4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35" y="639097"/>
            <a:ext cx="9184833" cy="12509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Teoria przewagi absolutnej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pl-PL" dirty="0"/>
              <a:t>Przypadek 1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Francja ma przewagę w produkcji wina, natomiast Polska ma przewagę w produkcji jabłek. </a:t>
            </a:r>
          </a:p>
          <a:p>
            <a:r>
              <a:rPr lang="pl-PL" dirty="0"/>
              <a:t>Polska eksportuje jabłka, a importuje wino, natomiast Francja eksportuje wino i importuje jabłka.</a:t>
            </a:r>
          </a:p>
          <a:p>
            <a:endParaRPr lang="pl-PL" dirty="0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1CBA59E-E5BA-4D73-499B-62887E2F5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95784"/>
              </p:ext>
            </p:extLst>
          </p:nvPr>
        </p:nvGraphicFramePr>
        <p:xfrm>
          <a:off x="1184254" y="2557796"/>
          <a:ext cx="6659110" cy="187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282">
                  <a:extLst>
                    <a:ext uri="{9D8B030D-6E8A-4147-A177-3AD203B41FA5}">
                      <a16:colId xmlns:a16="http://schemas.microsoft.com/office/drawing/2014/main" val="206356076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327111929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649534313"/>
                    </a:ext>
                  </a:extLst>
                </a:gridCol>
              </a:tblGrid>
              <a:tr h="62451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Francja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Polska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31268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WINO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95979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JABŁKA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0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56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35" y="639097"/>
            <a:ext cx="9184833" cy="12509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Teoria przewagi absolutnej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pl-PL"/>
              <a:t>Przypadek 1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/>
              <a:t>Francja 120:4 = 30 jednostek wina</a:t>
            </a:r>
            <a:endParaRPr lang="pl-PL" dirty="0"/>
          </a:p>
          <a:p>
            <a:r>
              <a:rPr lang="pl-PL"/>
              <a:t>Polska 60:3=20 jednostek jabłek (optymalna ilość)</a:t>
            </a:r>
          </a:p>
          <a:p>
            <a:pPr algn="r"/>
            <a:r>
              <a:rPr lang="pl-PL"/>
              <a:t>Alternatywnie (Francja – 120:8=15, a Polska 60:6=10)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1CBA59E-E5BA-4D73-499B-62887E2F5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29729"/>
              </p:ext>
            </p:extLst>
          </p:nvPr>
        </p:nvGraphicFramePr>
        <p:xfrm>
          <a:off x="1184254" y="2557796"/>
          <a:ext cx="6659110" cy="187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282">
                  <a:extLst>
                    <a:ext uri="{9D8B030D-6E8A-4147-A177-3AD203B41FA5}">
                      <a16:colId xmlns:a16="http://schemas.microsoft.com/office/drawing/2014/main" val="206356076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327111929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649534313"/>
                    </a:ext>
                  </a:extLst>
                </a:gridCol>
              </a:tblGrid>
              <a:tr h="62451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Francja (120)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Polska (60)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31268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WINO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95979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JABŁKA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0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31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35" y="639097"/>
            <a:ext cx="9184833" cy="12509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Teoria przewagi absolutnej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/>
              <a:t>Przypadek 2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/>
              <a:t>Francja powinna produkować wino i jabłka, a Polska tylko importować.</a:t>
            </a:r>
          </a:p>
          <a:p>
            <a:endParaRPr lang="pl-PL" dirty="0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1CBA59E-E5BA-4D73-499B-62887E2F5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40565"/>
              </p:ext>
            </p:extLst>
          </p:nvPr>
        </p:nvGraphicFramePr>
        <p:xfrm>
          <a:off x="1184254" y="2557796"/>
          <a:ext cx="6659110" cy="187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282">
                  <a:extLst>
                    <a:ext uri="{9D8B030D-6E8A-4147-A177-3AD203B41FA5}">
                      <a16:colId xmlns:a16="http://schemas.microsoft.com/office/drawing/2014/main" val="206356076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327111929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649534313"/>
                    </a:ext>
                  </a:extLst>
                </a:gridCol>
              </a:tblGrid>
              <a:tr h="62451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Francja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Polska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31268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WINO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95979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JABŁKA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0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05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54831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David Ricardo</a:t>
            </a:r>
            <a:b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200" dirty="0"/>
            </a:b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Zasady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ekonomii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politycznej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I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opodatkowania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(1817 r.).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6" descr="Obraz zawierający tekst, osoba, mężczyzna, ciemny&#10;&#10;Opis wygenerowany automatycznie">
            <a:extLst>
              <a:ext uri="{FF2B5EF4-FFF2-40B4-BE49-F238E27FC236}">
                <a16:creationId xmlns:a16="http://schemas.microsoft.com/office/drawing/2014/main" id="{264A3232-7C90-91D0-2CE3-BA903FB68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6" y="196012"/>
            <a:ext cx="4933985" cy="6205041"/>
          </a:xfrm>
        </p:spPr>
      </p:pic>
    </p:spTree>
    <p:extLst>
      <p:ext uri="{BB962C8B-B14F-4D97-AF65-F5344CB8AC3E}">
        <p14:creationId xmlns:p14="http://schemas.microsoft.com/office/powerpoint/2010/main" val="11608965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2004</Words>
  <Application>Microsoft Macintosh PowerPoint</Application>
  <PresentationFormat>Panoramiczny</PresentationFormat>
  <Paragraphs>257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Calibri</vt:lpstr>
      <vt:lpstr>Trade Gothic Next Cond</vt:lpstr>
      <vt:lpstr>Univers</vt:lpstr>
      <vt:lpstr>Univers Condensed</vt:lpstr>
      <vt:lpstr>RetrospectVTI</vt:lpstr>
      <vt:lpstr>Wykład 3 Ekonomia dla prawników</vt:lpstr>
      <vt:lpstr>Narodziny ekonomii jako nauki.  Wprowadzenie</vt:lpstr>
      <vt:lpstr>Narodziny ekonomii jako nauki.  Ekonomia klasyczna.</vt:lpstr>
      <vt:lpstr>Adam Smith – ojciec współczesnej ekonomii  Badania nad naturą i przyczynami bogactw narodów (1776 r.).</vt:lpstr>
      <vt:lpstr>Podstawowe koncepcje</vt:lpstr>
      <vt:lpstr>Teoria przewagi absolutnej</vt:lpstr>
      <vt:lpstr>Teoria przewagi absolutnej</vt:lpstr>
      <vt:lpstr>Teoria przewagi absolutnej</vt:lpstr>
      <vt:lpstr>David Ricardo  Zasady ekonomii politycznej I opodatkowania(1817 r.).</vt:lpstr>
      <vt:lpstr>Teoria przewagi komparatywna</vt:lpstr>
      <vt:lpstr>Teoria przewagi komparatywna</vt:lpstr>
      <vt:lpstr>Społeczeństwo w myśli ekonomicznej klasyków.</vt:lpstr>
      <vt:lpstr>Prawo rynków Saya</vt:lpstr>
      <vt:lpstr>Krytycy prawa Saya</vt:lpstr>
      <vt:lpstr>Ekonomia neoklasyczna</vt:lpstr>
      <vt:lpstr>Szkoła austriacka i lozańska</vt:lpstr>
      <vt:lpstr>Keynesizm</vt:lpstr>
      <vt:lpstr>Neokeynesizm i postkeynesizm</vt:lpstr>
      <vt:lpstr>Nowe doktryny ekonomiczne</vt:lpstr>
      <vt:lpstr>Monetaryzm</vt:lpstr>
      <vt:lpstr>Nowa ekonomia klasyczna</vt:lpstr>
      <vt:lpstr>Szkoła neoaustriacka</vt:lpstr>
      <vt:lpstr>Ekonomiczna teoria polityki</vt:lpstr>
      <vt:lpstr>Ekonomia podaży - przeciwieństwo Keynesa</vt:lpstr>
      <vt:lpstr>Instytucjonalizm (szkoła historyczna)</vt:lpstr>
      <vt:lpstr>Marksizm</vt:lpstr>
      <vt:lpstr>Ekonomia behawioralna</vt:lpstr>
      <vt:lpstr>Test</vt:lpstr>
      <vt:lpstr>Zadania</vt:lpstr>
      <vt:lpstr>Podsumowanie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Daniel Butyter</cp:lastModifiedBy>
  <cp:revision>898</cp:revision>
  <dcterms:created xsi:type="dcterms:W3CDTF">2022-11-28T14:45:00Z</dcterms:created>
  <dcterms:modified xsi:type="dcterms:W3CDTF">2024-10-16T07:35:12Z</dcterms:modified>
</cp:coreProperties>
</file>