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4" r:id="rId6"/>
    <p:sldId id="263" r:id="rId7"/>
    <p:sldId id="274" r:id="rId8"/>
    <p:sldId id="273" r:id="rId9"/>
    <p:sldId id="272" r:id="rId10"/>
    <p:sldId id="286" r:id="rId11"/>
    <p:sldId id="270" r:id="rId12"/>
    <p:sldId id="283" r:id="rId13"/>
    <p:sldId id="282" r:id="rId14"/>
    <p:sldId id="281" r:id="rId15"/>
    <p:sldId id="293" r:id="rId16"/>
    <p:sldId id="292" r:id="rId17"/>
    <p:sldId id="287" r:id="rId18"/>
    <p:sldId id="300" r:id="rId19"/>
    <p:sldId id="299" r:id="rId20"/>
    <p:sldId id="298" r:id="rId21"/>
    <p:sldId id="297" r:id="rId22"/>
    <p:sldId id="296" r:id="rId23"/>
    <p:sldId id="294" r:id="rId24"/>
    <p:sldId id="260" r:id="rId25"/>
    <p:sldId id="320" r:id="rId26"/>
    <p:sldId id="306" r:id="rId27"/>
    <p:sldId id="305" r:id="rId28"/>
    <p:sldId id="304" r:id="rId29"/>
    <p:sldId id="303" r:id="rId30"/>
    <p:sldId id="302" r:id="rId31"/>
    <p:sldId id="323" r:id="rId32"/>
    <p:sldId id="324" r:id="rId33"/>
    <p:sldId id="315" r:id="rId34"/>
    <p:sldId id="314" r:id="rId35"/>
    <p:sldId id="313" r:id="rId36"/>
    <p:sldId id="312" r:id="rId37"/>
    <p:sldId id="259" r:id="rId3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ŹRÓDŁA PRAWA ADMINISTRACYJNEGO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KONSTYTUCJA </a:t>
            </a:r>
          </a:p>
          <a:p>
            <a:pPr>
              <a:buNone/>
            </a:pPr>
            <a:r>
              <a:rPr lang="pl-PL" dirty="0"/>
              <a:t>Drugie ujęcie bezpośredniego stosowania Konstytucji: </a:t>
            </a:r>
          </a:p>
          <a:p>
            <a:pPr marL="514350" indent="-514350">
              <a:buAutoNum type="arabicPeriod"/>
            </a:pPr>
            <a:r>
              <a:rPr lang="pl-PL" dirty="0"/>
              <a:t>W obszarze unormowanych przez </a:t>
            </a:r>
            <a:r>
              <a:rPr lang="pl-PL" dirty="0" err="1"/>
              <a:t>Konsytucję</a:t>
            </a:r>
            <a:r>
              <a:rPr lang="pl-PL" dirty="0"/>
              <a:t>; </a:t>
            </a:r>
          </a:p>
          <a:p>
            <a:pPr marL="514350" indent="-514350">
              <a:buAutoNum type="arabicPeriod"/>
            </a:pPr>
            <a:r>
              <a:rPr lang="pl-PL" dirty="0"/>
              <a:t>W sprawach, które są wyczerpująco unormowane przez Konstytucję; </a:t>
            </a:r>
          </a:p>
          <a:p>
            <a:pPr marL="514350" indent="-514350">
              <a:buAutoNum type="arabicPeriod"/>
            </a:pPr>
            <a:r>
              <a:rPr lang="pl-PL" dirty="0"/>
              <a:t>Tylko gdy okoliczności prawne i faktyczne pozwalają na bezpośrednie jej stosowanie.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USTAWA</a:t>
            </a:r>
          </a:p>
          <a:p>
            <a:pPr>
              <a:buNone/>
            </a:pPr>
            <a:r>
              <a:rPr lang="pl-PL" dirty="0"/>
              <a:t>Ustawa bezpośrednio obowiązuje – bez konieczności posiłkowania się normami zawartymi w aktach wykonawczych</a:t>
            </a:r>
          </a:p>
          <a:p>
            <a:pPr>
              <a:buNone/>
            </a:pPr>
            <a:r>
              <a:rPr lang="pl-PL" dirty="0"/>
              <a:t>- Podmioty zewnętrzne wobec administracji mogą określać swoje obowiązki oraz prawa na podstawie ustawy.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USTAWA</a:t>
            </a:r>
            <a:endParaRPr lang="pl-PL" dirty="0"/>
          </a:p>
          <a:p>
            <a:pPr>
              <a:buNone/>
            </a:pPr>
            <a:r>
              <a:rPr lang="pl-PL" dirty="0"/>
              <a:t>Konstytucja określa, jaka problematyka może być regulowana wyłącznie za pomocą ustawy: </a:t>
            </a:r>
          </a:p>
          <a:p>
            <a:pPr>
              <a:buFontTx/>
              <a:buChar char="-"/>
            </a:pPr>
            <a:r>
              <a:rPr lang="pl-PL" dirty="0"/>
              <a:t>ograniczenia </a:t>
            </a:r>
            <a:r>
              <a:rPr lang="pl-PL" dirty="0" err="1"/>
              <a:t>konst</a:t>
            </a:r>
            <a:r>
              <a:rPr lang="pl-PL" dirty="0"/>
              <a:t>. praw i wolności jednostki; </a:t>
            </a:r>
          </a:p>
          <a:p>
            <a:pPr>
              <a:buFontTx/>
              <a:buChar char="-"/>
            </a:pPr>
            <a:r>
              <a:rPr lang="pl-PL" dirty="0"/>
              <a:t>Samorząd terytorialny;</a:t>
            </a:r>
          </a:p>
          <a:p>
            <a:pPr>
              <a:buFontTx/>
              <a:buChar char="-"/>
            </a:pPr>
            <a:r>
              <a:rPr lang="pl-PL" dirty="0"/>
              <a:t>Podatki; </a:t>
            </a:r>
          </a:p>
          <a:p>
            <a:pPr>
              <a:buFontTx/>
              <a:buChar char="-"/>
            </a:pPr>
            <a:r>
              <a:rPr lang="pl-PL" dirty="0"/>
              <a:t>Informacja publiczna oraz informacja o obywatelach 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USTAWA</a:t>
            </a:r>
            <a:endParaRPr lang="pl-PL" dirty="0"/>
          </a:p>
          <a:p>
            <a:pPr>
              <a:buNone/>
            </a:pPr>
            <a:r>
              <a:rPr lang="pl-PL" dirty="0"/>
              <a:t>Zgodnie z zasadą praworządności – ustawy stanowią podstawy i granice działania organów administracji publicznej.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UMOWA MIĘDZYNARODOWA</a:t>
            </a:r>
          </a:p>
          <a:p>
            <a:pPr>
              <a:buNone/>
            </a:pPr>
            <a:r>
              <a:rPr lang="pl-PL" dirty="0"/>
              <a:t>- Ratyfikowana umowa międzynarodowa jest częścią krajowego systemu prawa;</a:t>
            </a:r>
          </a:p>
          <a:p>
            <a:pPr>
              <a:buNone/>
            </a:pPr>
            <a:r>
              <a:rPr lang="pl-PL" dirty="0"/>
              <a:t>Art. 9 Konstytucji – RP przestrzega wiążącego ją prawa międzynarodowego;</a:t>
            </a:r>
          </a:p>
          <a:p>
            <a:pPr>
              <a:buNone/>
            </a:pPr>
            <a:r>
              <a:rPr lang="pl-PL" dirty="0"/>
              <a:t>Umowa międzynarodowa, a prawo tworzone przez organizacje międzynarodowe.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b="1" dirty="0"/>
              <a:t>UMOWA MIĘDZYNARODOWA</a:t>
            </a:r>
          </a:p>
          <a:p>
            <a:pPr>
              <a:buNone/>
            </a:pPr>
            <a:r>
              <a:rPr lang="pl-PL" dirty="0"/>
              <a:t>Art. 89 Konstytucji [Ratyfikacja umów międzynarodowych]</a:t>
            </a:r>
          </a:p>
          <a:p>
            <a:pPr>
              <a:buNone/>
            </a:pPr>
            <a:r>
              <a:rPr lang="pl-PL" b="1" dirty="0"/>
              <a:t>1. </a:t>
            </a:r>
            <a:r>
              <a:rPr lang="pl-PL" dirty="0"/>
              <a:t>Ratyfikacja przez Rzeczpospolitą Polską umowy międzynarodowej i jej wypowiedzenie </a:t>
            </a:r>
            <a:r>
              <a:rPr lang="pl-PL" b="1" dirty="0"/>
              <a:t>wymaga uprzedniej zgody wyrażonej w ustawie</a:t>
            </a:r>
            <a:r>
              <a:rPr lang="pl-PL" dirty="0"/>
              <a:t>, jeżeli umowa dotyczy:</a:t>
            </a:r>
          </a:p>
          <a:p>
            <a:pPr>
              <a:buNone/>
            </a:pPr>
            <a:r>
              <a:rPr lang="pl-PL" dirty="0"/>
              <a:t>  1)  pokoju, sojuszy, układów politycznych lub układów wojskowych,</a:t>
            </a:r>
          </a:p>
          <a:p>
            <a:pPr>
              <a:buNone/>
            </a:pPr>
            <a:r>
              <a:rPr lang="pl-PL" dirty="0"/>
              <a:t>   2)  wolności, praw lub obowiązków obywatelskich określonych w </a:t>
            </a:r>
            <a:r>
              <a:rPr lang="pl-PL" i="1" dirty="0"/>
              <a:t>Konstytucji</a:t>
            </a:r>
            <a:r>
              <a:rPr lang="pl-PL" dirty="0"/>
              <a:t>,</a:t>
            </a:r>
          </a:p>
          <a:p>
            <a:pPr>
              <a:buNone/>
            </a:pPr>
            <a:r>
              <a:rPr lang="pl-PL" dirty="0"/>
              <a:t>   3)  członkostwa Rzeczypospolitej Polskiej w organizacji międzynarodowej,</a:t>
            </a:r>
          </a:p>
          <a:p>
            <a:pPr>
              <a:buNone/>
            </a:pPr>
            <a:r>
              <a:rPr lang="pl-PL" dirty="0"/>
              <a:t>   4)  znacznego obciążenia państwa pod względem finansowym,</a:t>
            </a:r>
          </a:p>
          <a:p>
            <a:pPr>
              <a:buNone/>
            </a:pPr>
            <a:r>
              <a:rPr lang="pl-PL" dirty="0"/>
              <a:t>   5)  spraw uregulowanych w ustawie lub w których </a:t>
            </a:r>
            <a:r>
              <a:rPr lang="pl-PL" i="1" dirty="0"/>
              <a:t>Konstytucja</a:t>
            </a:r>
            <a:r>
              <a:rPr lang="pl-PL" dirty="0"/>
              <a:t> wymaga ustawy.</a:t>
            </a:r>
          </a:p>
          <a:p>
            <a:pPr>
              <a:buNone/>
            </a:pPr>
            <a:r>
              <a:rPr lang="pl-PL" b="1" dirty="0"/>
              <a:t>2. </a:t>
            </a:r>
            <a:r>
              <a:rPr lang="pl-PL" dirty="0"/>
              <a:t>O zamiarze przedłożenia Prezydentowi Rzeczypospolitej do ratyfikacji umów międzynarodowych, których ratyfikacja nie wymaga zgody wyrażonej w ustawie, Prezes Rady Ministrów zawiadamia Sejm.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b="1" dirty="0"/>
              <a:t>UMOWA MIĘDZYNARODOWA</a:t>
            </a:r>
          </a:p>
          <a:p>
            <a:pPr>
              <a:buNone/>
            </a:pPr>
            <a:r>
              <a:rPr lang="pl-PL" dirty="0"/>
              <a:t>Art. 90</a:t>
            </a:r>
            <a:r>
              <a:rPr lang="pl-PL" b="1" dirty="0"/>
              <a:t> </a:t>
            </a:r>
            <a:r>
              <a:rPr lang="pl-PL" dirty="0"/>
              <a:t>Konstytucj</a:t>
            </a:r>
            <a:r>
              <a:rPr lang="pl-PL" b="1" dirty="0"/>
              <a:t>i [Podstawy prawne przekazania organizacji międzynarodowej lub organowi międzynarodowemu kompetencji organów państwowych]</a:t>
            </a:r>
          </a:p>
          <a:p>
            <a:pPr>
              <a:buNone/>
            </a:pPr>
            <a:r>
              <a:rPr lang="pl-PL" dirty="0"/>
              <a:t>1. Rzeczpospolita Polska może na podstawie umowy międzynarodowej przekazać organizacji międzynarodowej lub organowi międzynarodowemu kompetencje organów władzy państwowej </a:t>
            </a:r>
            <a:r>
              <a:rPr lang="pl-PL" b="1" dirty="0"/>
              <a:t>w niektórych sprawach.</a:t>
            </a:r>
          </a:p>
          <a:p>
            <a:pPr>
              <a:buNone/>
            </a:pPr>
            <a:r>
              <a:rPr lang="pl-PL" dirty="0"/>
              <a:t>2. Ustawa wyrażająca zgodę na ratyfikację umowy międzynarodowej, o której mowa w ust. 1, jest uchwalana przez Sejm większością 2/3 głosów w obecności co najmniej połowy ustawowej liczby posłów oraz przez Senat większością 2/3 głosów w obecności co najmniej połowy ustawowej liczby senatorów.</a:t>
            </a:r>
          </a:p>
          <a:p>
            <a:pPr>
              <a:buNone/>
            </a:pPr>
            <a:r>
              <a:rPr lang="pl-PL" dirty="0"/>
              <a:t>3</a:t>
            </a:r>
            <a:r>
              <a:rPr lang="pl-PL" b="1" dirty="0"/>
              <a:t>. Wyrażenie zgody na ratyfikację takiej umowy może być uchwalone w referendum ogólnokrajowym</a:t>
            </a:r>
          </a:p>
          <a:p>
            <a:pPr>
              <a:buNone/>
            </a:pPr>
            <a:r>
              <a:rPr lang="pl-PL" dirty="0"/>
              <a:t>4. Uchwałę w sprawie wyboru trybu wyrażenia zgody na ratyfikację podejmuje Sejm bezwzględną większością głosów w obecności co najmniej połowy ustawowej liczby posłów.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ROZPORZĄDZENIE</a:t>
            </a:r>
          </a:p>
          <a:p>
            <a:pPr>
              <a:buNone/>
            </a:pPr>
            <a:r>
              <a:rPr lang="pl-PL" dirty="0"/>
              <a:t>Rozporządzenie jest: </a:t>
            </a:r>
          </a:p>
          <a:p>
            <a:pPr>
              <a:buFontTx/>
              <a:buChar char="-"/>
            </a:pPr>
            <a:r>
              <a:rPr lang="pl-PL" dirty="0"/>
              <a:t>Tworzone – źródła prawa administracyjnego;</a:t>
            </a:r>
          </a:p>
          <a:p>
            <a:pPr>
              <a:buFontTx/>
              <a:buChar char="-"/>
            </a:pPr>
            <a:r>
              <a:rPr lang="pl-PL" dirty="0"/>
              <a:t>Wykonywane - formą działania administracji.</a:t>
            </a:r>
          </a:p>
          <a:p>
            <a:pPr>
              <a:buNone/>
            </a:pPr>
            <a:r>
              <a:rPr lang="pl-PL" dirty="0"/>
              <a:t>Przez organy administrację publicznej.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ROZPORZĄDZENIE</a:t>
            </a:r>
          </a:p>
          <a:p>
            <a:pPr>
              <a:buNone/>
            </a:pPr>
            <a:r>
              <a:rPr lang="pl-PL" dirty="0"/>
              <a:t>Rozporządzenie jest wykonywane na podstawie szczegółowego upoważnienia ustawowego: </a:t>
            </a:r>
          </a:p>
          <a:p>
            <a:pPr>
              <a:buNone/>
            </a:pPr>
            <a:r>
              <a:rPr lang="pl-PL" dirty="0"/>
              <a:t>- Upoważnienie te powinno określać także cel wydania tego rozporządzenia.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ROZPORZĄDZENIE</a:t>
            </a:r>
          </a:p>
          <a:p>
            <a:pPr>
              <a:buNone/>
            </a:pPr>
            <a:r>
              <a:rPr lang="pl-PL" dirty="0"/>
              <a:t>Upoważnienie ustawowe: </a:t>
            </a:r>
          </a:p>
          <a:p>
            <a:pPr marL="514350" indent="-514350">
              <a:buAutoNum type="arabicPeriod"/>
            </a:pPr>
            <a:r>
              <a:rPr lang="pl-PL" dirty="0"/>
              <a:t>Określenie właściwego organu; </a:t>
            </a:r>
          </a:p>
          <a:p>
            <a:pPr marL="514350" indent="-514350">
              <a:buAutoNum type="arabicPeriod"/>
            </a:pPr>
            <a:r>
              <a:rPr lang="pl-PL" dirty="0"/>
              <a:t>Zakres przekazanych spraw do unormowania; </a:t>
            </a:r>
          </a:p>
          <a:p>
            <a:pPr marL="514350" indent="-514350">
              <a:buAutoNum type="arabicPeriod"/>
            </a:pPr>
            <a:r>
              <a:rPr lang="pl-PL" dirty="0"/>
              <a:t>Wytyczne o treści rozporządzenia.</a:t>
            </a:r>
          </a:p>
          <a:p>
            <a:pPr marL="514350" indent="-514350">
              <a:buNone/>
            </a:pPr>
            <a:r>
              <a:rPr lang="pl-PL" dirty="0"/>
              <a:t>Wszystkie te elementy powinny być łącznie spełnione.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Swoistość systemu źródeł prawa administracyjnego: </a:t>
            </a:r>
          </a:p>
          <a:p>
            <a:pPr>
              <a:buFontTx/>
              <a:buChar char="-"/>
            </a:pPr>
            <a:r>
              <a:rPr lang="pl-PL" dirty="0"/>
              <a:t>Jakie są źródła prawa administracyjnego</a:t>
            </a:r>
          </a:p>
          <a:p>
            <a:pPr>
              <a:buFontTx/>
              <a:buChar char="-"/>
            </a:pPr>
            <a:r>
              <a:rPr lang="pl-PL" dirty="0"/>
              <a:t>Kto tworzy prawo administracyjnego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ROZPORZĄDZENIE</a:t>
            </a:r>
          </a:p>
          <a:p>
            <a:pPr>
              <a:buNone/>
            </a:pPr>
            <a:r>
              <a:rPr lang="pl-PL" dirty="0"/>
              <a:t>Kontrola rozporządzenia: </a:t>
            </a:r>
          </a:p>
          <a:p>
            <a:pPr>
              <a:buFontTx/>
              <a:buChar char="-"/>
            </a:pPr>
            <a:r>
              <a:rPr lang="pl-PL" dirty="0"/>
              <a:t>Wewnętrzna – przez RM;</a:t>
            </a:r>
          </a:p>
          <a:p>
            <a:pPr>
              <a:buFontTx/>
              <a:buChar char="-"/>
            </a:pPr>
            <a:r>
              <a:rPr lang="pl-PL" dirty="0"/>
              <a:t>Zewnętrzna – przez TK.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ROZPORZĄDZENIE</a:t>
            </a:r>
          </a:p>
          <a:p>
            <a:pPr>
              <a:buNone/>
            </a:pPr>
            <a:r>
              <a:rPr lang="pl-PL" dirty="0"/>
              <a:t>Rozporządzenia mają wykonawczy charakter: </a:t>
            </a:r>
          </a:p>
          <a:p>
            <a:pPr>
              <a:buFontTx/>
              <a:buChar char="-"/>
            </a:pPr>
            <a:r>
              <a:rPr lang="pl-PL" dirty="0"/>
              <a:t>Konkretyzacja normy ustawowej, ale nie jest ona całkowita – ponieważ nadal są to normy generalne i abstrakcyjne. </a:t>
            </a:r>
          </a:p>
          <a:p>
            <a:pPr>
              <a:buFontTx/>
              <a:buChar char="-"/>
            </a:pPr>
            <a:r>
              <a:rPr lang="pl-PL" dirty="0"/>
              <a:t>Konkretyzacja – normy techniczne.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/>
              <a:t>ROZPORZĄDZENIE</a:t>
            </a:r>
          </a:p>
          <a:p>
            <a:pPr>
              <a:buNone/>
            </a:pPr>
            <a:r>
              <a:rPr lang="pl-PL" dirty="0"/>
              <a:t>Organy wydające rozporządzenia: </a:t>
            </a:r>
          </a:p>
          <a:p>
            <a:pPr marL="514350" indent="-514350">
              <a:buAutoNum type="arabicPeriod"/>
            </a:pPr>
            <a:r>
              <a:rPr lang="pl-PL" dirty="0"/>
              <a:t>Prezydent; </a:t>
            </a:r>
          </a:p>
          <a:p>
            <a:pPr marL="514350" indent="-514350">
              <a:buAutoNum type="arabicPeriod"/>
            </a:pPr>
            <a:r>
              <a:rPr lang="pl-PL" dirty="0"/>
              <a:t>RM;</a:t>
            </a:r>
          </a:p>
          <a:p>
            <a:pPr marL="514350" indent="-514350">
              <a:buAutoNum type="arabicPeriod"/>
            </a:pPr>
            <a:r>
              <a:rPr lang="pl-PL" dirty="0"/>
              <a:t>Prezes RM;</a:t>
            </a:r>
          </a:p>
          <a:p>
            <a:pPr marL="514350" indent="-514350">
              <a:buAutoNum type="arabicPeriod"/>
            </a:pPr>
            <a:r>
              <a:rPr lang="pl-PL" dirty="0"/>
              <a:t>Ministrowie;</a:t>
            </a:r>
          </a:p>
          <a:p>
            <a:pPr marL="514350" indent="-514350">
              <a:buAutoNum type="arabicPeriod"/>
            </a:pPr>
            <a:r>
              <a:rPr lang="pl-PL" dirty="0"/>
              <a:t>Przewodniczący komitetów wchodzących w skład RM;</a:t>
            </a:r>
          </a:p>
          <a:p>
            <a:pPr marL="514350" indent="-514350">
              <a:buAutoNum type="arabicPeriod"/>
            </a:pPr>
            <a:r>
              <a:rPr lang="pl-PL" dirty="0" err="1"/>
              <a:t>KRRiTV</a:t>
            </a:r>
            <a:r>
              <a:rPr lang="pl-PL" dirty="0"/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AKTY PRAWA MIEJSCOWEGO </a:t>
            </a:r>
          </a:p>
          <a:p>
            <a:pPr algn="ctr">
              <a:buNone/>
            </a:pPr>
            <a:r>
              <a:rPr lang="pl-PL" dirty="0"/>
              <a:t>(będzie omawiane w slajdach dot. samorządu terytorialnego).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PRAWO ZAKŁADOWE</a:t>
            </a:r>
          </a:p>
          <a:p>
            <a:pPr>
              <a:buNone/>
            </a:pPr>
            <a:r>
              <a:rPr lang="pl-PL" dirty="0"/>
              <a:t>Związane ze specyfiką relacji użytkownik – zakład administracyjny. </a:t>
            </a:r>
          </a:p>
          <a:p>
            <a:pPr>
              <a:buNone/>
            </a:pPr>
            <a:r>
              <a:rPr lang="pl-PL" dirty="0"/>
              <a:t>Regulacje zawarte dot. prawa zakładowego: </a:t>
            </a:r>
          </a:p>
          <a:p>
            <a:pPr marL="514350" indent="-514350">
              <a:buAutoNum type="arabicPeriod"/>
            </a:pPr>
            <a:r>
              <a:rPr lang="pl-PL" dirty="0"/>
              <a:t>Sfera działalności podstawowej; </a:t>
            </a:r>
          </a:p>
          <a:p>
            <a:pPr marL="514350" indent="-514350">
              <a:buAutoNum type="arabicPeriod"/>
            </a:pPr>
            <a:r>
              <a:rPr lang="pl-PL" dirty="0"/>
              <a:t>Reguł korzystania z usług zakładu.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PRAWO SAMORZĄDÓW ZAWODOWYCH</a:t>
            </a:r>
          </a:p>
          <a:p>
            <a:pPr>
              <a:buFontTx/>
              <a:buChar char="-"/>
            </a:pPr>
            <a:r>
              <a:rPr lang="pl-PL" dirty="0"/>
              <a:t>Dotyczy: </a:t>
            </a:r>
          </a:p>
          <a:p>
            <a:pPr marL="514350" indent="-514350">
              <a:buAutoNum type="arabicPeriod"/>
            </a:pPr>
            <a:r>
              <a:rPr lang="pl-PL" dirty="0"/>
              <a:t>Funkcjonowania samorządu zawodowego; </a:t>
            </a:r>
          </a:p>
          <a:p>
            <a:pPr marL="514350" indent="-514350">
              <a:buAutoNum type="arabicPeriod"/>
            </a:pPr>
            <a:r>
              <a:rPr lang="pl-PL" dirty="0"/>
              <a:t>Praw i obowiązków członków samorządu zawodowego.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PRAWO WEWNĘTRZNE</a:t>
            </a:r>
          </a:p>
          <a:p>
            <a:pPr>
              <a:buNone/>
            </a:pPr>
            <a:r>
              <a:rPr lang="pl-PL" dirty="0"/>
              <a:t>System aktów prawa wewnętrznego ma charakter otwarty, do tych aktów należą m.in.: </a:t>
            </a:r>
          </a:p>
          <a:p>
            <a:pPr marL="514350" indent="-514350">
              <a:buAutoNum type="arabicPeriod"/>
            </a:pPr>
            <a:r>
              <a:rPr lang="pl-PL" dirty="0"/>
              <a:t>Uchwały;</a:t>
            </a:r>
          </a:p>
          <a:p>
            <a:pPr marL="514350" indent="-514350">
              <a:buAutoNum type="arabicPeriod"/>
            </a:pPr>
            <a:r>
              <a:rPr lang="pl-PL" dirty="0"/>
              <a:t>Zarządzenia.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PRAWO WEWNĘTRZNE</a:t>
            </a:r>
          </a:p>
          <a:p>
            <a:pPr>
              <a:buNone/>
            </a:pPr>
            <a:r>
              <a:rPr lang="pl-PL" b="1" dirty="0"/>
              <a:t>Zarządzenia</a:t>
            </a:r>
            <a:r>
              <a:rPr lang="pl-PL" dirty="0"/>
              <a:t> – obowiązują jedynie jednostki podlegające organowi wydającemu zarządzenie. </a:t>
            </a:r>
          </a:p>
          <a:p>
            <a:pPr>
              <a:buFontTx/>
              <a:buChar char="-"/>
            </a:pPr>
            <a:r>
              <a:rPr lang="pl-PL" dirty="0"/>
              <a:t>Zarządzenia są wydawane na podstawie ustawy</a:t>
            </a:r>
          </a:p>
          <a:p>
            <a:pPr>
              <a:buFontTx/>
              <a:buChar char="-"/>
            </a:pPr>
            <a:r>
              <a:rPr lang="pl-PL" dirty="0"/>
              <a:t>Zarządzenia nie mogą regulować spraw wolności i obowiązków jednostek – nie mogą stanowić podstawy do wydania decyzji adm.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PRAWO WEWNĘTRZNE</a:t>
            </a:r>
          </a:p>
          <a:p>
            <a:pPr>
              <a:buNone/>
            </a:pPr>
            <a:r>
              <a:rPr lang="pl-PL" b="1" dirty="0"/>
              <a:t>Zarządzenia</a:t>
            </a:r>
          </a:p>
          <a:p>
            <a:pPr>
              <a:buFontTx/>
              <a:buChar char="-"/>
            </a:pPr>
            <a:r>
              <a:rPr lang="pl-PL" dirty="0"/>
              <a:t>Zarządzenia nie mogą modyfikować prawa powszechnie obowiązującego;</a:t>
            </a:r>
          </a:p>
          <a:p>
            <a:pPr>
              <a:buFontTx/>
              <a:buChar char="-"/>
            </a:pPr>
            <a:r>
              <a:rPr lang="pl-PL" dirty="0"/>
              <a:t>Zarządzenia dookreślają normy zawarte w normach ustawowych – przedmiot zarządzeń jest określony w sposób ogólny w ustawie.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PRAWO WEWNĘTRZNE</a:t>
            </a:r>
          </a:p>
          <a:p>
            <a:pPr>
              <a:buNone/>
            </a:pPr>
            <a:r>
              <a:rPr lang="pl-PL" b="1" dirty="0"/>
              <a:t>Uchwała</a:t>
            </a:r>
            <a:r>
              <a:rPr lang="pl-PL" dirty="0"/>
              <a:t> – akty prawa wewnętrznego wydawane przez organy kolegialne, np. przez RM.</a:t>
            </a:r>
          </a:p>
          <a:p>
            <a:pPr>
              <a:buNone/>
            </a:pPr>
            <a:r>
              <a:rPr lang="pl-PL" dirty="0"/>
              <a:t>(należy wyróżnić uchwały wydawane przez organy kolegialne </a:t>
            </a:r>
            <a:r>
              <a:rPr lang="pl-PL" dirty="0" err="1"/>
              <a:t>jst</a:t>
            </a:r>
            <a:r>
              <a:rPr lang="pl-PL" dirty="0"/>
              <a:t> – które mają charakter powszechnie obowiązujący, ponieważ należą do norm prawa miejscowego).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Podział źródeł prawa administracyjnego: </a:t>
            </a:r>
          </a:p>
          <a:p>
            <a:pPr marL="514350" indent="-514350">
              <a:buAutoNum type="arabicPeriod"/>
            </a:pPr>
            <a:r>
              <a:rPr lang="pl-PL" dirty="0"/>
              <a:t>Sensu stricte – np. Konstytucja, ustawy</a:t>
            </a:r>
          </a:p>
          <a:p>
            <a:pPr marL="514350" indent="-514350">
              <a:buAutoNum type="arabicPeriod"/>
            </a:pPr>
            <a:r>
              <a:rPr lang="pl-PL" dirty="0"/>
              <a:t>Sensu largo – także akty prawa wewnętrznego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PRAWO WEWNĘTRZNE</a:t>
            </a:r>
          </a:p>
          <a:p>
            <a:pPr>
              <a:buNone/>
            </a:pPr>
            <a:r>
              <a:rPr lang="pl-PL" b="1" dirty="0"/>
              <a:t>Uchwała</a:t>
            </a:r>
            <a:r>
              <a:rPr lang="pl-PL" dirty="0"/>
              <a:t> – jako akty prawa wewnętrznego obowiązują jednostki poległe organizacyjnie; </a:t>
            </a:r>
          </a:p>
          <a:p>
            <a:pPr>
              <a:buFontTx/>
              <a:buChar char="-"/>
            </a:pPr>
            <a:r>
              <a:rPr lang="pl-PL" dirty="0"/>
              <a:t>Przedmiotem uchwał mogą być: </a:t>
            </a:r>
          </a:p>
          <a:p>
            <a:pPr marL="514350" indent="-514350">
              <a:buAutoNum type="arabicPeriod"/>
            </a:pPr>
            <a:r>
              <a:rPr lang="pl-PL" dirty="0"/>
              <a:t>Sprawy kierownictwa wewnętrznego; </a:t>
            </a:r>
          </a:p>
          <a:p>
            <a:pPr marL="514350" indent="-514350">
              <a:buAutoNum type="arabicPeriod"/>
            </a:pPr>
            <a:r>
              <a:rPr lang="pl-PL" dirty="0"/>
              <a:t>Sprawy polityki administracyjnej. </a:t>
            </a:r>
          </a:p>
          <a:p>
            <a:pPr marL="514350" indent="-51435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PRAWO WEWNĘTRZNE</a:t>
            </a:r>
          </a:p>
          <a:p>
            <a:pPr>
              <a:buNone/>
            </a:pPr>
            <a:r>
              <a:rPr lang="pl-PL" b="1" dirty="0"/>
              <a:t>Regulamin i statut </a:t>
            </a:r>
            <a:r>
              <a:rPr lang="pl-PL" dirty="0"/>
              <a:t>– ich przedmiotem jest wewnętrzny ustrój i funkcjonowanie jednostek organizacyjnych administracji publicznej. </a:t>
            </a:r>
          </a:p>
          <a:p>
            <a:pPr>
              <a:buNone/>
            </a:pPr>
            <a:r>
              <a:rPr lang="pl-PL" dirty="0"/>
              <a:t>Regulują one: </a:t>
            </a:r>
          </a:p>
          <a:p>
            <a:pPr>
              <a:buFontTx/>
              <a:buChar char="-"/>
            </a:pPr>
            <a:r>
              <a:rPr lang="pl-PL" dirty="0"/>
              <a:t>Podział pracy; </a:t>
            </a:r>
          </a:p>
          <a:p>
            <a:pPr>
              <a:buFontTx/>
              <a:buChar char="-"/>
            </a:pPr>
            <a:r>
              <a:rPr lang="pl-PL" dirty="0"/>
              <a:t>Zakres czynności; </a:t>
            </a:r>
          </a:p>
          <a:p>
            <a:pPr>
              <a:buFontTx/>
              <a:buChar char="-"/>
            </a:pPr>
            <a:r>
              <a:rPr lang="pl-PL" dirty="0"/>
              <a:t>Układ zależności organizacyjnej; </a:t>
            </a:r>
          </a:p>
          <a:p>
            <a:pPr>
              <a:buFontTx/>
              <a:buChar char="-"/>
            </a:pPr>
            <a:r>
              <a:rPr lang="pl-PL" dirty="0"/>
              <a:t>Sposób koordynacji działań;</a:t>
            </a:r>
          </a:p>
          <a:p>
            <a:pPr>
              <a:buFontTx/>
              <a:buChar char="-"/>
            </a:pPr>
            <a:r>
              <a:rPr lang="pl-PL" dirty="0"/>
              <a:t>Wewnętrzną kontrolę i nadzór.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PRAWO WEWNĘTRZNE</a:t>
            </a:r>
          </a:p>
          <a:p>
            <a:pPr>
              <a:buNone/>
            </a:pPr>
            <a:r>
              <a:rPr lang="pl-PL" b="1" dirty="0"/>
              <a:t>Regulamin i statut – </a:t>
            </a:r>
            <a:r>
              <a:rPr lang="pl-PL" dirty="0"/>
              <a:t>powinny mięć, podobnie jak inne akty prawa wewnętrznego upoważnienie ustawowe. </a:t>
            </a:r>
          </a:p>
          <a:p>
            <a:pPr>
              <a:buFontTx/>
              <a:buChar char="-"/>
            </a:pPr>
            <a:r>
              <a:rPr lang="pl-PL" dirty="0"/>
              <a:t>Wpływają jedynie pośrednio na realizację praw jednostek.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ŹRÓDŁA NIEZORGANIZOWANE</a:t>
            </a:r>
          </a:p>
          <a:p>
            <a:pPr>
              <a:buNone/>
            </a:pPr>
            <a:r>
              <a:rPr lang="pl-PL" b="1" dirty="0"/>
              <a:t>I. </a:t>
            </a:r>
            <a:r>
              <a:rPr lang="pl-PL" u="sng" dirty="0"/>
              <a:t>Odesłania i normy pozaprawne stosowane przez administrację publiczną</a:t>
            </a:r>
          </a:p>
          <a:p>
            <a:pPr marL="514350" indent="-514350">
              <a:buAutoNum type="arabicPeriod"/>
            </a:pPr>
            <a:r>
              <a:rPr lang="pl-PL" dirty="0"/>
              <a:t>Normy społeczne; </a:t>
            </a:r>
          </a:p>
          <a:p>
            <a:pPr marL="514350" indent="-514350">
              <a:buAutoNum type="arabicPeriod"/>
            </a:pPr>
            <a:r>
              <a:rPr lang="pl-PL" dirty="0"/>
              <a:t>Normy wiedzy.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ŹRÓDŁA NIEZORGANIZOWANE</a:t>
            </a:r>
          </a:p>
          <a:p>
            <a:pPr>
              <a:buNone/>
            </a:pPr>
            <a:r>
              <a:rPr lang="pl-PL" b="1" dirty="0"/>
              <a:t>II. </a:t>
            </a:r>
            <a:r>
              <a:rPr lang="pl-PL" u="sng" dirty="0"/>
              <a:t>Zwyczaj:</a:t>
            </a:r>
          </a:p>
          <a:p>
            <a:pPr>
              <a:buNone/>
            </a:pPr>
            <a:r>
              <a:rPr lang="pl-PL" dirty="0"/>
              <a:t>Pozaprawny nawyk postępowania przestrzegany w praktyce w administracji, w podobnych sytuacjach i okolicznościach </a:t>
            </a:r>
            <a:endParaRPr lang="pl-PL" u="sng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/>
              <a:t>ŹRÓDŁA NIEZORGANIZOWANE</a:t>
            </a:r>
          </a:p>
          <a:p>
            <a:pPr>
              <a:buNone/>
            </a:pPr>
            <a:r>
              <a:rPr lang="pl-PL" dirty="0"/>
              <a:t>Zwyczaj c.d.</a:t>
            </a:r>
          </a:p>
          <a:p>
            <a:pPr marL="514350" indent="-514350">
              <a:buAutoNum type="arabicPeriod"/>
            </a:pPr>
            <a:r>
              <a:rPr lang="pl-PL" dirty="0"/>
              <a:t>Nośnik zwyczaju – ludzie; </a:t>
            </a:r>
          </a:p>
          <a:p>
            <a:pPr marL="514350" indent="-514350">
              <a:buAutoNum type="arabicPeriod"/>
            </a:pPr>
            <a:r>
              <a:rPr lang="pl-PL" dirty="0"/>
              <a:t>Zwyczaj jest zjawiskiem wewnątrz administracji; </a:t>
            </a:r>
          </a:p>
          <a:p>
            <a:pPr marL="514350" indent="-514350">
              <a:buAutoNum type="arabicPeriod"/>
            </a:pPr>
            <a:r>
              <a:rPr lang="pl-PL" dirty="0"/>
              <a:t>Zwyczaj jest związany z daną jednostką organizacyjną; </a:t>
            </a:r>
          </a:p>
          <a:p>
            <a:pPr marL="514350" indent="-514350">
              <a:buAutoNum type="arabicPeriod"/>
            </a:pPr>
            <a:r>
              <a:rPr lang="pl-PL" dirty="0"/>
              <a:t>Jest określany przez praktykę oraz prawo; </a:t>
            </a:r>
          </a:p>
          <a:p>
            <a:pPr marL="514350" indent="-514350">
              <a:buAutoNum type="arabicPeriod"/>
            </a:pPr>
            <a:r>
              <a:rPr lang="pl-PL" dirty="0"/>
              <a:t>Nie jest trwały – może ulec zmianie wraz ze zmianami w administracji / w prawie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ŹRÓDŁA NIEZORGANIZOWANE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b="1" dirty="0"/>
              <a:t>III. </a:t>
            </a:r>
            <a:r>
              <a:rPr lang="pl-PL" dirty="0"/>
              <a:t>Orzecznictwo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b="1" dirty="0"/>
              <a:t>IV. </a:t>
            </a:r>
            <a:r>
              <a:rPr lang="pl-PL" dirty="0"/>
              <a:t>Doktryna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5400" b="1" dirty="0"/>
              <a:t>DZIĘKUJĘ ZA UWAGĘ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Charakter systemu źródeł prawa: </a:t>
            </a:r>
          </a:p>
          <a:p>
            <a:pPr marL="514350" indent="-514350">
              <a:buAutoNum type="arabicPeriod"/>
            </a:pPr>
            <a:r>
              <a:rPr lang="pl-PL" dirty="0"/>
              <a:t>Zamknięty </a:t>
            </a:r>
          </a:p>
          <a:p>
            <a:pPr marL="514350" indent="-514350">
              <a:buAutoNum type="arabicPeriod"/>
            </a:pPr>
            <a:r>
              <a:rPr lang="pl-PL" dirty="0"/>
              <a:t>Otwarty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System zamknięty dotyczy aktów prawa powszechnie obowiązującego, który jest określony w Konstytucji </a:t>
            </a:r>
          </a:p>
          <a:p>
            <a:pPr>
              <a:buNone/>
            </a:pPr>
            <a:r>
              <a:rPr lang="pl-PL" dirty="0"/>
              <a:t>System otwarty dotyczy aktów prawa wewnętrznego – Konstytucja jedynie częściowo wymienia akty prawa wewnętrznego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Zamknięty system prawa administracyjnego </a:t>
            </a:r>
          </a:p>
          <a:p>
            <a:pPr>
              <a:buFontTx/>
              <a:buChar char="-"/>
            </a:pPr>
            <a:r>
              <a:rPr lang="pl-PL" dirty="0"/>
              <a:t>Prawo określa także co może być prawem powszechnie obowiązującym;</a:t>
            </a:r>
          </a:p>
          <a:p>
            <a:pPr>
              <a:buFontTx/>
              <a:buChar char="-"/>
            </a:pPr>
            <a:r>
              <a:rPr lang="pl-PL" dirty="0"/>
              <a:t>Zapewniona jest większa pewność prawa.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Jednocześnie zamknięty system prawa nie całkowicie odpowiada specyfice prawa administracyjnego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KONSTYTUCJA </a:t>
            </a:r>
          </a:p>
          <a:p>
            <a:pPr>
              <a:buNone/>
            </a:pPr>
            <a:r>
              <a:rPr lang="pl-PL" dirty="0"/>
              <a:t>Art. 8 ust. 2 Konstytucji – zasada bezpośredniego stosowania Konstytucji </a:t>
            </a:r>
          </a:p>
          <a:p>
            <a:pPr marL="514350" indent="-514350">
              <a:buAutoNum type="arabicPeriod"/>
            </a:pPr>
            <a:r>
              <a:rPr lang="pl-PL" dirty="0"/>
              <a:t>Od strony negatywnej – przestrzeganie, czyli nie podejmowanie działań sprzecznych z Konstytucją; </a:t>
            </a:r>
          </a:p>
          <a:p>
            <a:pPr marL="514350" indent="-514350">
              <a:buAutoNum type="arabicPeriod"/>
            </a:pPr>
            <a:r>
              <a:rPr lang="pl-PL" dirty="0"/>
              <a:t>Od strony pozytywnej – podejmowanie działań zmierzających do realizacji poszczególnych norm Konstytucji.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KONSTYTUCJA </a:t>
            </a:r>
          </a:p>
          <a:p>
            <a:pPr>
              <a:buNone/>
            </a:pPr>
            <a:r>
              <a:rPr lang="pl-PL" dirty="0"/>
              <a:t>Bezpośrednie przestrzeganie norm Konstytucji, polega także na interpretacji tych norm przez Ustawodawcę przy tworzeniu prawa.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administracyjnego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KONSTYTUCJA </a:t>
            </a:r>
          </a:p>
          <a:p>
            <a:pPr>
              <a:buNone/>
            </a:pPr>
            <a:r>
              <a:rPr lang="pl-PL" dirty="0"/>
              <a:t>Problem z bezpośrednim stosowaniem Konstytucji przez organy administracji publicznej. </a:t>
            </a:r>
          </a:p>
          <a:p>
            <a:pPr>
              <a:buFontTx/>
              <a:buChar char="-"/>
            </a:pPr>
            <a:r>
              <a:rPr lang="pl-PL" dirty="0"/>
              <a:t>Organy podlegają ustawą oraz podejmują działania w ramach struktury administracji publicznej.</a:t>
            </a:r>
          </a:p>
          <a:p>
            <a:pPr>
              <a:buNone/>
            </a:pPr>
            <a:r>
              <a:rPr lang="pl-PL" dirty="0" err="1"/>
              <a:t>Współstosowanie</a:t>
            </a:r>
            <a:r>
              <a:rPr lang="pl-PL" dirty="0"/>
              <a:t> norm Konstytucji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1202</Words>
  <Application>Microsoft Office PowerPoint</Application>
  <PresentationFormat>Pokaz na ekranie (4:3)</PresentationFormat>
  <Paragraphs>192</Paragraphs>
  <Slides>37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40" baseType="lpstr">
      <vt:lpstr>Arial</vt:lpstr>
      <vt:lpstr>Calibri</vt:lpstr>
      <vt:lpstr>Motyw pakietu Office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  <vt:lpstr>Źródła prawa administracyjnego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ŹRÓDŁA PRAWA ADMINISTRACYJNEGO</dc:title>
  <dc:creator>Maciek</dc:creator>
  <cp:lastModifiedBy>Maciej Błażewski</cp:lastModifiedBy>
  <cp:revision>14</cp:revision>
  <dcterms:created xsi:type="dcterms:W3CDTF">2015-10-17T13:09:51Z</dcterms:created>
  <dcterms:modified xsi:type="dcterms:W3CDTF">2023-02-15T13:56:44Z</dcterms:modified>
</cp:coreProperties>
</file>