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7" r:id="rId4"/>
    <p:sldId id="258" r:id="rId5"/>
    <p:sldId id="312" r:id="rId6"/>
    <p:sldId id="298" r:id="rId7"/>
    <p:sldId id="315" r:id="rId8"/>
    <p:sldId id="316" r:id="rId9"/>
    <p:sldId id="299" r:id="rId10"/>
    <p:sldId id="311" r:id="rId11"/>
    <p:sldId id="300" r:id="rId12"/>
    <p:sldId id="259" r:id="rId13"/>
    <p:sldId id="313" r:id="rId14"/>
    <p:sldId id="260" r:id="rId15"/>
    <p:sldId id="314" r:id="rId16"/>
    <p:sldId id="301" r:id="rId17"/>
    <p:sldId id="261" r:id="rId18"/>
    <p:sldId id="302" r:id="rId19"/>
    <p:sldId id="262" r:id="rId20"/>
    <p:sldId id="264" r:id="rId21"/>
    <p:sldId id="317" r:id="rId2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84" autoAdjust="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EFBD5C-96A9-4F23-B4A8-FB0C01443A5E}" type="doc">
      <dgm:prSet loTypeId="urn:microsoft.com/office/officeart/2005/8/layout/hProcess9" loCatId="process" qsTypeId="urn:microsoft.com/office/officeart/2005/8/quickstyle/simple1" qsCatId="simple" csTypeId="urn:microsoft.com/office/officeart/2005/8/colors/accent1_2" csCatId="accent1" phldr="1"/>
      <dgm:spPr/>
    </dgm:pt>
    <dgm:pt modelId="{413D0B79-C916-4E87-8AA6-6E9FA7178D6B}">
      <dgm:prSet phldrT="[Text]"/>
      <dgm:spPr/>
      <dgm:t>
        <a:bodyPr/>
        <a:lstStyle/>
        <a:p>
          <a:r>
            <a:rPr lang="pl-PL" dirty="0" smtClean="0"/>
            <a:t>Poszlaka 1</a:t>
          </a:r>
          <a:endParaRPr lang="pl-PL" dirty="0"/>
        </a:p>
      </dgm:t>
    </dgm:pt>
    <dgm:pt modelId="{E0E0CD92-1FF9-483E-AC9A-5D6A7BD617DF}" type="parTrans" cxnId="{059A110D-FE88-4704-8AD5-838FE2D62358}">
      <dgm:prSet/>
      <dgm:spPr/>
      <dgm:t>
        <a:bodyPr/>
        <a:lstStyle/>
        <a:p>
          <a:endParaRPr lang="pl-PL"/>
        </a:p>
      </dgm:t>
    </dgm:pt>
    <dgm:pt modelId="{5AE509F1-B0D3-4B76-8276-8A267919DEF7}" type="sibTrans" cxnId="{059A110D-FE88-4704-8AD5-838FE2D62358}">
      <dgm:prSet/>
      <dgm:spPr/>
      <dgm:t>
        <a:bodyPr/>
        <a:lstStyle/>
        <a:p>
          <a:endParaRPr lang="pl-PL"/>
        </a:p>
      </dgm:t>
    </dgm:pt>
    <dgm:pt modelId="{78C0106B-8648-4DB7-97D5-42D2EB446203}">
      <dgm:prSet phldrT="[Text]"/>
      <dgm:spPr/>
      <dgm:t>
        <a:bodyPr/>
        <a:lstStyle/>
        <a:p>
          <a:r>
            <a:rPr lang="pl-PL" dirty="0" smtClean="0"/>
            <a:t>Poszlaka 2</a:t>
          </a:r>
          <a:endParaRPr lang="pl-PL" dirty="0"/>
        </a:p>
      </dgm:t>
    </dgm:pt>
    <dgm:pt modelId="{92F0E700-16B7-48CF-B01C-B8454ED5887F}" type="parTrans" cxnId="{0AE3413A-B94C-4BF2-93BA-A31F3B4B5433}">
      <dgm:prSet/>
      <dgm:spPr/>
      <dgm:t>
        <a:bodyPr/>
        <a:lstStyle/>
        <a:p>
          <a:endParaRPr lang="pl-PL"/>
        </a:p>
      </dgm:t>
    </dgm:pt>
    <dgm:pt modelId="{FAE0B125-6D50-4E0E-8F9D-8F63A58611F1}" type="sibTrans" cxnId="{0AE3413A-B94C-4BF2-93BA-A31F3B4B5433}">
      <dgm:prSet/>
      <dgm:spPr/>
      <dgm:t>
        <a:bodyPr/>
        <a:lstStyle/>
        <a:p>
          <a:endParaRPr lang="pl-PL"/>
        </a:p>
      </dgm:t>
    </dgm:pt>
    <dgm:pt modelId="{73ADA52A-7146-437F-BA0C-D5DD13B0BCFB}">
      <dgm:prSet phldrT="[Text]"/>
      <dgm:spPr/>
      <dgm:t>
        <a:bodyPr/>
        <a:lstStyle/>
        <a:p>
          <a:r>
            <a:rPr lang="pl-PL" dirty="0" smtClean="0"/>
            <a:t>Poszlaka 2</a:t>
          </a:r>
          <a:endParaRPr lang="pl-PL" dirty="0"/>
        </a:p>
      </dgm:t>
    </dgm:pt>
    <dgm:pt modelId="{3870B490-67ED-4996-A110-ECF40040A6F3}" type="sibTrans" cxnId="{F3066B8A-167D-4244-BD34-C727433F2190}">
      <dgm:prSet/>
      <dgm:spPr/>
      <dgm:t>
        <a:bodyPr/>
        <a:lstStyle/>
        <a:p>
          <a:endParaRPr lang="pl-PL"/>
        </a:p>
      </dgm:t>
    </dgm:pt>
    <dgm:pt modelId="{20B41B50-424F-4C8B-8E8E-847C3085423A}" type="parTrans" cxnId="{F3066B8A-167D-4244-BD34-C727433F2190}">
      <dgm:prSet/>
      <dgm:spPr/>
      <dgm:t>
        <a:bodyPr/>
        <a:lstStyle/>
        <a:p>
          <a:endParaRPr lang="pl-PL"/>
        </a:p>
      </dgm:t>
    </dgm:pt>
    <dgm:pt modelId="{A36F3DAF-F9BB-41FB-9A31-58CA0F5348A8}" type="pres">
      <dgm:prSet presAssocID="{A3EFBD5C-96A9-4F23-B4A8-FB0C01443A5E}" presName="CompostProcess" presStyleCnt="0">
        <dgm:presLayoutVars>
          <dgm:dir/>
          <dgm:resizeHandles val="exact"/>
        </dgm:presLayoutVars>
      </dgm:prSet>
      <dgm:spPr/>
    </dgm:pt>
    <dgm:pt modelId="{1639C02A-B034-48F3-9D9F-4BBC967D4802}" type="pres">
      <dgm:prSet presAssocID="{A3EFBD5C-96A9-4F23-B4A8-FB0C01443A5E}" presName="arrow" presStyleLbl="bgShp" presStyleIdx="0" presStyleCnt="1"/>
      <dgm:spPr/>
    </dgm:pt>
    <dgm:pt modelId="{231638DA-4216-411C-8313-99B85EF42454}" type="pres">
      <dgm:prSet presAssocID="{A3EFBD5C-96A9-4F23-B4A8-FB0C01443A5E}" presName="linearProcess" presStyleCnt="0"/>
      <dgm:spPr/>
    </dgm:pt>
    <dgm:pt modelId="{B802D427-2740-490D-9D0B-947D6E47D69E}" type="pres">
      <dgm:prSet presAssocID="{413D0B79-C916-4E87-8AA6-6E9FA7178D6B}" presName="textNode" presStyleLbl="node1" presStyleIdx="0" presStyleCnt="3">
        <dgm:presLayoutVars>
          <dgm:bulletEnabled val="1"/>
        </dgm:presLayoutVars>
      </dgm:prSet>
      <dgm:spPr/>
      <dgm:t>
        <a:bodyPr/>
        <a:lstStyle/>
        <a:p>
          <a:endParaRPr lang="pl-PL"/>
        </a:p>
      </dgm:t>
    </dgm:pt>
    <dgm:pt modelId="{45EF9DA2-6343-43DD-BF04-745CC55C5429}" type="pres">
      <dgm:prSet presAssocID="{5AE509F1-B0D3-4B76-8276-8A267919DEF7}" presName="sibTrans" presStyleCnt="0"/>
      <dgm:spPr/>
    </dgm:pt>
    <dgm:pt modelId="{926A5E86-0F63-41C3-ACC6-FB34A05AB383}" type="pres">
      <dgm:prSet presAssocID="{73ADA52A-7146-437F-BA0C-D5DD13B0BCFB}" presName="textNode" presStyleLbl="node1" presStyleIdx="1" presStyleCnt="3">
        <dgm:presLayoutVars>
          <dgm:bulletEnabled val="1"/>
        </dgm:presLayoutVars>
      </dgm:prSet>
      <dgm:spPr/>
      <dgm:t>
        <a:bodyPr/>
        <a:lstStyle/>
        <a:p>
          <a:endParaRPr lang="pl-PL"/>
        </a:p>
      </dgm:t>
    </dgm:pt>
    <dgm:pt modelId="{5E33F82F-3D17-4951-8C93-599D491DD1D8}" type="pres">
      <dgm:prSet presAssocID="{3870B490-67ED-4996-A110-ECF40040A6F3}" presName="sibTrans" presStyleCnt="0"/>
      <dgm:spPr/>
    </dgm:pt>
    <dgm:pt modelId="{1FC15E72-1FCA-40CC-A41A-CC4D74114059}" type="pres">
      <dgm:prSet presAssocID="{78C0106B-8648-4DB7-97D5-42D2EB446203}" presName="textNode" presStyleLbl="node1" presStyleIdx="2" presStyleCnt="3">
        <dgm:presLayoutVars>
          <dgm:bulletEnabled val="1"/>
        </dgm:presLayoutVars>
      </dgm:prSet>
      <dgm:spPr/>
      <dgm:t>
        <a:bodyPr/>
        <a:lstStyle/>
        <a:p>
          <a:endParaRPr lang="pl-PL"/>
        </a:p>
      </dgm:t>
    </dgm:pt>
  </dgm:ptLst>
  <dgm:cxnLst>
    <dgm:cxn modelId="{F3066B8A-167D-4244-BD34-C727433F2190}" srcId="{A3EFBD5C-96A9-4F23-B4A8-FB0C01443A5E}" destId="{73ADA52A-7146-437F-BA0C-D5DD13B0BCFB}" srcOrd="1" destOrd="0" parTransId="{20B41B50-424F-4C8B-8E8E-847C3085423A}" sibTransId="{3870B490-67ED-4996-A110-ECF40040A6F3}"/>
    <dgm:cxn modelId="{0AE3413A-B94C-4BF2-93BA-A31F3B4B5433}" srcId="{A3EFBD5C-96A9-4F23-B4A8-FB0C01443A5E}" destId="{78C0106B-8648-4DB7-97D5-42D2EB446203}" srcOrd="2" destOrd="0" parTransId="{92F0E700-16B7-48CF-B01C-B8454ED5887F}" sibTransId="{FAE0B125-6D50-4E0E-8F9D-8F63A58611F1}"/>
    <dgm:cxn modelId="{FA8A9B17-A3BC-4BDE-A7DA-5A8BCEFDA23A}" type="presOf" srcId="{78C0106B-8648-4DB7-97D5-42D2EB446203}" destId="{1FC15E72-1FCA-40CC-A41A-CC4D74114059}" srcOrd="0" destOrd="0" presId="urn:microsoft.com/office/officeart/2005/8/layout/hProcess9"/>
    <dgm:cxn modelId="{FAB580CE-19B5-4977-B10C-58CE90267BA0}" type="presOf" srcId="{A3EFBD5C-96A9-4F23-B4A8-FB0C01443A5E}" destId="{A36F3DAF-F9BB-41FB-9A31-58CA0F5348A8}" srcOrd="0" destOrd="0" presId="urn:microsoft.com/office/officeart/2005/8/layout/hProcess9"/>
    <dgm:cxn modelId="{4FE9C45B-EFA4-4AEC-8EAE-F37D60C0F96C}" type="presOf" srcId="{413D0B79-C916-4E87-8AA6-6E9FA7178D6B}" destId="{B802D427-2740-490D-9D0B-947D6E47D69E}" srcOrd="0" destOrd="0" presId="urn:microsoft.com/office/officeart/2005/8/layout/hProcess9"/>
    <dgm:cxn modelId="{059A110D-FE88-4704-8AD5-838FE2D62358}" srcId="{A3EFBD5C-96A9-4F23-B4A8-FB0C01443A5E}" destId="{413D0B79-C916-4E87-8AA6-6E9FA7178D6B}" srcOrd="0" destOrd="0" parTransId="{E0E0CD92-1FF9-483E-AC9A-5D6A7BD617DF}" sibTransId="{5AE509F1-B0D3-4B76-8276-8A267919DEF7}"/>
    <dgm:cxn modelId="{1B3FF869-331A-46B9-9B66-288DC7E5BF7E}" type="presOf" srcId="{73ADA52A-7146-437F-BA0C-D5DD13B0BCFB}" destId="{926A5E86-0F63-41C3-ACC6-FB34A05AB383}" srcOrd="0" destOrd="0" presId="urn:microsoft.com/office/officeart/2005/8/layout/hProcess9"/>
    <dgm:cxn modelId="{829F0B81-941D-4C38-9514-585557352330}" type="presParOf" srcId="{A36F3DAF-F9BB-41FB-9A31-58CA0F5348A8}" destId="{1639C02A-B034-48F3-9D9F-4BBC967D4802}" srcOrd="0" destOrd="0" presId="urn:microsoft.com/office/officeart/2005/8/layout/hProcess9"/>
    <dgm:cxn modelId="{DC77631F-7D14-4B89-B688-9E4B8443275D}" type="presParOf" srcId="{A36F3DAF-F9BB-41FB-9A31-58CA0F5348A8}" destId="{231638DA-4216-411C-8313-99B85EF42454}" srcOrd="1" destOrd="0" presId="urn:microsoft.com/office/officeart/2005/8/layout/hProcess9"/>
    <dgm:cxn modelId="{AA131625-1C03-48EB-8519-80E98DC59EB3}" type="presParOf" srcId="{231638DA-4216-411C-8313-99B85EF42454}" destId="{B802D427-2740-490D-9D0B-947D6E47D69E}" srcOrd="0" destOrd="0" presId="urn:microsoft.com/office/officeart/2005/8/layout/hProcess9"/>
    <dgm:cxn modelId="{A7A2366E-1E5D-4225-9F31-E3BD7C3E9847}" type="presParOf" srcId="{231638DA-4216-411C-8313-99B85EF42454}" destId="{45EF9DA2-6343-43DD-BF04-745CC55C5429}" srcOrd="1" destOrd="0" presId="urn:microsoft.com/office/officeart/2005/8/layout/hProcess9"/>
    <dgm:cxn modelId="{ED367DCC-366E-4312-ABF5-2C599433014E}" type="presParOf" srcId="{231638DA-4216-411C-8313-99B85EF42454}" destId="{926A5E86-0F63-41C3-ACC6-FB34A05AB383}" srcOrd="2" destOrd="0" presId="urn:microsoft.com/office/officeart/2005/8/layout/hProcess9"/>
    <dgm:cxn modelId="{D918C1DF-F206-45AC-BA4B-B44041D07761}" type="presParOf" srcId="{231638DA-4216-411C-8313-99B85EF42454}" destId="{5E33F82F-3D17-4951-8C93-599D491DD1D8}" srcOrd="3" destOrd="0" presId="urn:microsoft.com/office/officeart/2005/8/layout/hProcess9"/>
    <dgm:cxn modelId="{40986D80-DD5F-4A41-8400-4C32F3420057}" type="presParOf" srcId="{231638DA-4216-411C-8313-99B85EF42454}" destId="{1FC15E72-1FCA-40CC-A41A-CC4D7411405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39C02A-B034-48F3-9D9F-4BBC967D4802}">
      <dsp:nvSpPr>
        <dsp:cNvPr id="0" name=""/>
        <dsp:cNvSpPr/>
      </dsp:nvSpPr>
      <dsp:spPr>
        <a:xfrm>
          <a:off x="457199" y="0"/>
          <a:ext cx="5181600" cy="122413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02D427-2740-490D-9D0B-947D6E47D69E}">
      <dsp:nvSpPr>
        <dsp:cNvPr id="0" name=""/>
        <dsp:cNvSpPr/>
      </dsp:nvSpPr>
      <dsp:spPr>
        <a:xfrm>
          <a:off x="165199" y="367240"/>
          <a:ext cx="1828800" cy="489654"/>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pl-PL" sz="2100" kern="1200" dirty="0" smtClean="0"/>
            <a:t>Poszlaka 1</a:t>
          </a:r>
          <a:endParaRPr lang="pl-PL" sz="2100" kern="1200" dirty="0"/>
        </a:p>
      </dsp:txBody>
      <dsp:txXfrm>
        <a:off x="189102" y="391143"/>
        <a:ext cx="1780994" cy="441848"/>
      </dsp:txXfrm>
    </dsp:sp>
    <dsp:sp modelId="{926A5E86-0F63-41C3-ACC6-FB34A05AB383}">
      <dsp:nvSpPr>
        <dsp:cNvPr id="0" name=""/>
        <dsp:cNvSpPr/>
      </dsp:nvSpPr>
      <dsp:spPr>
        <a:xfrm>
          <a:off x="2133600" y="367240"/>
          <a:ext cx="1828800" cy="489654"/>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pl-PL" sz="2100" kern="1200" dirty="0" smtClean="0"/>
            <a:t>Poszlaka 2</a:t>
          </a:r>
          <a:endParaRPr lang="pl-PL" sz="2100" kern="1200" dirty="0"/>
        </a:p>
      </dsp:txBody>
      <dsp:txXfrm>
        <a:off x="2157503" y="391143"/>
        <a:ext cx="1780994" cy="441848"/>
      </dsp:txXfrm>
    </dsp:sp>
    <dsp:sp modelId="{1FC15E72-1FCA-40CC-A41A-CC4D74114059}">
      <dsp:nvSpPr>
        <dsp:cNvPr id="0" name=""/>
        <dsp:cNvSpPr/>
      </dsp:nvSpPr>
      <dsp:spPr>
        <a:xfrm>
          <a:off x="4102000" y="367240"/>
          <a:ext cx="1828800" cy="489654"/>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pl-PL" sz="2100" kern="1200" dirty="0" smtClean="0"/>
            <a:t>Poszlaka 2</a:t>
          </a:r>
          <a:endParaRPr lang="pl-PL" sz="2100" kern="1200" dirty="0"/>
        </a:p>
      </dsp:txBody>
      <dsp:txXfrm>
        <a:off x="4125903" y="391143"/>
        <a:ext cx="1780994" cy="44184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0E9FBC5D-5992-40A9-A892-5479344841EB}" type="datetimeFigureOut">
              <a:rPr lang="pl-PL" smtClean="0"/>
              <a:pPr/>
              <a:t>28.02.2018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55FF9A6-D47A-4CFE-9600-B889D2FB6771}" type="slidenum">
              <a:rPr lang="pl-PL" smtClean="0"/>
              <a:pPr/>
              <a:t>‹#›</a:t>
            </a:fld>
            <a:endParaRPr lang="pl-PL"/>
          </a:p>
        </p:txBody>
      </p:sp>
    </p:spTree>
    <p:extLst>
      <p:ext uri="{BB962C8B-B14F-4D97-AF65-F5344CB8AC3E}">
        <p14:creationId xmlns:p14="http://schemas.microsoft.com/office/powerpoint/2010/main" val="76906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E9FBC5D-5992-40A9-A892-5479344841EB}" type="datetimeFigureOut">
              <a:rPr lang="pl-PL" smtClean="0"/>
              <a:pPr/>
              <a:t>28.02.2018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55FF9A6-D47A-4CFE-9600-B889D2FB6771}" type="slidenum">
              <a:rPr lang="pl-PL" smtClean="0"/>
              <a:pPr/>
              <a:t>‹#›</a:t>
            </a:fld>
            <a:endParaRPr lang="pl-PL"/>
          </a:p>
        </p:txBody>
      </p:sp>
    </p:spTree>
    <p:extLst>
      <p:ext uri="{BB962C8B-B14F-4D97-AF65-F5344CB8AC3E}">
        <p14:creationId xmlns:p14="http://schemas.microsoft.com/office/powerpoint/2010/main" val="1754648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E9FBC5D-5992-40A9-A892-5479344841EB}" type="datetimeFigureOut">
              <a:rPr lang="pl-PL" smtClean="0"/>
              <a:pPr/>
              <a:t>28.02.2018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55FF9A6-D47A-4CFE-9600-B889D2FB6771}" type="slidenum">
              <a:rPr lang="pl-PL" smtClean="0"/>
              <a:pPr/>
              <a:t>‹#›</a:t>
            </a:fld>
            <a:endParaRPr lang="pl-PL"/>
          </a:p>
        </p:txBody>
      </p:sp>
    </p:spTree>
    <p:extLst>
      <p:ext uri="{BB962C8B-B14F-4D97-AF65-F5344CB8AC3E}">
        <p14:creationId xmlns:p14="http://schemas.microsoft.com/office/powerpoint/2010/main" val="1894238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E9FBC5D-5992-40A9-A892-5479344841EB}" type="datetimeFigureOut">
              <a:rPr lang="pl-PL" smtClean="0"/>
              <a:pPr/>
              <a:t>28.02.2018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55FF9A6-D47A-4CFE-9600-B889D2FB6771}" type="slidenum">
              <a:rPr lang="pl-PL" smtClean="0"/>
              <a:pPr/>
              <a:t>‹#›</a:t>
            </a:fld>
            <a:endParaRPr lang="pl-PL"/>
          </a:p>
        </p:txBody>
      </p:sp>
    </p:spTree>
    <p:extLst>
      <p:ext uri="{BB962C8B-B14F-4D97-AF65-F5344CB8AC3E}">
        <p14:creationId xmlns:p14="http://schemas.microsoft.com/office/powerpoint/2010/main" val="642603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0E9FBC5D-5992-40A9-A892-5479344841EB}" type="datetimeFigureOut">
              <a:rPr lang="pl-PL" smtClean="0"/>
              <a:pPr/>
              <a:t>28.02.2018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55FF9A6-D47A-4CFE-9600-B889D2FB6771}" type="slidenum">
              <a:rPr lang="pl-PL" smtClean="0"/>
              <a:pPr/>
              <a:t>‹#›</a:t>
            </a:fld>
            <a:endParaRPr lang="pl-PL"/>
          </a:p>
        </p:txBody>
      </p:sp>
    </p:spTree>
    <p:extLst>
      <p:ext uri="{BB962C8B-B14F-4D97-AF65-F5344CB8AC3E}">
        <p14:creationId xmlns:p14="http://schemas.microsoft.com/office/powerpoint/2010/main" val="3354609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0E9FBC5D-5992-40A9-A892-5479344841EB}" type="datetimeFigureOut">
              <a:rPr lang="pl-PL" smtClean="0"/>
              <a:pPr/>
              <a:t>28.02.2018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55FF9A6-D47A-4CFE-9600-B889D2FB6771}" type="slidenum">
              <a:rPr lang="pl-PL" smtClean="0"/>
              <a:pPr/>
              <a:t>‹#›</a:t>
            </a:fld>
            <a:endParaRPr lang="pl-PL"/>
          </a:p>
        </p:txBody>
      </p:sp>
    </p:spTree>
    <p:extLst>
      <p:ext uri="{BB962C8B-B14F-4D97-AF65-F5344CB8AC3E}">
        <p14:creationId xmlns:p14="http://schemas.microsoft.com/office/powerpoint/2010/main" val="1014653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0E9FBC5D-5992-40A9-A892-5479344841EB}" type="datetimeFigureOut">
              <a:rPr lang="pl-PL" smtClean="0"/>
              <a:pPr/>
              <a:t>28.02.2018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B55FF9A6-D47A-4CFE-9600-B889D2FB6771}" type="slidenum">
              <a:rPr lang="pl-PL" smtClean="0"/>
              <a:pPr/>
              <a:t>‹#›</a:t>
            </a:fld>
            <a:endParaRPr lang="pl-PL"/>
          </a:p>
        </p:txBody>
      </p:sp>
    </p:spTree>
    <p:extLst>
      <p:ext uri="{BB962C8B-B14F-4D97-AF65-F5344CB8AC3E}">
        <p14:creationId xmlns:p14="http://schemas.microsoft.com/office/powerpoint/2010/main" val="2516139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0E9FBC5D-5992-40A9-A892-5479344841EB}" type="datetimeFigureOut">
              <a:rPr lang="pl-PL" smtClean="0"/>
              <a:pPr/>
              <a:t>28.02.2018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B55FF9A6-D47A-4CFE-9600-B889D2FB6771}" type="slidenum">
              <a:rPr lang="pl-PL" smtClean="0"/>
              <a:pPr/>
              <a:t>‹#›</a:t>
            </a:fld>
            <a:endParaRPr lang="pl-PL"/>
          </a:p>
        </p:txBody>
      </p:sp>
    </p:spTree>
    <p:extLst>
      <p:ext uri="{BB962C8B-B14F-4D97-AF65-F5344CB8AC3E}">
        <p14:creationId xmlns:p14="http://schemas.microsoft.com/office/powerpoint/2010/main" val="2741781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E9FBC5D-5992-40A9-A892-5479344841EB}" type="datetimeFigureOut">
              <a:rPr lang="pl-PL" smtClean="0"/>
              <a:pPr/>
              <a:t>28.02.2018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B55FF9A6-D47A-4CFE-9600-B889D2FB6771}" type="slidenum">
              <a:rPr lang="pl-PL" smtClean="0"/>
              <a:pPr/>
              <a:t>‹#›</a:t>
            </a:fld>
            <a:endParaRPr lang="pl-PL"/>
          </a:p>
        </p:txBody>
      </p:sp>
    </p:spTree>
    <p:extLst>
      <p:ext uri="{BB962C8B-B14F-4D97-AF65-F5344CB8AC3E}">
        <p14:creationId xmlns:p14="http://schemas.microsoft.com/office/powerpoint/2010/main" val="1610858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0E9FBC5D-5992-40A9-A892-5479344841EB}" type="datetimeFigureOut">
              <a:rPr lang="pl-PL" smtClean="0"/>
              <a:pPr/>
              <a:t>28.02.2018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55FF9A6-D47A-4CFE-9600-B889D2FB6771}" type="slidenum">
              <a:rPr lang="pl-PL" smtClean="0"/>
              <a:pPr/>
              <a:t>‹#›</a:t>
            </a:fld>
            <a:endParaRPr lang="pl-PL"/>
          </a:p>
        </p:txBody>
      </p:sp>
    </p:spTree>
    <p:extLst>
      <p:ext uri="{BB962C8B-B14F-4D97-AF65-F5344CB8AC3E}">
        <p14:creationId xmlns:p14="http://schemas.microsoft.com/office/powerpoint/2010/main" val="420036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0E9FBC5D-5992-40A9-A892-5479344841EB}" type="datetimeFigureOut">
              <a:rPr lang="pl-PL" smtClean="0"/>
              <a:pPr/>
              <a:t>28.02.2018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55FF9A6-D47A-4CFE-9600-B889D2FB6771}" type="slidenum">
              <a:rPr lang="pl-PL" smtClean="0"/>
              <a:pPr/>
              <a:t>‹#›</a:t>
            </a:fld>
            <a:endParaRPr lang="pl-PL"/>
          </a:p>
        </p:txBody>
      </p:sp>
    </p:spTree>
    <p:extLst>
      <p:ext uri="{BB962C8B-B14F-4D97-AF65-F5344CB8AC3E}">
        <p14:creationId xmlns:p14="http://schemas.microsoft.com/office/powerpoint/2010/main" val="4082881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9FBC5D-5992-40A9-A892-5479344841EB}" type="datetimeFigureOut">
              <a:rPr lang="pl-PL" smtClean="0"/>
              <a:pPr/>
              <a:t>28.02.2018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5FF9A6-D47A-4CFE-9600-B889D2FB6771}" type="slidenum">
              <a:rPr lang="pl-PL" smtClean="0"/>
              <a:pPr/>
              <a:t>‹#›</a:t>
            </a:fld>
            <a:endParaRPr lang="pl-PL"/>
          </a:p>
        </p:txBody>
      </p:sp>
    </p:spTree>
    <p:extLst>
      <p:ext uri="{BB962C8B-B14F-4D97-AF65-F5344CB8AC3E}">
        <p14:creationId xmlns:p14="http://schemas.microsoft.com/office/powerpoint/2010/main" val="2682859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smtClean="0"/>
              <a:t/>
            </a:r>
            <a:br>
              <a:rPr lang="pl-PL" dirty="0" smtClean="0"/>
            </a:br>
            <a:r>
              <a:rPr lang="pl-PL" dirty="0" smtClean="0"/>
              <a:t/>
            </a:r>
            <a:br>
              <a:rPr lang="pl-PL" dirty="0" smtClean="0"/>
            </a:br>
            <a:r>
              <a:rPr lang="pl-PL" b="1" u="sng" dirty="0" smtClean="0">
                <a:latin typeface="+mn-lt"/>
              </a:rPr>
              <a:t>Prawo dowodowe</a:t>
            </a:r>
            <a:endParaRPr lang="pl-PL" b="1" u="sng" dirty="0">
              <a:latin typeface="+mn-lt"/>
            </a:endParaRPr>
          </a:p>
        </p:txBody>
      </p:sp>
      <p:sp>
        <p:nvSpPr>
          <p:cNvPr id="3" name="Podtytuł 2"/>
          <p:cNvSpPr>
            <a:spLocks noGrp="1"/>
          </p:cNvSpPr>
          <p:nvPr>
            <p:ph type="subTitle" idx="1"/>
          </p:nvPr>
        </p:nvSpPr>
        <p:spPr/>
        <p:txBody>
          <a:bodyPr>
            <a:normAutofit/>
          </a:bodyPr>
          <a:lstStyle/>
          <a:p>
            <a:r>
              <a:rPr lang="pl-PL" smtClean="0"/>
              <a:t>Prawo </a:t>
            </a:r>
            <a:r>
              <a:rPr lang="pl-PL" dirty="0" smtClean="0"/>
              <a:t>dowodowe w postępowaniu karnym – część ogólna </a:t>
            </a:r>
          </a:p>
          <a:p>
            <a:r>
              <a:rPr lang="pl-PL" dirty="0" smtClean="0"/>
              <a:t>Dr Dagmara Gruszecka</a:t>
            </a:r>
            <a:endParaRPr lang="pl-PL" dirty="0"/>
          </a:p>
        </p:txBody>
      </p:sp>
      <p:pic>
        <p:nvPicPr>
          <p:cNvPr id="5" name="Obraz 4" descr="Mama1.jpg"/>
          <p:cNvPicPr>
            <a:picLocks noChangeAspect="1"/>
          </p:cNvPicPr>
          <p:nvPr/>
        </p:nvPicPr>
        <p:blipFill>
          <a:blip r:embed="rId2" cstate="print"/>
          <a:stretch>
            <a:fillRect/>
          </a:stretch>
        </p:blipFill>
        <p:spPr>
          <a:xfrm>
            <a:off x="2915816" y="1124744"/>
            <a:ext cx="3312368" cy="1847850"/>
          </a:xfrm>
          <a:prstGeom prst="rect">
            <a:avLst/>
          </a:prstGeom>
        </p:spPr>
      </p:pic>
    </p:spTree>
    <p:extLst>
      <p:ext uri="{BB962C8B-B14F-4D97-AF65-F5344CB8AC3E}">
        <p14:creationId xmlns:p14="http://schemas.microsoft.com/office/powerpoint/2010/main" val="24999243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kryminalistyka.jpg"/>
          <p:cNvPicPr>
            <a:picLocks noChangeAspect="1"/>
          </p:cNvPicPr>
          <p:nvPr/>
        </p:nvPicPr>
        <p:blipFill>
          <a:blip r:embed="rId2" cstate="print"/>
          <a:stretch>
            <a:fillRect/>
          </a:stretch>
        </p:blipFill>
        <p:spPr>
          <a:xfrm>
            <a:off x="5868144" y="1556792"/>
            <a:ext cx="3076575" cy="1485900"/>
          </a:xfrm>
          <a:prstGeom prst="rect">
            <a:avLst/>
          </a:prstGeom>
        </p:spPr>
      </p:pic>
      <p:sp>
        <p:nvSpPr>
          <p:cNvPr id="2" name="Tytuł 1"/>
          <p:cNvSpPr>
            <a:spLocks noGrp="1"/>
          </p:cNvSpPr>
          <p:nvPr>
            <p:ph type="title"/>
          </p:nvPr>
        </p:nvSpPr>
        <p:spPr>
          <a:xfrm>
            <a:off x="179512" y="836712"/>
            <a:ext cx="8712968" cy="864096"/>
          </a:xfrm>
        </p:spPr>
        <p:txBody>
          <a:bodyPr/>
          <a:lstStyle/>
          <a:p>
            <a:r>
              <a:rPr lang="pl-PL" dirty="0" smtClean="0"/>
              <a:t>Pojęcie dowodu</a:t>
            </a:r>
            <a:endParaRPr lang="pl-PL" dirty="0"/>
          </a:p>
        </p:txBody>
      </p:sp>
      <p:sp>
        <p:nvSpPr>
          <p:cNvPr id="3" name="Symbol zastępczy zawartości 2"/>
          <p:cNvSpPr>
            <a:spLocks noGrp="1"/>
          </p:cNvSpPr>
          <p:nvPr>
            <p:ph idx="1"/>
          </p:nvPr>
        </p:nvSpPr>
        <p:spPr>
          <a:xfrm>
            <a:off x="179512" y="1844824"/>
            <a:ext cx="8712968" cy="4525963"/>
          </a:xfrm>
        </p:spPr>
        <p:txBody>
          <a:bodyPr>
            <a:normAutofit fontScale="85000" lnSpcReduction="20000"/>
          </a:bodyPr>
          <a:lstStyle/>
          <a:p>
            <a:pPr marL="114300" indent="0">
              <a:buFont typeface="Wingdings" pitchFamily="2" charset="2"/>
              <a:buChar char="Ø"/>
            </a:pPr>
            <a:r>
              <a:rPr lang="pl-PL" b="1" u="sng" dirty="0" smtClean="0"/>
              <a:t>Dowód a ślad kryminalistyczny</a:t>
            </a:r>
          </a:p>
          <a:p>
            <a:pPr marL="114300" indent="0">
              <a:buNone/>
            </a:pPr>
            <a:endParaRPr lang="pl-PL" dirty="0" smtClean="0"/>
          </a:p>
          <a:p>
            <a:pPr marL="114300" indent="0" algn="just">
              <a:buNone/>
            </a:pPr>
            <a:r>
              <a:rPr lang="pl-PL" b="1" dirty="0" smtClean="0"/>
              <a:t>Ślady w znaczeniu kryminalistycznym </a:t>
            </a:r>
            <a:r>
              <a:rPr lang="pl-PL" dirty="0" smtClean="0"/>
              <a:t>są to wszelkie zmiany w obiektywnej rzeczywistości, które jako spostrzegalne znamiona po zdarzeniach będących przedmiotem postępowania stanowią podstawę do odtworzenia przebiegu tych zdarzeń zgodnie z rzeczywistością </a:t>
            </a:r>
          </a:p>
          <a:p>
            <a:pPr marL="114300" indent="0">
              <a:buNone/>
            </a:pPr>
            <a:endParaRPr lang="pl-PL" dirty="0" smtClean="0"/>
          </a:p>
          <a:p>
            <a:pPr marL="114300" indent="0" algn="just">
              <a:buNone/>
            </a:pPr>
            <a:r>
              <a:rPr lang="pl-PL" u="sng" dirty="0" smtClean="0"/>
              <a:t>Tylko wtedy ślad można określić jako kryminalistyczny gdy jego powstanie jest wynikiem </a:t>
            </a:r>
            <a:r>
              <a:rPr lang="pl-PL" u="sng" dirty="0" smtClean="0"/>
              <a:t>działalności </a:t>
            </a:r>
            <a:r>
              <a:rPr lang="pl-PL" u="sng" dirty="0" smtClean="0"/>
              <a:t>będącej przedmiotem postępowania </a:t>
            </a:r>
          </a:p>
          <a:p>
            <a:pPr marL="114300" indent="0">
              <a:buNone/>
            </a:pPr>
            <a:endParaRPr lang="pl-PL" dirty="0" smtClean="0"/>
          </a:p>
          <a:p>
            <a:pPr marL="114300" indent="0">
              <a:buNone/>
            </a:pPr>
            <a:endParaRPr lang="en-GB" dirty="0" smtClean="0"/>
          </a:p>
          <a:p>
            <a:pPr marL="114300" indent="0">
              <a:buNone/>
            </a:pPr>
            <a:endParaRPr lang="pl-PL" dirty="0" smtClean="0"/>
          </a:p>
          <a:p>
            <a:pPr marL="114300" indent="0">
              <a:buNone/>
            </a:pPr>
            <a:endParaRPr lang="en-GB" dirty="0" smtClean="0"/>
          </a:p>
          <a:p>
            <a:pPr marL="0" indent="0">
              <a:buNone/>
            </a:pPr>
            <a:endParaRPr lang="pl-PL" dirty="0"/>
          </a:p>
        </p:txBody>
      </p:sp>
    </p:spTree>
    <p:extLst>
      <p:ext uri="{BB962C8B-B14F-4D97-AF65-F5344CB8AC3E}">
        <p14:creationId xmlns:p14="http://schemas.microsoft.com/office/powerpoint/2010/main" val="41461233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836712"/>
            <a:ext cx="8712968" cy="1152128"/>
          </a:xfrm>
        </p:spPr>
        <p:txBody>
          <a:bodyPr/>
          <a:lstStyle/>
          <a:p>
            <a:r>
              <a:rPr lang="pl-PL" dirty="0" smtClean="0"/>
              <a:t>Przedmiot dowodu</a:t>
            </a:r>
            <a:endParaRPr lang="pl-PL" dirty="0"/>
          </a:p>
        </p:txBody>
      </p:sp>
      <p:sp>
        <p:nvSpPr>
          <p:cNvPr id="3" name="Symbol zastępczy zawartości 2"/>
          <p:cNvSpPr>
            <a:spLocks noGrp="1"/>
          </p:cNvSpPr>
          <p:nvPr>
            <p:ph idx="1"/>
          </p:nvPr>
        </p:nvSpPr>
        <p:spPr>
          <a:xfrm>
            <a:off x="179512" y="1844824"/>
            <a:ext cx="8712968" cy="4525963"/>
          </a:xfrm>
        </p:spPr>
        <p:txBody>
          <a:bodyPr>
            <a:normAutofit fontScale="70000" lnSpcReduction="20000"/>
          </a:bodyPr>
          <a:lstStyle/>
          <a:p>
            <a:pPr marL="114300" indent="0" algn="just">
              <a:buNone/>
            </a:pPr>
            <a:endParaRPr lang="pl-PL" dirty="0" smtClean="0"/>
          </a:p>
          <a:p>
            <a:pPr marL="114300" indent="0">
              <a:buNone/>
            </a:pPr>
            <a:r>
              <a:rPr lang="pl-PL" sz="3400" dirty="0" smtClean="0"/>
              <a:t>Przedmiotem dowodu jest fakt, którego ustalenie ma – w opinii organu procesowego – znaczenie dla danego rozstrzygnięcia.</a:t>
            </a:r>
          </a:p>
          <a:p>
            <a:pPr marL="114300" indent="0">
              <a:buNone/>
            </a:pPr>
            <a:endParaRPr lang="pl-PL" sz="3400" dirty="0" smtClean="0"/>
          </a:p>
          <a:p>
            <a:pPr marL="114300" indent="0">
              <a:buNone/>
            </a:pPr>
            <a:endParaRPr lang="pl-PL" sz="3400" dirty="0" smtClean="0"/>
          </a:p>
          <a:p>
            <a:pPr marL="114300" indent="0">
              <a:buNone/>
            </a:pPr>
            <a:endParaRPr lang="pl-PL" sz="3400" dirty="0" smtClean="0"/>
          </a:p>
          <a:p>
            <a:pPr marL="114300" indent="0">
              <a:buNone/>
            </a:pPr>
            <a:endParaRPr lang="pl-PL" sz="3400" dirty="0" smtClean="0"/>
          </a:p>
          <a:p>
            <a:pPr marL="114300" indent="0">
              <a:buNone/>
            </a:pPr>
            <a:r>
              <a:rPr lang="pl-PL" sz="3400" b="1" dirty="0" smtClean="0"/>
              <a:t>Fakt główny </a:t>
            </a:r>
            <a:r>
              <a:rPr lang="pl-PL" sz="3400" dirty="0" smtClean="0"/>
              <a:t>					</a:t>
            </a:r>
            <a:r>
              <a:rPr lang="pl-PL" sz="3400" b="1" dirty="0" smtClean="0"/>
              <a:t>Fakt uboczny</a:t>
            </a:r>
          </a:p>
          <a:p>
            <a:pPr marL="114300" indent="0">
              <a:buNone/>
            </a:pPr>
            <a:r>
              <a:rPr lang="pl-PL" sz="3400" dirty="0" smtClean="0"/>
              <a:t>(okoliczności objęte znamionami		(okoliczności ,na </a:t>
            </a:r>
          </a:p>
          <a:p>
            <a:pPr marL="114300" indent="0">
              <a:buNone/>
            </a:pPr>
            <a:r>
              <a:rPr lang="pl-PL" sz="3400" dirty="0" smtClean="0"/>
              <a:t>typu czynu zabronionego )			podstawie których 							można wnioskować o 							fakcie głównym)</a:t>
            </a:r>
          </a:p>
          <a:p>
            <a:pPr marL="114300" indent="0">
              <a:buNone/>
            </a:pPr>
            <a:endParaRPr lang="en-GB" dirty="0" smtClean="0"/>
          </a:p>
          <a:p>
            <a:pPr marL="114300" indent="0" algn="just">
              <a:buNone/>
            </a:pPr>
            <a:endParaRPr lang="pl-PL" i="1" dirty="0" smtClean="0"/>
          </a:p>
          <a:p>
            <a:pPr marL="114300" indent="0">
              <a:buNone/>
            </a:pPr>
            <a:endParaRPr lang="pl-PL" dirty="0" smtClean="0"/>
          </a:p>
          <a:p>
            <a:pPr marL="114300" indent="0">
              <a:buNone/>
            </a:pPr>
            <a:endParaRPr lang="pl-PL" dirty="0" smtClean="0"/>
          </a:p>
          <a:p>
            <a:pPr marL="114300" indent="0">
              <a:buNone/>
            </a:pPr>
            <a:endParaRPr lang="en-GB" dirty="0" smtClean="0"/>
          </a:p>
          <a:p>
            <a:pPr marL="114300" indent="0">
              <a:buNone/>
            </a:pPr>
            <a:endParaRPr lang="pl-PL" dirty="0" smtClean="0"/>
          </a:p>
          <a:p>
            <a:pPr marL="114300" indent="0">
              <a:buNone/>
            </a:pPr>
            <a:endParaRPr lang="en-GB" dirty="0" smtClean="0"/>
          </a:p>
          <a:p>
            <a:pPr marL="0" indent="0">
              <a:buNone/>
            </a:pPr>
            <a:endParaRPr lang="pl-PL" dirty="0"/>
          </a:p>
        </p:txBody>
      </p:sp>
      <p:sp>
        <p:nvSpPr>
          <p:cNvPr id="4" name="Strzałka w dół 3"/>
          <p:cNvSpPr/>
          <p:nvPr/>
        </p:nvSpPr>
        <p:spPr>
          <a:xfrm>
            <a:off x="1547664" y="3068960"/>
            <a:ext cx="864096" cy="864096"/>
          </a:xfrm>
          <a:prstGeom prst="downArrow">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Strzałka w dół 4"/>
          <p:cNvSpPr/>
          <p:nvPr/>
        </p:nvSpPr>
        <p:spPr>
          <a:xfrm>
            <a:off x="6156176" y="3140968"/>
            <a:ext cx="864096" cy="864096"/>
          </a:xfrm>
          <a:prstGeom prst="downArrow">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4146123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836712"/>
            <a:ext cx="8712968" cy="864096"/>
          </a:xfrm>
        </p:spPr>
        <p:txBody>
          <a:bodyPr/>
          <a:lstStyle/>
          <a:p>
            <a:r>
              <a:rPr lang="pl-PL" dirty="0" smtClean="0"/>
              <a:t>Fakt dowodowy</a:t>
            </a:r>
            <a:endParaRPr lang="pl-PL" dirty="0"/>
          </a:p>
        </p:txBody>
      </p:sp>
      <p:sp>
        <p:nvSpPr>
          <p:cNvPr id="3" name="Symbol zastępczy zawartości 2"/>
          <p:cNvSpPr>
            <a:spLocks noGrp="1"/>
          </p:cNvSpPr>
          <p:nvPr>
            <p:ph idx="1"/>
          </p:nvPr>
        </p:nvSpPr>
        <p:spPr>
          <a:xfrm>
            <a:off x="179512" y="1844824"/>
            <a:ext cx="8712968" cy="4525963"/>
          </a:xfrm>
        </p:spPr>
        <p:txBody>
          <a:bodyPr>
            <a:normAutofit lnSpcReduction="10000"/>
          </a:bodyPr>
          <a:lstStyle/>
          <a:p>
            <a:pPr>
              <a:buBlip>
                <a:blip r:embed="rId2"/>
              </a:buBlip>
            </a:pPr>
            <a:r>
              <a:rPr lang="pl-PL" dirty="0" smtClean="0"/>
              <a:t>Dowody odnoszące się do faktu głównego nazywamy  </a:t>
            </a:r>
            <a:r>
              <a:rPr lang="pl-PL" b="1" dirty="0" smtClean="0"/>
              <a:t>DOWODAMI BEZPOŚREDNIMI</a:t>
            </a:r>
          </a:p>
          <a:p>
            <a:pPr>
              <a:buBlip>
                <a:blip r:embed="rId2"/>
              </a:buBlip>
            </a:pPr>
            <a:r>
              <a:rPr lang="pl-PL" dirty="0" smtClean="0"/>
              <a:t>ponieważ </a:t>
            </a:r>
            <a:r>
              <a:rPr lang="pl-PL" b="1" dirty="0" smtClean="0"/>
              <a:t>bezpośrednio</a:t>
            </a:r>
            <a:r>
              <a:rPr lang="pl-PL" dirty="0" smtClean="0"/>
              <a:t> potwierdzają one bądź zaprzeczają istnieniu przestępstwa</a:t>
            </a:r>
          </a:p>
          <a:p>
            <a:pPr>
              <a:buBlip>
                <a:blip r:embed="rId2"/>
              </a:buBlip>
            </a:pPr>
            <a:endParaRPr lang="pl-PL" dirty="0" smtClean="0"/>
          </a:p>
          <a:p>
            <a:pPr>
              <a:buBlip>
                <a:blip r:embed="rId2"/>
              </a:buBlip>
            </a:pPr>
            <a:r>
              <a:rPr lang="pl-PL" dirty="0" smtClean="0"/>
              <a:t>Dowody odnoszące się do faktów ubocznych to tzw. dowody pośrednie 		  służą one jedynie udowodnieniu przesłanek do dalszego rozumowania o fakcie głównym. </a:t>
            </a:r>
          </a:p>
          <a:p>
            <a:pPr marL="0" indent="0">
              <a:buNone/>
            </a:pPr>
            <a:endParaRPr lang="pl-PL" dirty="0"/>
          </a:p>
        </p:txBody>
      </p:sp>
      <p:sp>
        <p:nvSpPr>
          <p:cNvPr id="4" name="Strzałka w prawo 3"/>
          <p:cNvSpPr/>
          <p:nvPr/>
        </p:nvSpPr>
        <p:spPr>
          <a:xfrm>
            <a:off x="5004048" y="4797152"/>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7645031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836712"/>
            <a:ext cx="8712968" cy="864096"/>
          </a:xfrm>
        </p:spPr>
        <p:txBody>
          <a:bodyPr/>
          <a:lstStyle/>
          <a:p>
            <a:r>
              <a:rPr lang="pl-PL" dirty="0" smtClean="0"/>
              <a:t>Fakt dowodowy</a:t>
            </a:r>
            <a:endParaRPr lang="pl-PL" dirty="0"/>
          </a:p>
        </p:txBody>
      </p:sp>
      <p:sp>
        <p:nvSpPr>
          <p:cNvPr id="3" name="Symbol zastępczy zawartości 2"/>
          <p:cNvSpPr>
            <a:spLocks noGrp="1"/>
          </p:cNvSpPr>
          <p:nvPr>
            <p:ph idx="1"/>
          </p:nvPr>
        </p:nvSpPr>
        <p:spPr>
          <a:xfrm>
            <a:off x="179512" y="1628800"/>
            <a:ext cx="8712968" cy="4741987"/>
          </a:xfrm>
        </p:spPr>
        <p:txBody>
          <a:bodyPr>
            <a:normAutofit fontScale="77500" lnSpcReduction="20000"/>
          </a:bodyPr>
          <a:lstStyle/>
          <a:p>
            <a:pPr>
              <a:buNone/>
            </a:pPr>
            <a:r>
              <a:rPr lang="pl-PL" b="1" dirty="0" smtClean="0"/>
              <a:t>		</a:t>
            </a:r>
          </a:p>
          <a:p>
            <a:pPr>
              <a:buNone/>
            </a:pPr>
            <a:r>
              <a:rPr lang="pl-PL" b="1" dirty="0" smtClean="0"/>
              <a:t>		Brak bezpośredniego dowodu winy oskarżonego</a:t>
            </a:r>
          </a:p>
          <a:p>
            <a:pPr>
              <a:buNone/>
            </a:pPr>
            <a:r>
              <a:rPr lang="pl-PL" dirty="0" smtClean="0"/>
              <a:t/>
            </a:r>
            <a:br>
              <a:rPr lang="pl-PL" dirty="0" smtClean="0"/>
            </a:br>
            <a:r>
              <a:rPr lang="pl-PL" dirty="0" smtClean="0"/>
              <a:t>Wyrok Sądu Najwyższego - Izba Karna z dnia 4 lutego 2015 r.</a:t>
            </a:r>
            <a:br>
              <a:rPr lang="pl-PL" dirty="0" smtClean="0"/>
            </a:br>
            <a:r>
              <a:rPr lang="pl-PL" dirty="0" smtClean="0"/>
              <a:t>II KK 57/14</a:t>
            </a:r>
          </a:p>
          <a:p>
            <a:pPr>
              <a:buNone/>
            </a:pPr>
            <a:r>
              <a:rPr lang="pl-PL" dirty="0" smtClean="0"/>
              <a:t>(</a:t>
            </a:r>
            <a:r>
              <a:rPr lang="pl-PL" dirty="0" err="1" smtClean="0"/>
              <a:t>opubl</a:t>
            </a:r>
            <a:r>
              <a:rPr lang="pl-PL" dirty="0" smtClean="0"/>
              <a:t>. Prok. i Pr. 2015/5/25)</a:t>
            </a:r>
          </a:p>
          <a:p>
            <a:endParaRPr lang="pl-PL" dirty="0" smtClean="0"/>
          </a:p>
          <a:p>
            <a:pPr algn="just">
              <a:buNone/>
            </a:pPr>
            <a:r>
              <a:rPr lang="pl-PL" dirty="0" smtClean="0"/>
              <a:t>	</a:t>
            </a:r>
            <a:r>
              <a:rPr lang="pl-PL" i="1" dirty="0" smtClean="0"/>
              <a:t>Brak bezpośredniego dowodu winy oskarżonego musi wzmagać aktywność sądu w dążeniu do zgromadzenia materiału dowodowego, pozwalającego mu dysponować jak najszerszym spektrum okoliczności mogących mieć znaczenie dla rozstrzygnięcia sprawy, a także skłaniać do szczególnej rozwagi w podejściu do inicjatywy dowodowej oskarżonego</a:t>
            </a:r>
            <a:r>
              <a:rPr lang="pl-PL" dirty="0" smtClean="0"/>
              <a:t>.</a:t>
            </a:r>
          </a:p>
          <a:p>
            <a:pPr marL="0" indent="0">
              <a:buNone/>
            </a:pPr>
            <a:endParaRPr lang="pl-PL" dirty="0"/>
          </a:p>
        </p:txBody>
      </p:sp>
      <p:sp>
        <p:nvSpPr>
          <p:cNvPr id="4" name="Strzałka w prawo 3"/>
          <p:cNvSpPr/>
          <p:nvPr/>
        </p:nvSpPr>
        <p:spPr>
          <a:xfrm>
            <a:off x="467544" y="2060848"/>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7645031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323528" y="2924944"/>
            <a:ext cx="8136904" cy="252028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179512" y="836712"/>
            <a:ext cx="8712968" cy="864096"/>
          </a:xfrm>
        </p:spPr>
        <p:txBody>
          <a:bodyPr>
            <a:normAutofit/>
          </a:bodyPr>
          <a:lstStyle/>
          <a:p>
            <a:r>
              <a:rPr lang="pl-PL" dirty="0" smtClean="0"/>
              <a:t>Dowód poszlakowy</a:t>
            </a:r>
            <a:endParaRPr lang="pl-PL" dirty="0"/>
          </a:p>
        </p:txBody>
      </p:sp>
      <p:sp>
        <p:nvSpPr>
          <p:cNvPr id="3" name="Symbol zastępczy zawartości 2"/>
          <p:cNvSpPr>
            <a:spLocks noGrp="1"/>
          </p:cNvSpPr>
          <p:nvPr>
            <p:ph idx="1"/>
          </p:nvPr>
        </p:nvSpPr>
        <p:spPr>
          <a:xfrm>
            <a:off x="179512" y="1844824"/>
            <a:ext cx="8712968" cy="4752528"/>
          </a:xfrm>
        </p:spPr>
        <p:txBody>
          <a:bodyPr>
            <a:normAutofit/>
          </a:bodyPr>
          <a:lstStyle/>
          <a:p>
            <a:pPr>
              <a:buNone/>
            </a:pPr>
            <a:r>
              <a:rPr lang="pl-PL" dirty="0" smtClean="0"/>
              <a:t>				</a:t>
            </a:r>
            <a:r>
              <a:rPr lang="pl-PL" sz="2800" b="1" dirty="0" smtClean="0">
                <a:effectLst>
                  <a:outerShdw blurRad="38100" dist="38100" dir="2700000" algn="tl">
                    <a:srgbClr val="000000">
                      <a:alpha val="43137"/>
                    </a:srgbClr>
                  </a:outerShdw>
                </a:effectLst>
              </a:rPr>
              <a:t>Dowód poszlakowy</a:t>
            </a:r>
          </a:p>
          <a:p>
            <a:pPr>
              <a:buNone/>
            </a:pPr>
            <a:r>
              <a:rPr lang="pl-PL" sz="2800" dirty="0" smtClean="0"/>
              <a:t>Fakt dowodowy uboczny</a:t>
            </a:r>
          </a:p>
          <a:p>
            <a:pPr marL="114300" indent="0">
              <a:buNone/>
            </a:pPr>
            <a:r>
              <a:rPr lang="pl-PL" sz="2800" dirty="0" smtClean="0"/>
              <a:t> </a:t>
            </a:r>
            <a:r>
              <a:rPr lang="pl-PL" sz="2800" i="1" dirty="0" smtClean="0"/>
              <a:t>Poszlaką jest fakt uboczny obciążający oskarżonego , a dowód poszlakowy to dowód z poszlak czyli faktów ubocznych pośrednich niekorzystnych dla oskarżonego </a:t>
            </a:r>
          </a:p>
          <a:p>
            <a:pPr marL="114300" indent="0">
              <a:buNone/>
            </a:pPr>
            <a:r>
              <a:rPr lang="pl-PL" sz="2800" i="1" dirty="0" smtClean="0"/>
              <a:t>(np. brak alibi jest poszlaką, a istnienie alibi jest faktem dowodowym ubocznym ale nie poszlaką)</a:t>
            </a:r>
          </a:p>
          <a:p>
            <a:pPr marL="114300" indent="0">
              <a:buNone/>
            </a:pPr>
            <a:endParaRPr lang="pl-PL" sz="2800" i="1" dirty="0" smtClean="0"/>
          </a:p>
          <a:p>
            <a:pPr>
              <a:buNone/>
            </a:pPr>
            <a:endParaRPr lang="pl-PL" dirty="0" smtClean="0"/>
          </a:p>
        </p:txBody>
      </p:sp>
    </p:spTree>
    <p:extLst>
      <p:ext uri="{BB962C8B-B14F-4D97-AF65-F5344CB8AC3E}">
        <p14:creationId xmlns:p14="http://schemas.microsoft.com/office/powerpoint/2010/main" val="34976656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836712"/>
            <a:ext cx="8712968" cy="864096"/>
          </a:xfrm>
        </p:spPr>
        <p:txBody>
          <a:bodyPr>
            <a:normAutofit/>
          </a:bodyPr>
          <a:lstStyle/>
          <a:p>
            <a:r>
              <a:rPr lang="pl-PL" dirty="0" smtClean="0"/>
              <a:t>Dowód poszlakowy</a:t>
            </a:r>
            <a:endParaRPr lang="pl-PL" dirty="0"/>
          </a:p>
        </p:txBody>
      </p:sp>
      <p:sp>
        <p:nvSpPr>
          <p:cNvPr id="3" name="Symbol zastępczy zawartości 2"/>
          <p:cNvSpPr>
            <a:spLocks noGrp="1"/>
          </p:cNvSpPr>
          <p:nvPr>
            <p:ph idx="1"/>
          </p:nvPr>
        </p:nvSpPr>
        <p:spPr>
          <a:xfrm>
            <a:off x="179512" y="1844824"/>
            <a:ext cx="8712968" cy="4752528"/>
          </a:xfrm>
        </p:spPr>
        <p:txBody>
          <a:bodyPr>
            <a:normAutofit fontScale="77500" lnSpcReduction="20000"/>
          </a:bodyPr>
          <a:lstStyle/>
          <a:p>
            <a:pPr>
              <a:buNone/>
            </a:pPr>
            <a:r>
              <a:rPr lang="pl-PL" dirty="0" smtClean="0"/>
              <a:t>	</a:t>
            </a:r>
            <a:r>
              <a:rPr lang="pl-PL" sz="2800" dirty="0" smtClean="0"/>
              <a:t>Wyrok Sądu Apelacyjnego w Białymstoku - II Wydział Karny</a:t>
            </a:r>
          </a:p>
          <a:p>
            <a:pPr>
              <a:buNone/>
            </a:pPr>
            <a:r>
              <a:rPr lang="pl-PL" sz="2800" dirty="0" smtClean="0"/>
              <a:t>	 z dnia 26 listopada 2014 r.</a:t>
            </a:r>
            <a:br>
              <a:rPr lang="pl-PL" sz="2800" dirty="0" smtClean="0"/>
            </a:br>
            <a:r>
              <a:rPr lang="pl-PL" sz="2800" dirty="0" smtClean="0"/>
              <a:t>II </a:t>
            </a:r>
            <a:r>
              <a:rPr lang="pl-PL" sz="2800" dirty="0" err="1" smtClean="0"/>
              <a:t>AKa</a:t>
            </a:r>
            <a:r>
              <a:rPr lang="pl-PL" sz="2800" dirty="0" smtClean="0"/>
              <a:t> 235/14</a:t>
            </a:r>
          </a:p>
          <a:p>
            <a:pPr>
              <a:buNone/>
            </a:pPr>
            <a:r>
              <a:rPr lang="pl-PL" sz="2800" dirty="0" smtClean="0"/>
              <a:t>(</a:t>
            </a:r>
            <a:r>
              <a:rPr lang="pl-PL" sz="2800" dirty="0" err="1" smtClean="0"/>
              <a:t>opubl</a:t>
            </a:r>
            <a:r>
              <a:rPr lang="pl-PL" sz="2800" dirty="0" smtClean="0"/>
              <a:t>. </a:t>
            </a:r>
            <a:r>
              <a:rPr lang="pl-PL" sz="2800" i="1" dirty="0" err="1" smtClean="0"/>
              <a:t>www.orzeczenia.ms.gov.pl</a:t>
            </a:r>
            <a:r>
              <a:rPr lang="pl-PL" sz="2800" dirty="0" smtClean="0"/>
              <a:t>)</a:t>
            </a:r>
          </a:p>
          <a:p>
            <a:pPr>
              <a:buNone/>
            </a:pPr>
            <a:endParaRPr lang="pl-PL" sz="2800" dirty="0" smtClean="0"/>
          </a:p>
          <a:p>
            <a:pPr algn="just">
              <a:buNone/>
            </a:pPr>
            <a:r>
              <a:rPr lang="pl-PL" sz="2800" dirty="0" smtClean="0"/>
              <a:t>	</a:t>
            </a:r>
            <a:r>
              <a:rPr lang="pl-PL" sz="2800" i="1" dirty="0" smtClean="0"/>
              <a:t>Brak bezpośrednich dowodów nie zobowiązuje do wydania wyroku uniewinniającego. Skazanie może również opierać się na tzw. poszlakach, czyli dowodach pośrednich wskazujących na fakty uboczne. Na podstawie faktów ubocznych możliwe jest wnioskowanie o fakcie głównym, czyli o winie oskarżonego. Wszystkie poszlaki należy oceniać we wzajemnym powiązaniu. Jeżeli tworzą one zamknięty łańcuch, pozwalający na wykluczenie sprawstwa innej osoby aniżeli oskarżonego, to wówczas nie można mieć wątpliwości co do jego sprawstwa. Ustalanie faktu głównego na podstawie poszlak jest zgodne z dyspozycją art. 7 KPK.</a:t>
            </a:r>
          </a:p>
          <a:p>
            <a:pPr marL="114300" indent="0">
              <a:buNone/>
            </a:pPr>
            <a:endParaRPr lang="pl-PL" sz="2800" dirty="0" smtClean="0"/>
          </a:p>
          <a:p>
            <a:pPr>
              <a:buNone/>
            </a:pPr>
            <a:endParaRPr lang="pl-PL" dirty="0" smtClean="0"/>
          </a:p>
        </p:txBody>
      </p:sp>
    </p:spTree>
    <p:extLst>
      <p:ext uri="{BB962C8B-B14F-4D97-AF65-F5344CB8AC3E}">
        <p14:creationId xmlns:p14="http://schemas.microsoft.com/office/powerpoint/2010/main" val="34976656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836712"/>
            <a:ext cx="8712968" cy="864096"/>
          </a:xfrm>
        </p:spPr>
        <p:txBody>
          <a:bodyPr>
            <a:normAutofit/>
          </a:bodyPr>
          <a:lstStyle/>
          <a:p>
            <a:r>
              <a:rPr lang="pl-PL" dirty="0" smtClean="0"/>
              <a:t>Dowód poszlakowy</a:t>
            </a:r>
            <a:endParaRPr lang="pl-PL" dirty="0"/>
          </a:p>
        </p:txBody>
      </p:sp>
      <p:sp>
        <p:nvSpPr>
          <p:cNvPr id="3" name="Symbol zastępczy zawartości 2"/>
          <p:cNvSpPr>
            <a:spLocks noGrp="1"/>
          </p:cNvSpPr>
          <p:nvPr>
            <p:ph idx="1"/>
          </p:nvPr>
        </p:nvSpPr>
        <p:spPr>
          <a:xfrm>
            <a:off x="179512" y="1844824"/>
            <a:ext cx="8712968" cy="4752528"/>
          </a:xfrm>
        </p:spPr>
        <p:txBody>
          <a:bodyPr>
            <a:normAutofit lnSpcReduction="10000"/>
          </a:bodyPr>
          <a:lstStyle/>
          <a:p>
            <a:pPr>
              <a:buNone/>
            </a:pPr>
            <a:r>
              <a:rPr lang="pl-PL" dirty="0" smtClean="0"/>
              <a:t>				</a:t>
            </a:r>
            <a:r>
              <a:rPr lang="pl-PL" sz="2800" dirty="0" smtClean="0"/>
              <a:t>Dowód poszlakowy</a:t>
            </a:r>
          </a:p>
          <a:p>
            <a:pPr marL="114300" indent="0">
              <a:buNone/>
            </a:pPr>
            <a:r>
              <a:rPr lang="pl-PL" sz="2400" dirty="0" smtClean="0"/>
              <a:t>ŁAŃCUCH POSZLAK</a:t>
            </a:r>
          </a:p>
          <a:p>
            <a:pPr marL="114300" indent="0">
              <a:buNone/>
            </a:pPr>
            <a:endParaRPr lang="pl-PL" sz="2400" dirty="0" smtClean="0"/>
          </a:p>
          <a:p>
            <a:pPr marL="114300" indent="0">
              <a:buNone/>
            </a:pPr>
            <a:endParaRPr lang="pl-PL" sz="2400" dirty="0" smtClean="0"/>
          </a:p>
          <a:p>
            <a:pPr marL="114300" indent="0">
              <a:buNone/>
            </a:pPr>
            <a:endParaRPr lang="pl-PL" sz="2400" dirty="0" smtClean="0"/>
          </a:p>
          <a:p>
            <a:pPr marL="114300" indent="0">
              <a:buNone/>
            </a:pPr>
            <a:endParaRPr lang="pl-PL" sz="2400" dirty="0" smtClean="0"/>
          </a:p>
          <a:p>
            <a:pPr marL="114300" indent="0">
              <a:buFont typeface="Wingdings" pitchFamily="2" charset="2"/>
              <a:buChar char="ü"/>
            </a:pPr>
            <a:r>
              <a:rPr lang="pl-PL" sz="2400" dirty="0" smtClean="0"/>
              <a:t> każda poszlaka ma być należycie udowodniona</a:t>
            </a:r>
          </a:p>
          <a:p>
            <a:pPr marL="114300" indent="0">
              <a:buFont typeface="Wingdings" pitchFamily="2" charset="2"/>
              <a:buChar char="ü"/>
            </a:pPr>
            <a:r>
              <a:rPr lang="pl-PL" sz="2400" dirty="0" smtClean="0"/>
              <a:t> poszlaki tworzą logiczny, spójny łańcuch faktów wzajemnie się niewykluczających</a:t>
            </a:r>
          </a:p>
          <a:p>
            <a:pPr marL="114300" indent="0">
              <a:buFont typeface="Wingdings" pitchFamily="2" charset="2"/>
              <a:buChar char="ü"/>
            </a:pPr>
            <a:r>
              <a:rPr lang="pl-PL" sz="2400" dirty="0" smtClean="0"/>
              <a:t> wersja zdarzenia oparta na poszlakach wyklucza przyjęcie innej wersji w oparciu o logikę i doświadczenie życiowe</a:t>
            </a:r>
          </a:p>
          <a:p>
            <a:pPr marL="114300" indent="0">
              <a:buFont typeface="Wingdings" pitchFamily="2" charset="2"/>
              <a:buChar char="ü"/>
            </a:pPr>
            <a:endParaRPr lang="pl-PL" sz="2400" dirty="0" smtClean="0"/>
          </a:p>
          <a:p>
            <a:pPr marL="114300" indent="0">
              <a:buNone/>
            </a:pPr>
            <a:endParaRPr lang="pl-PL" sz="2400" dirty="0" smtClean="0"/>
          </a:p>
          <a:p>
            <a:pPr marL="114300" indent="0">
              <a:buNone/>
            </a:pPr>
            <a:endParaRPr lang="en-GB" sz="2400" dirty="0"/>
          </a:p>
        </p:txBody>
      </p:sp>
      <p:graphicFrame>
        <p:nvGraphicFramePr>
          <p:cNvPr id="4" name="Diagram 3"/>
          <p:cNvGraphicFramePr/>
          <p:nvPr/>
        </p:nvGraphicFramePr>
        <p:xfrm>
          <a:off x="1331640" y="3068960"/>
          <a:ext cx="6096000" cy="1224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76656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1052736"/>
            <a:ext cx="8712968" cy="1296144"/>
          </a:xfrm>
        </p:spPr>
        <p:txBody>
          <a:bodyPr>
            <a:noAutofit/>
          </a:bodyPr>
          <a:lstStyle/>
          <a:p>
            <a:r>
              <a:rPr lang="pl-PL" sz="4000" dirty="0" smtClean="0"/>
              <a:t>Ustalenie winy w procesie poszlakowym</a:t>
            </a:r>
            <a:endParaRPr lang="pl-PL" sz="4000" dirty="0"/>
          </a:p>
        </p:txBody>
      </p:sp>
      <p:sp>
        <p:nvSpPr>
          <p:cNvPr id="3" name="Symbol zastępczy zawartości 2"/>
          <p:cNvSpPr>
            <a:spLocks noGrp="1"/>
          </p:cNvSpPr>
          <p:nvPr>
            <p:ph idx="1"/>
          </p:nvPr>
        </p:nvSpPr>
        <p:spPr>
          <a:xfrm>
            <a:off x="179512" y="1844824"/>
            <a:ext cx="8712968" cy="4525963"/>
          </a:xfrm>
        </p:spPr>
        <p:txBody>
          <a:bodyPr>
            <a:normAutofit fontScale="62500" lnSpcReduction="20000"/>
          </a:bodyPr>
          <a:lstStyle/>
          <a:p>
            <a:pPr>
              <a:buNone/>
            </a:pPr>
            <a:endParaRPr lang="pl-PL" b="1" dirty="0" smtClean="0"/>
          </a:p>
          <a:p>
            <a:pPr>
              <a:buNone/>
            </a:pPr>
            <a:endParaRPr lang="pl-PL" b="1" dirty="0" smtClean="0"/>
          </a:p>
          <a:p>
            <a:pPr>
              <a:buNone/>
            </a:pPr>
            <a:r>
              <a:rPr lang="pl-PL" b="1" dirty="0" smtClean="0"/>
              <a:t>wyrok Sądu Apelacyjnego w Katowicach </a:t>
            </a:r>
            <a:r>
              <a:rPr lang="pl-PL" dirty="0" smtClean="0"/>
              <a:t>- II Wydział Karny</a:t>
            </a:r>
            <a:r>
              <a:rPr lang="pl-PL" b="1" dirty="0" smtClean="0"/>
              <a:t> </a:t>
            </a:r>
          </a:p>
          <a:p>
            <a:pPr>
              <a:buNone/>
            </a:pPr>
            <a:r>
              <a:rPr lang="pl-PL" b="1" dirty="0" smtClean="0"/>
              <a:t>z dnia 15-05-2013</a:t>
            </a:r>
          </a:p>
          <a:p>
            <a:pPr>
              <a:buNone/>
            </a:pPr>
            <a:r>
              <a:rPr lang="pl-PL" b="1" dirty="0" smtClean="0"/>
              <a:t>II </a:t>
            </a:r>
            <a:r>
              <a:rPr lang="pl-PL" b="1" dirty="0" err="1" smtClean="0"/>
              <a:t>AKa</a:t>
            </a:r>
            <a:r>
              <a:rPr lang="pl-PL" b="1" dirty="0" smtClean="0"/>
              <a:t> 98/13 </a:t>
            </a:r>
            <a:br>
              <a:rPr lang="pl-PL" b="1" dirty="0" smtClean="0"/>
            </a:br>
            <a:endParaRPr lang="pl-PL" dirty="0" smtClean="0"/>
          </a:p>
          <a:p>
            <a:pPr>
              <a:buFont typeface="Wingdings" pitchFamily="2" charset="2"/>
              <a:buChar char="Ø"/>
            </a:pPr>
            <a:r>
              <a:rPr lang="pl-PL" dirty="0" smtClean="0"/>
              <a:t>	</a:t>
            </a:r>
            <a:r>
              <a:rPr lang="pl-PL" i="1" dirty="0" smtClean="0"/>
              <a:t>Ustalenie winy w procesie poszlakowym wymaga szczególnie wnikliwej analizy zgromadzonych dowodów. Nie można bowiem opierać wyroku skazującego na takich poszlakach, z których wynika tylko prawdopodobieństwo popełnienia przez oskarżonego zarzuconego mu czynu.</a:t>
            </a:r>
          </a:p>
          <a:p>
            <a:pPr>
              <a:buFont typeface="Wingdings" pitchFamily="2" charset="2"/>
              <a:buChar char="Ø"/>
            </a:pPr>
            <a:r>
              <a:rPr lang="pl-PL" i="1" dirty="0" smtClean="0"/>
              <a:t>	W sprawie poszlakowej zasada swobodnej oceny dowodów nabiera szczególnego znaczenia. Jest bowiem stosowana niejako na dwóch etapach.</a:t>
            </a:r>
          </a:p>
          <a:p>
            <a:pPr>
              <a:buFont typeface="Wingdings" pitchFamily="2" charset="2"/>
              <a:buChar char="Ø"/>
            </a:pPr>
            <a:r>
              <a:rPr lang="pl-PL" i="1" dirty="0" smtClean="0"/>
              <a:t>	Po pierwsze ocenie podlegają przeprowadzone dowody i na ich podstawie ustala się fakty stanowiące poszlaki. Kolejny etap to stwierdzenie, czy ustalone już fakty (poszlaki) dają podstawę do poczynienia dalszych ustaleń.</a:t>
            </a:r>
          </a:p>
          <a:p>
            <a:pPr>
              <a:buNone/>
            </a:pPr>
            <a:endParaRPr lang="pl-PL" dirty="0"/>
          </a:p>
        </p:txBody>
      </p:sp>
    </p:spTree>
    <p:extLst>
      <p:ext uri="{BB962C8B-B14F-4D97-AF65-F5344CB8AC3E}">
        <p14:creationId xmlns:p14="http://schemas.microsoft.com/office/powerpoint/2010/main" val="4955227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836712"/>
            <a:ext cx="8712968" cy="864096"/>
          </a:xfrm>
        </p:spPr>
        <p:txBody>
          <a:bodyPr>
            <a:normAutofit fontScale="90000"/>
          </a:bodyPr>
          <a:lstStyle/>
          <a:p>
            <a:r>
              <a:rPr lang="pl-PL" dirty="0" smtClean="0"/>
              <a:t>Udowodnienie a uprawdopodobnienie</a:t>
            </a:r>
            <a:endParaRPr lang="pl-PL" dirty="0"/>
          </a:p>
        </p:txBody>
      </p:sp>
      <p:sp>
        <p:nvSpPr>
          <p:cNvPr id="3" name="Symbol zastępczy zawartości 2"/>
          <p:cNvSpPr>
            <a:spLocks noGrp="1"/>
          </p:cNvSpPr>
          <p:nvPr>
            <p:ph idx="1"/>
          </p:nvPr>
        </p:nvSpPr>
        <p:spPr>
          <a:xfrm>
            <a:off x="179512" y="1844824"/>
            <a:ext cx="8712968" cy="4525963"/>
          </a:xfrm>
        </p:spPr>
        <p:txBody>
          <a:bodyPr>
            <a:normAutofit fontScale="85000" lnSpcReduction="20000"/>
          </a:bodyPr>
          <a:lstStyle/>
          <a:p>
            <a:r>
              <a:rPr lang="pl-PL" b="1" dirty="0" smtClean="0"/>
              <a:t>Udowodnienie </a:t>
            </a:r>
            <a:r>
              <a:rPr lang="pl-PL" dirty="0" smtClean="0"/>
              <a:t>– oznacza taki stan, w którym fakt przeciwny dowodzonemu wydaje się realnie niemożliwy lub wysoce nieprawdopodobny.  (obiektywnie przekonywalna i wywołujące subiektywne przekonanie organu)</a:t>
            </a:r>
          </a:p>
          <a:p>
            <a:r>
              <a:rPr lang="pl-PL" dirty="0" smtClean="0">
                <a:solidFill>
                  <a:srgbClr val="0070C0"/>
                </a:solidFill>
              </a:rPr>
              <a:t>Art. 5 k.p.k.                 </a:t>
            </a:r>
          </a:p>
          <a:p>
            <a:pPr>
              <a:buNone/>
            </a:pPr>
            <a:r>
              <a:rPr lang="pl-PL" dirty="0" smtClean="0"/>
              <a:t>    Konsekwencja         udowodnienia wymagają tylko fakty niekorzystne dla oskarżonego</a:t>
            </a:r>
          </a:p>
          <a:p>
            <a:endParaRPr lang="pl-PL" dirty="0" smtClean="0"/>
          </a:p>
          <a:p>
            <a:r>
              <a:rPr lang="pl-PL" b="1" dirty="0" smtClean="0"/>
              <a:t>Uprawdopodobnienie </a:t>
            </a:r>
            <a:r>
              <a:rPr lang="pl-PL" dirty="0" smtClean="0"/>
              <a:t>-  obiektywny stan, w którym dany fakt jest jedynie znacznie prawdopodobny, jest możliwy </a:t>
            </a:r>
          </a:p>
          <a:p>
            <a:pPr>
              <a:buNone/>
            </a:pPr>
            <a:r>
              <a:rPr lang="pl-PL" dirty="0" smtClean="0"/>
              <a:t>				</a:t>
            </a:r>
            <a:r>
              <a:rPr lang="pl-PL" dirty="0" smtClean="0">
                <a:solidFill>
                  <a:srgbClr val="0070C0"/>
                </a:solidFill>
              </a:rPr>
              <a:t>Niższy stopień prawdopodobieństwa</a:t>
            </a:r>
          </a:p>
          <a:p>
            <a:pPr>
              <a:buNone/>
            </a:pPr>
            <a:endParaRPr lang="pl-PL" dirty="0" smtClean="0"/>
          </a:p>
          <a:p>
            <a:pPr>
              <a:buNone/>
            </a:pPr>
            <a:endParaRPr lang="pl-PL" dirty="0"/>
          </a:p>
        </p:txBody>
      </p:sp>
      <p:sp>
        <p:nvSpPr>
          <p:cNvPr id="4" name="Strzałka w prawo 3"/>
          <p:cNvSpPr/>
          <p:nvPr/>
        </p:nvSpPr>
        <p:spPr>
          <a:xfrm>
            <a:off x="2915816" y="4005064"/>
            <a:ext cx="36004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495522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836712"/>
            <a:ext cx="8712968" cy="864096"/>
          </a:xfrm>
        </p:spPr>
        <p:txBody>
          <a:bodyPr>
            <a:normAutofit fontScale="90000"/>
          </a:bodyPr>
          <a:lstStyle/>
          <a:p>
            <a:r>
              <a:rPr lang="pl-PL" dirty="0" smtClean="0"/>
              <a:t/>
            </a:r>
            <a:br>
              <a:rPr lang="pl-PL" dirty="0" smtClean="0"/>
            </a:br>
            <a:r>
              <a:rPr lang="pl-PL" dirty="0" smtClean="0"/>
              <a:t>Ułatwienia dowodowe</a:t>
            </a:r>
            <a:endParaRPr lang="pl-PL" dirty="0"/>
          </a:p>
        </p:txBody>
      </p:sp>
      <p:sp>
        <p:nvSpPr>
          <p:cNvPr id="3" name="Symbol zastępczy zawartości 2"/>
          <p:cNvSpPr>
            <a:spLocks noGrp="1"/>
          </p:cNvSpPr>
          <p:nvPr>
            <p:ph idx="1"/>
          </p:nvPr>
        </p:nvSpPr>
        <p:spPr>
          <a:xfrm>
            <a:off x="179512" y="1844824"/>
            <a:ext cx="8964488" cy="4525963"/>
          </a:xfrm>
        </p:spPr>
        <p:txBody>
          <a:bodyPr>
            <a:normAutofit fontScale="40000" lnSpcReduction="20000"/>
          </a:bodyPr>
          <a:lstStyle/>
          <a:p>
            <a:pPr>
              <a:buNone/>
            </a:pPr>
            <a:r>
              <a:rPr lang="pl-PL" sz="4500" dirty="0" smtClean="0"/>
              <a:t>Tzw. surogaty dowodzenia:</a:t>
            </a:r>
          </a:p>
          <a:p>
            <a:pPr>
              <a:buFont typeface="Wingdings" pitchFamily="2" charset="2"/>
              <a:buChar char="Ø"/>
            </a:pPr>
            <a:r>
              <a:rPr lang="pl-PL" sz="4500" b="1" dirty="0" smtClean="0"/>
              <a:t>NOTORYJNOŚĆ </a:t>
            </a:r>
            <a:r>
              <a:rPr lang="pl-PL" sz="4500" dirty="0" smtClean="0"/>
              <a:t>                                ART. 168 K.P.K</a:t>
            </a:r>
          </a:p>
          <a:p>
            <a:pPr>
              <a:buFont typeface="Wingdings" pitchFamily="2" charset="2"/>
              <a:buChar char="q"/>
            </a:pPr>
            <a:r>
              <a:rPr lang="pl-PL" sz="4500" dirty="0" smtClean="0"/>
              <a:t> powszechna </a:t>
            </a:r>
          </a:p>
          <a:p>
            <a:pPr>
              <a:buFont typeface="Wingdings" pitchFamily="2" charset="2"/>
              <a:buChar char="q"/>
            </a:pPr>
            <a:r>
              <a:rPr lang="pl-PL" sz="4500" dirty="0" smtClean="0"/>
              <a:t> urzędowa</a:t>
            </a:r>
          </a:p>
          <a:p>
            <a:pPr>
              <a:buNone/>
            </a:pPr>
            <a:r>
              <a:rPr lang="pl-PL" sz="4500" dirty="0" smtClean="0"/>
              <a:t>  </a:t>
            </a:r>
          </a:p>
          <a:p>
            <a:pPr>
              <a:buNone/>
            </a:pPr>
            <a:r>
              <a:rPr lang="pl-PL" sz="4500" u="sng" dirty="0" smtClean="0"/>
              <a:t>OCZYWISTOŚĆ</a:t>
            </a:r>
            <a:endParaRPr lang="pl-PL" sz="4000" u="sng" dirty="0" smtClean="0"/>
          </a:p>
          <a:p>
            <a:pPr lvl="8">
              <a:buFont typeface="Wingdings" pitchFamily="2" charset="2"/>
              <a:buChar char="Ø"/>
            </a:pPr>
            <a:r>
              <a:rPr lang="pl-PL" sz="4000" b="1" dirty="0" smtClean="0"/>
              <a:t>UPRAWDOPODOBNIENIE</a:t>
            </a:r>
          </a:p>
          <a:p>
            <a:pPr lvl="8">
              <a:buNone/>
            </a:pPr>
            <a:endParaRPr lang="pl-PL" sz="4000" b="1" dirty="0" smtClean="0"/>
          </a:p>
          <a:p>
            <a:pPr lvl="8">
              <a:buFont typeface="Wingdings" pitchFamily="2" charset="2"/>
              <a:buChar char="Ø"/>
            </a:pPr>
            <a:r>
              <a:rPr lang="pl-PL" sz="4000" b="1" dirty="0" smtClean="0"/>
              <a:t>DOMNIEMANIA</a:t>
            </a:r>
          </a:p>
          <a:p>
            <a:pPr>
              <a:buNone/>
            </a:pPr>
            <a:r>
              <a:rPr lang="pl-PL" sz="4000" b="1" dirty="0" smtClean="0"/>
              <a:t>DOMNIEMANIA</a:t>
            </a:r>
          </a:p>
          <a:p>
            <a:pPr>
              <a:buBlip>
                <a:blip r:embed="rId2"/>
              </a:buBlip>
            </a:pPr>
            <a:r>
              <a:rPr lang="pl-PL" sz="4000" dirty="0" smtClean="0"/>
              <a:t>  </a:t>
            </a:r>
            <a:r>
              <a:rPr lang="pl-PL" sz="4000" b="1" dirty="0" smtClean="0">
                <a:solidFill>
                  <a:srgbClr val="0070C0"/>
                </a:solidFill>
              </a:rPr>
              <a:t>PRAWNE</a:t>
            </a:r>
            <a:r>
              <a:rPr lang="pl-PL" sz="4000" dirty="0" smtClean="0"/>
              <a:t> – domniemania wynikające z norm prawnych, mogą przybrać postać domniemań wzruszalnych i niewzruszalnych</a:t>
            </a:r>
          </a:p>
          <a:p>
            <a:pPr>
              <a:buBlip>
                <a:blip r:embed="rId2"/>
              </a:buBlip>
            </a:pPr>
            <a:r>
              <a:rPr lang="pl-PL" sz="4000" dirty="0" smtClean="0"/>
              <a:t> </a:t>
            </a:r>
            <a:r>
              <a:rPr lang="pl-PL" sz="4000" b="1" dirty="0" smtClean="0"/>
              <a:t>niewzruszalne</a:t>
            </a:r>
            <a:r>
              <a:rPr lang="pl-PL" sz="4000" dirty="0" smtClean="0"/>
              <a:t> :   - art. 439 § 1 k.p.k.</a:t>
            </a:r>
          </a:p>
          <a:p>
            <a:pPr>
              <a:buBlip>
                <a:blip r:embed="rId2"/>
              </a:buBlip>
            </a:pPr>
            <a:r>
              <a:rPr lang="pl-PL" sz="4000" b="1" dirty="0" smtClean="0"/>
              <a:t>wzruszalne</a:t>
            </a:r>
            <a:r>
              <a:rPr lang="pl-PL" sz="4000" dirty="0" smtClean="0"/>
              <a:t> -  mogą być obalone przeciwdowodem np. domniemanie niewinności, domniemanie prawidłowości prawomocnego orzeczenia sądowego</a:t>
            </a:r>
          </a:p>
          <a:p>
            <a:pPr algn="just">
              <a:buBlip>
                <a:blip r:embed="rId2"/>
              </a:buBlip>
            </a:pPr>
            <a:endParaRPr lang="pl-PL" sz="4000" dirty="0" smtClean="0"/>
          </a:p>
          <a:p>
            <a:pPr algn="just">
              <a:buBlip>
                <a:blip r:embed="rId2"/>
              </a:buBlip>
            </a:pPr>
            <a:r>
              <a:rPr lang="pl-PL" sz="4000" dirty="0" smtClean="0"/>
              <a:t> </a:t>
            </a:r>
            <a:r>
              <a:rPr lang="pl-PL" sz="4000" b="1" dirty="0" smtClean="0">
                <a:solidFill>
                  <a:srgbClr val="0070C0"/>
                </a:solidFill>
              </a:rPr>
              <a:t>FAKTYCZNE</a:t>
            </a:r>
            <a:r>
              <a:rPr lang="pl-PL" sz="4000" dirty="0" smtClean="0"/>
              <a:t> – sąd uznający istnienie faktu domniemywanego na podst. związku tego faktu z innym faktem lub ich zespołem.</a:t>
            </a:r>
          </a:p>
        </p:txBody>
      </p:sp>
      <p:sp>
        <p:nvSpPr>
          <p:cNvPr id="4" name="Strzałka w prawo 3"/>
          <p:cNvSpPr/>
          <p:nvPr/>
        </p:nvSpPr>
        <p:spPr>
          <a:xfrm>
            <a:off x="2915816" y="1988840"/>
            <a:ext cx="864096" cy="504056"/>
          </a:xfrm>
          <a:prstGeom prst="rightArrow">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331782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836712"/>
            <a:ext cx="8712968" cy="864096"/>
          </a:xfrm>
        </p:spPr>
        <p:txBody>
          <a:bodyPr>
            <a:normAutofit/>
          </a:bodyPr>
          <a:lstStyle/>
          <a:p>
            <a:r>
              <a:rPr lang="pl-PL" sz="3200" dirty="0" smtClean="0"/>
              <a:t>Dowody jako środki poznania procesowego</a:t>
            </a:r>
            <a:endParaRPr lang="pl-PL" sz="3200" dirty="0"/>
          </a:p>
        </p:txBody>
      </p:sp>
      <p:sp>
        <p:nvSpPr>
          <p:cNvPr id="3" name="Symbol zastępczy zawartości 2"/>
          <p:cNvSpPr>
            <a:spLocks noGrp="1"/>
          </p:cNvSpPr>
          <p:nvPr>
            <p:ph idx="1"/>
          </p:nvPr>
        </p:nvSpPr>
        <p:spPr>
          <a:xfrm>
            <a:off x="179512" y="1844824"/>
            <a:ext cx="8712968" cy="4525963"/>
          </a:xfrm>
        </p:spPr>
        <p:txBody>
          <a:bodyPr>
            <a:normAutofit/>
          </a:bodyPr>
          <a:lstStyle/>
          <a:p>
            <a:pPr algn="just">
              <a:buFont typeface="Wingdings" pitchFamily="2" charset="2"/>
              <a:buChar char="Ø"/>
            </a:pPr>
            <a:r>
              <a:rPr lang="pl-PL" sz="2800" dirty="0" smtClean="0"/>
              <a:t>Istotą poznania procesowego jest dążenie do wiernego odtworzenia faktów obiektywnej rzeczywistości, ważnych z punktu widzenia związanych z nimi konsekwencji </a:t>
            </a:r>
            <a:r>
              <a:rPr lang="pl-PL" sz="2800" dirty="0" err="1" smtClean="0"/>
              <a:t>prawnokarnych</a:t>
            </a:r>
            <a:r>
              <a:rPr lang="pl-PL" sz="2800" dirty="0" smtClean="0"/>
              <a:t>.</a:t>
            </a:r>
          </a:p>
          <a:p>
            <a:pPr algn="just">
              <a:buNone/>
            </a:pPr>
            <a:endParaRPr lang="pl-PL" sz="2800" dirty="0" smtClean="0"/>
          </a:p>
          <a:p>
            <a:pPr algn="just">
              <a:buFont typeface="Wingdings" pitchFamily="2" charset="2"/>
              <a:buChar char="Ø"/>
            </a:pPr>
            <a:r>
              <a:rPr lang="pl-PL" sz="2800" dirty="0" smtClean="0"/>
              <a:t> Celem poznania procesowego jest natomiast  uzyskanie faktycznej i prawnej podstawy warunkującej trafność rozstrzygnięcia o przedmiocie postępowania</a:t>
            </a:r>
            <a:r>
              <a:rPr lang="pl-PL" dirty="0" smtClean="0"/>
              <a:t>.</a:t>
            </a:r>
          </a:p>
          <a:p>
            <a:pPr algn="just">
              <a:buFont typeface="Wingdings" pitchFamily="2" charset="2"/>
              <a:buChar char="Ø"/>
            </a:pPr>
            <a:endParaRPr lang="pl-PL" dirty="0" smtClean="0"/>
          </a:p>
        </p:txBody>
      </p:sp>
    </p:spTree>
    <p:extLst>
      <p:ext uri="{BB962C8B-B14F-4D97-AF65-F5344CB8AC3E}">
        <p14:creationId xmlns:p14="http://schemas.microsoft.com/office/powerpoint/2010/main" val="9433351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557" y="908720"/>
            <a:ext cx="8712968" cy="864096"/>
          </a:xfrm>
        </p:spPr>
        <p:txBody>
          <a:bodyPr>
            <a:noAutofit/>
          </a:bodyPr>
          <a:lstStyle/>
          <a:p>
            <a:r>
              <a:rPr lang="pl-PL" sz="2800" dirty="0" smtClean="0"/>
              <a:t>Pojęcie i rodzaje czynności dowodowych</a:t>
            </a:r>
            <a:endParaRPr lang="pl-PL" sz="2800" dirty="0"/>
          </a:p>
        </p:txBody>
      </p:sp>
      <p:sp>
        <p:nvSpPr>
          <p:cNvPr id="3" name="Symbol zastępczy zawartości 2"/>
          <p:cNvSpPr>
            <a:spLocks noGrp="1"/>
          </p:cNvSpPr>
          <p:nvPr>
            <p:ph idx="1"/>
          </p:nvPr>
        </p:nvSpPr>
        <p:spPr>
          <a:xfrm>
            <a:off x="179512" y="1844824"/>
            <a:ext cx="8712968" cy="4525963"/>
          </a:xfrm>
        </p:spPr>
        <p:txBody>
          <a:bodyPr>
            <a:normAutofit fontScale="92500"/>
          </a:bodyPr>
          <a:lstStyle/>
          <a:p>
            <a:pPr marL="423863" indent="-319088">
              <a:buSzPct val="45000"/>
              <a:buFont typeface="Wingdings" charset="2"/>
              <a:buChar char=""/>
              <a:tabLst>
                <a:tab pos="423863" algn="l"/>
                <a:tab pos="528638" algn="l"/>
                <a:tab pos="977900" algn="l"/>
                <a:tab pos="1427163"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Lst>
              <a:defRPr/>
            </a:pPr>
            <a:r>
              <a:rPr lang="pl-PL" b="1" dirty="0" smtClean="0"/>
              <a:t>Czynności dowodowe </a:t>
            </a:r>
            <a:r>
              <a:rPr lang="pl-PL" dirty="0" smtClean="0"/>
              <a:t>są to czynności podejmowane </a:t>
            </a:r>
            <a:r>
              <a:rPr lang="pl-PL" b="1" dirty="0" smtClean="0"/>
              <a:t>przez organy procesowe </a:t>
            </a:r>
            <a:r>
              <a:rPr lang="pl-PL" dirty="0" smtClean="0"/>
              <a:t>zmierzające do:</a:t>
            </a:r>
          </a:p>
          <a:p>
            <a:pPr marL="855663" lvl="1" indent="-320675">
              <a:buSzPct val="45000"/>
              <a:buBlip>
                <a:blip r:embed="rId2"/>
              </a:buBlip>
              <a:tabLst>
                <a:tab pos="423863" algn="l"/>
                <a:tab pos="528638" algn="l"/>
                <a:tab pos="977900" algn="l"/>
                <a:tab pos="1427163"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Lst>
              <a:defRPr/>
            </a:pPr>
            <a:r>
              <a:rPr lang="pl-PL" dirty="0" smtClean="0"/>
              <a:t>odszukania i ujawnienia śladów oraz źródeł dowodów rzeczowych i osobowych oraz ich zabezpieczenia (</a:t>
            </a:r>
            <a:r>
              <a:rPr lang="pl-PL" dirty="0" smtClean="0">
                <a:solidFill>
                  <a:srgbClr val="0070C0"/>
                </a:solidFill>
              </a:rPr>
              <a:t>czynności dowodowe poszukiwawcze</a:t>
            </a:r>
            <a:r>
              <a:rPr lang="pl-PL" dirty="0" smtClean="0"/>
              <a:t>)</a:t>
            </a:r>
          </a:p>
          <a:p>
            <a:pPr marL="855663" lvl="1" indent="-320675">
              <a:buSzPct val="45000"/>
              <a:buBlip>
                <a:blip r:embed="rId2"/>
              </a:buBlip>
              <a:tabLst>
                <a:tab pos="423863" algn="l"/>
                <a:tab pos="528638" algn="l"/>
                <a:tab pos="977900" algn="l"/>
                <a:tab pos="1427163"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Lst>
              <a:defRPr/>
            </a:pPr>
            <a:r>
              <a:rPr lang="pl-PL" dirty="0" smtClean="0"/>
              <a:t>pozyskania środka dowodowego ze znanego już źródła dowodu (</a:t>
            </a:r>
            <a:r>
              <a:rPr lang="pl-PL" dirty="0" smtClean="0">
                <a:solidFill>
                  <a:srgbClr val="0070C0"/>
                </a:solidFill>
              </a:rPr>
              <a:t>czynności ujawniające dowody</a:t>
            </a:r>
            <a:r>
              <a:rPr lang="pl-PL" dirty="0" smtClean="0"/>
              <a:t>)</a:t>
            </a:r>
          </a:p>
          <a:p>
            <a:pPr marL="855663" lvl="1" indent="-320675">
              <a:buSzPct val="45000"/>
              <a:buBlip>
                <a:blip r:embed="rId2"/>
              </a:buBlip>
              <a:tabLst>
                <a:tab pos="423863" algn="l"/>
                <a:tab pos="528638" algn="l"/>
                <a:tab pos="977900" algn="l"/>
                <a:tab pos="1427163"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Lst>
              <a:defRPr/>
            </a:pPr>
            <a:r>
              <a:rPr lang="pl-PL" dirty="0" smtClean="0"/>
              <a:t>oceny wiarygodności i przydatności procesowej środka dowodowego (</a:t>
            </a:r>
            <a:r>
              <a:rPr lang="pl-PL" dirty="0" smtClean="0">
                <a:solidFill>
                  <a:srgbClr val="0070C0"/>
                </a:solidFill>
              </a:rPr>
              <a:t>czynności kontrolujące dowody</a:t>
            </a:r>
            <a:r>
              <a:rPr lang="pl-PL" dirty="0" smtClean="0"/>
              <a:t>)</a:t>
            </a:r>
            <a:endParaRPr lang="pl-PL" dirty="0"/>
          </a:p>
        </p:txBody>
      </p:sp>
    </p:spTree>
    <p:extLst>
      <p:ext uri="{BB962C8B-B14F-4D97-AF65-F5344CB8AC3E}">
        <p14:creationId xmlns:p14="http://schemas.microsoft.com/office/powerpoint/2010/main" val="29391154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557" y="908720"/>
            <a:ext cx="8712968" cy="864096"/>
          </a:xfrm>
        </p:spPr>
        <p:txBody>
          <a:bodyPr>
            <a:noAutofit/>
          </a:bodyPr>
          <a:lstStyle/>
          <a:p>
            <a:r>
              <a:rPr lang="pl-PL" sz="2800" dirty="0" smtClean="0"/>
              <a:t>Literatura</a:t>
            </a:r>
            <a:endParaRPr lang="pl-PL" sz="2800" dirty="0"/>
          </a:p>
        </p:txBody>
      </p:sp>
      <p:sp>
        <p:nvSpPr>
          <p:cNvPr id="3" name="Symbol zastępczy zawartości 2"/>
          <p:cNvSpPr>
            <a:spLocks noGrp="1"/>
          </p:cNvSpPr>
          <p:nvPr>
            <p:ph idx="1"/>
          </p:nvPr>
        </p:nvSpPr>
        <p:spPr>
          <a:xfrm>
            <a:off x="179512" y="1844824"/>
            <a:ext cx="8712968" cy="4525963"/>
          </a:xfrm>
        </p:spPr>
        <p:txBody>
          <a:bodyPr>
            <a:normAutofit fontScale="62500" lnSpcReduction="20000"/>
          </a:bodyPr>
          <a:lstStyle/>
          <a:p>
            <a:pPr lvl="0"/>
            <a:r>
              <a:rPr lang="pl-PL" dirty="0" smtClean="0"/>
              <a:t>R. Kmiecik (red.), </a:t>
            </a:r>
            <a:r>
              <a:rPr lang="pl-PL" i="1" dirty="0" smtClean="0"/>
              <a:t>Prawo dowodowe. Zarys wykładu</a:t>
            </a:r>
            <a:r>
              <a:rPr lang="pl-PL" dirty="0" smtClean="0"/>
              <a:t>, wydanie 3, Warszawa 2008.</a:t>
            </a:r>
          </a:p>
          <a:p>
            <a:pPr lvl="0"/>
            <a:r>
              <a:rPr lang="pl-PL" dirty="0" smtClean="0"/>
              <a:t>A. </a:t>
            </a:r>
            <a:r>
              <a:rPr lang="pl-PL" dirty="0" err="1" smtClean="0"/>
              <a:t>Gaberle</a:t>
            </a:r>
            <a:r>
              <a:rPr lang="pl-PL" dirty="0" smtClean="0"/>
              <a:t>, </a:t>
            </a:r>
            <a:r>
              <a:rPr lang="pl-PL" i="1" dirty="0" smtClean="0"/>
              <a:t>Dowody w sądowym procesie karnym. Teoria i praktyka</a:t>
            </a:r>
            <a:r>
              <a:rPr lang="pl-PL" dirty="0" smtClean="0"/>
              <a:t>, 2. wydanie, </a:t>
            </a:r>
            <a:r>
              <a:rPr lang="pl-PL" dirty="0" err="1" smtClean="0"/>
              <a:t>Wolters</a:t>
            </a:r>
            <a:r>
              <a:rPr lang="pl-PL" dirty="0" smtClean="0"/>
              <a:t> </a:t>
            </a:r>
            <a:r>
              <a:rPr lang="pl-PL" dirty="0" err="1" smtClean="0"/>
              <a:t>Kluwer</a:t>
            </a:r>
            <a:r>
              <a:rPr lang="pl-PL" dirty="0" smtClean="0"/>
              <a:t> Polska, Warszawa 2010.</a:t>
            </a:r>
          </a:p>
          <a:p>
            <a:pPr lvl="0"/>
            <a:r>
              <a:rPr lang="pl-PL" dirty="0" smtClean="0"/>
              <a:t>T. Grzegorczyk, J. Tylman (red.), </a:t>
            </a:r>
            <a:r>
              <a:rPr lang="pl-PL" i="1" dirty="0" smtClean="0"/>
              <a:t>Polskie postępowanie karne</a:t>
            </a:r>
            <a:r>
              <a:rPr lang="pl-PL" dirty="0" smtClean="0"/>
              <a:t>, wydanie 9, </a:t>
            </a:r>
            <a:r>
              <a:rPr lang="pl-PL" dirty="0" err="1" smtClean="0"/>
              <a:t>LexisNexis</a:t>
            </a:r>
            <a:r>
              <a:rPr lang="pl-PL" dirty="0" smtClean="0"/>
              <a:t> Polska, Warszawa 2014.</a:t>
            </a:r>
          </a:p>
          <a:p>
            <a:r>
              <a:rPr lang="pl-PL" dirty="0" smtClean="0"/>
              <a:t>J. Skorupka (red.), </a:t>
            </a:r>
            <a:r>
              <a:rPr lang="pl-PL" i="1" dirty="0" smtClean="0"/>
              <a:t>Postępowanie karne. Część szczególna</a:t>
            </a:r>
            <a:r>
              <a:rPr lang="pl-PL" dirty="0" smtClean="0"/>
              <a:t>, </a:t>
            </a:r>
            <a:r>
              <a:rPr lang="pl-PL" dirty="0" err="1" smtClean="0"/>
              <a:t>Wolters</a:t>
            </a:r>
            <a:r>
              <a:rPr lang="pl-PL" dirty="0" smtClean="0"/>
              <a:t> </a:t>
            </a:r>
            <a:r>
              <a:rPr lang="pl-PL" dirty="0" err="1" smtClean="0"/>
              <a:t>Kluwer</a:t>
            </a:r>
            <a:r>
              <a:rPr lang="pl-PL" dirty="0" smtClean="0"/>
              <a:t> Polska, Warszawa 2012.</a:t>
            </a:r>
          </a:p>
          <a:p>
            <a:pPr lvl="0"/>
            <a:r>
              <a:rPr lang="pl-PL" dirty="0" smtClean="0"/>
              <a:t>S. Waltoś, P. </a:t>
            </a:r>
            <a:r>
              <a:rPr lang="pl-PL" dirty="0" err="1" smtClean="0"/>
              <a:t>Hofmański</a:t>
            </a:r>
            <a:r>
              <a:rPr lang="pl-PL" dirty="0" smtClean="0"/>
              <a:t>, </a:t>
            </a:r>
            <a:r>
              <a:rPr lang="pl-PL" i="1" dirty="0" smtClean="0"/>
              <a:t>Proces karny. Zarys systemu</a:t>
            </a:r>
            <a:r>
              <a:rPr lang="pl-PL" dirty="0" smtClean="0"/>
              <a:t>, wydanie XI, </a:t>
            </a:r>
            <a:r>
              <a:rPr lang="pl-PL" dirty="0" err="1" smtClean="0"/>
              <a:t>Lexis</a:t>
            </a:r>
            <a:r>
              <a:rPr lang="pl-PL" dirty="0" smtClean="0"/>
              <a:t> </a:t>
            </a:r>
            <a:r>
              <a:rPr lang="pl-PL" dirty="0" err="1" smtClean="0"/>
              <a:t>Nexis</a:t>
            </a:r>
            <a:r>
              <a:rPr lang="pl-PL" dirty="0" smtClean="0"/>
              <a:t>, Warszawa 2013.</a:t>
            </a:r>
          </a:p>
          <a:p>
            <a:pPr lvl="0"/>
            <a:r>
              <a:rPr lang="pl-PL" dirty="0" smtClean="0"/>
              <a:t>K. Pawelec, </a:t>
            </a:r>
            <a:r>
              <a:rPr lang="pl-PL" i="1" dirty="0" smtClean="0"/>
              <a:t>Proces dowodzenia w postępowaniu karnym, </a:t>
            </a:r>
            <a:r>
              <a:rPr lang="pl-PL" dirty="0" err="1" smtClean="0"/>
              <a:t>LexisNexis</a:t>
            </a:r>
            <a:r>
              <a:rPr lang="pl-PL" dirty="0" smtClean="0"/>
              <a:t>, Warszawa 2010.</a:t>
            </a:r>
          </a:p>
          <a:p>
            <a:pPr lvl="0"/>
            <a:r>
              <a:rPr lang="pl-PL" dirty="0" smtClean="0"/>
              <a:t>K.T. Boratyńska, Ł. Chojniak, W. Jasiński, </a:t>
            </a:r>
            <a:r>
              <a:rPr lang="pl-PL" i="1" dirty="0" smtClean="0"/>
              <a:t>Postępowanie karne</a:t>
            </a:r>
            <a:r>
              <a:rPr lang="pl-PL" dirty="0" smtClean="0"/>
              <a:t>, wydanie 2, Wydawnictwo C.H. Beck, Warszawa 2013.</a:t>
            </a:r>
          </a:p>
          <a:p>
            <a:pPr lvl="0"/>
            <a:r>
              <a:rPr lang="pl-PL" dirty="0" smtClean="0"/>
              <a:t>M. Cieślak, </a:t>
            </a:r>
            <a:r>
              <a:rPr lang="pl-PL" i="1" dirty="0" smtClean="0"/>
              <a:t>Zagadnienia dowodowe w procesie karnym, </a:t>
            </a:r>
            <a:r>
              <a:rPr lang="pl-PL" dirty="0" smtClean="0"/>
              <a:t>Warszawa 1955.</a:t>
            </a:r>
          </a:p>
          <a:p>
            <a:pPr marL="423863" indent="-319088">
              <a:buSzPct val="45000"/>
              <a:buNone/>
              <a:tabLst>
                <a:tab pos="423863" algn="l"/>
                <a:tab pos="528638" algn="l"/>
                <a:tab pos="977900" algn="l"/>
                <a:tab pos="1427163"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Lst>
              <a:defRPr/>
            </a:pPr>
            <a:endParaRPr lang="pl-PL" dirty="0"/>
          </a:p>
        </p:txBody>
      </p:sp>
    </p:spTree>
    <p:extLst>
      <p:ext uri="{BB962C8B-B14F-4D97-AF65-F5344CB8AC3E}">
        <p14:creationId xmlns:p14="http://schemas.microsoft.com/office/powerpoint/2010/main" val="2939115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836712"/>
            <a:ext cx="8712968" cy="864096"/>
          </a:xfrm>
        </p:spPr>
        <p:txBody>
          <a:bodyPr>
            <a:normAutofit/>
          </a:bodyPr>
          <a:lstStyle/>
          <a:p>
            <a:r>
              <a:rPr lang="pl-PL" sz="3200" dirty="0" smtClean="0"/>
              <a:t>Dowody jako środki poznania procesowego</a:t>
            </a:r>
            <a:endParaRPr lang="pl-PL" sz="3200" dirty="0"/>
          </a:p>
        </p:txBody>
      </p:sp>
      <p:sp>
        <p:nvSpPr>
          <p:cNvPr id="3" name="Symbol zastępczy zawartości 2"/>
          <p:cNvSpPr>
            <a:spLocks noGrp="1"/>
          </p:cNvSpPr>
          <p:nvPr>
            <p:ph idx="1"/>
          </p:nvPr>
        </p:nvSpPr>
        <p:spPr>
          <a:xfrm>
            <a:off x="179512" y="1844824"/>
            <a:ext cx="8712968" cy="4525963"/>
          </a:xfrm>
        </p:spPr>
        <p:txBody>
          <a:bodyPr>
            <a:normAutofit lnSpcReduction="10000"/>
          </a:bodyPr>
          <a:lstStyle/>
          <a:p>
            <a:pPr>
              <a:buNone/>
            </a:pPr>
            <a:r>
              <a:rPr lang="pl-PL" dirty="0" smtClean="0"/>
              <a:t>Dowody stanowią konieczne ogniwo pośrednie  poznania faktów istotnych dla rozstrzygnięcia (czyli faktów, z którymi norma prawna wiąże wskazane w niej skutki prawne).</a:t>
            </a:r>
          </a:p>
          <a:p>
            <a:pPr>
              <a:buNone/>
            </a:pPr>
            <a:endParaRPr lang="pl-PL" dirty="0" smtClean="0"/>
          </a:p>
          <a:p>
            <a:pPr>
              <a:buNone/>
            </a:pPr>
            <a:r>
              <a:rPr lang="pl-PL" dirty="0" smtClean="0"/>
              <a:t>Procesowa rekonstrukcja tych faktów  wymaga odszukania i zgromadzenia możliwie pełnych informacji co do czasu miejsca i okoliczności ich zaistnienia. </a:t>
            </a:r>
          </a:p>
          <a:p>
            <a:pPr algn="just">
              <a:buFont typeface="Wingdings" pitchFamily="2" charset="2"/>
              <a:buChar char="Ø"/>
            </a:pPr>
            <a:endParaRPr lang="pl-PL" dirty="0" smtClean="0"/>
          </a:p>
        </p:txBody>
      </p:sp>
    </p:spTree>
    <p:extLst>
      <p:ext uri="{BB962C8B-B14F-4D97-AF65-F5344CB8AC3E}">
        <p14:creationId xmlns:p14="http://schemas.microsoft.com/office/powerpoint/2010/main" val="943335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323528" y="1556792"/>
            <a:ext cx="8568952" cy="1872208"/>
          </a:xfrm>
          <a:prstGeom prst="roundRect">
            <a:avLst/>
          </a:prstGeom>
          <a:solidFill>
            <a:schemeClr val="tx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179512" y="836712"/>
            <a:ext cx="8712968" cy="864096"/>
          </a:xfrm>
        </p:spPr>
        <p:txBody>
          <a:bodyPr>
            <a:normAutofit/>
          </a:bodyPr>
          <a:lstStyle/>
          <a:p>
            <a:r>
              <a:rPr lang="pl-PL" sz="3200" b="1" dirty="0" smtClean="0"/>
              <a:t>Pojęcie dowodu</a:t>
            </a:r>
            <a:endParaRPr lang="pl-PL" sz="3200" b="1" dirty="0"/>
          </a:p>
        </p:txBody>
      </p:sp>
      <p:sp>
        <p:nvSpPr>
          <p:cNvPr id="3" name="Symbol zastępczy zawartości 2"/>
          <p:cNvSpPr>
            <a:spLocks noGrp="1"/>
          </p:cNvSpPr>
          <p:nvPr>
            <p:ph idx="1"/>
          </p:nvPr>
        </p:nvSpPr>
        <p:spPr>
          <a:xfrm>
            <a:off x="179512" y="1700808"/>
            <a:ext cx="8712968" cy="4669979"/>
          </a:xfrm>
        </p:spPr>
        <p:txBody>
          <a:bodyPr>
            <a:normAutofit fontScale="92500" lnSpcReduction="20000"/>
          </a:bodyPr>
          <a:lstStyle/>
          <a:p>
            <a:pPr marL="114300" indent="0" algn="just">
              <a:buNone/>
            </a:pPr>
            <a:r>
              <a:rPr lang="pl-PL" dirty="0" smtClean="0"/>
              <a:t>Dowód w postępowaniu karnym to każdy dopuszczalny przez prawo karne procesowe środek służący dokonaniu ustaleń mających znaczenie dla rozstrzygnięcia.  (Tylman/Grzegorczyk)</a:t>
            </a:r>
          </a:p>
          <a:p>
            <a:pPr marL="114300" indent="0" algn="just">
              <a:buNone/>
            </a:pPr>
            <a:endParaRPr lang="pl-PL" dirty="0" smtClean="0"/>
          </a:p>
          <a:p>
            <a:pPr marL="114300" indent="0" algn="just">
              <a:buBlip>
                <a:blip r:embed="rId2"/>
              </a:buBlip>
            </a:pPr>
            <a:r>
              <a:rPr lang="pl-PL" dirty="0" smtClean="0"/>
              <a:t> konsekwencją tzw. zasady swobody dowodzenia jest to, że nie mamy ograniczeń co do środków, które nie mogą stać się dowodami</a:t>
            </a:r>
          </a:p>
          <a:p>
            <a:pPr marL="114300" indent="0" algn="just">
              <a:buBlip>
                <a:blip r:embed="rId2"/>
              </a:buBlip>
            </a:pPr>
            <a:r>
              <a:rPr lang="pl-PL" dirty="0" smtClean="0"/>
              <a:t> wszystko może zostać wykorzystane jako dowód i będzie oceniane jak każdy inny środek dowodowy</a:t>
            </a:r>
          </a:p>
          <a:p>
            <a:pPr marL="114300" indent="0" algn="just">
              <a:buBlip>
                <a:blip r:embed="rId2"/>
              </a:buBlip>
            </a:pPr>
            <a:r>
              <a:rPr lang="pl-PL" dirty="0" smtClean="0"/>
              <a:t> jedyną granicą dowolności jest legalność</a:t>
            </a:r>
          </a:p>
          <a:p>
            <a:pPr marL="114300" indent="0">
              <a:buNone/>
            </a:pPr>
            <a:endParaRPr lang="pl-PL" dirty="0" smtClean="0"/>
          </a:p>
          <a:p>
            <a:pPr marL="114300" indent="0">
              <a:buNone/>
            </a:pPr>
            <a:endParaRPr lang="pl-PL" dirty="0" smtClean="0"/>
          </a:p>
          <a:p>
            <a:pPr marL="114300" indent="0">
              <a:buNone/>
            </a:pPr>
            <a:endParaRPr lang="en-GB" dirty="0" smtClean="0"/>
          </a:p>
          <a:p>
            <a:pPr marL="0" indent="0">
              <a:buNone/>
            </a:pPr>
            <a:endParaRPr lang="pl-PL" dirty="0"/>
          </a:p>
        </p:txBody>
      </p:sp>
    </p:spTree>
    <p:extLst>
      <p:ext uri="{BB962C8B-B14F-4D97-AF65-F5344CB8AC3E}">
        <p14:creationId xmlns:p14="http://schemas.microsoft.com/office/powerpoint/2010/main" val="41461233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323528" y="2204864"/>
            <a:ext cx="8568952" cy="1656184"/>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ostokąt zaokrąglony 4"/>
          <p:cNvSpPr/>
          <p:nvPr/>
        </p:nvSpPr>
        <p:spPr>
          <a:xfrm>
            <a:off x="395536" y="4293096"/>
            <a:ext cx="8568952" cy="1872208"/>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179512" y="836712"/>
            <a:ext cx="8712968" cy="1440160"/>
          </a:xfrm>
        </p:spPr>
        <p:txBody>
          <a:bodyPr>
            <a:normAutofit/>
          </a:bodyPr>
          <a:lstStyle/>
          <a:p>
            <a:r>
              <a:rPr lang="pl-PL" sz="3200" b="1" dirty="0" smtClean="0"/>
              <a:t>Pojęcie postępowania </a:t>
            </a:r>
            <a:br>
              <a:rPr lang="pl-PL" sz="3200" b="1" dirty="0" smtClean="0"/>
            </a:br>
            <a:r>
              <a:rPr lang="pl-PL" sz="3200" b="1" dirty="0" smtClean="0"/>
              <a:t>dowodowego</a:t>
            </a:r>
            <a:endParaRPr lang="pl-PL" sz="3200" b="1" dirty="0"/>
          </a:p>
        </p:txBody>
      </p:sp>
      <p:sp>
        <p:nvSpPr>
          <p:cNvPr id="3" name="Symbol zastępczy zawartości 2"/>
          <p:cNvSpPr>
            <a:spLocks noGrp="1"/>
          </p:cNvSpPr>
          <p:nvPr>
            <p:ph idx="1"/>
          </p:nvPr>
        </p:nvSpPr>
        <p:spPr>
          <a:xfrm>
            <a:off x="179512" y="1844824"/>
            <a:ext cx="8712968" cy="4525963"/>
          </a:xfrm>
        </p:spPr>
        <p:txBody>
          <a:bodyPr>
            <a:normAutofit lnSpcReduction="10000"/>
          </a:bodyPr>
          <a:lstStyle/>
          <a:p>
            <a:pPr marL="114300" indent="0">
              <a:buNone/>
            </a:pPr>
            <a:endParaRPr lang="pl-PL" dirty="0" smtClean="0"/>
          </a:p>
          <a:p>
            <a:pPr marL="114300" indent="0" algn="just">
              <a:buNone/>
            </a:pPr>
            <a:r>
              <a:rPr lang="pl-PL" dirty="0" smtClean="0"/>
              <a:t>Zespół przepisów regulujących zbieranie, gromadzenie, utrwalanie i wykorzystywanie dowodów określa się mianem prawa dowodowego.</a:t>
            </a:r>
          </a:p>
          <a:p>
            <a:pPr marL="114300" indent="0" algn="just">
              <a:buNone/>
            </a:pPr>
            <a:endParaRPr lang="pl-PL" dirty="0" smtClean="0"/>
          </a:p>
          <a:p>
            <a:pPr marL="114300" indent="0" algn="just">
              <a:buNone/>
            </a:pPr>
            <a:r>
              <a:rPr lang="pl-PL" dirty="0" smtClean="0"/>
              <a:t> U jego podstaw leżą zasady procesowe dotyczące zbierania i posługiwania się dowodami  takie jak np. zasada ciężaru dowodu czy swobodnej oceny dowodów.</a:t>
            </a:r>
          </a:p>
          <a:p>
            <a:pPr marL="114300" indent="0">
              <a:buNone/>
            </a:pPr>
            <a:endParaRPr lang="pl-PL" dirty="0" smtClean="0"/>
          </a:p>
          <a:p>
            <a:pPr marL="114300" indent="0">
              <a:buNone/>
            </a:pPr>
            <a:endParaRPr lang="en-GB" dirty="0" smtClean="0"/>
          </a:p>
          <a:p>
            <a:pPr marL="0" indent="0">
              <a:buNone/>
            </a:pPr>
            <a:endParaRPr lang="pl-PL" dirty="0"/>
          </a:p>
        </p:txBody>
      </p:sp>
    </p:spTree>
    <p:extLst>
      <p:ext uri="{BB962C8B-B14F-4D97-AF65-F5344CB8AC3E}">
        <p14:creationId xmlns:p14="http://schemas.microsoft.com/office/powerpoint/2010/main" val="4146123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836712"/>
            <a:ext cx="8712968" cy="1152128"/>
          </a:xfrm>
        </p:spPr>
        <p:txBody>
          <a:bodyPr>
            <a:normAutofit fontScale="90000"/>
          </a:bodyPr>
          <a:lstStyle/>
          <a:p>
            <a:r>
              <a:rPr lang="pl-PL" dirty="0" smtClean="0"/>
              <a:t>Różne rozumienia pojęcia dowodu</a:t>
            </a:r>
            <a:endParaRPr lang="pl-PL" dirty="0"/>
          </a:p>
        </p:txBody>
      </p:sp>
      <p:sp>
        <p:nvSpPr>
          <p:cNvPr id="3" name="Symbol zastępczy zawartości 2"/>
          <p:cNvSpPr>
            <a:spLocks noGrp="1"/>
          </p:cNvSpPr>
          <p:nvPr>
            <p:ph idx="1"/>
          </p:nvPr>
        </p:nvSpPr>
        <p:spPr>
          <a:xfrm>
            <a:off x="179512" y="1844824"/>
            <a:ext cx="8712968" cy="4525963"/>
          </a:xfrm>
        </p:spPr>
        <p:txBody>
          <a:bodyPr>
            <a:normAutofit fontScale="70000" lnSpcReduction="20000"/>
          </a:bodyPr>
          <a:lstStyle/>
          <a:p>
            <a:pPr marL="114300" indent="0">
              <a:buNone/>
            </a:pPr>
            <a:r>
              <a:rPr lang="pl-PL" dirty="0" smtClean="0"/>
              <a:t>Nazwa dowód używana jest w różnych znaczeniach.  </a:t>
            </a:r>
          </a:p>
          <a:p>
            <a:pPr marL="114300" indent="0">
              <a:buNone/>
            </a:pPr>
            <a:r>
              <a:rPr lang="pl-PL" b="1" dirty="0" smtClean="0"/>
              <a:t>Najczęściej mówiąc o dowodach mamy na myśli:</a:t>
            </a:r>
          </a:p>
          <a:p>
            <a:pPr marL="114300" indent="0">
              <a:buBlip>
                <a:blip r:embed="rId2"/>
              </a:buBlip>
            </a:pPr>
            <a:endParaRPr lang="pl-PL" dirty="0" smtClean="0"/>
          </a:p>
          <a:p>
            <a:pPr marL="114300" indent="0">
              <a:buBlip>
                <a:blip r:embed="rId2"/>
              </a:buBlip>
            </a:pPr>
            <a:r>
              <a:rPr lang="pl-PL" dirty="0" smtClean="0"/>
              <a:t> czynność dowodową – np. konfrontacja, okazanie</a:t>
            </a:r>
          </a:p>
          <a:p>
            <a:pPr marL="114300" indent="0">
              <a:buBlip>
                <a:blip r:embed="rId2"/>
              </a:buBlip>
            </a:pPr>
            <a:r>
              <a:rPr lang="pl-PL" dirty="0" smtClean="0"/>
              <a:t> postępowanie dowodowe</a:t>
            </a:r>
          </a:p>
          <a:p>
            <a:pPr marL="114300" indent="0">
              <a:buBlip>
                <a:blip r:embed="rId2"/>
              </a:buBlip>
            </a:pPr>
            <a:r>
              <a:rPr lang="pl-PL" dirty="0" smtClean="0"/>
              <a:t> źródło dowodowe – osoba lub rzecz</a:t>
            </a:r>
          </a:p>
          <a:p>
            <a:pPr marL="114300" indent="0">
              <a:buBlip>
                <a:blip r:embed="rId2"/>
              </a:buBlip>
            </a:pPr>
            <a:r>
              <a:rPr lang="pl-PL" dirty="0" smtClean="0"/>
              <a:t> środek dowodowy – czyli tzw. podstawa dowodu = wiadomość</a:t>
            </a:r>
          </a:p>
          <a:p>
            <a:pPr marL="114300" indent="0">
              <a:buBlip>
                <a:blip r:embed="rId2"/>
              </a:buBlip>
            </a:pPr>
            <a:r>
              <a:rPr lang="pl-PL" dirty="0" smtClean="0"/>
              <a:t> przebieg rozumowania wskutek którego otrzymujemy sąd o jakimś stanie rzeczy</a:t>
            </a:r>
          </a:p>
          <a:p>
            <a:pPr marL="114300" indent="0">
              <a:buBlip>
                <a:blip r:embed="rId2"/>
              </a:buBlip>
            </a:pPr>
            <a:r>
              <a:rPr lang="pl-PL" dirty="0" smtClean="0"/>
              <a:t> ostateczny wynik procesu myślowego  mający na celu uzyskanie pewnego sądu</a:t>
            </a:r>
          </a:p>
          <a:p>
            <a:pPr marL="114300" indent="0">
              <a:buBlip>
                <a:blip r:embed="rId2"/>
              </a:buBlip>
            </a:pPr>
            <a:r>
              <a:rPr lang="pl-PL" dirty="0" smtClean="0"/>
              <a:t> fakt dowodowy czyli okoliczność  udowodniona za pomocą źródeł i środków dowodowych, która sama teraz stanowi dowód na istnienie innej okoliczności</a:t>
            </a:r>
          </a:p>
          <a:p>
            <a:pPr marL="114300" indent="0">
              <a:buNone/>
            </a:pPr>
            <a:endParaRPr lang="pl-PL" dirty="0" smtClean="0"/>
          </a:p>
          <a:p>
            <a:pPr marL="114300" indent="0">
              <a:buNone/>
            </a:pPr>
            <a:endParaRPr lang="pl-PL" dirty="0" smtClean="0"/>
          </a:p>
          <a:p>
            <a:pPr marL="114300" indent="0">
              <a:buNone/>
            </a:pPr>
            <a:endParaRPr lang="en-GB" dirty="0" smtClean="0"/>
          </a:p>
          <a:p>
            <a:pPr marL="114300" indent="0">
              <a:buNone/>
            </a:pPr>
            <a:endParaRPr lang="pl-PL" dirty="0" smtClean="0"/>
          </a:p>
          <a:p>
            <a:pPr marL="114300" indent="0">
              <a:buNone/>
            </a:pPr>
            <a:endParaRPr lang="en-GB" dirty="0" smtClean="0"/>
          </a:p>
          <a:p>
            <a:pPr marL="0" indent="0">
              <a:buNone/>
            </a:pPr>
            <a:endParaRPr lang="pl-PL" dirty="0"/>
          </a:p>
        </p:txBody>
      </p:sp>
    </p:spTree>
    <p:extLst>
      <p:ext uri="{BB962C8B-B14F-4D97-AF65-F5344CB8AC3E}">
        <p14:creationId xmlns:p14="http://schemas.microsoft.com/office/powerpoint/2010/main" val="41461233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836712"/>
            <a:ext cx="8712968" cy="1152128"/>
          </a:xfrm>
        </p:spPr>
        <p:txBody>
          <a:bodyPr>
            <a:normAutofit/>
          </a:bodyPr>
          <a:lstStyle/>
          <a:p>
            <a:r>
              <a:rPr lang="pl-PL" dirty="0" smtClean="0"/>
              <a:t>Różne podziały dowodów</a:t>
            </a:r>
            <a:endParaRPr lang="pl-PL" dirty="0"/>
          </a:p>
        </p:txBody>
      </p:sp>
      <p:sp>
        <p:nvSpPr>
          <p:cNvPr id="3" name="Symbol zastępczy zawartości 2"/>
          <p:cNvSpPr>
            <a:spLocks noGrp="1"/>
          </p:cNvSpPr>
          <p:nvPr>
            <p:ph idx="1"/>
          </p:nvPr>
        </p:nvSpPr>
        <p:spPr>
          <a:xfrm>
            <a:off x="179512" y="1844824"/>
            <a:ext cx="8712968" cy="4525963"/>
          </a:xfrm>
        </p:spPr>
        <p:txBody>
          <a:bodyPr>
            <a:normAutofit fontScale="92500"/>
          </a:bodyPr>
          <a:lstStyle/>
          <a:p>
            <a:pPr marL="628650" indent="-514350">
              <a:spcBef>
                <a:spcPts val="0"/>
              </a:spcBef>
              <a:buClr>
                <a:srgbClr val="FF0000"/>
              </a:buClr>
              <a:buSzPct val="117000"/>
              <a:buBlip>
                <a:blip r:embed="rId2"/>
              </a:buBlip>
            </a:pPr>
            <a:r>
              <a:rPr lang="pl-PL" sz="3400" dirty="0" smtClean="0"/>
              <a:t>Dowody osobowe i rzeczowe (źródło dowodu)</a:t>
            </a:r>
          </a:p>
          <a:p>
            <a:pPr marL="628650" indent="-514350">
              <a:spcBef>
                <a:spcPts val="0"/>
              </a:spcBef>
              <a:buClr>
                <a:srgbClr val="FF0000"/>
              </a:buClr>
              <a:buSzPct val="117000"/>
              <a:buBlip>
                <a:blip r:embed="rId2"/>
              </a:buBlip>
            </a:pPr>
            <a:r>
              <a:rPr lang="pl-PL" sz="3400" dirty="0" smtClean="0"/>
              <a:t>Dowody wtórne i pierwotne (dalsze źródło dowodu lub dowód z 1. ręki) – </a:t>
            </a:r>
            <a:r>
              <a:rPr lang="pl-PL" sz="3400" i="1" dirty="0" smtClean="0"/>
              <a:t>dowodem wtórnym jest zawsze protokół przesłuchania, mogą być wykorzystane, gdy brak dowodów pierwotnych, lub dowód z natury ma charakter pierwotny np. opinia biegłego.  </a:t>
            </a:r>
            <a:r>
              <a:rPr lang="pl-PL" sz="3400" i="1" dirty="0" err="1" smtClean="0"/>
              <a:t>Zas</a:t>
            </a:r>
            <a:r>
              <a:rPr lang="pl-PL" sz="3400" i="1" dirty="0" smtClean="0"/>
              <a:t>. Bezpośredniości</a:t>
            </a:r>
          </a:p>
          <a:p>
            <a:pPr marL="628650" indent="-514350">
              <a:spcBef>
                <a:spcPts val="0"/>
              </a:spcBef>
              <a:buBlip>
                <a:blip r:embed="rId2"/>
              </a:buBlip>
            </a:pPr>
            <a:r>
              <a:rPr lang="pl-PL" sz="3400" dirty="0" smtClean="0"/>
              <a:t>Dowody ścisłe i swobodne(stopień formalizmu)                           </a:t>
            </a:r>
          </a:p>
          <a:p>
            <a:pPr marL="114300" indent="0">
              <a:buNone/>
            </a:pPr>
            <a:endParaRPr lang="pl-PL" dirty="0" smtClean="0"/>
          </a:p>
          <a:p>
            <a:pPr marL="114300" indent="0">
              <a:buNone/>
            </a:pPr>
            <a:endParaRPr lang="pl-PL" dirty="0" smtClean="0"/>
          </a:p>
          <a:p>
            <a:pPr marL="114300" indent="0">
              <a:buNone/>
            </a:pPr>
            <a:endParaRPr lang="en-GB" dirty="0" smtClean="0"/>
          </a:p>
          <a:p>
            <a:pPr marL="114300" indent="0">
              <a:buNone/>
            </a:pPr>
            <a:endParaRPr lang="pl-PL" dirty="0" smtClean="0"/>
          </a:p>
          <a:p>
            <a:pPr marL="114300" indent="0">
              <a:buNone/>
            </a:pPr>
            <a:endParaRPr lang="en-GB" dirty="0" smtClean="0"/>
          </a:p>
          <a:p>
            <a:pPr marL="0" indent="0">
              <a:buNone/>
            </a:pPr>
            <a:endParaRPr lang="pl-PL" dirty="0"/>
          </a:p>
        </p:txBody>
      </p:sp>
    </p:spTree>
    <p:extLst>
      <p:ext uri="{BB962C8B-B14F-4D97-AF65-F5344CB8AC3E}">
        <p14:creationId xmlns:p14="http://schemas.microsoft.com/office/powerpoint/2010/main" val="4146123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836712"/>
            <a:ext cx="8712968" cy="1152128"/>
          </a:xfrm>
        </p:spPr>
        <p:txBody>
          <a:bodyPr>
            <a:normAutofit/>
          </a:bodyPr>
          <a:lstStyle/>
          <a:p>
            <a:r>
              <a:rPr lang="pl-PL" dirty="0" smtClean="0"/>
              <a:t>Różne podziały dowodów</a:t>
            </a:r>
            <a:endParaRPr lang="pl-PL" dirty="0"/>
          </a:p>
        </p:txBody>
      </p:sp>
      <p:sp>
        <p:nvSpPr>
          <p:cNvPr id="3" name="Symbol zastępczy zawartości 2"/>
          <p:cNvSpPr>
            <a:spLocks noGrp="1"/>
          </p:cNvSpPr>
          <p:nvPr>
            <p:ph idx="1"/>
          </p:nvPr>
        </p:nvSpPr>
        <p:spPr>
          <a:xfrm>
            <a:off x="179512" y="1844824"/>
            <a:ext cx="8712968" cy="4525963"/>
          </a:xfrm>
        </p:spPr>
        <p:txBody>
          <a:bodyPr>
            <a:normAutofit fontScale="85000" lnSpcReduction="20000"/>
          </a:bodyPr>
          <a:lstStyle/>
          <a:p>
            <a:pPr marL="628650" indent="-514350">
              <a:spcBef>
                <a:spcPts val="0"/>
              </a:spcBef>
              <a:buClr>
                <a:srgbClr val="FF0000"/>
              </a:buClr>
              <a:buSzPct val="117000"/>
              <a:buNone/>
            </a:pPr>
            <a:r>
              <a:rPr lang="pl-PL" sz="3400" dirty="0" smtClean="0"/>
              <a:t>                       </a:t>
            </a:r>
          </a:p>
          <a:p>
            <a:pPr marL="628650" indent="-514350">
              <a:spcBef>
                <a:spcPts val="0"/>
              </a:spcBef>
              <a:buBlip>
                <a:blip r:embed="rId2"/>
              </a:buBlip>
            </a:pPr>
            <a:r>
              <a:rPr lang="pl-PL" sz="3400" dirty="0" smtClean="0"/>
              <a:t>Dowody przypadkowe i z przeznaczenia(geneza źródła </a:t>
            </a:r>
            <a:r>
              <a:rPr lang="pl-PL" sz="3400" dirty="0" err="1" smtClean="0"/>
              <a:t>dowod</a:t>
            </a:r>
            <a:r>
              <a:rPr lang="pl-PL" sz="3400" dirty="0" smtClean="0"/>
              <a:t>.)                           </a:t>
            </a:r>
          </a:p>
          <a:p>
            <a:pPr marL="628650" indent="-514350">
              <a:spcBef>
                <a:spcPts val="0"/>
              </a:spcBef>
              <a:buBlip>
                <a:blip r:embed="rId2"/>
              </a:buBlip>
            </a:pPr>
            <a:r>
              <a:rPr lang="pl-PL" sz="3400" dirty="0" smtClean="0"/>
              <a:t>Dowody pisemne i ustne(forma)                           </a:t>
            </a:r>
          </a:p>
          <a:p>
            <a:pPr marL="628650" indent="-514350">
              <a:spcBef>
                <a:spcPts val="0"/>
              </a:spcBef>
              <a:buBlip>
                <a:blip r:embed="rId2"/>
              </a:buBlip>
            </a:pPr>
            <a:r>
              <a:rPr lang="pl-PL" sz="3400" dirty="0" smtClean="0"/>
              <a:t>Dowody pojęciowe i zmysłowe(treść informacyjna)                           </a:t>
            </a:r>
          </a:p>
          <a:p>
            <a:pPr marL="628650" indent="-514350">
              <a:spcBef>
                <a:spcPts val="0"/>
              </a:spcBef>
              <a:buBlip>
                <a:blip r:embed="rId2"/>
              </a:buBlip>
            </a:pPr>
            <a:r>
              <a:rPr lang="pl-PL" sz="3400" dirty="0" smtClean="0"/>
              <a:t>Dowody z urzędu i na wniosek stron(inicjatywa dowodowa)                           </a:t>
            </a:r>
          </a:p>
          <a:p>
            <a:pPr marL="628650" indent="-514350">
              <a:spcBef>
                <a:spcPts val="0"/>
              </a:spcBef>
              <a:buBlip>
                <a:blip r:embed="rId2"/>
              </a:buBlip>
            </a:pPr>
            <a:r>
              <a:rPr lang="pl-PL" sz="3400" dirty="0" smtClean="0"/>
              <a:t>Dowody zasadnicze i przeciwdowody(wzajemny stosunek)</a:t>
            </a:r>
          </a:p>
          <a:p>
            <a:pPr marL="628650" indent="-514350">
              <a:spcBef>
                <a:spcPts val="0"/>
              </a:spcBef>
              <a:buBlip>
                <a:blip r:embed="rId2"/>
              </a:buBlip>
            </a:pPr>
            <a:r>
              <a:rPr lang="pl-PL" sz="3400" dirty="0" smtClean="0"/>
              <a:t> Dowody obciążające i odciążające</a:t>
            </a:r>
          </a:p>
          <a:p>
            <a:pPr marL="628650" indent="-514350">
              <a:spcBef>
                <a:spcPts val="0"/>
              </a:spcBef>
              <a:buBlip>
                <a:blip r:embed="rId2"/>
              </a:buBlip>
            </a:pPr>
            <a:r>
              <a:rPr lang="pl-PL" sz="3400" dirty="0" smtClean="0"/>
              <a:t>Dowody pozytywne i negatywne (istnienie lub nieistnienie faktu</a:t>
            </a:r>
            <a:r>
              <a:rPr lang="pl-PL" dirty="0" smtClean="0">
                <a:effectLst>
                  <a:outerShdw blurRad="38100" dist="38100" dir="2700000" algn="tl">
                    <a:srgbClr val="000000">
                      <a:alpha val="43137"/>
                    </a:srgbClr>
                  </a:outerShdw>
                </a:effectLst>
              </a:rPr>
              <a:t>)</a:t>
            </a:r>
            <a:endParaRPr lang="pl-PL" dirty="0" smtClean="0"/>
          </a:p>
          <a:p>
            <a:pPr marL="114300" indent="0">
              <a:buNone/>
            </a:pPr>
            <a:endParaRPr lang="pl-PL" dirty="0" smtClean="0"/>
          </a:p>
          <a:p>
            <a:pPr marL="114300" indent="0">
              <a:buNone/>
            </a:pPr>
            <a:endParaRPr lang="pl-PL" dirty="0" smtClean="0"/>
          </a:p>
          <a:p>
            <a:pPr marL="114300" indent="0">
              <a:buNone/>
            </a:pPr>
            <a:endParaRPr lang="en-GB" dirty="0" smtClean="0"/>
          </a:p>
          <a:p>
            <a:pPr marL="114300" indent="0">
              <a:buNone/>
            </a:pPr>
            <a:endParaRPr lang="pl-PL" dirty="0" smtClean="0"/>
          </a:p>
          <a:p>
            <a:pPr marL="114300" indent="0">
              <a:buNone/>
            </a:pPr>
            <a:endParaRPr lang="en-GB" dirty="0" smtClean="0"/>
          </a:p>
          <a:p>
            <a:pPr marL="0" indent="0">
              <a:buNone/>
            </a:pPr>
            <a:endParaRPr lang="pl-PL" dirty="0"/>
          </a:p>
        </p:txBody>
      </p:sp>
    </p:spTree>
    <p:extLst>
      <p:ext uri="{BB962C8B-B14F-4D97-AF65-F5344CB8AC3E}">
        <p14:creationId xmlns:p14="http://schemas.microsoft.com/office/powerpoint/2010/main" val="4146123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836712"/>
            <a:ext cx="8712968" cy="864096"/>
          </a:xfrm>
        </p:spPr>
        <p:txBody>
          <a:bodyPr/>
          <a:lstStyle/>
          <a:p>
            <a:r>
              <a:rPr lang="pl-PL" dirty="0" smtClean="0"/>
              <a:t>Definicja dowodu</a:t>
            </a:r>
            <a:endParaRPr lang="pl-PL" dirty="0"/>
          </a:p>
        </p:txBody>
      </p:sp>
      <p:sp>
        <p:nvSpPr>
          <p:cNvPr id="3" name="Symbol zastępczy zawartości 2"/>
          <p:cNvSpPr>
            <a:spLocks noGrp="1"/>
          </p:cNvSpPr>
          <p:nvPr>
            <p:ph idx="1"/>
          </p:nvPr>
        </p:nvSpPr>
        <p:spPr>
          <a:xfrm>
            <a:off x="179512" y="1844824"/>
            <a:ext cx="8712968" cy="4525963"/>
          </a:xfrm>
        </p:spPr>
        <p:txBody>
          <a:bodyPr>
            <a:normAutofit fontScale="92500"/>
          </a:bodyPr>
          <a:lstStyle/>
          <a:p>
            <a:pPr marL="114300" indent="0" algn="just">
              <a:buNone/>
            </a:pPr>
            <a:r>
              <a:rPr lang="pl-PL" dirty="0" smtClean="0"/>
              <a:t>Na podstawie wcześniej wskazanych różnych znaczeń i podziałów dowodów można zaproponować taką jego wiążącą definicję:</a:t>
            </a:r>
          </a:p>
          <a:p>
            <a:pPr marL="114300" indent="0" algn="just">
              <a:buNone/>
            </a:pPr>
            <a:r>
              <a:rPr lang="pl-PL" i="1" dirty="0" smtClean="0"/>
              <a:t>Dowód w procesie karnym to uzyskana w sposób określony przepisami prawa procesowego informacja pozwalająca na ukształtowanie w drodze percepcji zmysłowej i analizy logicznej przekonania organu procesowego co do zaistnienia lub niezaistnienia konkretnej okoliczności faktycznej.</a:t>
            </a:r>
          </a:p>
          <a:p>
            <a:pPr marL="114300" indent="0">
              <a:buNone/>
            </a:pPr>
            <a:endParaRPr lang="pl-PL" dirty="0" smtClean="0"/>
          </a:p>
          <a:p>
            <a:pPr marL="114300" indent="0">
              <a:buNone/>
            </a:pPr>
            <a:endParaRPr lang="pl-PL" dirty="0" smtClean="0"/>
          </a:p>
          <a:p>
            <a:pPr marL="114300" indent="0">
              <a:buNone/>
            </a:pPr>
            <a:endParaRPr lang="en-GB" dirty="0" smtClean="0"/>
          </a:p>
          <a:p>
            <a:pPr marL="114300" indent="0">
              <a:buNone/>
            </a:pPr>
            <a:endParaRPr lang="pl-PL" dirty="0" smtClean="0"/>
          </a:p>
          <a:p>
            <a:pPr marL="114300" indent="0">
              <a:buNone/>
            </a:pPr>
            <a:endParaRPr lang="en-GB" dirty="0" smtClean="0"/>
          </a:p>
          <a:p>
            <a:pPr marL="0" indent="0">
              <a:buNone/>
            </a:pPr>
            <a:endParaRPr lang="pl-PL" dirty="0"/>
          </a:p>
        </p:txBody>
      </p:sp>
    </p:spTree>
    <p:extLst>
      <p:ext uri="{BB962C8B-B14F-4D97-AF65-F5344CB8AC3E}">
        <p14:creationId xmlns:p14="http://schemas.microsoft.com/office/powerpoint/2010/main" val="414612335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 klasyczny">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spek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936</TotalTime>
  <Words>991</Words>
  <Application>Microsoft Office PowerPoint</Application>
  <PresentationFormat>Pokaz na ekranie (4:3)</PresentationFormat>
  <Paragraphs>176</Paragraphs>
  <Slides>21</Slides>
  <Notes>0</Notes>
  <HiddenSlides>0</HiddenSlides>
  <MMClips>0</MMClips>
  <ScaleCrop>false</ScaleCrop>
  <HeadingPairs>
    <vt:vector size="4" baseType="variant">
      <vt:variant>
        <vt:lpstr>Motyw</vt:lpstr>
      </vt:variant>
      <vt:variant>
        <vt:i4>1</vt:i4>
      </vt:variant>
      <vt:variant>
        <vt:lpstr>Tytuły slajdów</vt:lpstr>
      </vt:variant>
      <vt:variant>
        <vt:i4>21</vt:i4>
      </vt:variant>
    </vt:vector>
  </HeadingPairs>
  <TitlesOfParts>
    <vt:vector size="22" baseType="lpstr">
      <vt:lpstr>Motyw pakietu Office</vt:lpstr>
      <vt:lpstr>  Prawo dowodowe</vt:lpstr>
      <vt:lpstr>Dowody jako środki poznania procesowego</vt:lpstr>
      <vt:lpstr>Dowody jako środki poznania procesowego</vt:lpstr>
      <vt:lpstr>Pojęcie dowodu</vt:lpstr>
      <vt:lpstr>Pojęcie postępowania  dowodowego</vt:lpstr>
      <vt:lpstr>Różne rozumienia pojęcia dowodu</vt:lpstr>
      <vt:lpstr>Różne podziały dowodów</vt:lpstr>
      <vt:lpstr>Różne podziały dowodów</vt:lpstr>
      <vt:lpstr>Definicja dowodu</vt:lpstr>
      <vt:lpstr>Pojęcie dowodu</vt:lpstr>
      <vt:lpstr>Przedmiot dowodu</vt:lpstr>
      <vt:lpstr>Fakt dowodowy</vt:lpstr>
      <vt:lpstr>Fakt dowodowy</vt:lpstr>
      <vt:lpstr>Dowód poszlakowy</vt:lpstr>
      <vt:lpstr>Dowód poszlakowy</vt:lpstr>
      <vt:lpstr>Dowód poszlakowy</vt:lpstr>
      <vt:lpstr>Ustalenie winy w procesie poszlakowym</vt:lpstr>
      <vt:lpstr>Udowodnienie a uprawdopodobnienie</vt:lpstr>
      <vt:lpstr> Ułatwienia dowodowe</vt:lpstr>
      <vt:lpstr>Pojęcie i rodzaje czynności dowodowych</vt:lpstr>
      <vt:lpstr>Literatura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UWr</dc:creator>
  <cp:lastModifiedBy>Dagmara</cp:lastModifiedBy>
  <cp:revision>58</cp:revision>
  <dcterms:created xsi:type="dcterms:W3CDTF">2014-07-04T09:41:26Z</dcterms:created>
  <dcterms:modified xsi:type="dcterms:W3CDTF">2018-02-28T07:02:38Z</dcterms:modified>
</cp:coreProperties>
</file>