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6" r:id="rId8"/>
    <p:sldId id="263" r:id="rId9"/>
    <p:sldId id="264" r:id="rId10"/>
    <p:sldId id="261" r:id="rId11"/>
    <p:sldId id="267" r:id="rId12"/>
    <p:sldId id="271" r:id="rId13"/>
    <p:sldId id="268" r:id="rId14"/>
    <p:sldId id="272" r:id="rId15"/>
    <p:sldId id="269" r:id="rId16"/>
    <p:sldId id="270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E04E98-0A2C-4FDD-8843-E45179D63108}" type="datetimeFigureOut">
              <a:rPr lang="pl-PL" smtClean="0"/>
              <a:pPr/>
              <a:t>20.03.2017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F04AB3-6E42-4774-B2CD-CCBBE02F9A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4E98-0A2C-4FDD-8843-E45179D63108}" type="datetimeFigureOut">
              <a:rPr lang="pl-PL" smtClean="0"/>
              <a:pPr/>
              <a:t>20.03.2017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04AB3-6E42-4774-B2CD-CCBBE02F9A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4E98-0A2C-4FDD-8843-E45179D63108}" type="datetimeFigureOut">
              <a:rPr lang="pl-PL" smtClean="0"/>
              <a:pPr/>
              <a:t>20.03.2017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04AB3-6E42-4774-B2CD-CCBBE02F9A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4E98-0A2C-4FDD-8843-E45179D63108}" type="datetimeFigureOut">
              <a:rPr lang="pl-PL" smtClean="0"/>
              <a:pPr/>
              <a:t>20.03.2017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04AB3-6E42-4774-B2CD-CCBBE02F9A2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4E98-0A2C-4FDD-8843-E45179D63108}" type="datetimeFigureOut">
              <a:rPr lang="pl-PL" smtClean="0"/>
              <a:pPr/>
              <a:t>20.03.2017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04AB3-6E42-4774-B2CD-CCBBE02F9A2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4E98-0A2C-4FDD-8843-E45179D63108}" type="datetimeFigureOut">
              <a:rPr lang="pl-PL" smtClean="0"/>
              <a:pPr/>
              <a:t>20.03.2017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04AB3-6E42-4774-B2CD-CCBBE02F9A2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4E98-0A2C-4FDD-8843-E45179D63108}" type="datetimeFigureOut">
              <a:rPr lang="pl-PL" smtClean="0"/>
              <a:pPr/>
              <a:t>20.03.2017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04AB3-6E42-4774-B2CD-CCBBE02F9A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4E98-0A2C-4FDD-8843-E45179D63108}" type="datetimeFigureOut">
              <a:rPr lang="pl-PL" smtClean="0"/>
              <a:pPr/>
              <a:t>20.03.2017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04AB3-6E42-4774-B2CD-CCBBE02F9A2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04E98-0A2C-4FDD-8843-E45179D63108}" type="datetimeFigureOut">
              <a:rPr lang="pl-PL" smtClean="0"/>
              <a:pPr/>
              <a:t>20.03.2017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04AB3-6E42-4774-B2CD-CCBBE02F9A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9E04E98-0A2C-4FDD-8843-E45179D63108}" type="datetimeFigureOut">
              <a:rPr lang="pl-PL" smtClean="0"/>
              <a:pPr/>
              <a:t>20.03.2017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04AB3-6E42-4774-B2CD-CCBBE02F9A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E04E98-0A2C-4FDD-8843-E45179D63108}" type="datetimeFigureOut">
              <a:rPr lang="pl-PL" smtClean="0"/>
              <a:pPr/>
              <a:t>20.03.2017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F04AB3-6E42-4774-B2CD-CCBBE02F9A2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9E04E98-0A2C-4FDD-8843-E45179D63108}" type="datetimeFigureOut">
              <a:rPr lang="pl-PL" smtClean="0"/>
              <a:pPr/>
              <a:t>20.03.2017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2F04AB3-6E42-4774-B2CD-CCBBE02F9A2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Ź</a:t>
            </a:r>
            <a: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ródła prawa pracy</a:t>
            </a:r>
            <a:endParaRPr lang="pl-PL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dirty="0" smtClean="0"/>
              <a:t>Dr Jacek Borowicz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19053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pl-PL" b="1" dirty="0" smtClean="0"/>
              <a:t>Prawo autonomiczne </a:t>
            </a:r>
            <a:endParaRPr lang="pl-PL" dirty="0" smtClean="0"/>
          </a:p>
          <a:p>
            <a:pPr marL="109728" indent="0" algn="r">
              <a:buNone/>
            </a:pPr>
            <a:r>
              <a:rPr lang="pl-PL" b="1" dirty="0" smtClean="0"/>
              <a:t>(regulamin </a:t>
            </a:r>
            <a:r>
              <a:rPr lang="pl-PL" b="1" dirty="0" smtClean="0"/>
              <a:t>wynagradzania w firmie X): </a:t>
            </a:r>
            <a:endParaRPr lang="pl-PL" b="1" dirty="0"/>
          </a:p>
          <a:p>
            <a:pPr marL="109728" indent="0" algn="r">
              <a:buNone/>
            </a:pPr>
            <a:r>
              <a:rPr lang="pl-PL" b="1" dirty="0"/>
              <a:t>wynagrodzenia </a:t>
            </a:r>
            <a:r>
              <a:rPr lang="pl-PL" b="1" dirty="0" smtClean="0"/>
              <a:t>najniższe                                             u danego pracodawcy:</a:t>
            </a:r>
          </a:p>
          <a:p>
            <a:pPr marL="109728" indent="0" algn="r">
              <a:buNone/>
            </a:pPr>
            <a:r>
              <a:rPr lang="pl-PL" b="1" dirty="0" smtClean="0"/>
              <a:t>np.2800</a:t>
            </a:r>
            <a:endParaRPr lang="pl-PL" b="1" dirty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>
              <a:buNone/>
            </a:pPr>
            <a:r>
              <a:rPr lang="pl-PL" b="1" dirty="0" smtClean="0"/>
              <a:t>Prawo stanowione (</a:t>
            </a:r>
            <a:r>
              <a:rPr lang="pl-PL" b="1" dirty="0" err="1" smtClean="0"/>
              <a:t>ustawa+rozporządzenie</a:t>
            </a:r>
            <a:r>
              <a:rPr lang="pl-PL" b="1" dirty="0" smtClean="0"/>
              <a:t>): </a:t>
            </a:r>
          </a:p>
          <a:p>
            <a:pPr marL="109728" indent="0">
              <a:buNone/>
            </a:pPr>
            <a:r>
              <a:rPr lang="pl-PL" b="1" dirty="0" smtClean="0"/>
              <a:t>wynagrodzenie minimalne : np.2000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endParaRPr lang="pl-PL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V="1">
            <a:off x="4860032" y="2996952"/>
            <a:ext cx="2088232" cy="19442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7446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pl-PL" dirty="0" smtClean="0"/>
          </a:p>
          <a:p>
            <a:pPr marL="109728" indent="0" algn="ctr">
              <a:buNone/>
            </a:pPr>
            <a:r>
              <a:rPr lang="pl-PL" b="1" i="1" dirty="0" smtClean="0"/>
              <a:t>Przypadek okularów ochronnych</a:t>
            </a:r>
          </a:p>
          <a:p>
            <a:pPr marL="109728" indent="0" algn="just">
              <a:buNone/>
            </a:pPr>
            <a:endParaRPr lang="pl-PL" i="1" dirty="0" smtClean="0"/>
          </a:p>
          <a:p>
            <a:pPr marL="109728" indent="0" algn="just">
              <a:buNone/>
            </a:pPr>
            <a:r>
              <a:rPr lang="pl-PL" i="1" dirty="0" smtClean="0"/>
              <a:t>Rozporządzenie wymaga stosowania przy pracy X okularów ochronnych przez pracowników. Pracownicy skarżą się, że noszenie ich jest niewygodne, Pracodawca chce dogadać się ze związkami zawodowymi, tak aby w regulaminie pracy zawrzeć przepis znoszący ten wymóg.</a:t>
            </a:r>
          </a:p>
          <a:p>
            <a:pPr marL="109728" indent="0" algn="just">
              <a:buNone/>
            </a:pPr>
            <a:endParaRPr lang="pl-PL" i="1" dirty="0"/>
          </a:p>
          <a:p>
            <a:pPr marL="109728" indent="0" algn="ctr">
              <a:buNone/>
            </a:pPr>
            <a:r>
              <a:rPr lang="pl-PL" i="1" dirty="0" smtClean="0"/>
              <a:t>???</a:t>
            </a:r>
          </a:p>
          <a:p>
            <a:pPr marL="109728" indent="0" algn="ctr">
              <a:buNone/>
            </a:pPr>
            <a:endParaRPr lang="pl-PL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</p:spTree>
    <p:extLst>
      <p:ext uri="{BB962C8B-B14F-4D97-AF65-F5344CB8AC3E}">
        <p14:creationId xmlns:p14="http://schemas.microsoft.com/office/powerpoint/2010/main" val="3550625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dirty="0" smtClean="0"/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sz="4000" b="1" dirty="0" smtClean="0"/>
              <a:t>Zasada „korzystności” </a:t>
            </a:r>
          </a:p>
          <a:p>
            <a:pPr marL="109728" indent="0" algn="ctr">
              <a:buNone/>
            </a:pPr>
            <a:r>
              <a:rPr lang="pl-PL" sz="4000" b="1" dirty="0" smtClean="0"/>
              <a:t>działa także </a:t>
            </a:r>
          </a:p>
          <a:p>
            <a:pPr marL="109728" indent="0" algn="ctr">
              <a:buNone/>
            </a:pPr>
            <a:r>
              <a:rPr lang="pl-PL" sz="4000" b="1" dirty="0" smtClean="0"/>
              <a:t>w obrębie autonomicznego prawa pracy</a:t>
            </a:r>
            <a:endParaRPr lang="pl-PL" sz="4000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</p:spTree>
    <p:extLst>
      <p:ext uri="{BB962C8B-B14F-4D97-AF65-F5344CB8AC3E}">
        <p14:creationId xmlns:p14="http://schemas.microsoft.com/office/powerpoint/2010/main" val="1826533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 smtClean="0"/>
              <a:t>Art. 9 § 3 </a:t>
            </a:r>
            <a:r>
              <a:rPr lang="pl-PL" b="1" dirty="0" err="1" smtClean="0"/>
              <a:t>k.p</a:t>
            </a:r>
            <a:r>
              <a:rPr lang="pl-PL" b="1" dirty="0" smtClean="0"/>
              <a:t>. </a:t>
            </a:r>
          </a:p>
          <a:p>
            <a:pPr algn="ctr"/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Postanowienia </a:t>
            </a:r>
            <a:r>
              <a:rPr lang="pl-PL" b="1" u="sng" dirty="0"/>
              <a:t>regulaminów</a:t>
            </a:r>
            <a:r>
              <a:rPr lang="pl-PL" u="sng" dirty="0"/>
              <a:t> i </a:t>
            </a:r>
            <a:r>
              <a:rPr lang="pl-PL" b="1" u="sng" dirty="0"/>
              <a:t>statutów</a:t>
            </a:r>
            <a:r>
              <a:rPr lang="pl-PL" u="sng" dirty="0"/>
              <a:t> </a:t>
            </a:r>
            <a:endParaRPr lang="pl-PL" u="sng" dirty="0" smtClean="0"/>
          </a:p>
          <a:p>
            <a:pPr marL="109728" indent="0" algn="ctr">
              <a:buNone/>
            </a:pPr>
            <a:r>
              <a:rPr lang="pl-PL" dirty="0" smtClean="0"/>
              <a:t>nie </a:t>
            </a:r>
            <a:r>
              <a:rPr lang="pl-PL" dirty="0"/>
              <a:t>mogą być mniej korzystne dla pracowników niż </a:t>
            </a: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postanowienia </a:t>
            </a:r>
            <a:r>
              <a:rPr lang="pl-PL" b="1" u="sng" dirty="0"/>
              <a:t>układów zbiorowych pracy </a:t>
            </a:r>
            <a:r>
              <a:rPr lang="pl-PL" u="sng" dirty="0"/>
              <a:t>i </a:t>
            </a:r>
            <a:r>
              <a:rPr lang="pl-PL" b="1" u="sng" dirty="0"/>
              <a:t>porozumień zbiorowych</a:t>
            </a:r>
            <a:endParaRPr lang="pl-PL" b="1" u="sng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</p:spTree>
    <p:extLst>
      <p:ext uri="{BB962C8B-B14F-4D97-AF65-F5344CB8AC3E}">
        <p14:creationId xmlns:p14="http://schemas.microsoft.com/office/powerpoint/2010/main" val="2799761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sz="3200" dirty="0" smtClean="0"/>
          </a:p>
          <a:p>
            <a:pPr algn="ctr"/>
            <a:r>
              <a:rPr lang="pl-PL" sz="3200" dirty="0" smtClean="0"/>
              <a:t>Art. 9 § 3 </a:t>
            </a:r>
            <a:r>
              <a:rPr lang="pl-PL" sz="3200" dirty="0" err="1" smtClean="0"/>
              <a:t>k.p</a:t>
            </a:r>
            <a:r>
              <a:rPr lang="pl-PL" sz="3200" dirty="0" smtClean="0"/>
              <a:t>. </a:t>
            </a:r>
          </a:p>
          <a:p>
            <a:pPr algn="ctr"/>
            <a:endParaRPr lang="pl-PL" sz="3200" dirty="0" smtClean="0"/>
          </a:p>
          <a:p>
            <a:pPr algn="ctr">
              <a:buNone/>
            </a:pPr>
            <a:r>
              <a:rPr lang="pl-PL" sz="3200" dirty="0" smtClean="0"/>
              <a:t>Hierarchia aktów autonomicznego prawa pracy</a:t>
            </a:r>
            <a:endParaRPr lang="pl-PL" sz="3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</p:spTree>
    <p:extLst>
      <p:ext uri="{BB962C8B-B14F-4D97-AF65-F5344CB8AC3E}">
        <p14:creationId xmlns:p14="http://schemas.microsoft.com/office/powerpoint/2010/main" val="27997615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 smtClean="0"/>
              <a:t>Art. </a:t>
            </a:r>
            <a:r>
              <a:rPr lang="pl-PL" b="1" dirty="0"/>
              <a:t>9</a:t>
            </a:r>
            <a:r>
              <a:rPr lang="pl-PL" b="1" dirty="0" smtClean="0"/>
              <a:t> § 4 </a:t>
            </a:r>
            <a:r>
              <a:rPr lang="pl-PL" b="1" dirty="0" err="1" smtClean="0"/>
              <a:t>k.p</a:t>
            </a:r>
            <a:r>
              <a:rPr lang="pl-PL" b="1" dirty="0" smtClean="0"/>
              <a:t>. 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Postanowienia autonomicznego prawa pracy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naruszające </a:t>
            </a:r>
            <a:r>
              <a:rPr lang="pl-PL" dirty="0"/>
              <a:t>zasadę </a:t>
            </a:r>
            <a:r>
              <a:rPr lang="pl-PL" b="1" dirty="0"/>
              <a:t>równego traktowania w zatrudnieniu</a:t>
            </a:r>
            <a:r>
              <a:rPr lang="pl-PL" dirty="0"/>
              <a:t>, </a:t>
            </a:r>
            <a:endParaRPr lang="pl-PL" dirty="0" smtClean="0"/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b="1" u="sng" dirty="0" smtClean="0"/>
              <a:t>nie obowiązują!!!</a:t>
            </a:r>
            <a:endParaRPr lang="pl-PL" b="1" u="sng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</p:spTree>
    <p:extLst>
      <p:ext uri="{BB962C8B-B14F-4D97-AF65-F5344CB8AC3E}">
        <p14:creationId xmlns:p14="http://schemas.microsoft.com/office/powerpoint/2010/main" val="33836715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b="1" i="1" dirty="0" smtClean="0"/>
              <a:t>Przypadek zarobków kobiet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just">
              <a:buNone/>
            </a:pPr>
            <a:r>
              <a:rPr lang="pl-PL" i="1" dirty="0" smtClean="0"/>
              <a:t>Układ zbiorowy pracy w firmie X przewiduje różnicuje najniższą stawkę wynagrodzenia mężczyzn i kobiet ustalając, że na stanowiskach robotniczych miesięczna płaca minimalna mężczyzn wynosi 1900 zł                            a kobiet  wynosi 1700 zł.</a:t>
            </a:r>
          </a:p>
          <a:p>
            <a:pPr marL="109728" indent="0" algn="just">
              <a:buNone/>
            </a:pPr>
            <a:endParaRPr lang="pl-PL" i="1" dirty="0"/>
          </a:p>
          <a:p>
            <a:pPr marL="109728" indent="0" algn="ctr">
              <a:buNone/>
            </a:pPr>
            <a:r>
              <a:rPr lang="pl-PL" i="1" dirty="0" smtClean="0"/>
              <a:t>???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</p:spTree>
    <p:extLst>
      <p:ext uri="{BB962C8B-B14F-4D97-AF65-F5344CB8AC3E}">
        <p14:creationId xmlns:p14="http://schemas.microsoft.com/office/powerpoint/2010/main" val="3438315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pl-PL" dirty="0" smtClean="0"/>
          </a:p>
          <a:p>
            <a:pPr marL="0" indent="0" algn="ctr">
              <a:buNone/>
            </a:pPr>
            <a:r>
              <a:rPr lang="pl-PL" sz="4400" b="1" dirty="0" smtClean="0"/>
              <a:t>Art. 9 </a:t>
            </a:r>
            <a:r>
              <a:rPr lang="pl-PL" sz="4400" dirty="0"/>
              <a:t>§ 1 </a:t>
            </a:r>
            <a:r>
              <a:rPr lang="pl-PL" sz="4400" b="1" dirty="0" err="1" smtClean="0"/>
              <a:t>k.p</a:t>
            </a:r>
            <a:r>
              <a:rPr lang="pl-PL" sz="4400" b="1" dirty="0" smtClean="0"/>
              <a:t>.</a:t>
            </a:r>
          </a:p>
          <a:p>
            <a:pPr marL="0" indent="0" algn="ctr">
              <a:buNone/>
            </a:pPr>
            <a:endParaRPr lang="pl-PL" sz="4400" b="1" dirty="0"/>
          </a:p>
          <a:p>
            <a:pPr marL="0" indent="0">
              <a:buNone/>
            </a:pPr>
            <a:r>
              <a:rPr lang="pl-PL" sz="4400" b="1" dirty="0" smtClean="0"/>
              <a:t>Prawo </a:t>
            </a:r>
          </a:p>
          <a:p>
            <a:pPr marL="0" indent="0">
              <a:buNone/>
            </a:pPr>
            <a:r>
              <a:rPr lang="pl-PL" sz="4400" b="1" dirty="0" smtClean="0"/>
              <a:t>stanowione</a:t>
            </a:r>
          </a:p>
          <a:p>
            <a:pPr marL="0" indent="0" algn="r">
              <a:buNone/>
            </a:pPr>
            <a:r>
              <a:rPr lang="pl-PL" sz="4400" b="1" dirty="0" smtClean="0"/>
              <a:t>Prawo </a:t>
            </a:r>
          </a:p>
          <a:p>
            <a:pPr marL="0" indent="0" algn="r">
              <a:buNone/>
            </a:pPr>
            <a:r>
              <a:rPr lang="pl-PL" sz="4400" b="1" dirty="0" smtClean="0"/>
              <a:t>autonomiczne</a:t>
            </a:r>
          </a:p>
          <a:p>
            <a:pPr marL="0" indent="0">
              <a:buNone/>
            </a:pPr>
            <a:endParaRPr lang="pl-PL" sz="4400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  <p:sp>
        <p:nvSpPr>
          <p:cNvPr id="4" name="Elipsa 3"/>
          <p:cNvSpPr/>
          <p:nvPr/>
        </p:nvSpPr>
        <p:spPr>
          <a:xfrm>
            <a:off x="107504" y="2708920"/>
            <a:ext cx="3888432" cy="20882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Elipsa 4"/>
          <p:cNvSpPr/>
          <p:nvPr/>
        </p:nvSpPr>
        <p:spPr>
          <a:xfrm>
            <a:off x="4716016" y="4005064"/>
            <a:ext cx="4320480" cy="20162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Elipsa 5"/>
          <p:cNvSpPr/>
          <p:nvPr/>
        </p:nvSpPr>
        <p:spPr>
          <a:xfrm>
            <a:off x="2555776" y="1556792"/>
            <a:ext cx="4032448" cy="1368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8" name="Łącznik prosty ze strzałką 7"/>
          <p:cNvCxnSpPr/>
          <p:nvPr/>
        </p:nvCxnSpPr>
        <p:spPr>
          <a:xfrm flipH="1">
            <a:off x="3851920" y="2996952"/>
            <a:ext cx="648072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4499992" y="2996952"/>
            <a:ext cx="2520280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2040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endParaRPr lang="pl-PL" dirty="0" smtClean="0"/>
          </a:p>
          <a:p>
            <a:pPr marL="109728" indent="0" algn="ctr">
              <a:buNone/>
            </a:pPr>
            <a:r>
              <a:rPr lang="pl-PL" b="1" dirty="0" smtClean="0"/>
              <a:t>PRAWO STANOWIONE/USTAWOWE</a:t>
            </a:r>
          </a:p>
          <a:p>
            <a:pPr marL="109728" indent="0" algn="ctr">
              <a:buNone/>
            </a:pPr>
            <a:r>
              <a:rPr lang="pl-PL" b="1" dirty="0" smtClean="0">
                <a:solidFill>
                  <a:srgbClr val="C00000"/>
                </a:solidFill>
              </a:rPr>
              <a:t>KONSTYTUCJA RP</a:t>
            </a:r>
            <a:endParaRPr lang="pl-PL" b="1" dirty="0">
              <a:solidFill>
                <a:srgbClr val="C00000"/>
              </a:solidFill>
            </a:endParaRPr>
          </a:p>
          <a:p>
            <a:pPr marL="109728" indent="0" algn="ctr">
              <a:buNone/>
            </a:pPr>
            <a:endParaRPr lang="pl-PL" b="1" dirty="0" smtClean="0"/>
          </a:p>
          <a:p>
            <a:pPr algn="ctr"/>
            <a:endParaRPr lang="pl-PL" dirty="0" smtClean="0"/>
          </a:p>
          <a:p>
            <a:r>
              <a:rPr lang="pl-PL" dirty="0" smtClean="0"/>
              <a:t>Kodeks </a:t>
            </a:r>
            <a:r>
              <a:rPr lang="pl-PL" dirty="0"/>
              <a:t>pracy </a:t>
            </a:r>
            <a:endParaRPr lang="pl-PL" dirty="0" smtClean="0"/>
          </a:p>
          <a:p>
            <a:pPr marL="109728" indent="0">
              <a:buNone/>
            </a:pPr>
            <a:endParaRPr lang="pl-PL" dirty="0" smtClean="0"/>
          </a:p>
          <a:p>
            <a:pPr algn="ctr"/>
            <a:r>
              <a:rPr lang="pl-PL" dirty="0" smtClean="0"/>
              <a:t>Inne ustawy</a:t>
            </a:r>
          </a:p>
          <a:p>
            <a:pPr algn="ctr"/>
            <a:endParaRPr lang="pl-PL" dirty="0" smtClean="0"/>
          </a:p>
          <a:p>
            <a:pPr algn="r"/>
            <a:r>
              <a:rPr lang="pl-PL" dirty="0" smtClean="0"/>
              <a:t>Akty wykonawcze</a:t>
            </a:r>
          </a:p>
          <a:p>
            <a:pPr algn="r"/>
            <a:endParaRPr lang="pl-PL" dirty="0"/>
          </a:p>
          <a:p>
            <a:pPr marL="109728" indent="0" algn="r">
              <a:buNone/>
            </a:pPr>
            <a:r>
              <a:rPr lang="pl-PL" dirty="0" smtClean="0"/>
              <a:t>…określające </a:t>
            </a:r>
            <a:r>
              <a:rPr lang="pl-PL" dirty="0"/>
              <a:t>prawa i obowiązki stron stosunku pracy</a:t>
            </a: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  <p:cxnSp>
        <p:nvCxnSpPr>
          <p:cNvPr id="9" name="Łącznik prosty ze strzałką 8"/>
          <p:cNvCxnSpPr/>
          <p:nvPr/>
        </p:nvCxnSpPr>
        <p:spPr>
          <a:xfrm flipH="1">
            <a:off x="1835696" y="2708920"/>
            <a:ext cx="2448272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>
            <a:off x="4283968" y="2708920"/>
            <a:ext cx="144016" cy="12961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>
            <a:off x="4283968" y="2708920"/>
            <a:ext cx="2736304" cy="20162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0530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endParaRPr lang="pl-PL" dirty="0" smtClean="0"/>
          </a:p>
          <a:p>
            <a:pPr marL="109728" indent="0" algn="ctr">
              <a:buNone/>
            </a:pPr>
            <a:r>
              <a:rPr lang="pl-PL" b="1" dirty="0" smtClean="0"/>
              <a:t>PRAWO AUTONOMICZNE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endParaRPr lang="pl-PL" b="1" dirty="0" smtClean="0"/>
          </a:p>
          <a:p>
            <a:pPr algn="ctr"/>
            <a:endParaRPr lang="pl-PL" dirty="0" smtClean="0"/>
          </a:p>
          <a:p>
            <a:r>
              <a:rPr lang="pl-PL" dirty="0" smtClean="0"/>
              <a:t>Układy zbiorowe                                          Statuty</a:t>
            </a:r>
          </a:p>
          <a:p>
            <a:pPr marL="109728" indent="0">
              <a:buNone/>
            </a:pPr>
            <a:r>
              <a:rPr lang="pl-PL" dirty="0"/>
              <a:t> </a:t>
            </a:r>
            <a:r>
              <a:rPr lang="pl-PL" dirty="0" smtClean="0"/>
              <a:t>      pracy</a:t>
            </a:r>
          </a:p>
          <a:p>
            <a:pPr algn="ctr"/>
            <a:r>
              <a:rPr lang="pl-PL" dirty="0" smtClean="0"/>
              <a:t>Inne porozumienia</a:t>
            </a:r>
          </a:p>
          <a:p>
            <a:pPr marL="109728" indent="0" algn="ctr">
              <a:buNone/>
            </a:pPr>
            <a:r>
              <a:rPr lang="pl-PL" dirty="0" smtClean="0"/>
              <a:t> oparte na ustawie</a:t>
            </a:r>
          </a:p>
          <a:p>
            <a:pPr algn="r"/>
            <a:r>
              <a:rPr lang="pl-PL" dirty="0" smtClean="0"/>
              <a:t>Regulaminy</a:t>
            </a:r>
          </a:p>
          <a:p>
            <a:pPr algn="r"/>
            <a:endParaRPr lang="pl-PL" dirty="0" smtClean="0"/>
          </a:p>
          <a:p>
            <a:pPr marL="109728" indent="0" algn="r">
              <a:buNone/>
            </a:pPr>
            <a:r>
              <a:rPr lang="pl-PL" dirty="0" smtClean="0"/>
              <a:t>…określające </a:t>
            </a:r>
            <a:r>
              <a:rPr lang="pl-PL" dirty="0"/>
              <a:t>prawa i obowiązki stron stosunku pracy</a:t>
            </a:r>
            <a:endParaRPr lang="pl-PL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  <p:cxnSp>
        <p:nvCxnSpPr>
          <p:cNvPr id="9" name="Łącznik prosty ze strzałką 8"/>
          <p:cNvCxnSpPr/>
          <p:nvPr/>
        </p:nvCxnSpPr>
        <p:spPr>
          <a:xfrm flipH="1">
            <a:off x="2123728" y="2420888"/>
            <a:ext cx="2448272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>
            <a:off x="4572000" y="2420888"/>
            <a:ext cx="144016" cy="12961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>
            <a:off x="4572000" y="2420888"/>
            <a:ext cx="2592288" cy="22322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ze strzałką 4"/>
          <p:cNvCxnSpPr/>
          <p:nvPr/>
        </p:nvCxnSpPr>
        <p:spPr>
          <a:xfrm>
            <a:off x="4562547" y="2420888"/>
            <a:ext cx="3105797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7862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dirty="0" smtClean="0"/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PRAWO STANOWIONE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A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b="1" dirty="0" smtClean="0"/>
              <a:t>PRAWO AUTONOMICZNE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</p:spTree>
    <p:extLst>
      <p:ext uri="{BB962C8B-B14F-4D97-AF65-F5344CB8AC3E}">
        <p14:creationId xmlns:p14="http://schemas.microsoft.com/office/powerpoint/2010/main" val="1331700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dirty="0" smtClean="0"/>
          </a:p>
          <a:p>
            <a:pPr marL="109728" indent="0" algn="ctr">
              <a:buNone/>
            </a:pPr>
            <a:r>
              <a:rPr lang="pl-PL" sz="2800" b="1" dirty="0"/>
              <a:t>Art. 9 </a:t>
            </a:r>
            <a:r>
              <a:rPr lang="pl-PL" sz="2800" dirty="0"/>
              <a:t>§ </a:t>
            </a:r>
            <a:r>
              <a:rPr lang="pl-PL" sz="2800" dirty="0" smtClean="0"/>
              <a:t>2 </a:t>
            </a:r>
            <a:r>
              <a:rPr lang="pl-PL" sz="2800" b="1" dirty="0" err="1"/>
              <a:t>k.p</a:t>
            </a:r>
            <a:r>
              <a:rPr lang="pl-PL" sz="2800" b="1" dirty="0"/>
              <a:t>.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postanowienia </a:t>
            </a:r>
            <a:r>
              <a:rPr lang="pl-PL" u="sng" dirty="0" smtClean="0">
                <a:solidFill>
                  <a:schemeClr val="accent2"/>
                </a:solidFill>
              </a:rPr>
              <a:t>autonomicznego</a:t>
            </a:r>
            <a:r>
              <a:rPr lang="pl-PL" dirty="0" smtClean="0"/>
              <a:t> prawa pracy 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b="1" dirty="0" smtClean="0"/>
              <a:t>NIE MOGĄ BYĆ MNIEJ KORZYSTNE NIŻ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postanowienia </a:t>
            </a:r>
            <a:r>
              <a:rPr lang="pl-PL" u="sng" dirty="0" smtClean="0">
                <a:solidFill>
                  <a:schemeClr val="accent2"/>
                </a:solidFill>
              </a:rPr>
              <a:t>ustawowego</a:t>
            </a:r>
            <a:r>
              <a:rPr lang="pl-PL" dirty="0" smtClean="0"/>
              <a:t> prawa </a:t>
            </a:r>
            <a:r>
              <a:rPr lang="pl-PL" dirty="0"/>
              <a:t>pracy</a:t>
            </a:r>
            <a:endParaRPr lang="pl-PL" b="1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</p:spTree>
    <p:extLst>
      <p:ext uri="{BB962C8B-B14F-4D97-AF65-F5344CB8AC3E}">
        <p14:creationId xmlns:p14="http://schemas.microsoft.com/office/powerpoint/2010/main" val="4146325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dirty="0" smtClean="0"/>
          </a:p>
          <a:p>
            <a:pPr marL="109728" indent="0" algn="ctr">
              <a:buNone/>
            </a:pPr>
            <a:r>
              <a:rPr lang="pl-PL" sz="2800" b="1" dirty="0"/>
              <a:t>Art. 9 </a:t>
            </a:r>
            <a:r>
              <a:rPr lang="pl-PL" sz="2800" dirty="0"/>
              <a:t>§ </a:t>
            </a:r>
            <a:r>
              <a:rPr lang="pl-PL" sz="2800" dirty="0" smtClean="0"/>
              <a:t>2 </a:t>
            </a:r>
            <a:r>
              <a:rPr lang="pl-PL" sz="2800" b="1" dirty="0" err="1"/>
              <a:t>k.p</a:t>
            </a:r>
            <a:r>
              <a:rPr lang="pl-PL" sz="2800" b="1" dirty="0"/>
              <a:t>.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Korzystne dla kogo?</a:t>
            </a:r>
          </a:p>
          <a:p>
            <a:pPr marL="109728" indent="0" algn="ctr">
              <a:buNone/>
            </a:pPr>
            <a:endParaRPr lang="pl-PL" sz="4400" dirty="0" smtClean="0"/>
          </a:p>
          <a:p>
            <a:pPr marL="109728" indent="0" algn="ctr">
              <a:buNone/>
            </a:pPr>
            <a:r>
              <a:rPr lang="pl-PL" sz="4400" dirty="0" smtClean="0"/>
              <a:t>DLA PRACOWNIKÓW!!!!!!!!!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</p:spTree>
    <p:extLst>
      <p:ext uri="{BB962C8B-B14F-4D97-AF65-F5344CB8AC3E}">
        <p14:creationId xmlns:p14="http://schemas.microsoft.com/office/powerpoint/2010/main" val="1659165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dirty="0" smtClean="0"/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Postanowienia </a:t>
            </a:r>
            <a:r>
              <a:rPr lang="pl-PL" u="sng" dirty="0" smtClean="0">
                <a:solidFill>
                  <a:srgbClr val="C00000"/>
                </a:solidFill>
              </a:rPr>
              <a:t>stanowionego/ustawowego</a:t>
            </a:r>
            <a:r>
              <a:rPr lang="pl-PL" dirty="0" smtClean="0"/>
              <a:t> prawa pracy gwarantują: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>
              <a:buNone/>
            </a:pPr>
            <a:r>
              <a:rPr lang="pl-PL" b="1" dirty="0" smtClean="0"/>
              <a:t>Minimum praw </a:t>
            </a:r>
          </a:p>
          <a:p>
            <a:pPr marL="109728" indent="0">
              <a:buNone/>
            </a:pPr>
            <a:r>
              <a:rPr lang="pl-PL" b="1" dirty="0" smtClean="0"/>
              <a:t>pracowniczych</a:t>
            </a:r>
          </a:p>
          <a:p>
            <a:pPr marL="109728" indent="0" algn="r">
              <a:buNone/>
            </a:pPr>
            <a:r>
              <a:rPr lang="pl-PL" b="1" dirty="0" smtClean="0"/>
              <a:t>Maksimum obowiązków</a:t>
            </a:r>
          </a:p>
          <a:p>
            <a:pPr marL="109728" indent="0" algn="r">
              <a:buNone/>
            </a:pPr>
            <a:r>
              <a:rPr lang="pl-PL" b="1" dirty="0" smtClean="0"/>
              <a:t>pracowniczych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051720" y="3356992"/>
            <a:ext cx="252028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572000" y="3356992"/>
            <a:ext cx="2160240" cy="12241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643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A zatem</a:t>
            </a:r>
          </a:p>
          <a:p>
            <a:pPr marL="109728" indent="0" algn="ctr">
              <a:buNone/>
            </a:pPr>
            <a:r>
              <a:rPr lang="pl-PL" dirty="0" smtClean="0"/>
              <a:t>postanowienia </a:t>
            </a:r>
            <a:r>
              <a:rPr lang="pl-PL" u="sng" dirty="0" smtClean="0">
                <a:solidFill>
                  <a:srgbClr val="FF0000"/>
                </a:solidFill>
              </a:rPr>
              <a:t>autonomicznego prawa pracy </a:t>
            </a:r>
            <a:r>
              <a:rPr lang="pl-PL" dirty="0" smtClean="0"/>
              <a:t>mogą ustanawiać: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>
              <a:buNone/>
            </a:pPr>
            <a:r>
              <a:rPr lang="pl-PL" b="1" dirty="0" smtClean="0"/>
              <a:t>więcej praw</a:t>
            </a:r>
          </a:p>
          <a:p>
            <a:pPr marL="109728" indent="0" algn="r">
              <a:buNone/>
            </a:pPr>
            <a:r>
              <a:rPr lang="pl-PL" b="1" dirty="0" smtClean="0"/>
              <a:t>mniej obowiązków</a:t>
            </a:r>
          </a:p>
          <a:p>
            <a:pPr marL="109728" indent="0" algn="r">
              <a:buNone/>
            </a:pPr>
            <a:endParaRPr lang="pl-PL" b="1" dirty="0"/>
          </a:p>
          <a:p>
            <a:pPr marL="109728" indent="0" algn="ctr">
              <a:buNone/>
            </a:pPr>
            <a:r>
              <a:rPr lang="pl-PL" dirty="0" smtClean="0"/>
              <a:t>… mogą działać korzystniej dla pracowników niż ustawowe prawo pracy</a:t>
            </a:r>
            <a:endParaRPr lang="pl-PL" b="1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3600" i="1" u="sng" dirty="0" smtClean="0"/>
              <a:t>Źródła prawa pracy</a:t>
            </a:r>
            <a:endParaRPr lang="pl-PL" sz="36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051720" y="3356992"/>
            <a:ext cx="252028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572000" y="3356992"/>
            <a:ext cx="2304256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49797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81</TotalTime>
  <Words>353</Words>
  <Application>Microsoft Office PowerPoint</Application>
  <PresentationFormat>Pokaz na ekranie (4:3)</PresentationFormat>
  <Paragraphs>129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1" baseType="lpstr">
      <vt:lpstr>Lucida Sans Unicode</vt:lpstr>
      <vt:lpstr>Verdana</vt:lpstr>
      <vt:lpstr>Wingdings 2</vt:lpstr>
      <vt:lpstr>Wingdings 3</vt:lpstr>
      <vt:lpstr>Hol</vt:lpstr>
      <vt:lpstr>Źródła prawa pracy</vt:lpstr>
      <vt:lpstr>Źródła prawa pracy</vt:lpstr>
      <vt:lpstr>Źródła prawa pracy</vt:lpstr>
      <vt:lpstr>Źródła prawa pracy</vt:lpstr>
      <vt:lpstr>Źródła prawa pracy</vt:lpstr>
      <vt:lpstr>Źródła prawa pracy</vt:lpstr>
      <vt:lpstr>Źródła prawa pracy</vt:lpstr>
      <vt:lpstr>Źródła prawa pracy</vt:lpstr>
      <vt:lpstr>Źródła prawa pracy</vt:lpstr>
      <vt:lpstr>Źródła prawa pracy</vt:lpstr>
      <vt:lpstr>Źródła prawa pracy</vt:lpstr>
      <vt:lpstr>Źródła prawa pracy</vt:lpstr>
      <vt:lpstr>Źródła prawa pracy</vt:lpstr>
      <vt:lpstr>Źródła prawa pracy</vt:lpstr>
      <vt:lpstr>Źródła prawa pracy</vt:lpstr>
      <vt:lpstr>Źródła prawa pracy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Źródła prawa pracy</dc:title>
  <dc:creator>Jacek</dc:creator>
  <cp:lastModifiedBy>Jacek Borowicz</cp:lastModifiedBy>
  <cp:revision>11</cp:revision>
  <dcterms:created xsi:type="dcterms:W3CDTF">2014-11-03T18:01:59Z</dcterms:created>
  <dcterms:modified xsi:type="dcterms:W3CDTF">2017-03-20T10:58:07Z</dcterms:modified>
</cp:coreProperties>
</file>