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3" r:id="rId8"/>
    <p:sldId id="261" r:id="rId9"/>
    <p:sldId id="262" r:id="rId10"/>
    <p:sldId id="264"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2016-03-05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2016-03-05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2016-03-05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2016-03-05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2016-03-05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2016-03-05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2016-03-05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2016-03-05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2016-03-05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2016-03-05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2016-03-05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2016-03-05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188640"/>
            <a:ext cx="7772400" cy="1470025"/>
          </a:xfrm>
        </p:spPr>
        <p:txBody>
          <a:bodyPr/>
          <a:lstStyle/>
          <a:p>
            <a:r>
              <a:rPr lang="pl-PL" b="1" dirty="0" smtClean="0"/>
              <a:t>Formy rozstrzygnięcia sprawy </a:t>
            </a:r>
            <a:r>
              <a:rPr lang="pl-PL" sz="4000" b="1" dirty="0" smtClean="0"/>
              <a:t>administracyjnej</a:t>
            </a:r>
            <a:endParaRPr lang="pl-PL" sz="4000" b="1" dirty="0"/>
          </a:p>
        </p:txBody>
      </p:sp>
      <p:sp>
        <p:nvSpPr>
          <p:cNvPr id="3" name="Podtytuł 2"/>
          <p:cNvSpPr>
            <a:spLocks noGrp="1"/>
          </p:cNvSpPr>
          <p:nvPr>
            <p:ph type="subTitle" idx="1"/>
          </p:nvPr>
        </p:nvSpPr>
        <p:spPr>
          <a:xfrm>
            <a:off x="2734103" y="5013176"/>
            <a:ext cx="6400800" cy="1752600"/>
          </a:xfrm>
        </p:spPr>
        <p:txBody>
          <a:bodyPr>
            <a:normAutofit fontScale="92500" lnSpcReduction="10000"/>
          </a:bodyPr>
          <a:lstStyle/>
          <a:p>
            <a:pPr algn="r"/>
            <a:endParaRPr lang="pl-PL" sz="2400" dirty="0" smtClean="0">
              <a:solidFill>
                <a:schemeClr val="tx2">
                  <a:lumMod val="50000"/>
                </a:schemeClr>
              </a:solidFill>
            </a:endParaRPr>
          </a:p>
          <a:p>
            <a:pPr algn="r"/>
            <a:endParaRPr lang="pl-PL" sz="2000" dirty="0" smtClean="0">
              <a:solidFill>
                <a:schemeClr val="tx2">
                  <a:lumMod val="50000"/>
                </a:schemeClr>
              </a:solidFill>
            </a:endParaRPr>
          </a:p>
          <a:p>
            <a:pPr algn="r"/>
            <a:r>
              <a:rPr lang="pl-PL" sz="2000" dirty="0" smtClean="0">
                <a:solidFill>
                  <a:schemeClr val="tx2">
                    <a:lumMod val="50000"/>
                  </a:schemeClr>
                </a:solidFill>
              </a:rPr>
              <a:t>oprac</a:t>
            </a:r>
            <a:r>
              <a:rPr lang="pl-PL" sz="2000" dirty="0">
                <a:solidFill>
                  <a:schemeClr val="tx2">
                    <a:lumMod val="50000"/>
                  </a:schemeClr>
                </a:solidFill>
              </a:rPr>
              <a:t>. mgr Łukasz </a:t>
            </a:r>
            <a:r>
              <a:rPr lang="pl-PL" sz="2000" dirty="0" smtClean="0">
                <a:solidFill>
                  <a:schemeClr val="tx2">
                    <a:lumMod val="50000"/>
                  </a:schemeClr>
                </a:solidFill>
              </a:rPr>
              <a:t>Kląskała</a:t>
            </a:r>
          </a:p>
          <a:p>
            <a:pPr algn="r"/>
            <a:r>
              <a:rPr lang="pl-PL" sz="2000" dirty="0" smtClean="0">
                <a:solidFill>
                  <a:schemeClr val="tx2">
                    <a:lumMod val="50000"/>
                  </a:schemeClr>
                </a:solidFill>
              </a:rPr>
              <a:t>Zakład </a:t>
            </a:r>
            <a:r>
              <a:rPr lang="pl-PL" sz="2000" dirty="0">
                <a:solidFill>
                  <a:schemeClr val="tx2">
                    <a:lumMod val="50000"/>
                  </a:schemeClr>
                </a:solidFill>
              </a:rPr>
              <a:t>Postępowania Administracyjnego </a:t>
            </a:r>
          </a:p>
          <a:p>
            <a:pPr algn="r"/>
            <a:r>
              <a:rPr lang="pl-PL" sz="2000" dirty="0">
                <a:solidFill>
                  <a:schemeClr val="tx2">
                    <a:lumMod val="50000"/>
                  </a:schemeClr>
                </a:solidFill>
              </a:rPr>
              <a:t>i Sądownictwa Administracyjnego</a:t>
            </a:r>
          </a:p>
          <a:p>
            <a:endParaRPr lang="pl-PL" sz="2000" dirty="0"/>
          </a:p>
        </p:txBody>
      </p:sp>
    </p:spTree>
    <p:extLst>
      <p:ext uri="{BB962C8B-B14F-4D97-AF65-F5344CB8AC3E}">
        <p14:creationId xmlns:p14="http://schemas.microsoft.com/office/powerpoint/2010/main" val="128595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6632"/>
            <a:ext cx="8712968" cy="6624736"/>
          </a:xfrm>
        </p:spPr>
        <p:txBody>
          <a:bodyPr>
            <a:normAutofit fontScale="92500"/>
          </a:bodyPr>
          <a:lstStyle/>
          <a:p>
            <a:pPr marL="0" indent="0">
              <a:buNone/>
            </a:pPr>
            <a:r>
              <a:rPr lang="pl-PL" dirty="0"/>
              <a:t>Skutki prawne ugody: takie same jak decyzji wydanej w toku postępowania </a:t>
            </a:r>
            <a:r>
              <a:rPr lang="pl-PL" dirty="0" smtClean="0"/>
              <a:t>administracyjnego (art. 121 k.p.a.)</a:t>
            </a:r>
          </a:p>
          <a:p>
            <a:pPr marL="0" indent="0">
              <a:buNone/>
            </a:pPr>
            <a:r>
              <a:rPr lang="pl-PL" dirty="0" smtClean="0"/>
              <a:t>Doręczenie stronom odpisu ugody wraz z postanowieniem o jej zatwierdzeniu powoduje związanie nią stron i organu administracji publicznej</a:t>
            </a:r>
          </a:p>
          <a:p>
            <a:pPr marL="0" indent="0">
              <a:buNone/>
            </a:pPr>
            <a:r>
              <a:rPr lang="pl-PL" dirty="0" smtClean="0"/>
              <a:t>Ugoda korzysta z domniemania prawidłowości, tak samo jak postanowienie o jej zatwierdzeniu</a:t>
            </a:r>
          </a:p>
          <a:p>
            <a:pPr marL="0" indent="0">
              <a:buNone/>
            </a:pPr>
            <a:r>
              <a:rPr lang="pl-PL" dirty="0" smtClean="0"/>
              <a:t>Szczególne skutki procesowe w przypadku zawarcia ugody w postępowaniu odwoławczym – w dacie, w której staje się ostateczne postanowienie o jej zatwierdzeniu, traci moc decyzja organu I instancji, o czym zamieszcza się wzmiankę w postanowieniu (art. 119 §</a:t>
            </a:r>
            <a:r>
              <a:rPr lang="pl-PL" smtClean="0"/>
              <a:t>2 k.p.a.)</a:t>
            </a:r>
            <a:endParaRPr lang="pl-PL" dirty="0" smtClean="0"/>
          </a:p>
          <a:p>
            <a:pPr marL="0" indent="0">
              <a:buNone/>
            </a:pPr>
            <a:endParaRPr lang="pl-PL" dirty="0"/>
          </a:p>
        </p:txBody>
      </p:sp>
    </p:spTree>
    <p:extLst>
      <p:ext uri="{BB962C8B-B14F-4D97-AF65-F5344CB8AC3E}">
        <p14:creationId xmlns:p14="http://schemas.microsoft.com/office/powerpoint/2010/main" val="313186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013576" cy="926976"/>
          </a:xfrm>
        </p:spPr>
        <p:txBody>
          <a:bodyPr/>
          <a:lstStyle/>
          <a:p>
            <a:r>
              <a:rPr lang="pl-PL" b="1" dirty="0" smtClean="0"/>
              <a:t>Decyzja administracyjna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Akt końcowy postępowania – konkretyzacja prawa materialnego na podstawie ustaleń faktycznych i prawnych poczynionych w wyniku czynności procesowych</a:t>
            </a:r>
          </a:p>
          <a:p>
            <a:pPr marL="0" indent="0">
              <a:buNone/>
            </a:pPr>
            <a:endParaRPr lang="pl-PL" dirty="0" smtClean="0"/>
          </a:p>
          <a:p>
            <a:pPr marL="0" indent="0">
              <a:buNone/>
            </a:pPr>
            <a:r>
              <a:rPr lang="pl-PL" dirty="0" smtClean="0"/>
              <a:t>Ustanawia jednostkową normę prawną, która nadaje lub ustala indywidualne uprawnienia lub obowiązki lub usuwa spór co do prawa albo stwierdza niedopuszczalność orzekania co do istoty sprawy</a:t>
            </a:r>
          </a:p>
          <a:p>
            <a:pPr marL="0" indent="0">
              <a:buNone/>
            </a:pPr>
            <a:endParaRPr lang="pl-PL" dirty="0" smtClean="0"/>
          </a:p>
          <a:p>
            <a:pPr marL="0" indent="0">
              <a:buNone/>
            </a:pPr>
            <a:r>
              <a:rPr lang="pl-PL" dirty="0" smtClean="0"/>
              <a:t>O istocie decyzji przesądza nie nazwa (np. zezwolenie</a:t>
            </a:r>
            <a:r>
              <a:rPr lang="pl-PL" dirty="0"/>
              <a:t>, pozwolenie, zgoda, koncesja</a:t>
            </a:r>
            <a:r>
              <a:rPr lang="pl-PL" dirty="0" smtClean="0"/>
              <a:t>), lecz jej treść</a:t>
            </a:r>
          </a:p>
          <a:p>
            <a:pPr marL="0" indent="0">
              <a:buNone/>
            </a:pPr>
            <a:endParaRPr lang="pl-PL" dirty="0" smtClean="0"/>
          </a:p>
          <a:p>
            <a:pPr marL="0" indent="0">
              <a:buNone/>
            </a:pPr>
            <a:r>
              <a:rPr lang="pl-PL" dirty="0" smtClean="0"/>
              <a:t>Domniemanie prawidłowości decyzji</a:t>
            </a:r>
            <a:endParaRPr lang="pl-PL" dirty="0"/>
          </a:p>
        </p:txBody>
      </p:sp>
    </p:spTree>
    <p:extLst>
      <p:ext uri="{BB962C8B-B14F-4D97-AF65-F5344CB8AC3E}">
        <p14:creationId xmlns:p14="http://schemas.microsoft.com/office/powerpoint/2010/main" val="407036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712968" cy="6480720"/>
          </a:xfrm>
        </p:spPr>
        <p:txBody>
          <a:bodyPr>
            <a:normAutofit fontScale="77500" lnSpcReduction="20000"/>
          </a:bodyPr>
          <a:lstStyle/>
          <a:p>
            <a:pPr marL="0" indent="0">
              <a:buNone/>
            </a:pPr>
            <a:r>
              <a:rPr lang="pl-PL" sz="4600" b="1" dirty="0" smtClean="0"/>
              <a:t>Elementy decyzji </a:t>
            </a:r>
            <a:r>
              <a:rPr lang="pl-PL" sz="4600" dirty="0" smtClean="0"/>
              <a:t>(art. 107 </a:t>
            </a:r>
            <a:r>
              <a:rPr lang="pl-PL" sz="4600" dirty="0"/>
              <a:t> </a:t>
            </a:r>
            <a:r>
              <a:rPr lang="pl-PL" sz="4600" dirty="0" smtClean="0"/>
              <a:t>§1 k.p.a.):</a:t>
            </a:r>
          </a:p>
          <a:p>
            <a:pPr marL="0" indent="0">
              <a:buNone/>
            </a:pPr>
            <a:endParaRPr lang="pl-PL" dirty="0" smtClean="0"/>
          </a:p>
          <a:p>
            <a:pPr marL="0" indent="0">
              <a:buNone/>
            </a:pPr>
            <a:r>
              <a:rPr lang="pl-PL" dirty="0" smtClean="0"/>
              <a:t>1.Oznaczenie organu administracji publicznej</a:t>
            </a:r>
          </a:p>
          <a:p>
            <a:pPr marL="0" indent="0">
              <a:buNone/>
            </a:pPr>
            <a:r>
              <a:rPr lang="pl-PL" dirty="0" smtClean="0"/>
              <a:t>2. Data wydania</a:t>
            </a:r>
          </a:p>
          <a:p>
            <a:pPr marL="0" indent="0">
              <a:buNone/>
            </a:pPr>
            <a:r>
              <a:rPr lang="pl-PL" dirty="0" smtClean="0"/>
              <a:t>3. Oznaczenie strony lub stron</a:t>
            </a:r>
          </a:p>
          <a:p>
            <a:pPr marL="0" indent="0">
              <a:buNone/>
            </a:pPr>
            <a:r>
              <a:rPr lang="pl-PL" dirty="0" smtClean="0"/>
              <a:t>4. Powołanie podstawy prawnej</a:t>
            </a:r>
          </a:p>
          <a:p>
            <a:pPr marL="0" indent="0">
              <a:buNone/>
            </a:pPr>
            <a:r>
              <a:rPr lang="pl-PL" dirty="0" smtClean="0"/>
              <a:t>5. Rozstrzygnięcie</a:t>
            </a:r>
          </a:p>
          <a:p>
            <a:pPr marL="0" indent="0">
              <a:buNone/>
            </a:pPr>
            <a:r>
              <a:rPr lang="pl-PL" dirty="0" smtClean="0"/>
              <a:t>6. Uzasadnienie faktyczne i prawne</a:t>
            </a:r>
          </a:p>
          <a:p>
            <a:pPr marL="0" indent="0">
              <a:buNone/>
            </a:pPr>
            <a:r>
              <a:rPr lang="pl-PL" dirty="0" smtClean="0"/>
              <a:t>7. Pouczenie, czy i w jakim trybie służy odwołanie</a:t>
            </a:r>
          </a:p>
          <a:p>
            <a:pPr marL="0" indent="0">
              <a:buNone/>
            </a:pPr>
            <a:r>
              <a:rPr lang="pl-PL" dirty="0" smtClean="0"/>
              <a:t>8. Podpis z podaniem imienia i nazwiska oraz stanowiska osoby upoważnionej do wydania decyzji lub jeżeli decyzja ma postać dok. elektronicznego, powinna być opatrzona bezpiecznym podpisem elektronicznym</a:t>
            </a:r>
          </a:p>
          <a:p>
            <a:pPr marL="0" indent="0">
              <a:buNone/>
            </a:pPr>
            <a:r>
              <a:rPr lang="pl-PL" dirty="0" smtClean="0"/>
              <a:t>9. Decyzja, w stosunku do której może być wniesione powództwo do sądu powszechnego lub skarga do sądu administracyjnego, powinna zawierać ponadto pouczenie o dopuszczalności wniesienia powództwa lub skargi</a:t>
            </a:r>
          </a:p>
          <a:p>
            <a:pPr marL="0" indent="0">
              <a:buNone/>
            </a:pPr>
            <a:endParaRPr lang="pl-PL" dirty="0"/>
          </a:p>
        </p:txBody>
      </p:sp>
    </p:spTree>
    <p:extLst>
      <p:ext uri="{BB962C8B-B14F-4D97-AF65-F5344CB8AC3E}">
        <p14:creationId xmlns:p14="http://schemas.microsoft.com/office/powerpoint/2010/main" val="204015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40298" y="21782"/>
            <a:ext cx="4887377" cy="6836218"/>
          </a:xfrm>
        </p:spPr>
      </p:pic>
    </p:spTree>
    <p:extLst>
      <p:ext uri="{BB962C8B-B14F-4D97-AF65-F5344CB8AC3E}">
        <p14:creationId xmlns:p14="http://schemas.microsoft.com/office/powerpoint/2010/main" val="119990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784976" cy="6480720"/>
          </a:xfrm>
        </p:spPr>
        <p:txBody>
          <a:bodyPr>
            <a:normAutofit fontScale="85000" lnSpcReduction="10000"/>
          </a:bodyPr>
          <a:lstStyle/>
          <a:p>
            <a:pPr marL="0" indent="0">
              <a:buNone/>
            </a:pPr>
            <a:r>
              <a:rPr lang="pl-PL" b="1" dirty="0" smtClean="0"/>
              <a:t>Rygor natychmiastowej wykonalności:</a:t>
            </a:r>
          </a:p>
          <a:p>
            <a:pPr marL="0" indent="0">
              <a:buNone/>
            </a:pPr>
            <a:r>
              <a:rPr lang="pl-PL" dirty="0" smtClean="0"/>
              <a:t>Decyzji, od której służy odwołanie, może być nadany rygor natychmiastowej wykonalności. Przesłanki: jest to niezbędne ze względu na ochronę zdrowia lub życia ludzkiego albo dla zabezpieczenia gospodarstwa narodowego przed ciężkimi stratami, bądź też ze względu na inny interes społeczny lub wyjątkowo ważny interes strony</a:t>
            </a:r>
          </a:p>
          <a:p>
            <a:pPr marL="0" indent="0">
              <a:buNone/>
            </a:pPr>
            <a:r>
              <a:rPr lang="pl-PL" b="1" dirty="0" smtClean="0"/>
              <a:t>Doręczenie decyzji: </a:t>
            </a:r>
            <a:r>
              <a:rPr lang="pl-PL" dirty="0" smtClean="0"/>
              <a:t>na piśmie lub za pomocą środków komunikacji elektronicznej</a:t>
            </a:r>
          </a:p>
          <a:p>
            <a:pPr marL="0" indent="0">
              <a:buNone/>
            </a:pPr>
            <a:r>
              <a:rPr lang="pl-PL" b="1" dirty="0" smtClean="0"/>
              <a:t>Związanie organu decyzją: </a:t>
            </a:r>
            <a:r>
              <a:rPr lang="pl-PL" dirty="0" smtClean="0"/>
              <a:t>od chwili jej doręczenia lub ogłoszenia stronie, o ile kodeks nie stanowi inaczej, możliwość uzupełnienia i sprostowania decyzji w terminie 14 dni od doręczenia stronie lub ogłoszenia decyzji</a:t>
            </a:r>
          </a:p>
          <a:p>
            <a:pPr marL="0" indent="0">
              <a:buNone/>
            </a:pPr>
            <a:r>
              <a:rPr lang="pl-PL" b="1" dirty="0" smtClean="0"/>
              <a:t>Błędne pouczenie </a:t>
            </a:r>
            <a:r>
              <a:rPr lang="pl-PL" dirty="0" smtClean="0"/>
              <a:t>w decyzji nie może szkodzić stronie, która się do niego zastosowała</a:t>
            </a:r>
            <a:endParaRPr lang="pl-PL" dirty="0"/>
          </a:p>
        </p:txBody>
      </p:sp>
    </p:spTree>
    <p:extLst>
      <p:ext uri="{BB962C8B-B14F-4D97-AF65-F5344CB8AC3E}">
        <p14:creationId xmlns:p14="http://schemas.microsoft.com/office/powerpoint/2010/main" val="11389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6632"/>
            <a:ext cx="7992888" cy="648072"/>
          </a:xfrm>
        </p:spPr>
        <p:txBody>
          <a:bodyPr>
            <a:normAutofit/>
          </a:bodyPr>
          <a:lstStyle/>
          <a:p>
            <a:r>
              <a:rPr lang="pl-PL" sz="3600" b="1" dirty="0" smtClean="0"/>
              <a:t>Postanowienie</a:t>
            </a:r>
            <a:endParaRPr lang="pl-PL" sz="3600" b="1" dirty="0"/>
          </a:p>
        </p:txBody>
      </p:sp>
      <p:sp>
        <p:nvSpPr>
          <p:cNvPr id="3" name="Symbol zastępczy zawartości 2"/>
          <p:cNvSpPr>
            <a:spLocks noGrp="1"/>
          </p:cNvSpPr>
          <p:nvPr>
            <p:ph idx="1"/>
          </p:nvPr>
        </p:nvSpPr>
        <p:spPr>
          <a:xfrm>
            <a:off x="251520" y="764704"/>
            <a:ext cx="8712968" cy="5832648"/>
          </a:xfrm>
        </p:spPr>
        <p:txBody>
          <a:bodyPr>
            <a:normAutofit fontScale="92500" lnSpcReduction="10000"/>
          </a:bodyPr>
          <a:lstStyle/>
          <a:p>
            <a:pPr marL="0" indent="0">
              <a:buNone/>
            </a:pPr>
            <a:r>
              <a:rPr lang="pl-PL" dirty="0" smtClean="0"/>
              <a:t>Niejednorodna grupa aktów, zróżnicowanych ze względu na przedmiot i zaskarżalność, od niektórych służy zażalenie, niektóre nie są w ogóle zaskarżalne</a:t>
            </a:r>
          </a:p>
          <a:p>
            <a:pPr marL="0" indent="0">
              <a:buNone/>
            </a:pPr>
            <a:r>
              <a:rPr lang="pl-PL" dirty="0" smtClean="0"/>
              <a:t>Mają charakter procesowy</a:t>
            </a:r>
          </a:p>
          <a:p>
            <a:pPr marL="0" indent="0">
              <a:buNone/>
            </a:pPr>
            <a:r>
              <a:rPr lang="pl-PL" dirty="0" smtClean="0"/>
              <a:t>4 kategorie postanowień:</a:t>
            </a:r>
          </a:p>
          <a:p>
            <a:pPr marL="514350" indent="-514350">
              <a:buAutoNum type="arabicPeriod"/>
            </a:pPr>
            <a:r>
              <a:rPr lang="pl-PL" dirty="0"/>
              <a:t>ś</a:t>
            </a:r>
            <a:r>
              <a:rPr lang="pl-PL" dirty="0" smtClean="0"/>
              <a:t>ciśle procesowe</a:t>
            </a:r>
          </a:p>
          <a:p>
            <a:pPr marL="514350" indent="-514350">
              <a:buAutoNum type="arabicPeriod"/>
            </a:pPr>
            <a:r>
              <a:rPr lang="pl-PL" dirty="0"/>
              <a:t>p</a:t>
            </a:r>
            <a:r>
              <a:rPr lang="pl-PL" dirty="0" smtClean="0"/>
              <a:t>rocesowe, wpływające na dalszy bieg postępowania</a:t>
            </a:r>
          </a:p>
          <a:p>
            <a:pPr marL="514350" indent="-514350">
              <a:buAutoNum type="arabicPeriod"/>
            </a:pPr>
            <a:r>
              <a:rPr lang="pl-PL" dirty="0"/>
              <a:t>o</a:t>
            </a:r>
            <a:r>
              <a:rPr lang="pl-PL" dirty="0" smtClean="0"/>
              <a:t>dnoszące się do istoty sprawy lub wywierające skutek materialnoprawny</a:t>
            </a:r>
          </a:p>
          <a:p>
            <a:pPr marL="514350" indent="-514350">
              <a:buAutoNum type="arabicPeriod"/>
            </a:pPr>
            <a:r>
              <a:rPr lang="pl-PL" dirty="0"/>
              <a:t>w</a:t>
            </a:r>
            <a:r>
              <a:rPr lang="pl-PL" dirty="0" smtClean="0"/>
              <a:t>ydawane poza ramami post. ogólnego, np. co do zaświadczeń</a:t>
            </a:r>
          </a:p>
        </p:txBody>
      </p:sp>
    </p:spTree>
    <p:extLst>
      <p:ext uri="{BB962C8B-B14F-4D97-AF65-F5344CB8AC3E}">
        <p14:creationId xmlns:p14="http://schemas.microsoft.com/office/powerpoint/2010/main" val="182405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640960" cy="6408712"/>
          </a:xfrm>
        </p:spPr>
        <p:txBody>
          <a:bodyPr/>
          <a:lstStyle/>
          <a:p>
            <a:pPr marL="0" indent="0">
              <a:buNone/>
            </a:pPr>
            <a:r>
              <a:rPr lang="pl-PL" dirty="0" smtClean="0"/>
              <a:t>Elementy postanowienia: generalnie takie same jak decyzji</a:t>
            </a:r>
          </a:p>
          <a:p>
            <a:pPr marL="0" indent="0">
              <a:buNone/>
            </a:pPr>
            <a:endParaRPr lang="pl-PL" dirty="0" smtClean="0"/>
          </a:p>
          <a:p>
            <a:pPr marL="0" indent="0">
              <a:buNone/>
            </a:pPr>
            <a:r>
              <a:rPr lang="pl-PL" dirty="0" smtClean="0"/>
              <a:t>Dodatkowo: postanowienie powinno zawierać uzasadnienie faktyczne i prawne, jeżeli służy na nie zażalenie lub skarga do sądu administracyjnego oraz gdy wydane zostało na skutek zażalenia na postanowienie</a:t>
            </a:r>
            <a:endParaRPr lang="pl-PL" dirty="0"/>
          </a:p>
        </p:txBody>
      </p:sp>
    </p:spTree>
    <p:extLst>
      <p:ext uri="{BB962C8B-B14F-4D97-AF65-F5344CB8AC3E}">
        <p14:creationId xmlns:p14="http://schemas.microsoft.com/office/powerpoint/2010/main" val="1376439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88640"/>
            <a:ext cx="8568952" cy="6480720"/>
          </a:xfrm>
        </p:spPr>
        <p:txBody>
          <a:bodyPr>
            <a:normAutofit fontScale="85000" lnSpcReduction="20000"/>
          </a:bodyPr>
          <a:lstStyle/>
          <a:p>
            <a:pPr marL="0" indent="0">
              <a:buNone/>
            </a:pPr>
            <a:r>
              <a:rPr lang="pl-PL" dirty="0"/>
              <a:t>W</a:t>
            </a:r>
            <a:r>
              <a:rPr lang="pl-PL" dirty="0" smtClean="0"/>
              <a:t>ydawane na podstawie przepisów prawa procesowego w odróżnieniu od decyzji wydawanych na podstawie prawa materialnego</a:t>
            </a:r>
          </a:p>
          <a:p>
            <a:pPr marL="0" indent="0">
              <a:buNone/>
            </a:pPr>
            <a:endParaRPr lang="pl-PL" dirty="0"/>
          </a:p>
          <a:p>
            <a:pPr marL="0" indent="0">
              <a:buNone/>
            </a:pPr>
            <a:r>
              <a:rPr lang="pl-PL" dirty="0" smtClean="0"/>
              <a:t>Dotyczą poszczególnych kwestii wynikających w toku postępowania, lecz nie rozstrzygają o istocie sprawy, chyba że przepisy kodeksu stanowią inaczej</a:t>
            </a:r>
          </a:p>
          <a:p>
            <a:pPr marL="0" indent="0">
              <a:buNone/>
            </a:pPr>
            <a:endParaRPr lang="pl-PL" dirty="0"/>
          </a:p>
          <a:p>
            <a:pPr marL="0" indent="0">
              <a:buNone/>
            </a:pPr>
            <a:r>
              <a:rPr lang="pl-PL" dirty="0" smtClean="0"/>
              <a:t>Szerszy krąg adresatów: strony, podmioty na prawach strony, świadkowie, biegli, osoby trzecie uczestniczące w postępowaniu w odróżnieniu od decyzji, która jest kierowana tylko do strony</a:t>
            </a:r>
          </a:p>
          <a:p>
            <a:pPr marL="0" indent="0">
              <a:buNone/>
            </a:pPr>
            <a:endParaRPr lang="pl-PL" dirty="0"/>
          </a:p>
          <a:p>
            <a:pPr marL="0" indent="0">
              <a:buNone/>
            </a:pPr>
            <a:r>
              <a:rPr lang="pl-PL" dirty="0" smtClean="0"/>
              <a:t>Postanowienia ogłasza się co do zasady ustnie z utrwaleniem w protokole, na piśmie doręcza się tylko te, które mogą być zaskarżone na drodze administracyjnej lub sądowej</a:t>
            </a:r>
            <a:endParaRPr lang="pl-PL" dirty="0"/>
          </a:p>
        </p:txBody>
      </p:sp>
    </p:spTree>
    <p:extLst>
      <p:ext uri="{BB962C8B-B14F-4D97-AF65-F5344CB8AC3E}">
        <p14:creationId xmlns:p14="http://schemas.microsoft.com/office/powerpoint/2010/main" val="412289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188640"/>
            <a:ext cx="6984776" cy="864096"/>
          </a:xfrm>
        </p:spPr>
        <p:txBody>
          <a:bodyPr>
            <a:normAutofit/>
          </a:bodyPr>
          <a:lstStyle/>
          <a:p>
            <a:r>
              <a:rPr lang="pl-PL" b="1" dirty="0" smtClean="0"/>
              <a:t>Ugoda</a:t>
            </a:r>
            <a:endParaRPr lang="pl-PL" b="1" dirty="0"/>
          </a:p>
        </p:txBody>
      </p:sp>
      <p:sp>
        <p:nvSpPr>
          <p:cNvPr id="3" name="Symbol zastępczy zawartości 2"/>
          <p:cNvSpPr>
            <a:spLocks noGrp="1"/>
          </p:cNvSpPr>
          <p:nvPr>
            <p:ph idx="1"/>
          </p:nvPr>
        </p:nvSpPr>
        <p:spPr>
          <a:xfrm>
            <a:off x="179512" y="1052736"/>
            <a:ext cx="8712968" cy="5544616"/>
          </a:xfrm>
        </p:spPr>
        <p:txBody>
          <a:bodyPr>
            <a:normAutofit fontScale="85000" lnSpcReduction="20000"/>
          </a:bodyPr>
          <a:lstStyle/>
          <a:p>
            <a:pPr marL="0" indent="0">
              <a:buNone/>
            </a:pPr>
            <a:r>
              <a:rPr lang="pl-PL" dirty="0" smtClean="0"/>
              <a:t>Wywiera wiele skutków procesowych</a:t>
            </a:r>
          </a:p>
          <a:p>
            <a:pPr marL="0" indent="0">
              <a:buNone/>
            </a:pPr>
            <a:r>
              <a:rPr lang="pl-PL" dirty="0" smtClean="0"/>
              <a:t>Może mieć formę tylko pisemną, a jej zawarcie utrwala się w protokole (art. 117 </a:t>
            </a:r>
            <a:r>
              <a:rPr lang="pl-PL" dirty="0"/>
              <a:t> </a:t>
            </a:r>
            <a:r>
              <a:rPr lang="pl-PL" dirty="0" smtClean="0"/>
              <a:t>§1 k.p.a.)</a:t>
            </a:r>
          </a:p>
          <a:p>
            <a:pPr marL="0" indent="0">
              <a:buNone/>
            </a:pPr>
            <a:r>
              <a:rPr lang="pl-PL" dirty="0" smtClean="0"/>
              <a:t>Możliwość zawarcia ugody – przesłanki: sprawa musi toczyć się przed organem administracji publicznej, gdy przemawia za tym charakter sprawy, przyczyni się do uproszczenia lub przyspieszenia postępowania, nie sprzeciwia się temu przepis prawa</a:t>
            </a:r>
          </a:p>
          <a:p>
            <a:pPr marL="0" indent="0">
              <a:buNone/>
            </a:pPr>
            <a:r>
              <a:rPr lang="pl-PL" dirty="0" smtClean="0"/>
              <a:t>Wymaga zatwierdzenia przez organ, przed którym została zawarta</a:t>
            </a:r>
          </a:p>
          <a:p>
            <a:pPr marL="0" indent="0">
              <a:buNone/>
            </a:pPr>
            <a:r>
              <a:rPr lang="pl-PL" dirty="0" smtClean="0"/>
              <a:t>Zatwierdzenie ugody ma formę postanowienia, na które służy zażalenie</a:t>
            </a:r>
          </a:p>
          <a:p>
            <a:pPr marL="0" indent="0">
              <a:buNone/>
            </a:pPr>
            <a:r>
              <a:rPr lang="pl-PL" dirty="0" smtClean="0"/>
              <a:t>Ugoda staje się wykonalna z dniem, w którym postanowienie o jej zatwierdzeniu stało się ostateczne</a:t>
            </a:r>
          </a:p>
        </p:txBody>
      </p:sp>
    </p:spTree>
    <p:extLst>
      <p:ext uri="{BB962C8B-B14F-4D97-AF65-F5344CB8AC3E}">
        <p14:creationId xmlns:p14="http://schemas.microsoft.com/office/powerpoint/2010/main" val="29507129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693</Words>
  <Application>Microsoft Office PowerPoint</Application>
  <PresentationFormat>Pokaz na ekranie (4:3)</PresentationFormat>
  <Paragraphs>59</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Motyw pakietu Office</vt:lpstr>
      <vt:lpstr>Formy rozstrzygnięcia sprawy administracyjnej</vt:lpstr>
      <vt:lpstr>Decyzja administracyjna</vt:lpstr>
      <vt:lpstr>Prezentacja programu PowerPoint</vt:lpstr>
      <vt:lpstr>Prezentacja programu PowerPoint</vt:lpstr>
      <vt:lpstr>Prezentacja programu PowerPoint</vt:lpstr>
      <vt:lpstr>Postanowienie</vt:lpstr>
      <vt:lpstr>Prezentacja programu PowerPoint</vt:lpstr>
      <vt:lpstr>Prezentacja programu PowerPoint</vt:lpstr>
      <vt:lpstr>Ugoda</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rozstrzygnięcia sprawy administracyjnej</dc:title>
  <dc:creator>sony</dc:creator>
  <cp:lastModifiedBy>sony</cp:lastModifiedBy>
  <cp:revision>15</cp:revision>
  <dcterms:created xsi:type="dcterms:W3CDTF">2016-03-05T13:19:27Z</dcterms:created>
  <dcterms:modified xsi:type="dcterms:W3CDTF">2016-03-05T20:01:11Z</dcterms:modified>
</cp:coreProperties>
</file>