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918648" cy="2475706"/>
          </a:xfrm>
        </p:spPr>
        <p:txBody>
          <a:bodyPr>
            <a:normAutofit/>
          </a:bodyPr>
          <a:lstStyle/>
          <a:p>
            <a:r>
              <a:rPr lang="pl-PL" dirty="0" smtClean="0"/>
              <a:t>Pojęcie przestępstwa, struktura przestępstwa – wybrane zagadnienia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Mgr Karolina Piech</a:t>
            </a: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Katedra Prawa Karnego Materialnego</a:t>
            </a: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Wydział Prawa, Administracji i Ekonomii</a:t>
            </a: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Uniwersytet Wrocławski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3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Przestępstwo - zachowanie </a:t>
            </a:r>
            <a:r>
              <a:rPr lang="pl-PL" dirty="0"/>
              <a:t>się </a:t>
            </a:r>
            <a:r>
              <a:rPr lang="pl-PL" dirty="0" smtClean="0"/>
              <a:t>człowieka będące </a:t>
            </a:r>
            <a:r>
              <a:rPr lang="pl-PL" dirty="0"/>
              <a:t>czynem, a ponadto czynem zabronionym </a:t>
            </a:r>
            <a:r>
              <a:rPr lang="pl-PL" dirty="0" smtClean="0"/>
              <a:t>pod groźbą </a:t>
            </a:r>
            <a:r>
              <a:rPr lang="pl-PL" dirty="0"/>
              <a:t>kary, bezprawnym, karygodnym, a więc </a:t>
            </a:r>
            <a:r>
              <a:rPr lang="pl-PL" dirty="0" smtClean="0"/>
              <a:t>społecznie szkodliwym </a:t>
            </a:r>
            <a:r>
              <a:rPr lang="pl-PL" dirty="0"/>
              <a:t>w stopniu większym niż znikomy </a:t>
            </a:r>
            <a:r>
              <a:rPr lang="pl-PL" dirty="0" smtClean="0"/>
              <a:t>i zawinionym.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Ł. Pohl</a:t>
            </a:r>
          </a:p>
          <a:p>
            <a:pPr marL="0" indent="0" algn="just"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Przestępstwo - czyn </a:t>
            </a:r>
            <a:r>
              <a:rPr lang="pl-PL" dirty="0"/>
              <a:t>człowieka zabroniony pod groźbą kary, zawiniony, </a:t>
            </a:r>
            <a:r>
              <a:rPr lang="pl-PL" dirty="0" smtClean="0"/>
              <a:t>społecznie szkodliwy </a:t>
            </a:r>
            <a:r>
              <a:rPr lang="pl-PL" dirty="0"/>
              <a:t>w wyższym stopniu niż </a:t>
            </a:r>
            <a:r>
              <a:rPr lang="pl-PL" dirty="0" smtClean="0"/>
              <a:t>znikomy.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 A. Stefański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84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Przestępstwo - czyn </a:t>
            </a:r>
            <a:r>
              <a:rPr lang="pl-PL" dirty="0"/>
              <a:t>społecznie szkodliwy zagrożony karą przez ustawę, o </a:t>
            </a:r>
            <a:r>
              <a:rPr lang="pl-PL" dirty="0" smtClean="0"/>
              <a:t>ustawowo określonych </a:t>
            </a:r>
            <a:r>
              <a:rPr lang="pl-PL" dirty="0"/>
              <a:t>znamionach, bezprawny i </a:t>
            </a:r>
            <a:r>
              <a:rPr lang="pl-PL" dirty="0" smtClean="0"/>
              <a:t>zawiniony.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T. Bojarski</a:t>
            </a:r>
          </a:p>
          <a:p>
            <a:pPr marL="0" indent="0" algn="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Przestępstwo - czyn </a:t>
            </a:r>
            <a:r>
              <a:rPr lang="pl-PL" dirty="0"/>
              <a:t>człowieka zabroniony przez ustawę pod groźbą kary </a:t>
            </a:r>
            <a:r>
              <a:rPr lang="pl-PL" dirty="0" smtClean="0"/>
              <a:t>jako zbrodnia </a:t>
            </a:r>
            <a:r>
              <a:rPr lang="pl-PL" dirty="0"/>
              <a:t>lub występek, bezprawny, zawiniony i społecznie szkodliwy w stopniu wyższym niż </a:t>
            </a:r>
            <a:r>
              <a:rPr lang="pl-PL" dirty="0" smtClean="0"/>
              <a:t>znikomy.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L. Gardocki</a:t>
            </a:r>
          </a:p>
        </p:txBody>
      </p:sp>
    </p:spTree>
    <p:extLst>
      <p:ext uri="{BB962C8B-B14F-4D97-AF65-F5344CB8AC3E}">
        <p14:creationId xmlns:p14="http://schemas.microsoft.com/office/powerpoint/2010/main" val="100649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Przestępstwo - </a:t>
            </a:r>
            <a:r>
              <a:rPr lang="pl-PL" dirty="0"/>
              <a:t>czyn kryminalnie </a:t>
            </a:r>
            <a:r>
              <a:rPr lang="pl-PL" dirty="0" smtClean="0"/>
              <a:t>bezprawny (zakazany </a:t>
            </a:r>
            <a:r>
              <a:rPr lang="pl-PL" dirty="0"/>
              <a:t>przez prawo karne), tzn. objęty formalnym </a:t>
            </a:r>
            <a:r>
              <a:rPr lang="pl-PL" dirty="0" smtClean="0"/>
              <a:t>zakazem karnym </a:t>
            </a:r>
            <a:r>
              <a:rPr lang="pl-PL" dirty="0"/>
              <a:t>i nieobjęty kontratypem, społecznie szkodliwy w stopniu więcej niż znikomy i </a:t>
            </a:r>
            <a:r>
              <a:rPr lang="pl-PL" dirty="0" smtClean="0"/>
              <a:t>zawiniony.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Warylewski</a:t>
            </a:r>
          </a:p>
          <a:p>
            <a:pPr marL="0" indent="0" algn="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rzestępstwo - zachowanie </a:t>
            </a:r>
            <a:r>
              <a:rPr lang="pl-PL" dirty="0"/>
              <a:t>się człowieka będące czynem, realizującym </a:t>
            </a:r>
            <a:r>
              <a:rPr lang="pl-PL" dirty="0" smtClean="0"/>
              <a:t>znamiona określone </a:t>
            </a:r>
            <a:r>
              <a:rPr lang="pl-PL" dirty="0"/>
              <a:t>w ustawie karnej, </a:t>
            </a:r>
            <a:r>
              <a:rPr lang="pl-PL" dirty="0" smtClean="0"/>
              <a:t>naruszającym przy </a:t>
            </a:r>
            <a:r>
              <a:rPr lang="pl-PL" dirty="0"/>
              <a:t>braku jakichkolwiek okoliczności usprawiedliwiających normę sankcjonowaną, czyli formalnie </a:t>
            </a:r>
            <a:r>
              <a:rPr lang="pl-PL" dirty="0" smtClean="0"/>
              <a:t>bezprawnym, społecznie </a:t>
            </a:r>
            <a:r>
              <a:rPr lang="pl-PL" dirty="0"/>
              <a:t>szkodliwym w stopniu wyższym niż znikomy, a zatem karygodnym, zawinionym, zagrożonym </a:t>
            </a:r>
            <a:r>
              <a:rPr lang="pl-PL" dirty="0" smtClean="0"/>
              <a:t>karą w ustawie.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Giezek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5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„Struktura </a:t>
            </a:r>
            <a:r>
              <a:rPr lang="pl-PL" dirty="0"/>
              <a:t>przestępstwa jest zorganizowana </a:t>
            </a:r>
            <a:r>
              <a:rPr lang="pl-PL" dirty="0" smtClean="0"/>
              <a:t>wokół następujących </a:t>
            </a:r>
            <a:r>
              <a:rPr lang="pl-PL" dirty="0"/>
              <a:t>elementów: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czynu </a:t>
            </a:r>
            <a:r>
              <a:rPr lang="pl-PL" dirty="0"/>
              <a:t>człowieka,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bezprawności karnej wyznaczonej przez normy </a:t>
            </a:r>
            <a:r>
              <a:rPr lang="pl-PL" dirty="0" smtClean="0"/>
              <a:t>sankcjonowaną i </a:t>
            </a:r>
            <a:r>
              <a:rPr lang="pl-PL" dirty="0"/>
              <a:t>sankcjonującą wprowadzane w kontekście typu czynu zabronionego oraz brak kontratypu;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warunku </a:t>
            </a:r>
            <a:r>
              <a:rPr lang="pl-PL" dirty="0" smtClean="0"/>
              <a:t>karygodności, a </a:t>
            </a:r>
            <a:r>
              <a:rPr lang="pl-PL" dirty="0"/>
              <a:t>zatem wymogu, aby społeczna szkodliwość czynu być większa niż znikoma;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zawinienia czynu </a:t>
            </a:r>
            <a:r>
              <a:rPr lang="pl-PL" dirty="0" smtClean="0"/>
              <a:t>zabronionego”.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M. Królikowski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9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Przestępstwo - zachowanie </a:t>
            </a:r>
            <a:r>
              <a:rPr lang="pl-PL" dirty="0"/>
              <a:t>się </a:t>
            </a:r>
            <a:r>
              <a:rPr lang="pl-PL" dirty="0" smtClean="0"/>
              <a:t>człowieka podjęte </a:t>
            </a:r>
            <a:r>
              <a:rPr lang="pl-PL" dirty="0"/>
              <a:t>w sytuacji możliwości psychicznego sterowania, a więc będące czynem, który narusza normę </a:t>
            </a:r>
            <a:r>
              <a:rPr lang="pl-PL" dirty="0" smtClean="0"/>
              <a:t>sankcjonowaną, w </a:t>
            </a:r>
            <a:r>
              <a:rPr lang="pl-PL" dirty="0"/>
              <a:t>sytuacji braku okoliczności wyłączających bezprawność czynu, a więc będące czynem </a:t>
            </a:r>
            <a:r>
              <a:rPr lang="pl-PL" dirty="0" smtClean="0"/>
              <a:t>bezprawnym, realizującym </a:t>
            </a:r>
            <a:r>
              <a:rPr lang="pl-PL" dirty="0"/>
              <a:t>wszystkie znamiona opisu typu czynu zabronionego pod groźba kary, przy braku </a:t>
            </a:r>
            <a:r>
              <a:rPr lang="pl-PL" dirty="0" smtClean="0"/>
              <a:t>okoliczności wyłączających </a:t>
            </a:r>
            <a:r>
              <a:rPr lang="pl-PL" dirty="0"/>
              <a:t>karalność, a więc będące czynem karygodnym, podjętym w warunkach, w których od </a:t>
            </a:r>
            <a:r>
              <a:rPr lang="pl-PL" dirty="0" smtClean="0"/>
              <a:t>człowieka zdolnego </a:t>
            </a:r>
            <a:r>
              <a:rPr lang="pl-PL" dirty="0"/>
              <a:t>do przypisania mu winy (dojrzałego i poczytalnego) można było wymagać zachowania się </a:t>
            </a:r>
            <a:r>
              <a:rPr lang="pl-PL" dirty="0" smtClean="0"/>
              <a:t>zgodnego z </a:t>
            </a:r>
            <a:r>
              <a:rPr lang="pl-PL" dirty="0"/>
              <a:t>nakazem lub zakazem prawa, a więc będące czynem </a:t>
            </a:r>
            <a:r>
              <a:rPr lang="pl-PL" dirty="0" smtClean="0"/>
              <a:t>zawinionym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W. Wróbel, A. Zoll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4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Przestępstwo - czyn zabroniony (zgodnie </a:t>
            </a:r>
            <a:r>
              <a:rPr lang="pl-PL" dirty="0"/>
              <a:t>z art. 115 § 1 KK), zachowanie o </a:t>
            </a:r>
            <a:r>
              <a:rPr lang="pl-PL" dirty="0" smtClean="0"/>
              <a:t>znamionach określonych </a:t>
            </a:r>
            <a:r>
              <a:rPr lang="pl-PL" dirty="0"/>
              <a:t>w ustawie karnej, bezprawny (</a:t>
            </a:r>
            <a:r>
              <a:rPr lang="pl-PL" dirty="0" smtClean="0"/>
              <a:t>sprzeczny z </a:t>
            </a:r>
            <a:r>
              <a:rPr lang="pl-PL" dirty="0"/>
              <a:t>normą prawnokarną), karalny (zabroniony przez ustawę pod groźbą kary), zawiniony przez sprawcę i </a:t>
            </a:r>
            <a:r>
              <a:rPr lang="pl-PL" dirty="0" smtClean="0"/>
              <a:t>karygodny (społecznie </a:t>
            </a:r>
            <a:r>
              <a:rPr lang="pl-PL" dirty="0"/>
              <a:t>szkodliwy w stopniu większym od </a:t>
            </a:r>
            <a:r>
              <a:rPr lang="pl-PL" dirty="0" smtClean="0"/>
              <a:t>znikomego.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Grześkowiak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moralno-etyczny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„W ujęciu </a:t>
            </a:r>
            <a:r>
              <a:rPr lang="pl-PL" dirty="0"/>
              <a:t>etyczno-moralnym przestępstwo jest złem, jego określoną postacią. Przestępstwo w tym </a:t>
            </a:r>
            <a:r>
              <a:rPr lang="pl-PL" dirty="0" smtClean="0"/>
              <a:t>wymiarze jest </a:t>
            </a:r>
            <a:r>
              <a:rPr lang="pl-PL" dirty="0"/>
              <a:t>zaprzeczeniem dobra, piękna i harmonii. Precyzyjniej rzecz ujmując, przestępstwo jest złym </a:t>
            </a:r>
            <a:r>
              <a:rPr lang="pl-PL" dirty="0" smtClean="0"/>
              <a:t>zachowaniem człowieka</a:t>
            </a:r>
            <a:r>
              <a:rPr lang="pl-PL" dirty="0"/>
              <a:t>, czyli jego czynem, który z etyczno-moralnego punktu widzenia jest zaprzeczeniem dobra. Zły </a:t>
            </a:r>
            <a:r>
              <a:rPr lang="pl-PL" dirty="0" smtClean="0"/>
              <a:t>czyn jako </a:t>
            </a:r>
            <a:r>
              <a:rPr lang="pl-PL" dirty="0"/>
              <a:t>istota przestępstwa w omawianym tutaj wymiarze jest fenomenem, który ze swej natury związany jest z </a:t>
            </a:r>
            <a:r>
              <a:rPr lang="pl-PL" dirty="0" smtClean="0"/>
              <a:t>oceną, której </a:t>
            </a:r>
            <a:r>
              <a:rPr lang="pl-PL" dirty="0"/>
              <a:t>przedmiotem jest określone ludzkie zachowanie, przeprowadzoną w oparciu o kryteria odwołujące się </a:t>
            </a:r>
            <a:r>
              <a:rPr lang="pl-PL" dirty="0" smtClean="0"/>
              <a:t>do fundamentalnych </a:t>
            </a:r>
            <a:r>
              <a:rPr lang="pl-PL" dirty="0"/>
              <a:t>wartości etycznych i moralnych. W tym ujęciu wyróżnienie przestępstw jako </a:t>
            </a:r>
            <a:r>
              <a:rPr lang="pl-PL" dirty="0" err="1"/>
              <a:t>mala</a:t>
            </a:r>
            <a:r>
              <a:rPr lang="pl-PL" dirty="0"/>
              <a:t> per </a:t>
            </a:r>
            <a:r>
              <a:rPr lang="pl-PL" dirty="0" err="1"/>
              <a:t>se</a:t>
            </a:r>
            <a:r>
              <a:rPr lang="pl-PL" dirty="0"/>
              <a:t> i </a:t>
            </a:r>
            <a:r>
              <a:rPr lang="pl-PL" dirty="0" err="1" smtClean="0"/>
              <a:t>mala</a:t>
            </a:r>
            <a:r>
              <a:rPr lang="pl-PL" dirty="0" smtClean="0"/>
              <a:t> per prohibita </a:t>
            </a:r>
            <a:r>
              <a:rPr lang="pl-PL" dirty="0"/>
              <a:t>jest zupełnie wtórne, ponieważ pierwotną podstawą każdej z tych kategorii jest odróżnienie </a:t>
            </a:r>
            <a:r>
              <a:rPr lang="pl-PL" dirty="0" smtClean="0"/>
              <a:t>dobra od </a:t>
            </a:r>
            <a:r>
              <a:rPr lang="pl-PL" dirty="0"/>
              <a:t>zła, co oznacza, że druga z nich również jest pierwotnie złem, tyle tylko, że nie narusza ona, w </a:t>
            </a:r>
            <a:r>
              <a:rPr lang="pl-PL" dirty="0" smtClean="0"/>
              <a:t>przeciwieństwie do </a:t>
            </a:r>
            <a:r>
              <a:rPr lang="pl-PL" dirty="0"/>
              <a:t>pierwszej, wprost i bezpośrednio naczelnych wartości etycznych i </a:t>
            </a:r>
            <a:r>
              <a:rPr lang="pl-PL" dirty="0" smtClean="0"/>
              <a:t>moralnych”.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 Dębski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instytucjonalny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 smtClean="0"/>
              <a:t>„Instytucjonalny </a:t>
            </a:r>
            <a:r>
              <a:rPr lang="pl-PL" sz="1800" dirty="0"/>
              <a:t>charakter przestępstwa powinien być utożsamiany z jego służebną rolą nie wobec </a:t>
            </a:r>
            <a:r>
              <a:rPr lang="pl-PL" sz="1800" dirty="0" smtClean="0"/>
              <a:t>państwa, a </a:t>
            </a:r>
            <a:r>
              <a:rPr lang="pl-PL" sz="1800" dirty="0"/>
              <a:t>w szczególności wobec jego organów, lecz służebną rola wobec obywateli. W tym rozumieniu państwo </a:t>
            </a:r>
            <a:r>
              <a:rPr lang="pl-PL" sz="1800" dirty="0" smtClean="0"/>
              <a:t>tworzy, stosuje </a:t>
            </a:r>
            <a:r>
              <a:rPr lang="pl-PL" sz="1800" dirty="0"/>
              <a:t>i egzekwuje prawo karne dla ogółu swoich obywateli. Podstawowe zadanie prawa karnego w </a:t>
            </a:r>
            <a:r>
              <a:rPr lang="pl-PL" sz="1800" dirty="0" smtClean="0"/>
              <a:t>postaci ochrony </a:t>
            </a:r>
            <a:r>
              <a:rPr lang="pl-PL" sz="1800" dirty="0"/>
              <a:t>obywateli sprzężone jest z równie fundamentalnym wymogiem zagwarantowania im uszanowania </a:t>
            </a:r>
            <a:r>
              <a:rPr lang="pl-PL" sz="1800" dirty="0" smtClean="0"/>
              <a:t>ich praw </a:t>
            </a:r>
            <a:r>
              <a:rPr lang="pl-PL" sz="1800" dirty="0"/>
              <a:t>człowieka i obywatela. Ta funkcja ochronno-gwarancyjna prawa karnego znajduje swój pełen wyraz w </a:t>
            </a:r>
            <a:r>
              <a:rPr lang="pl-PL" sz="1800" dirty="0" smtClean="0"/>
              <a:t>odpowiednim rozumieniu </a:t>
            </a:r>
            <a:r>
              <a:rPr lang="pl-PL" sz="1800" dirty="0"/>
              <a:t>fenomenu przestępstwa. Staje się ono wtedy bowiem wynikiem wypełnienia </a:t>
            </a:r>
            <a:r>
              <a:rPr lang="pl-PL" sz="1800" dirty="0" smtClean="0"/>
              <a:t>określonego zbioru </a:t>
            </a:r>
            <a:r>
              <a:rPr lang="pl-PL" sz="1800" dirty="0"/>
              <a:t>postulatów, które powinny być zrealizowane przez odpowiednie konstytucyjne instytucje (organy) </a:t>
            </a:r>
            <a:r>
              <a:rPr lang="pl-PL" sz="1800" dirty="0" smtClean="0"/>
              <a:t>państwa. Postulaty </a:t>
            </a:r>
            <a:r>
              <a:rPr lang="pl-PL" sz="1800" dirty="0"/>
              <a:t>te w postaci zasad odpowiedzialności karnej stanowią elementy wyznaczające treść pojęcia </a:t>
            </a:r>
            <a:r>
              <a:rPr lang="pl-PL" sz="1800" dirty="0" smtClean="0"/>
              <a:t>przestępstwa. W </a:t>
            </a:r>
            <a:r>
              <a:rPr lang="pl-PL" sz="1800" dirty="0"/>
              <a:t>ten sposób idea przestępstwa, wyrażana przez ogół społeczeństwa, przeobrażona zostaje w zjawisko </a:t>
            </a:r>
            <a:r>
              <a:rPr lang="pl-PL" sz="1800" dirty="0" smtClean="0"/>
              <a:t>instytucjonalne. Dodać </a:t>
            </a:r>
            <a:r>
              <a:rPr lang="pl-PL" sz="1800" dirty="0"/>
              <a:t>od razu należy, iż nie zawsze przeobrażenie to jest realizowane właściwie. Sprawia to, iż </a:t>
            </a:r>
            <a:r>
              <a:rPr lang="pl-PL" sz="1800" dirty="0" smtClean="0"/>
              <a:t>formalnie wyrażany </a:t>
            </a:r>
            <a:r>
              <a:rPr lang="pl-PL" sz="1800" dirty="0"/>
              <a:t>fenomen przestępstwa różni się od jego pierwotnej idei. Istota instytucjonalności przestępstwa </a:t>
            </a:r>
            <a:r>
              <a:rPr lang="pl-PL" sz="1800" dirty="0" smtClean="0"/>
              <a:t>przesądza wtedy </a:t>
            </a:r>
            <a:r>
              <a:rPr lang="pl-PL" sz="1800" dirty="0"/>
              <a:t>o bezwzględnym prymacie ujęcia formalnego, które może być ewentualnie zmieniane wyłącznie w </a:t>
            </a:r>
            <a:r>
              <a:rPr lang="pl-PL" sz="1800" dirty="0" smtClean="0"/>
              <a:t>sposób instytucjonalny.”</a:t>
            </a:r>
          </a:p>
          <a:p>
            <a:pPr marL="0" indent="0" algn="r">
              <a:buNone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 Dębski</a:t>
            </a: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6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ideologiczny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NewRomanPSMT"/>
              </a:rPr>
              <a:t>„Ideologiczność </a:t>
            </a:r>
            <a:r>
              <a:rPr lang="pl-PL" dirty="0">
                <a:latin typeface="TimesNewRomanPSMT"/>
              </a:rPr>
              <a:t>fenomenu przestępstwa jest związana z transponowaniem określonych idei politycznych </a:t>
            </a:r>
            <a:r>
              <a:rPr lang="pl-PL" dirty="0" smtClean="0">
                <a:latin typeface="TimesNewRomanPSMT"/>
              </a:rPr>
              <a:t>do prawa </a:t>
            </a:r>
            <a:r>
              <a:rPr lang="pl-PL" dirty="0">
                <a:latin typeface="TimesNewRomanPSMT"/>
              </a:rPr>
              <a:t>karnego. Współczesna ideologia demokratycznego państwa prawnego zdaje się, podobnie jak każda </a:t>
            </a:r>
            <a:r>
              <a:rPr lang="pl-PL" dirty="0" smtClean="0">
                <a:latin typeface="TimesNewRomanPSMT"/>
              </a:rPr>
              <a:t>inna ideologia </a:t>
            </a:r>
            <a:r>
              <a:rPr lang="pl-PL" dirty="0">
                <a:latin typeface="TimesNewRomanPSMT"/>
              </a:rPr>
              <a:t>państwowa, istotnie wpływać na treść prawa karnego, a tym samym na istotę przestępstwa. Przejawia </a:t>
            </a:r>
            <a:r>
              <a:rPr lang="pl-PL" dirty="0" smtClean="0">
                <a:latin typeface="TimesNewRomanPSMT"/>
              </a:rPr>
              <a:t>się to </a:t>
            </a:r>
            <a:r>
              <a:rPr lang="pl-PL" dirty="0">
                <a:latin typeface="TimesNewRomanPSMT"/>
              </a:rPr>
              <a:t>przede wszystkim tym, iż przestępstwo postrzegane jest nie w kontekście </a:t>
            </a:r>
            <a:r>
              <a:rPr lang="pl-PL" i="1" dirty="0">
                <a:latin typeface="TimesNewRomanPS-ItalicMT"/>
              </a:rPr>
              <a:t>sensu stricte </a:t>
            </a:r>
            <a:r>
              <a:rPr lang="pl-PL" dirty="0">
                <a:latin typeface="TimesNewRomanPSMT"/>
              </a:rPr>
              <a:t>politycznym, lecz </a:t>
            </a:r>
            <a:r>
              <a:rPr lang="pl-PL" dirty="0" smtClean="0">
                <a:latin typeface="TimesNewRomanPSMT"/>
              </a:rPr>
              <a:t>społecznym. W </a:t>
            </a:r>
            <a:r>
              <a:rPr lang="pl-PL" dirty="0">
                <a:latin typeface="TimesNewRomanPSMT"/>
              </a:rPr>
              <a:t>takim ujęciu przestępstwo przestaje być zjawiskiem o doniosłości politycznej (konfliktem politycznym</a:t>
            </a:r>
            <a:r>
              <a:rPr lang="pl-PL" dirty="0" smtClean="0">
                <a:latin typeface="TimesNewRomanPSMT"/>
              </a:rPr>
              <a:t>), a </a:t>
            </a:r>
            <a:r>
              <a:rPr lang="pl-PL" dirty="0">
                <a:latin typeface="TimesNewRomanPSMT"/>
              </a:rPr>
              <a:t>staje się konfliktem społecznym. Wskazana konsekwencja obecnej szczególnej ideologii państwa, </a:t>
            </a:r>
            <a:r>
              <a:rPr lang="pl-PL" dirty="0" smtClean="0">
                <a:latin typeface="TimesNewRomanPSMT"/>
              </a:rPr>
              <a:t>wbrew pozorom</a:t>
            </a:r>
            <a:r>
              <a:rPr lang="pl-PL" dirty="0">
                <a:latin typeface="TimesNewRomanPSMT"/>
              </a:rPr>
              <a:t>, nie jest więc dla prawa karnego (przestępstwa) neutralna. Przestępstwo w tym ujęciu wyraża </a:t>
            </a:r>
            <a:r>
              <a:rPr lang="pl-PL" dirty="0" smtClean="0">
                <a:latin typeface="TimesNewRomanPSMT"/>
              </a:rPr>
              <a:t>bowiem wartości </a:t>
            </a:r>
            <a:r>
              <a:rPr lang="pl-PL" dirty="0">
                <a:latin typeface="TimesNewRomanPSMT"/>
              </a:rPr>
              <a:t>społeczne i w tym sensie wciąż jest fenomenem </a:t>
            </a:r>
            <a:r>
              <a:rPr lang="pl-PL" dirty="0" smtClean="0">
                <a:latin typeface="TimesNewRomanPSMT"/>
              </a:rPr>
              <a:t>ideologicznym. Ideowość </a:t>
            </a:r>
            <a:r>
              <a:rPr lang="pl-PL" dirty="0">
                <a:latin typeface="TimesNewRomanPSMT"/>
              </a:rPr>
              <a:t>przestępstwa, tak jak całego prawa karnego, realizowana jest w oparciu o politykę </a:t>
            </a:r>
            <a:r>
              <a:rPr lang="pl-PL" dirty="0" smtClean="0">
                <a:latin typeface="TimesNewRomanPSMT"/>
              </a:rPr>
              <a:t>kryminalną”.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NewRomanPSMT"/>
              </a:rPr>
              <a:t>R. Dębski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90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antyspołeczny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363272" cy="4853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„Uznając</a:t>
            </a:r>
            <a:r>
              <a:rPr lang="pl-PL" dirty="0"/>
              <a:t>, iż przestępstwo to zasadniczo zamach na interes społeczeństwa, należy konsekwentnie przyjąć, iż </a:t>
            </a:r>
            <a:r>
              <a:rPr lang="pl-PL" dirty="0" smtClean="0"/>
              <a:t>nie każde </a:t>
            </a:r>
            <a:r>
              <a:rPr lang="pl-PL" dirty="0"/>
              <a:t>zachowanie sprzeczne z normami prawnymi albo zwyczajowymi może być przestępstwem. Prawo </a:t>
            </a:r>
            <a:r>
              <a:rPr lang="pl-PL" dirty="0" smtClean="0"/>
              <a:t>karania państwo </a:t>
            </a:r>
            <a:r>
              <a:rPr lang="pl-PL" dirty="0"/>
              <a:t>jest tutaj bezwzględnie ograniczone tylko do takich rodzajów zamachów, które naruszają podstawy </a:t>
            </a:r>
            <a:r>
              <a:rPr lang="pl-PL" dirty="0" smtClean="0"/>
              <a:t>prawidłowych stosunków </a:t>
            </a:r>
            <a:r>
              <a:rPr lang="pl-PL" dirty="0"/>
              <a:t>społecznych. Karnoprawna ochrona może więc odnosić się wyłącznie do dóbr </a:t>
            </a:r>
            <a:r>
              <a:rPr lang="pl-PL" dirty="0" smtClean="0"/>
              <a:t>społecznych (prawnych</a:t>
            </a:r>
            <a:r>
              <a:rPr lang="pl-PL" dirty="0"/>
              <a:t>), których naruszenie godzi jednocześnie w fundamenty funkcjonowania </a:t>
            </a:r>
            <a:r>
              <a:rPr lang="pl-PL" dirty="0" smtClean="0"/>
              <a:t>społeczeństwa”.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 Dębski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polityczno-kryminalny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NewRomanPSMT"/>
              </a:rPr>
              <a:t>„Uznanie</a:t>
            </a:r>
            <a:r>
              <a:rPr lang="pl-PL" dirty="0">
                <a:latin typeface="TimesNewRomanPSMT"/>
              </a:rPr>
              <a:t>, że podstawą wyróżnienia przestępstwa jako czynu karygodnego jest to, że stanowi on zamach </a:t>
            </a:r>
            <a:r>
              <a:rPr lang="pl-PL" dirty="0" smtClean="0">
                <a:latin typeface="TimesNewRomanPSMT"/>
              </a:rPr>
              <a:t>na interes </a:t>
            </a:r>
            <a:r>
              <a:rPr lang="pl-PL" dirty="0">
                <a:latin typeface="TimesNewRomanPSMT"/>
              </a:rPr>
              <a:t>ogólnospołeczny, sprawia, że przestępstwo pojmowane jako szczególnego rodzaju konflikt społeczny </a:t>
            </a:r>
            <a:r>
              <a:rPr lang="pl-PL" dirty="0" smtClean="0">
                <a:latin typeface="TimesNewRomanPSMT"/>
              </a:rPr>
              <a:t>pomiędzy sprawcą </a:t>
            </a:r>
            <a:r>
              <a:rPr lang="pl-PL" dirty="0">
                <a:latin typeface="TimesNewRomanPSMT"/>
              </a:rPr>
              <a:t>a społeczeństwem. W tym sensie stanowienie i stosowanie prawa karnego (w tym pojęcie </a:t>
            </a:r>
            <a:r>
              <a:rPr lang="pl-PL" dirty="0" smtClean="0">
                <a:latin typeface="TimesNewRomanPSMT"/>
              </a:rPr>
              <a:t>przestępstwo) sprowadza </a:t>
            </a:r>
            <a:r>
              <a:rPr lang="pl-PL" dirty="0">
                <a:latin typeface="TimesNewRomanPSMT"/>
              </a:rPr>
              <a:t>się do swoistego sposobu identyfikacji i rozwiązania tego konfliktu. Zabieg ten </a:t>
            </a:r>
            <a:r>
              <a:rPr lang="pl-PL" dirty="0" smtClean="0">
                <a:latin typeface="TimesNewRomanPSMT"/>
              </a:rPr>
              <a:t>wyznacza istotę </a:t>
            </a:r>
            <a:r>
              <a:rPr lang="pl-PL" dirty="0">
                <a:latin typeface="TimesNewRomanPSMT"/>
              </a:rPr>
              <a:t>polityki kryminalnej, której najważniejszym przejawem jest kryminalizacja i dekryminalizacja. </a:t>
            </a:r>
            <a:r>
              <a:rPr lang="pl-PL" dirty="0" smtClean="0">
                <a:latin typeface="TimesNewRomanPSMT"/>
              </a:rPr>
              <a:t>Przedmiotem tych </a:t>
            </a:r>
            <a:r>
              <a:rPr lang="pl-PL" dirty="0">
                <a:latin typeface="TimesNewRomanPSMT"/>
              </a:rPr>
              <a:t>szczególnych aktów funkcjonowania państwa jest decyzja o ustanowieniu, zmianie albo zniesieniu typu </a:t>
            </a:r>
            <a:r>
              <a:rPr lang="pl-PL" dirty="0" smtClean="0">
                <a:latin typeface="TimesNewRomanPSMT"/>
              </a:rPr>
              <a:t>czynu zabronionego </a:t>
            </a:r>
            <a:r>
              <a:rPr lang="pl-PL" dirty="0">
                <a:latin typeface="TimesNewRomanPSMT"/>
              </a:rPr>
              <a:t>pod groźbą kary (przestępstwa). Ich realizacja powinna odbywać się w oparciu o określone </a:t>
            </a:r>
            <a:r>
              <a:rPr lang="pl-PL" dirty="0" smtClean="0">
                <a:latin typeface="TimesNewRomanPSMT"/>
              </a:rPr>
              <a:t>racjonalne zasady</a:t>
            </a:r>
            <a:r>
              <a:rPr lang="pl-PL" dirty="0">
                <a:latin typeface="TimesNewRomanPSMT"/>
              </a:rPr>
              <a:t>. Wśród tych zasad należy wyróżnić zasady aksjologiczne i techniczne. Pierwsze z nich są </a:t>
            </a:r>
            <a:r>
              <a:rPr lang="pl-PL" dirty="0" smtClean="0">
                <a:latin typeface="TimesNewRomanPSMT"/>
              </a:rPr>
              <a:t>wynikiem uznania </a:t>
            </a:r>
            <a:r>
              <a:rPr lang="pl-PL" dirty="0">
                <a:latin typeface="TimesNewRomanPSMT"/>
              </a:rPr>
              <a:t>określonych wartości ideologicznych. Mają one zatem charakter uniwersalny. Polityka kryminalna na </a:t>
            </a:r>
            <a:r>
              <a:rPr lang="pl-PL" dirty="0" smtClean="0">
                <a:latin typeface="TimesNewRomanPSMT"/>
              </a:rPr>
              <a:t>tej płaszczyźnie </a:t>
            </a:r>
            <a:r>
              <a:rPr lang="pl-PL" dirty="0">
                <a:latin typeface="TimesNewRomanPSMT"/>
              </a:rPr>
              <a:t>nie jest bieżącą polityką danego rządu, lecz polityką państwa, którą rząd jedynie realizuje. </a:t>
            </a:r>
            <a:r>
              <a:rPr lang="pl-PL" dirty="0" smtClean="0">
                <a:latin typeface="TimesNewRomanPSMT"/>
              </a:rPr>
              <a:t>Polityka kryminalna </a:t>
            </a:r>
            <a:r>
              <a:rPr lang="pl-PL" dirty="0">
                <a:latin typeface="TimesNewRomanPSMT"/>
              </a:rPr>
              <a:t>państwa powinna być zaś oparta na aksjologii danego społeczeństwa. Chodzi tutaj o ustrojowe </a:t>
            </a:r>
            <a:r>
              <a:rPr lang="pl-PL" dirty="0" smtClean="0">
                <a:latin typeface="TimesNewRomanPSMT"/>
              </a:rPr>
              <a:t>zasady demokratycznego </a:t>
            </a:r>
            <a:r>
              <a:rPr lang="pl-PL" dirty="0">
                <a:latin typeface="TimesNewRomanPSMT"/>
              </a:rPr>
              <a:t>państwa prawnego i prawa, a w szczególności prawa </a:t>
            </a:r>
            <a:r>
              <a:rPr lang="pl-PL" dirty="0" smtClean="0">
                <a:latin typeface="TimesNewRomanPSMT"/>
              </a:rPr>
              <a:t>karnego”.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NewRomanPSMT"/>
              </a:rPr>
              <a:t>R. Dębski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1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Przestępstwo jako fenomen utylitarystyczny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NewRomanPSMT"/>
              </a:rPr>
              <a:t>„Utylitarystyczny </a:t>
            </a:r>
            <a:r>
              <a:rPr lang="pl-PL" dirty="0">
                <a:latin typeface="TimesNewRomanPSMT"/>
              </a:rPr>
              <a:t>aspekt przestępstwa związany jest ściśle z zagadnieniem efektywności karnoprawnego </a:t>
            </a:r>
            <a:r>
              <a:rPr lang="pl-PL" dirty="0" smtClean="0">
                <a:latin typeface="TimesNewRomanPSMT"/>
              </a:rPr>
              <a:t>sposobu rozwiązywania </a:t>
            </a:r>
            <a:r>
              <a:rPr lang="pl-PL" dirty="0">
                <a:latin typeface="TimesNewRomanPSMT"/>
              </a:rPr>
              <a:t>konfliktu społecznego (przestępstwa). W pierwszej kolejności należy przypomnieć, że </a:t>
            </a:r>
            <a:r>
              <a:rPr lang="pl-PL" dirty="0" smtClean="0">
                <a:latin typeface="TimesNewRomanPSMT"/>
              </a:rPr>
              <a:t>sposób ten </a:t>
            </a:r>
            <a:r>
              <a:rPr lang="pl-PL" dirty="0">
                <a:latin typeface="TimesNewRomanPSMT"/>
              </a:rPr>
              <a:t>sprowadza się do ustanawiania zakazów, których przekroczenie spotyka się z karaniem. Jest to więc </a:t>
            </a:r>
            <a:r>
              <a:rPr lang="pl-PL" dirty="0" smtClean="0">
                <a:latin typeface="TimesNewRomanPSMT"/>
              </a:rPr>
              <a:t>sposób, który </a:t>
            </a:r>
            <a:r>
              <a:rPr lang="pl-PL" dirty="0">
                <a:latin typeface="TimesNewRomanPSMT"/>
              </a:rPr>
              <a:t>z natury ogranicza wolności obywatelskie. Karanie to zasadniczo nieefektywna metoda regulowania </a:t>
            </a:r>
            <a:r>
              <a:rPr lang="pl-PL" dirty="0" smtClean="0">
                <a:latin typeface="TimesNewRomanPSMT"/>
              </a:rPr>
              <a:t>relacji międzyludzkich</a:t>
            </a:r>
            <a:r>
              <a:rPr lang="pl-PL" dirty="0">
                <a:latin typeface="TimesNewRomanPSMT"/>
              </a:rPr>
              <a:t>, wymagająca dużych społecznych kosztów. Może ona być użyteczna społecznie tylko wtedy, </a:t>
            </a:r>
            <a:r>
              <a:rPr lang="pl-PL" dirty="0" smtClean="0">
                <a:latin typeface="TimesNewRomanPSMT"/>
              </a:rPr>
              <a:t>gdy korzyści </a:t>
            </a:r>
            <a:r>
              <a:rPr lang="pl-PL" dirty="0">
                <a:latin typeface="TimesNewRomanPSMT"/>
              </a:rPr>
              <a:t>bez wątpienia przenoszą koszty. Pewność taką można uzyskać jedynie wtedy, gdy prawo karne </a:t>
            </a:r>
            <a:r>
              <a:rPr lang="pl-PL" dirty="0" smtClean="0">
                <a:latin typeface="TimesNewRomanPSMT"/>
              </a:rPr>
              <a:t>ustanowione jest </a:t>
            </a:r>
            <a:r>
              <a:rPr lang="pl-PL" dirty="0">
                <a:latin typeface="TimesNewRomanPSMT"/>
              </a:rPr>
              <a:t>dla ochrony istotnych wartości ogólnospołecznych. W przypadku karnoprawnej ochrony dóbr </a:t>
            </a:r>
            <a:r>
              <a:rPr lang="pl-PL" dirty="0" smtClean="0">
                <a:latin typeface="TimesNewRomanPSMT"/>
              </a:rPr>
              <a:t>społecznych o </a:t>
            </a:r>
            <a:r>
              <a:rPr lang="pl-PL" dirty="0">
                <a:latin typeface="TimesNewRomanPSMT"/>
              </a:rPr>
              <a:t>relatywnie niskiej wartości pojawia się realne niebezpieczeństwo tego, że koszty będą większe od </a:t>
            </a:r>
            <a:r>
              <a:rPr lang="pl-PL" dirty="0" smtClean="0">
                <a:latin typeface="TimesNewRomanPSMT"/>
              </a:rPr>
              <a:t>korzyści. Dlatego </a:t>
            </a:r>
            <a:r>
              <a:rPr lang="pl-PL" dirty="0">
                <a:latin typeface="TimesNewRomanPSMT"/>
              </a:rPr>
              <a:t>przestępstwo powinno odnosić się do poważnych zamachów na ogólnospołeczne dobra, których </a:t>
            </a:r>
            <a:r>
              <a:rPr lang="pl-PL" dirty="0" smtClean="0">
                <a:latin typeface="TimesNewRomanPSMT"/>
              </a:rPr>
              <a:t>ranga w </a:t>
            </a:r>
            <a:r>
              <a:rPr lang="pl-PL" dirty="0">
                <a:latin typeface="TimesNewRomanPSMT"/>
              </a:rPr>
              <a:t>pełni uzasadnia karanie. W tym sensie przestępstwo jest instrumentem utylitarystycznym, wtedy gdy </a:t>
            </a:r>
            <a:r>
              <a:rPr lang="pl-PL" dirty="0" smtClean="0">
                <a:latin typeface="TimesNewRomanPSMT"/>
              </a:rPr>
              <a:t>określa zamach </a:t>
            </a:r>
            <a:r>
              <a:rPr lang="pl-PL" dirty="0">
                <a:latin typeface="TimesNewRomanPSMT"/>
              </a:rPr>
              <a:t>na dobra o wyżej wymienionych cechach. W przeciwnym razie przestępstwo (przepis karny), </a:t>
            </a:r>
            <a:r>
              <a:rPr lang="pl-PL" dirty="0" smtClean="0">
                <a:latin typeface="TimesNewRomanPSMT"/>
              </a:rPr>
              <a:t>zamiast określać </a:t>
            </a:r>
            <a:r>
              <a:rPr lang="pl-PL" dirty="0">
                <a:latin typeface="TimesNewRomanPSMT"/>
              </a:rPr>
              <a:t>czyn szkodliwy społecznie, sam taki się </a:t>
            </a:r>
            <a:r>
              <a:rPr lang="pl-PL" dirty="0" smtClean="0">
                <a:latin typeface="TimesNewRomanPSMT"/>
              </a:rPr>
              <a:t>staje”.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NewRomanPSMT"/>
              </a:rPr>
              <a:t>R. Dębski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2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§ 1. Odpowiedzialności karnej podlega ten tylko, </a:t>
            </a:r>
            <a:r>
              <a:rPr lang="pl-PL" dirty="0" smtClean="0"/>
              <a:t>kto popełnia </a:t>
            </a:r>
            <a:r>
              <a:rPr lang="pl-PL" dirty="0"/>
              <a:t>czyn zabroniony pod groźbą kary przez ustawę obowiązującą w czasie jego popełnienia.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§ </a:t>
            </a:r>
            <a:r>
              <a:rPr lang="pl-PL" dirty="0"/>
              <a:t>2. Nie </a:t>
            </a:r>
            <a:r>
              <a:rPr lang="pl-PL" dirty="0" smtClean="0"/>
              <a:t>stanowi przestępstwa </a:t>
            </a:r>
            <a:r>
              <a:rPr lang="pl-PL" dirty="0"/>
              <a:t>czyn zabroniony, którego społeczna szkodliwość jest znikoma.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§ 3. Nie </a:t>
            </a:r>
            <a:r>
              <a:rPr lang="pl-PL" dirty="0"/>
              <a:t>popełnia </a:t>
            </a:r>
            <a:r>
              <a:rPr lang="pl-PL" dirty="0" smtClean="0"/>
              <a:t>przestępstwa sprawca </a:t>
            </a:r>
            <a:r>
              <a:rPr lang="pl-PL" dirty="0"/>
              <a:t>czynu zabronionego, jeżeli nie można mu przypisać winy w czasie </a:t>
            </a:r>
            <a:r>
              <a:rPr lang="pl-PL" dirty="0" smtClean="0"/>
              <a:t>czynu. 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Art. 1 Kodeksu karnego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7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Przestępstwem jest:</a:t>
            </a:r>
          </a:p>
          <a:p>
            <a:pPr marL="0" indent="0" algn="just">
              <a:buNone/>
            </a:pPr>
            <a:r>
              <a:rPr lang="pl-PL" dirty="0"/>
              <a:t>1) czyn człowieka,</a:t>
            </a:r>
          </a:p>
          <a:p>
            <a:pPr marL="0" indent="0" algn="just">
              <a:buNone/>
            </a:pPr>
            <a:r>
              <a:rPr lang="pl-PL" dirty="0"/>
              <a:t>2) czyn, który jest społecznie szkodliwy,</a:t>
            </a:r>
          </a:p>
          <a:p>
            <a:pPr marL="0" indent="0" algn="just">
              <a:buNone/>
            </a:pPr>
            <a:r>
              <a:rPr lang="pl-PL" dirty="0"/>
              <a:t>3) czyn ten został określony przez wskazanie jego znamion,</a:t>
            </a:r>
          </a:p>
          <a:p>
            <a:pPr marL="0" indent="0" algn="just">
              <a:buNone/>
            </a:pPr>
            <a:r>
              <a:rPr lang="pl-PL" dirty="0"/>
              <a:t>4) czyn ten został zabroniony pod groźbą określonej kary, przez ustawę obowiązującą w czasie jego popełnienia,</a:t>
            </a:r>
          </a:p>
          <a:p>
            <a:pPr marL="0" indent="0" algn="just">
              <a:buNone/>
            </a:pPr>
            <a:r>
              <a:rPr lang="pl-PL" dirty="0"/>
              <a:t>5) sprawcy czynu nie można przypisać winę w czasie, gdy go </a:t>
            </a:r>
            <a:r>
              <a:rPr lang="pl-PL" dirty="0" smtClean="0"/>
              <a:t>popełniał.</a:t>
            </a:r>
          </a:p>
          <a:p>
            <a:pPr marL="0" indent="0" algn="r"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Marek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16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1522</Words>
  <Application>Microsoft Office PowerPoint</Application>
  <PresentationFormat>Pokaz na ekranie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Pojęcie przestępstwa, struktura przestępstwa – wybrane zagadnienia</vt:lpstr>
      <vt:lpstr>Przestępstwo jako fenomen moralno-etyczny</vt:lpstr>
      <vt:lpstr>Przestępstwo jako fenomen instytucjonalny</vt:lpstr>
      <vt:lpstr>Przestępstwo jako fenomen ideologiczny</vt:lpstr>
      <vt:lpstr>Przestępstwo jako fenomen antyspołeczny</vt:lpstr>
      <vt:lpstr>Przestępstwo jako fenomen polityczno-kryminalny </vt:lpstr>
      <vt:lpstr>Przestępstwo jako fenomen utylitarystyczny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przestępstwa, struktura przestępstwa, przedmiot prawnokarnej ochrony – wybrane zagadnienia</dc:title>
  <dc:creator>Karolina</dc:creator>
  <cp:lastModifiedBy>Karolina</cp:lastModifiedBy>
  <cp:revision>6</cp:revision>
  <dcterms:created xsi:type="dcterms:W3CDTF">2018-06-30T17:05:00Z</dcterms:created>
  <dcterms:modified xsi:type="dcterms:W3CDTF">2018-07-06T20:51:33Z</dcterms:modified>
</cp:coreProperties>
</file>