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62" r:id="rId3"/>
    <p:sldId id="269" r:id="rId4"/>
    <p:sldId id="270" r:id="rId5"/>
    <p:sldId id="271" r:id="rId6"/>
    <p:sldId id="263" r:id="rId7"/>
    <p:sldId id="267" r:id="rId8"/>
    <p:sldId id="268" r:id="rId9"/>
    <p:sldId id="257" r:id="rId10"/>
    <p:sldId id="259" r:id="rId11"/>
    <p:sldId id="282" r:id="rId12"/>
    <p:sldId id="283" r:id="rId13"/>
    <p:sldId id="284" r:id="rId14"/>
    <p:sldId id="285" r:id="rId15"/>
    <p:sldId id="286" r:id="rId16"/>
    <p:sldId id="260" r:id="rId17"/>
    <p:sldId id="287" r:id="rId18"/>
    <p:sldId id="288" r:id="rId19"/>
    <p:sldId id="289" r:id="rId20"/>
    <p:sldId id="261" r:id="rId21"/>
    <p:sldId id="264" r:id="rId22"/>
    <p:sldId id="265" r:id="rId23"/>
    <p:sldId id="266" r:id="rId24"/>
    <p:sldId id="272" r:id="rId25"/>
    <p:sldId id="290" r:id="rId26"/>
    <p:sldId id="291" r:id="rId27"/>
    <p:sldId id="292" r:id="rId28"/>
    <p:sldId id="281" r:id="rId29"/>
    <p:sldId id="279" r:id="rId30"/>
    <p:sldId id="280" r:id="rId31"/>
    <p:sldId id="293" r:id="rId32"/>
    <p:sldId id="294" r:id="rId33"/>
    <p:sldId id="298" r:id="rId34"/>
    <p:sldId id="295" r:id="rId35"/>
    <p:sldId id="296" r:id="rId36"/>
    <p:sldId id="297" r:id="rId37"/>
    <p:sldId id="299" r:id="rId38"/>
    <p:sldId id="300" r:id="rId39"/>
    <p:sldId id="301" r:id="rId40"/>
    <p:sldId id="274" r:id="rId41"/>
    <p:sldId id="302" r:id="rId42"/>
    <p:sldId id="303" r:id="rId43"/>
    <p:sldId id="277" r:id="rId44"/>
    <p:sldId id="304" r:id="rId45"/>
    <p:sldId id="275" r:id="rId46"/>
    <p:sldId id="276" r:id="rId47"/>
    <p:sldId id="278" r:id="rId48"/>
    <p:sldId id="273" r:id="rId4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0B7401-088E-40E6-A29F-897F8121FAAE}"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n-GB"/>
        </a:p>
      </dgm:t>
    </dgm:pt>
    <dgm:pt modelId="{E5C117A8-475F-4447-A3C5-1F1833AE193C}">
      <dgm:prSet custT="1"/>
      <dgm:spPr/>
      <dgm:t>
        <a:bodyPr/>
        <a:lstStyle/>
        <a:p>
          <a:r>
            <a:rPr lang="pl-PL" sz="3200" b="1" dirty="0"/>
            <a:t>GOSPODAROWANIE NIERUCHOMOŚCIAMI:</a:t>
          </a:r>
          <a:endParaRPr lang="pl-PL" sz="3200" dirty="0"/>
        </a:p>
      </dgm:t>
    </dgm:pt>
    <dgm:pt modelId="{0D9F6CFC-A643-496A-A1FE-D7A061B70748}" type="parTrans" cxnId="{910251B8-BA6A-403F-90CE-68FBA05641F0}">
      <dgm:prSet/>
      <dgm:spPr/>
      <dgm:t>
        <a:bodyPr/>
        <a:lstStyle/>
        <a:p>
          <a:endParaRPr lang="en-GB"/>
        </a:p>
      </dgm:t>
    </dgm:pt>
    <dgm:pt modelId="{8989F4E0-95DD-436C-A9DC-30C9B693594D}" type="sibTrans" cxnId="{910251B8-BA6A-403F-90CE-68FBA05641F0}">
      <dgm:prSet/>
      <dgm:spPr/>
      <dgm:t>
        <a:bodyPr/>
        <a:lstStyle/>
        <a:p>
          <a:endParaRPr lang="en-GB"/>
        </a:p>
      </dgm:t>
    </dgm:pt>
    <dgm:pt modelId="{C0EE967B-0EE7-4235-A32C-E91F7A80EAAF}">
      <dgm:prSet/>
      <dgm:spPr/>
      <dgm:t>
        <a:bodyPr/>
        <a:lstStyle/>
        <a:p>
          <a:r>
            <a:rPr lang="pl-PL"/>
            <a:t>1. W SZEROKIM UJĘCIU: ZESPÓŁ CZYNNOŚCI FAKTYCZNYCH LUB PRAWNYCH, MAJĄCYCH NA CELU REALIZACJĘ FUNKCJI SPOŁECZNO-GOSPODARCZYCH, ZWIĄZANYCH ZE SPOSOBEM KORZYSTANIA I Z PRZEZNACZENIEM NIERUCHOMOŚCI, OBEJMUJĄCYCH TAKŻE ZDARZENIA PRAWNE, KTÓRYCH KONSEKWENCJĄ JEST ROZPORZĄDZENIE NIERUCHOMOŚCIAMI;</a:t>
          </a:r>
        </a:p>
      </dgm:t>
    </dgm:pt>
    <dgm:pt modelId="{1D0F5A7B-CF06-41B0-AB72-386D6600814B}" type="parTrans" cxnId="{94057B6B-E369-4724-B4E5-AB966ADB9A38}">
      <dgm:prSet/>
      <dgm:spPr/>
      <dgm:t>
        <a:bodyPr/>
        <a:lstStyle/>
        <a:p>
          <a:endParaRPr lang="en-GB"/>
        </a:p>
      </dgm:t>
    </dgm:pt>
    <dgm:pt modelId="{7655F1D9-4E44-46B7-ABCE-F7F1659271AC}" type="sibTrans" cxnId="{94057B6B-E369-4724-B4E5-AB966ADB9A38}">
      <dgm:prSet/>
      <dgm:spPr/>
      <dgm:t>
        <a:bodyPr/>
        <a:lstStyle/>
        <a:p>
          <a:endParaRPr lang="en-GB"/>
        </a:p>
      </dgm:t>
    </dgm:pt>
    <dgm:pt modelId="{9EE76A94-B173-405C-A8F0-930763B01C73}">
      <dgm:prSet/>
      <dgm:spPr/>
      <dgm:t>
        <a:bodyPr/>
        <a:lstStyle/>
        <a:p>
          <a:r>
            <a:rPr lang="pl-PL"/>
            <a:t>2. W WĄSKIM UJĘCIU: PODEJMOWANIE CZYNNNOŚCI FAKTYCZNYCH LUB PRAWNYCH DOTYCZĄCYCH WŁADANIA NIERUCHOMOŚCIAMI ORAZ KORZYSTANIA Z NICH W SPOSÓB UMOŻLIWIAJĄCY REALIZACJĘ FUNKCJI SPOŁECZNO-GOSPODARCZYCH ZWIĄZANYCH Z WYKORZYSTANIEM I PRZEZNACZENIEM NIERUCHOMOŚCI.</a:t>
          </a:r>
        </a:p>
      </dgm:t>
    </dgm:pt>
    <dgm:pt modelId="{525391DB-3242-49D5-B246-508EC1415C09}" type="parTrans" cxnId="{3A7B8EF3-E292-4D68-B63C-3413BD945642}">
      <dgm:prSet/>
      <dgm:spPr/>
      <dgm:t>
        <a:bodyPr/>
        <a:lstStyle/>
        <a:p>
          <a:endParaRPr lang="en-GB"/>
        </a:p>
      </dgm:t>
    </dgm:pt>
    <dgm:pt modelId="{5FA3D1B2-7F5A-4A17-96DC-4B8974EEF152}" type="sibTrans" cxnId="{3A7B8EF3-E292-4D68-B63C-3413BD945642}">
      <dgm:prSet/>
      <dgm:spPr/>
      <dgm:t>
        <a:bodyPr/>
        <a:lstStyle/>
        <a:p>
          <a:endParaRPr lang="en-GB"/>
        </a:p>
      </dgm:t>
    </dgm:pt>
    <dgm:pt modelId="{7070762A-C97C-4E24-9FE2-F35E4399B20A}" type="pres">
      <dgm:prSet presAssocID="{6B0B7401-088E-40E6-A29F-897F8121FAAE}" presName="Name0" presStyleCnt="0">
        <dgm:presLayoutVars>
          <dgm:chMax val="7"/>
          <dgm:dir/>
          <dgm:animLvl val="lvl"/>
          <dgm:resizeHandles val="exact"/>
        </dgm:presLayoutVars>
      </dgm:prSet>
      <dgm:spPr/>
    </dgm:pt>
    <dgm:pt modelId="{7D930DF5-66E3-42F0-8113-87C254BF67F0}" type="pres">
      <dgm:prSet presAssocID="{E5C117A8-475F-4447-A3C5-1F1833AE193C}" presName="circle1" presStyleLbl="node1" presStyleIdx="0" presStyleCnt="3"/>
      <dgm:spPr/>
    </dgm:pt>
    <dgm:pt modelId="{3F6EDCDD-00FD-4B12-A453-9BF9DB774B26}" type="pres">
      <dgm:prSet presAssocID="{E5C117A8-475F-4447-A3C5-1F1833AE193C}" presName="space" presStyleCnt="0"/>
      <dgm:spPr/>
    </dgm:pt>
    <dgm:pt modelId="{1416B994-8AFF-438D-B373-7AB903085C74}" type="pres">
      <dgm:prSet presAssocID="{E5C117A8-475F-4447-A3C5-1F1833AE193C}" presName="rect1" presStyleLbl="alignAcc1" presStyleIdx="0" presStyleCnt="3"/>
      <dgm:spPr/>
    </dgm:pt>
    <dgm:pt modelId="{C6EF9559-CF8A-46CC-8F20-0D1DAADE3E70}" type="pres">
      <dgm:prSet presAssocID="{C0EE967B-0EE7-4235-A32C-E91F7A80EAAF}" presName="vertSpace2" presStyleLbl="node1" presStyleIdx="0" presStyleCnt="3"/>
      <dgm:spPr/>
    </dgm:pt>
    <dgm:pt modelId="{4F55BD2F-8190-4509-8E9F-D89563537414}" type="pres">
      <dgm:prSet presAssocID="{C0EE967B-0EE7-4235-A32C-E91F7A80EAAF}" presName="circle2" presStyleLbl="node1" presStyleIdx="1" presStyleCnt="3"/>
      <dgm:spPr/>
    </dgm:pt>
    <dgm:pt modelId="{9B3FA3C8-967C-4DE8-9478-7BEF4FFF1C49}" type="pres">
      <dgm:prSet presAssocID="{C0EE967B-0EE7-4235-A32C-E91F7A80EAAF}" presName="rect2" presStyleLbl="alignAcc1" presStyleIdx="1" presStyleCnt="3"/>
      <dgm:spPr/>
    </dgm:pt>
    <dgm:pt modelId="{0EB6B2D8-547F-482D-9EFF-646610B6F026}" type="pres">
      <dgm:prSet presAssocID="{9EE76A94-B173-405C-A8F0-930763B01C73}" presName="vertSpace3" presStyleLbl="node1" presStyleIdx="1" presStyleCnt="3"/>
      <dgm:spPr/>
    </dgm:pt>
    <dgm:pt modelId="{754A8D97-2859-4C5D-8482-5A97222CBF0E}" type="pres">
      <dgm:prSet presAssocID="{9EE76A94-B173-405C-A8F0-930763B01C73}" presName="circle3" presStyleLbl="node1" presStyleIdx="2" presStyleCnt="3"/>
      <dgm:spPr/>
    </dgm:pt>
    <dgm:pt modelId="{6AD1435A-1B45-4AE1-967D-D9EB413EAA26}" type="pres">
      <dgm:prSet presAssocID="{9EE76A94-B173-405C-A8F0-930763B01C73}" presName="rect3" presStyleLbl="alignAcc1" presStyleIdx="2" presStyleCnt="3"/>
      <dgm:spPr/>
    </dgm:pt>
    <dgm:pt modelId="{1BAD13F7-A1DC-42DE-8FCF-13D50BABE81A}" type="pres">
      <dgm:prSet presAssocID="{E5C117A8-475F-4447-A3C5-1F1833AE193C}" presName="rect1ParTxNoCh" presStyleLbl="alignAcc1" presStyleIdx="2" presStyleCnt="3">
        <dgm:presLayoutVars>
          <dgm:chMax val="1"/>
          <dgm:bulletEnabled val="1"/>
        </dgm:presLayoutVars>
      </dgm:prSet>
      <dgm:spPr/>
    </dgm:pt>
    <dgm:pt modelId="{2C650F3B-E083-448B-8431-C654A0038812}" type="pres">
      <dgm:prSet presAssocID="{C0EE967B-0EE7-4235-A32C-E91F7A80EAAF}" presName="rect2ParTxNoCh" presStyleLbl="alignAcc1" presStyleIdx="2" presStyleCnt="3">
        <dgm:presLayoutVars>
          <dgm:chMax val="1"/>
          <dgm:bulletEnabled val="1"/>
        </dgm:presLayoutVars>
      </dgm:prSet>
      <dgm:spPr/>
    </dgm:pt>
    <dgm:pt modelId="{6C4FE491-93A9-4CF5-82F0-259B292FE618}" type="pres">
      <dgm:prSet presAssocID="{9EE76A94-B173-405C-A8F0-930763B01C73}" presName="rect3ParTxNoCh" presStyleLbl="alignAcc1" presStyleIdx="2" presStyleCnt="3">
        <dgm:presLayoutVars>
          <dgm:chMax val="1"/>
          <dgm:bulletEnabled val="1"/>
        </dgm:presLayoutVars>
      </dgm:prSet>
      <dgm:spPr/>
    </dgm:pt>
  </dgm:ptLst>
  <dgm:cxnLst>
    <dgm:cxn modelId="{34EB3F07-C4D0-4F80-A41F-6584BDE34B4B}" type="presOf" srcId="{9EE76A94-B173-405C-A8F0-930763B01C73}" destId="{6AD1435A-1B45-4AE1-967D-D9EB413EAA26}" srcOrd="0" destOrd="0" presId="urn:microsoft.com/office/officeart/2005/8/layout/target3"/>
    <dgm:cxn modelId="{090B300B-5F45-4AAE-9818-33C138B03271}" type="presOf" srcId="{C0EE967B-0EE7-4235-A32C-E91F7A80EAAF}" destId="{2C650F3B-E083-448B-8431-C654A0038812}" srcOrd="1" destOrd="0" presId="urn:microsoft.com/office/officeart/2005/8/layout/target3"/>
    <dgm:cxn modelId="{94057B6B-E369-4724-B4E5-AB966ADB9A38}" srcId="{6B0B7401-088E-40E6-A29F-897F8121FAAE}" destId="{C0EE967B-0EE7-4235-A32C-E91F7A80EAAF}" srcOrd="1" destOrd="0" parTransId="{1D0F5A7B-CF06-41B0-AB72-386D6600814B}" sibTransId="{7655F1D9-4E44-46B7-ABCE-F7F1659271AC}"/>
    <dgm:cxn modelId="{258C1277-8F5C-412A-A410-246C9AE32544}" type="presOf" srcId="{C0EE967B-0EE7-4235-A32C-E91F7A80EAAF}" destId="{9B3FA3C8-967C-4DE8-9478-7BEF4FFF1C49}" srcOrd="0" destOrd="0" presId="urn:microsoft.com/office/officeart/2005/8/layout/target3"/>
    <dgm:cxn modelId="{66A86B7A-5447-4511-92BF-7DC69219D619}" type="presOf" srcId="{E5C117A8-475F-4447-A3C5-1F1833AE193C}" destId="{1BAD13F7-A1DC-42DE-8FCF-13D50BABE81A}" srcOrd="1" destOrd="0" presId="urn:microsoft.com/office/officeart/2005/8/layout/target3"/>
    <dgm:cxn modelId="{5A7B238F-B0CE-4F98-B628-563ABC055FDD}" type="presOf" srcId="{9EE76A94-B173-405C-A8F0-930763B01C73}" destId="{6C4FE491-93A9-4CF5-82F0-259B292FE618}" srcOrd="1" destOrd="0" presId="urn:microsoft.com/office/officeart/2005/8/layout/target3"/>
    <dgm:cxn modelId="{E3264D93-D362-4AC4-81FD-19061E51BE65}" type="presOf" srcId="{E5C117A8-475F-4447-A3C5-1F1833AE193C}" destId="{1416B994-8AFF-438D-B373-7AB903085C74}" srcOrd="0" destOrd="0" presId="urn:microsoft.com/office/officeart/2005/8/layout/target3"/>
    <dgm:cxn modelId="{910251B8-BA6A-403F-90CE-68FBA05641F0}" srcId="{6B0B7401-088E-40E6-A29F-897F8121FAAE}" destId="{E5C117A8-475F-4447-A3C5-1F1833AE193C}" srcOrd="0" destOrd="0" parTransId="{0D9F6CFC-A643-496A-A1FE-D7A061B70748}" sibTransId="{8989F4E0-95DD-436C-A9DC-30C9B693594D}"/>
    <dgm:cxn modelId="{31D2E4DB-CE52-4F0C-88B8-A1BFE8A7765B}" type="presOf" srcId="{6B0B7401-088E-40E6-A29F-897F8121FAAE}" destId="{7070762A-C97C-4E24-9FE2-F35E4399B20A}" srcOrd="0" destOrd="0" presId="urn:microsoft.com/office/officeart/2005/8/layout/target3"/>
    <dgm:cxn modelId="{3A7B8EF3-E292-4D68-B63C-3413BD945642}" srcId="{6B0B7401-088E-40E6-A29F-897F8121FAAE}" destId="{9EE76A94-B173-405C-A8F0-930763B01C73}" srcOrd="2" destOrd="0" parTransId="{525391DB-3242-49D5-B246-508EC1415C09}" sibTransId="{5FA3D1B2-7F5A-4A17-96DC-4B8974EEF152}"/>
    <dgm:cxn modelId="{4278CD4E-4669-4985-8CC9-E1FB763BC9E2}" type="presParOf" srcId="{7070762A-C97C-4E24-9FE2-F35E4399B20A}" destId="{7D930DF5-66E3-42F0-8113-87C254BF67F0}" srcOrd="0" destOrd="0" presId="urn:microsoft.com/office/officeart/2005/8/layout/target3"/>
    <dgm:cxn modelId="{07FB766A-F274-4036-BE32-7FA38019864B}" type="presParOf" srcId="{7070762A-C97C-4E24-9FE2-F35E4399B20A}" destId="{3F6EDCDD-00FD-4B12-A453-9BF9DB774B26}" srcOrd="1" destOrd="0" presId="urn:microsoft.com/office/officeart/2005/8/layout/target3"/>
    <dgm:cxn modelId="{8B168429-42AB-46FD-8031-4250C8578362}" type="presParOf" srcId="{7070762A-C97C-4E24-9FE2-F35E4399B20A}" destId="{1416B994-8AFF-438D-B373-7AB903085C74}" srcOrd="2" destOrd="0" presId="urn:microsoft.com/office/officeart/2005/8/layout/target3"/>
    <dgm:cxn modelId="{C49E2FEC-B6FE-4B31-B0D0-5B7F1175348E}" type="presParOf" srcId="{7070762A-C97C-4E24-9FE2-F35E4399B20A}" destId="{C6EF9559-CF8A-46CC-8F20-0D1DAADE3E70}" srcOrd="3" destOrd="0" presId="urn:microsoft.com/office/officeart/2005/8/layout/target3"/>
    <dgm:cxn modelId="{D5F0BB75-651B-4D04-B7FE-6079CF1B25E5}" type="presParOf" srcId="{7070762A-C97C-4E24-9FE2-F35E4399B20A}" destId="{4F55BD2F-8190-4509-8E9F-D89563537414}" srcOrd="4" destOrd="0" presId="urn:microsoft.com/office/officeart/2005/8/layout/target3"/>
    <dgm:cxn modelId="{A07A9D30-D1A9-474E-B818-1773ACC1FA2B}" type="presParOf" srcId="{7070762A-C97C-4E24-9FE2-F35E4399B20A}" destId="{9B3FA3C8-967C-4DE8-9478-7BEF4FFF1C49}" srcOrd="5" destOrd="0" presId="urn:microsoft.com/office/officeart/2005/8/layout/target3"/>
    <dgm:cxn modelId="{888C43CA-81AD-4FAC-AD92-7717AA4B38C8}" type="presParOf" srcId="{7070762A-C97C-4E24-9FE2-F35E4399B20A}" destId="{0EB6B2D8-547F-482D-9EFF-646610B6F026}" srcOrd="6" destOrd="0" presId="urn:microsoft.com/office/officeart/2005/8/layout/target3"/>
    <dgm:cxn modelId="{1D4B507D-470C-4EDD-9CE2-A8763FB35742}" type="presParOf" srcId="{7070762A-C97C-4E24-9FE2-F35E4399B20A}" destId="{754A8D97-2859-4C5D-8482-5A97222CBF0E}" srcOrd="7" destOrd="0" presId="urn:microsoft.com/office/officeart/2005/8/layout/target3"/>
    <dgm:cxn modelId="{5A67BFA5-2F28-4DA2-8FEE-0DFAEF07BAD3}" type="presParOf" srcId="{7070762A-C97C-4E24-9FE2-F35E4399B20A}" destId="{6AD1435A-1B45-4AE1-967D-D9EB413EAA26}" srcOrd="8" destOrd="0" presId="urn:microsoft.com/office/officeart/2005/8/layout/target3"/>
    <dgm:cxn modelId="{7D04D685-E3F7-4AEF-8A41-807069CB69B8}" type="presParOf" srcId="{7070762A-C97C-4E24-9FE2-F35E4399B20A}" destId="{1BAD13F7-A1DC-42DE-8FCF-13D50BABE81A}" srcOrd="9" destOrd="0" presId="urn:microsoft.com/office/officeart/2005/8/layout/target3"/>
    <dgm:cxn modelId="{DF8CC8A8-7B04-41BD-B956-8B295AC55603}" type="presParOf" srcId="{7070762A-C97C-4E24-9FE2-F35E4399B20A}" destId="{2C650F3B-E083-448B-8431-C654A0038812}" srcOrd="10" destOrd="0" presId="urn:microsoft.com/office/officeart/2005/8/layout/target3"/>
    <dgm:cxn modelId="{17BFDA4F-4BFA-49A2-B2B3-CE6B7510C8BF}" type="presParOf" srcId="{7070762A-C97C-4E24-9FE2-F35E4399B20A}" destId="{6C4FE491-93A9-4CF5-82F0-259B292FE618}"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2E4053-0F0F-46CA-830A-2D5CAFF8C13D}" type="doc">
      <dgm:prSet loTypeId="urn:microsoft.com/office/officeart/2005/8/layout/hProcess9" loCatId="process" qsTypeId="urn:microsoft.com/office/officeart/2005/8/quickstyle/simple1" qsCatId="simple" csTypeId="urn:microsoft.com/office/officeart/2005/8/colors/accent1_2" csCatId="accent1" phldr="1"/>
      <dgm:spPr/>
    </dgm:pt>
    <dgm:pt modelId="{3EDCBAA2-CBF4-4D1C-8DDC-9CC07F8D1879}">
      <dgm:prSet phldrT="[Tekst]"/>
      <dgm:spPr/>
      <dgm:t>
        <a:bodyPr/>
        <a:lstStyle/>
        <a:p>
          <a:r>
            <a:rPr lang="pl-PL" dirty="0">
              <a:solidFill>
                <a:schemeClr val="tx1"/>
              </a:solidFill>
            </a:rPr>
            <a:t>PODSTAWA PRAWNA</a:t>
          </a:r>
          <a:endParaRPr lang="en-GB" dirty="0">
            <a:solidFill>
              <a:schemeClr val="tx1"/>
            </a:solidFill>
          </a:endParaRPr>
        </a:p>
      </dgm:t>
    </dgm:pt>
    <dgm:pt modelId="{95DC450F-7BE7-4A0E-A9E8-113B08C0952B}" type="parTrans" cxnId="{8A24245F-1D60-4C8E-B955-ED6CBD9A63E9}">
      <dgm:prSet/>
      <dgm:spPr/>
      <dgm:t>
        <a:bodyPr/>
        <a:lstStyle/>
        <a:p>
          <a:endParaRPr lang="en-GB"/>
        </a:p>
      </dgm:t>
    </dgm:pt>
    <dgm:pt modelId="{AAB11013-CA9F-4122-9F6C-E8CD989909EF}" type="sibTrans" cxnId="{8A24245F-1D60-4C8E-B955-ED6CBD9A63E9}">
      <dgm:prSet/>
      <dgm:spPr/>
      <dgm:t>
        <a:bodyPr/>
        <a:lstStyle/>
        <a:p>
          <a:endParaRPr lang="en-GB"/>
        </a:p>
      </dgm:t>
    </dgm:pt>
    <dgm:pt modelId="{2DE23AE2-BB01-40D2-8D7E-0F4578ADDD70}">
      <dgm:prSet phldrT="[Tekst]"/>
      <dgm:spPr/>
      <dgm:t>
        <a:bodyPr/>
        <a:lstStyle/>
        <a:p>
          <a:r>
            <a:rPr lang="en-GB" dirty="0">
              <a:solidFill>
                <a:schemeClr val="tx1"/>
              </a:solidFill>
            </a:rPr>
            <a:t>USTAWA</a:t>
          </a:r>
        </a:p>
        <a:p>
          <a:r>
            <a:rPr lang="pl-PL" dirty="0">
              <a:solidFill>
                <a:schemeClr val="tx1"/>
              </a:solidFill>
            </a:rPr>
            <a:t>z dnia 21 sierpnia 1997 r.</a:t>
          </a:r>
          <a:endParaRPr lang="en-GB" dirty="0">
            <a:solidFill>
              <a:schemeClr val="tx1"/>
            </a:solidFill>
          </a:endParaRPr>
        </a:p>
        <a:p>
          <a:r>
            <a:rPr lang="en-GB" dirty="0">
              <a:solidFill>
                <a:schemeClr val="tx1"/>
              </a:solidFill>
            </a:rPr>
            <a:t>o </a:t>
          </a:r>
          <a:r>
            <a:rPr lang="en-GB" dirty="0" err="1">
              <a:solidFill>
                <a:schemeClr val="tx1"/>
              </a:solidFill>
            </a:rPr>
            <a:t>gospodarce</a:t>
          </a:r>
          <a:r>
            <a:rPr lang="en-GB" dirty="0">
              <a:solidFill>
                <a:schemeClr val="tx1"/>
              </a:solidFill>
            </a:rPr>
            <a:t> </a:t>
          </a:r>
          <a:r>
            <a:rPr lang="en-GB" dirty="0" err="1">
              <a:solidFill>
                <a:schemeClr val="tx1"/>
              </a:solidFill>
            </a:rPr>
            <a:t>nieruchomościami</a:t>
          </a:r>
          <a:endParaRPr lang="en-GB" dirty="0">
            <a:solidFill>
              <a:schemeClr val="tx1"/>
            </a:solidFill>
          </a:endParaRPr>
        </a:p>
      </dgm:t>
    </dgm:pt>
    <dgm:pt modelId="{EC27239C-F5FB-4843-AF88-F93A5DD4F293}" type="parTrans" cxnId="{8429B5DD-340E-4F40-A7E9-9B5D93FA9CB2}">
      <dgm:prSet/>
      <dgm:spPr/>
      <dgm:t>
        <a:bodyPr/>
        <a:lstStyle/>
        <a:p>
          <a:endParaRPr lang="en-GB"/>
        </a:p>
      </dgm:t>
    </dgm:pt>
    <dgm:pt modelId="{5A3E3AB6-2D7F-481D-AD94-5AE134BE7927}" type="sibTrans" cxnId="{8429B5DD-340E-4F40-A7E9-9B5D93FA9CB2}">
      <dgm:prSet/>
      <dgm:spPr/>
      <dgm:t>
        <a:bodyPr/>
        <a:lstStyle/>
        <a:p>
          <a:endParaRPr lang="en-GB"/>
        </a:p>
      </dgm:t>
    </dgm:pt>
    <dgm:pt modelId="{070F39FF-A5B8-4656-8C32-72DF22D97E2F}" type="pres">
      <dgm:prSet presAssocID="{F82E4053-0F0F-46CA-830A-2D5CAFF8C13D}" presName="CompostProcess" presStyleCnt="0">
        <dgm:presLayoutVars>
          <dgm:dir/>
          <dgm:resizeHandles val="exact"/>
        </dgm:presLayoutVars>
      </dgm:prSet>
      <dgm:spPr/>
    </dgm:pt>
    <dgm:pt modelId="{6E504C9F-4FFB-493A-8161-75E3CF8DE7B1}" type="pres">
      <dgm:prSet presAssocID="{F82E4053-0F0F-46CA-830A-2D5CAFF8C13D}" presName="arrow" presStyleLbl="bgShp" presStyleIdx="0" presStyleCnt="1"/>
      <dgm:spPr/>
    </dgm:pt>
    <dgm:pt modelId="{2D524D56-2458-4FE2-9B1B-0785AE15181F}" type="pres">
      <dgm:prSet presAssocID="{F82E4053-0F0F-46CA-830A-2D5CAFF8C13D}" presName="linearProcess" presStyleCnt="0"/>
      <dgm:spPr/>
    </dgm:pt>
    <dgm:pt modelId="{14A96A02-E811-4922-8226-F6A358E91EFD}" type="pres">
      <dgm:prSet presAssocID="{3EDCBAA2-CBF4-4D1C-8DDC-9CC07F8D1879}" presName="textNode" presStyleLbl="node1" presStyleIdx="0" presStyleCnt="2">
        <dgm:presLayoutVars>
          <dgm:bulletEnabled val="1"/>
        </dgm:presLayoutVars>
      </dgm:prSet>
      <dgm:spPr/>
    </dgm:pt>
    <dgm:pt modelId="{5D5A9CF0-5DFD-4D13-8414-D510803ED8DC}" type="pres">
      <dgm:prSet presAssocID="{AAB11013-CA9F-4122-9F6C-E8CD989909EF}" presName="sibTrans" presStyleCnt="0"/>
      <dgm:spPr/>
    </dgm:pt>
    <dgm:pt modelId="{54199B39-10C7-4E51-82C0-9D9579983A35}" type="pres">
      <dgm:prSet presAssocID="{2DE23AE2-BB01-40D2-8D7E-0F4578ADDD70}" presName="textNode" presStyleLbl="node1" presStyleIdx="1" presStyleCnt="2">
        <dgm:presLayoutVars>
          <dgm:bulletEnabled val="1"/>
        </dgm:presLayoutVars>
      </dgm:prSet>
      <dgm:spPr/>
    </dgm:pt>
  </dgm:ptLst>
  <dgm:cxnLst>
    <dgm:cxn modelId="{8A24245F-1D60-4C8E-B955-ED6CBD9A63E9}" srcId="{F82E4053-0F0F-46CA-830A-2D5CAFF8C13D}" destId="{3EDCBAA2-CBF4-4D1C-8DDC-9CC07F8D1879}" srcOrd="0" destOrd="0" parTransId="{95DC450F-7BE7-4A0E-A9E8-113B08C0952B}" sibTransId="{AAB11013-CA9F-4122-9F6C-E8CD989909EF}"/>
    <dgm:cxn modelId="{F3351E8C-CEF4-4221-AA94-E445A7ADB065}" type="presOf" srcId="{2DE23AE2-BB01-40D2-8D7E-0F4578ADDD70}" destId="{54199B39-10C7-4E51-82C0-9D9579983A35}" srcOrd="0" destOrd="0" presId="urn:microsoft.com/office/officeart/2005/8/layout/hProcess9"/>
    <dgm:cxn modelId="{E8A2D7B8-62D4-4910-B68B-EDC6F9293618}" type="presOf" srcId="{F82E4053-0F0F-46CA-830A-2D5CAFF8C13D}" destId="{070F39FF-A5B8-4656-8C32-72DF22D97E2F}" srcOrd="0" destOrd="0" presId="urn:microsoft.com/office/officeart/2005/8/layout/hProcess9"/>
    <dgm:cxn modelId="{CBEC86DC-20D7-48E9-8F2C-768018203D05}" type="presOf" srcId="{3EDCBAA2-CBF4-4D1C-8DDC-9CC07F8D1879}" destId="{14A96A02-E811-4922-8226-F6A358E91EFD}" srcOrd="0" destOrd="0" presId="urn:microsoft.com/office/officeart/2005/8/layout/hProcess9"/>
    <dgm:cxn modelId="{8429B5DD-340E-4F40-A7E9-9B5D93FA9CB2}" srcId="{F82E4053-0F0F-46CA-830A-2D5CAFF8C13D}" destId="{2DE23AE2-BB01-40D2-8D7E-0F4578ADDD70}" srcOrd="1" destOrd="0" parTransId="{EC27239C-F5FB-4843-AF88-F93A5DD4F293}" sibTransId="{5A3E3AB6-2D7F-481D-AD94-5AE134BE7927}"/>
    <dgm:cxn modelId="{9A475AB6-C5B2-4696-9CF4-887A12609D0B}" type="presParOf" srcId="{070F39FF-A5B8-4656-8C32-72DF22D97E2F}" destId="{6E504C9F-4FFB-493A-8161-75E3CF8DE7B1}" srcOrd="0" destOrd="0" presId="urn:microsoft.com/office/officeart/2005/8/layout/hProcess9"/>
    <dgm:cxn modelId="{0F5C6482-F314-463B-B72A-412F88C0BF70}" type="presParOf" srcId="{070F39FF-A5B8-4656-8C32-72DF22D97E2F}" destId="{2D524D56-2458-4FE2-9B1B-0785AE15181F}" srcOrd="1" destOrd="0" presId="urn:microsoft.com/office/officeart/2005/8/layout/hProcess9"/>
    <dgm:cxn modelId="{F35FC2BA-1EC3-425F-A16B-F25301FD374F}" type="presParOf" srcId="{2D524D56-2458-4FE2-9B1B-0785AE15181F}" destId="{14A96A02-E811-4922-8226-F6A358E91EFD}" srcOrd="0" destOrd="0" presId="urn:microsoft.com/office/officeart/2005/8/layout/hProcess9"/>
    <dgm:cxn modelId="{CA354B4F-9BFA-4306-A2E6-744BA32847C5}" type="presParOf" srcId="{2D524D56-2458-4FE2-9B1B-0785AE15181F}" destId="{5D5A9CF0-5DFD-4D13-8414-D510803ED8DC}" srcOrd="1" destOrd="0" presId="urn:microsoft.com/office/officeart/2005/8/layout/hProcess9"/>
    <dgm:cxn modelId="{437EA30E-5B91-48EE-B8C4-F12F1576384C}" type="presParOf" srcId="{2D524D56-2458-4FE2-9B1B-0785AE15181F}" destId="{54199B39-10C7-4E51-82C0-9D9579983A35}"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D664C9-EF48-46D6-AD18-0F30830324B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3C6FA141-9D45-450D-B70C-7B35DB1B5AF7}">
      <dgm:prSet phldrT="[Tekst]" custT="1"/>
      <dgm:spPr/>
      <dgm:t>
        <a:bodyPr/>
        <a:lstStyle/>
        <a:p>
          <a:r>
            <a:rPr lang="pl-PL" sz="2000" b="1" dirty="0"/>
            <a:t>ZAKRES PRZEDMIOTOWY USTAWY</a:t>
          </a:r>
          <a:endParaRPr lang="en-GB" sz="2000" b="1" dirty="0"/>
        </a:p>
      </dgm:t>
    </dgm:pt>
    <dgm:pt modelId="{A8B5C2BE-E1DE-4E5E-B057-A9DC921E11DD}" type="parTrans" cxnId="{1A0178C0-6EA2-430F-8C4D-CF304FCE65EE}">
      <dgm:prSet/>
      <dgm:spPr/>
      <dgm:t>
        <a:bodyPr/>
        <a:lstStyle/>
        <a:p>
          <a:endParaRPr lang="en-GB"/>
        </a:p>
      </dgm:t>
    </dgm:pt>
    <dgm:pt modelId="{E8DCCFE0-C726-49A4-9249-BA7FCA7F286D}" type="sibTrans" cxnId="{1A0178C0-6EA2-430F-8C4D-CF304FCE65EE}">
      <dgm:prSet/>
      <dgm:spPr/>
      <dgm:t>
        <a:bodyPr/>
        <a:lstStyle/>
        <a:p>
          <a:endParaRPr lang="en-GB"/>
        </a:p>
      </dgm:t>
    </dgm:pt>
    <dgm:pt modelId="{7E62D0C3-091F-4265-B099-342A0BDE1538}">
      <dgm:prSet phldrT="[Tekst]"/>
      <dgm:spPr/>
      <dgm:t>
        <a:bodyPr/>
        <a:lstStyle/>
        <a:p>
          <a:r>
            <a:rPr lang="pl-PL" dirty="0"/>
            <a:t>ART. 1 </a:t>
          </a:r>
          <a:endParaRPr lang="en-GB" dirty="0"/>
        </a:p>
      </dgm:t>
    </dgm:pt>
    <dgm:pt modelId="{5E5BEA7C-0078-41A5-B78C-8C205BEF1A0C}" type="parTrans" cxnId="{BED567BD-61B6-4FD2-BFC9-46C503CFBDB8}">
      <dgm:prSet/>
      <dgm:spPr/>
      <dgm:t>
        <a:bodyPr/>
        <a:lstStyle/>
        <a:p>
          <a:endParaRPr lang="en-GB"/>
        </a:p>
      </dgm:t>
    </dgm:pt>
    <dgm:pt modelId="{4E291BF9-AF54-463D-88C4-F3CFC9446201}" type="sibTrans" cxnId="{BED567BD-61B6-4FD2-BFC9-46C503CFBDB8}">
      <dgm:prSet/>
      <dgm:spPr/>
      <dgm:t>
        <a:bodyPr/>
        <a:lstStyle/>
        <a:p>
          <a:endParaRPr lang="en-GB"/>
        </a:p>
      </dgm:t>
    </dgm:pt>
    <dgm:pt modelId="{375E83B2-D1BD-4136-BEA6-D8734F27D856}">
      <dgm:prSet phldrT="[Tekst]"/>
      <dgm:spPr/>
      <dgm:t>
        <a:bodyPr/>
        <a:lstStyle/>
        <a:p>
          <a:r>
            <a:rPr lang="pl-PL" dirty="0"/>
            <a:t>UST. 1 – CZĘŚĆ POZYTYWNA („USTAWA OKREŚLA ZASADY…”)</a:t>
          </a:r>
          <a:endParaRPr lang="en-GB" dirty="0"/>
        </a:p>
      </dgm:t>
    </dgm:pt>
    <dgm:pt modelId="{3F7230A4-2B0C-4BD9-B202-501B9D1FD8A5}" type="parTrans" cxnId="{68171346-48A5-42AA-9B21-11DDFE1218E3}">
      <dgm:prSet/>
      <dgm:spPr/>
      <dgm:t>
        <a:bodyPr/>
        <a:lstStyle/>
        <a:p>
          <a:endParaRPr lang="en-GB"/>
        </a:p>
      </dgm:t>
    </dgm:pt>
    <dgm:pt modelId="{514A5233-EBA9-4A5C-8995-D8E6A6CB6E1A}" type="sibTrans" cxnId="{68171346-48A5-42AA-9B21-11DDFE1218E3}">
      <dgm:prSet/>
      <dgm:spPr/>
      <dgm:t>
        <a:bodyPr/>
        <a:lstStyle/>
        <a:p>
          <a:endParaRPr lang="en-GB"/>
        </a:p>
      </dgm:t>
    </dgm:pt>
    <dgm:pt modelId="{CEA40198-6EA0-47F1-B1F8-6C2D2D6662FF}">
      <dgm:prSet phldrT="[Tekst]"/>
      <dgm:spPr/>
      <dgm:t>
        <a:bodyPr/>
        <a:lstStyle/>
        <a:p>
          <a:r>
            <a:rPr lang="pl-PL" dirty="0"/>
            <a:t>UST. 2 – CZĘŚĆ NEGATYWNA („PRZEPISÓW USTAWY NIE STOSUJE SIĘ DO…”)</a:t>
          </a:r>
          <a:endParaRPr lang="en-GB" dirty="0"/>
        </a:p>
      </dgm:t>
    </dgm:pt>
    <dgm:pt modelId="{916E97B4-EF13-4CBF-B0C4-C4C33D91B1A7}" type="parTrans" cxnId="{A757E72E-798B-4BAE-9470-A5EA28D3CCBB}">
      <dgm:prSet/>
      <dgm:spPr/>
      <dgm:t>
        <a:bodyPr/>
        <a:lstStyle/>
        <a:p>
          <a:endParaRPr lang="en-GB"/>
        </a:p>
      </dgm:t>
    </dgm:pt>
    <dgm:pt modelId="{742C5B86-A94C-41E0-A6EC-A23C4E2FC47C}" type="sibTrans" cxnId="{A757E72E-798B-4BAE-9470-A5EA28D3CCBB}">
      <dgm:prSet/>
      <dgm:spPr/>
      <dgm:t>
        <a:bodyPr/>
        <a:lstStyle/>
        <a:p>
          <a:endParaRPr lang="en-GB"/>
        </a:p>
      </dgm:t>
    </dgm:pt>
    <dgm:pt modelId="{376DDEF8-14C4-4AA0-A247-905C3BBF0044}">
      <dgm:prSet phldrT="[Tekst]"/>
      <dgm:spPr/>
      <dgm:t>
        <a:bodyPr/>
        <a:lstStyle/>
        <a:p>
          <a:r>
            <a:rPr lang="pl-PL" dirty="0"/>
            <a:t>ART. 2</a:t>
          </a:r>
          <a:endParaRPr lang="en-GB" dirty="0"/>
        </a:p>
      </dgm:t>
    </dgm:pt>
    <dgm:pt modelId="{45CEDC4B-7A54-45B3-A6ED-E642ACED5F72}" type="parTrans" cxnId="{06457BF6-2256-4C18-ACDA-1E977169E02D}">
      <dgm:prSet/>
      <dgm:spPr/>
      <dgm:t>
        <a:bodyPr/>
        <a:lstStyle/>
        <a:p>
          <a:endParaRPr lang="en-GB"/>
        </a:p>
      </dgm:t>
    </dgm:pt>
    <dgm:pt modelId="{50667811-2C08-46A4-A3C3-DFFD0C59766F}" type="sibTrans" cxnId="{06457BF6-2256-4C18-ACDA-1E977169E02D}">
      <dgm:prSet/>
      <dgm:spPr/>
      <dgm:t>
        <a:bodyPr/>
        <a:lstStyle/>
        <a:p>
          <a:endParaRPr lang="en-GB"/>
        </a:p>
      </dgm:t>
    </dgm:pt>
    <dgm:pt modelId="{CEAF9DD0-7C2D-4C3A-BE3F-1AACA2AF847C}">
      <dgm:prSet phldrT="[Tekst]"/>
      <dgm:spPr/>
      <dgm:t>
        <a:bodyPr/>
        <a:lstStyle/>
        <a:p>
          <a:r>
            <a:rPr lang="pl-PL" dirty="0"/>
            <a:t>WSPÓŁSTOSOWANIE USTAW („USTAWA NIE NARUSZA INNYCH USTAW W ZAKRESIE DOTYCZĄCYM GOSPODARKI NIERUCHOMOŚCIAMI, A W SZCZEGÓLNOŚCI…”)</a:t>
          </a:r>
          <a:endParaRPr lang="en-GB" dirty="0"/>
        </a:p>
      </dgm:t>
    </dgm:pt>
    <dgm:pt modelId="{B57B142D-4D05-4614-989F-9F52263D77AA}" type="parTrans" cxnId="{1928C816-7794-4621-AC12-E1CD9DF4100E}">
      <dgm:prSet/>
      <dgm:spPr/>
      <dgm:t>
        <a:bodyPr/>
        <a:lstStyle/>
        <a:p>
          <a:endParaRPr lang="en-GB"/>
        </a:p>
      </dgm:t>
    </dgm:pt>
    <dgm:pt modelId="{394DBCFC-2DF6-4832-BEF7-BAD690CFEB31}" type="sibTrans" cxnId="{1928C816-7794-4621-AC12-E1CD9DF4100E}">
      <dgm:prSet/>
      <dgm:spPr/>
      <dgm:t>
        <a:bodyPr/>
        <a:lstStyle/>
        <a:p>
          <a:endParaRPr lang="en-GB"/>
        </a:p>
      </dgm:t>
    </dgm:pt>
    <dgm:pt modelId="{835297A0-05E3-43B1-881E-9498E0094E4D}" type="pres">
      <dgm:prSet presAssocID="{97D664C9-EF48-46D6-AD18-0F30830324B2}" presName="hierChild1" presStyleCnt="0">
        <dgm:presLayoutVars>
          <dgm:chPref val="1"/>
          <dgm:dir/>
          <dgm:animOne val="branch"/>
          <dgm:animLvl val="lvl"/>
          <dgm:resizeHandles/>
        </dgm:presLayoutVars>
      </dgm:prSet>
      <dgm:spPr/>
    </dgm:pt>
    <dgm:pt modelId="{869B7315-9FB7-40BE-AC5D-B152125A31E3}" type="pres">
      <dgm:prSet presAssocID="{3C6FA141-9D45-450D-B70C-7B35DB1B5AF7}" presName="hierRoot1" presStyleCnt="0"/>
      <dgm:spPr/>
    </dgm:pt>
    <dgm:pt modelId="{87E9F8C5-4A24-4AF1-9F08-6DCC7C945FA7}" type="pres">
      <dgm:prSet presAssocID="{3C6FA141-9D45-450D-B70C-7B35DB1B5AF7}" presName="composite" presStyleCnt="0"/>
      <dgm:spPr/>
    </dgm:pt>
    <dgm:pt modelId="{B6006DFC-60F1-41CD-AD2C-4F92E3461732}" type="pres">
      <dgm:prSet presAssocID="{3C6FA141-9D45-450D-B70C-7B35DB1B5AF7}" presName="background" presStyleLbl="node0" presStyleIdx="0" presStyleCnt="1"/>
      <dgm:spPr/>
    </dgm:pt>
    <dgm:pt modelId="{81445EA6-0997-4CCC-9ED5-318FF9E5BD9B}" type="pres">
      <dgm:prSet presAssocID="{3C6FA141-9D45-450D-B70C-7B35DB1B5AF7}" presName="text" presStyleLbl="fgAcc0" presStyleIdx="0" presStyleCnt="1">
        <dgm:presLayoutVars>
          <dgm:chPref val="3"/>
        </dgm:presLayoutVars>
      </dgm:prSet>
      <dgm:spPr/>
    </dgm:pt>
    <dgm:pt modelId="{A9A45CB3-BAC6-4AF1-A41F-09219012C631}" type="pres">
      <dgm:prSet presAssocID="{3C6FA141-9D45-450D-B70C-7B35DB1B5AF7}" presName="hierChild2" presStyleCnt="0"/>
      <dgm:spPr/>
    </dgm:pt>
    <dgm:pt modelId="{ED8F767C-F7E6-430F-B458-FA3643D623A4}" type="pres">
      <dgm:prSet presAssocID="{5E5BEA7C-0078-41A5-B78C-8C205BEF1A0C}" presName="Name10" presStyleLbl="parChTrans1D2" presStyleIdx="0" presStyleCnt="2"/>
      <dgm:spPr/>
    </dgm:pt>
    <dgm:pt modelId="{1EF4C404-6012-4921-BF52-D0C9A3E66E0E}" type="pres">
      <dgm:prSet presAssocID="{7E62D0C3-091F-4265-B099-342A0BDE1538}" presName="hierRoot2" presStyleCnt="0"/>
      <dgm:spPr/>
    </dgm:pt>
    <dgm:pt modelId="{EE0023C8-66ED-4C69-9BDC-E5152035B2E7}" type="pres">
      <dgm:prSet presAssocID="{7E62D0C3-091F-4265-B099-342A0BDE1538}" presName="composite2" presStyleCnt="0"/>
      <dgm:spPr/>
    </dgm:pt>
    <dgm:pt modelId="{AE317580-EFD6-48D9-8076-AF0C68858B1A}" type="pres">
      <dgm:prSet presAssocID="{7E62D0C3-091F-4265-B099-342A0BDE1538}" presName="background2" presStyleLbl="node2" presStyleIdx="0" presStyleCnt="2"/>
      <dgm:spPr/>
    </dgm:pt>
    <dgm:pt modelId="{E09C5013-BE14-4526-A34C-8D456F5FFF4A}" type="pres">
      <dgm:prSet presAssocID="{7E62D0C3-091F-4265-B099-342A0BDE1538}" presName="text2" presStyleLbl="fgAcc2" presStyleIdx="0" presStyleCnt="2">
        <dgm:presLayoutVars>
          <dgm:chPref val="3"/>
        </dgm:presLayoutVars>
      </dgm:prSet>
      <dgm:spPr/>
    </dgm:pt>
    <dgm:pt modelId="{4B5A1D57-9E89-42FF-B08D-63BA375F6963}" type="pres">
      <dgm:prSet presAssocID="{7E62D0C3-091F-4265-B099-342A0BDE1538}" presName="hierChild3" presStyleCnt="0"/>
      <dgm:spPr/>
    </dgm:pt>
    <dgm:pt modelId="{515C8987-9E96-47D0-9C67-553C5D73E2E1}" type="pres">
      <dgm:prSet presAssocID="{3F7230A4-2B0C-4BD9-B202-501B9D1FD8A5}" presName="Name17" presStyleLbl="parChTrans1D3" presStyleIdx="0" presStyleCnt="3"/>
      <dgm:spPr/>
    </dgm:pt>
    <dgm:pt modelId="{B06AB5E7-5CC9-4DE4-A7C5-1C39D48BB2A9}" type="pres">
      <dgm:prSet presAssocID="{375E83B2-D1BD-4136-BEA6-D8734F27D856}" presName="hierRoot3" presStyleCnt="0"/>
      <dgm:spPr/>
    </dgm:pt>
    <dgm:pt modelId="{27AC4332-E139-40AF-B077-A300E4054740}" type="pres">
      <dgm:prSet presAssocID="{375E83B2-D1BD-4136-BEA6-D8734F27D856}" presName="composite3" presStyleCnt="0"/>
      <dgm:spPr/>
    </dgm:pt>
    <dgm:pt modelId="{812E6F08-4A7A-4D1B-A2FA-DA7959DEFB13}" type="pres">
      <dgm:prSet presAssocID="{375E83B2-D1BD-4136-BEA6-D8734F27D856}" presName="background3" presStyleLbl="node3" presStyleIdx="0" presStyleCnt="3"/>
      <dgm:spPr/>
    </dgm:pt>
    <dgm:pt modelId="{AC35E6A2-A6DA-4C15-B652-C8F8E1B1B122}" type="pres">
      <dgm:prSet presAssocID="{375E83B2-D1BD-4136-BEA6-D8734F27D856}" presName="text3" presStyleLbl="fgAcc3" presStyleIdx="0" presStyleCnt="3">
        <dgm:presLayoutVars>
          <dgm:chPref val="3"/>
        </dgm:presLayoutVars>
      </dgm:prSet>
      <dgm:spPr/>
    </dgm:pt>
    <dgm:pt modelId="{0C000B87-B12C-43F2-82F0-480C9671703F}" type="pres">
      <dgm:prSet presAssocID="{375E83B2-D1BD-4136-BEA6-D8734F27D856}" presName="hierChild4" presStyleCnt="0"/>
      <dgm:spPr/>
    </dgm:pt>
    <dgm:pt modelId="{0CAD2781-8A0D-4C46-81EE-33102E1AFE5C}" type="pres">
      <dgm:prSet presAssocID="{916E97B4-EF13-4CBF-B0C4-C4C33D91B1A7}" presName="Name17" presStyleLbl="parChTrans1D3" presStyleIdx="1" presStyleCnt="3"/>
      <dgm:spPr/>
    </dgm:pt>
    <dgm:pt modelId="{6DB6E579-39BB-4917-9FE5-C203DBF16F93}" type="pres">
      <dgm:prSet presAssocID="{CEA40198-6EA0-47F1-B1F8-6C2D2D6662FF}" presName="hierRoot3" presStyleCnt="0"/>
      <dgm:spPr/>
    </dgm:pt>
    <dgm:pt modelId="{3FEB720E-CFB8-49D1-8DF1-53B924A56E49}" type="pres">
      <dgm:prSet presAssocID="{CEA40198-6EA0-47F1-B1F8-6C2D2D6662FF}" presName="composite3" presStyleCnt="0"/>
      <dgm:spPr/>
    </dgm:pt>
    <dgm:pt modelId="{BCFCA0A4-E936-41EC-9F18-7682995C895C}" type="pres">
      <dgm:prSet presAssocID="{CEA40198-6EA0-47F1-B1F8-6C2D2D6662FF}" presName="background3" presStyleLbl="node3" presStyleIdx="1" presStyleCnt="3"/>
      <dgm:spPr/>
    </dgm:pt>
    <dgm:pt modelId="{99930959-166D-4D83-B936-FD0837F102B6}" type="pres">
      <dgm:prSet presAssocID="{CEA40198-6EA0-47F1-B1F8-6C2D2D6662FF}" presName="text3" presStyleLbl="fgAcc3" presStyleIdx="1" presStyleCnt="3">
        <dgm:presLayoutVars>
          <dgm:chPref val="3"/>
        </dgm:presLayoutVars>
      </dgm:prSet>
      <dgm:spPr/>
    </dgm:pt>
    <dgm:pt modelId="{6219C48D-2355-4162-8841-A4FD7C659B5D}" type="pres">
      <dgm:prSet presAssocID="{CEA40198-6EA0-47F1-B1F8-6C2D2D6662FF}" presName="hierChild4" presStyleCnt="0"/>
      <dgm:spPr/>
    </dgm:pt>
    <dgm:pt modelId="{9C721122-1551-4F28-8D11-57EAE29EABA2}" type="pres">
      <dgm:prSet presAssocID="{45CEDC4B-7A54-45B3-A6ED-E642ACED5F72}" presName="Name10" presStyleLbl="parChTrans1D2" presStyleIdx="1" presStyleCnt="2"/>
      <dgm:spPr/>
    </dgm:pt>
    <dgm:pt modelId="{9659AB0A-AB37-447A-A1BA-8FF71215F2C9}" type="pres">
      <dgm:prSet presAssocID="{376DDEF8-14C4-4AA0-A247-905C3BBF0044}" presName="hierRoot2" presStyleCnt="0"/>
      <dgm:spPr/>
    </dgm:pt>
    <dgm:pt modelId="{EF503042-D98F-4D70-882C-279E83BB8E81}" type="pres">
      <dgm:prSet presAssocID="{376DDEF8-14C4-4AA0-A247-905C3BBF0044}" presName="composite2" presStyleCnt="0"/>
      <dgm:spPr/>
    </dgm:pt>
    <dgm:pt modelId="{6CC929CD-30C2-46FD-B5FB-DE47FBD43EA7}" type="pres">
      <dgm:prSet presAssocID="{376DDEF8-14C4-4AA0-A247-905C3BBF0044}" presName="background2" presStyleLbl="node2" presStyleIdx="1" presStyleCnt="2"/>
      <dgm:spPr/>
    </dgm:pt>
    <dgm:pt modelId="{3B92665B-379B-48D7-813F-2BD923266B1A}" type="pres">
      <dgm:prSet presAssocID="{376DDEF8-14C4-4AA0-A247-905C3BBF0044}" presName="text2" presStyleLbl="fgAcc2" presStyleIdx="1" presStyleCnt="2">
        <dgm:presLayoutVars>
          <dgm:chPref val="3"/>
        </dgm:presLayoutVars>
      </dgm:prSet>
      <dgm:spPr/>
    </dgm:pt>
    <dgm:pt modelId="{D2E9D978-774E-42A8-A9C6-B9CDAB5558A1}" type="pres">
      <dgm:prSet presAssocID="{376DDEF8-14C4-4AA0-A247-905C3BBF0044}" presName="hierChild3" presStyleCnt="0"/>
      <dgm:spPr/>
    </dgm:pt>
    <dgm:pt modelId="{AB763BF7-0F66-4A8D-B014-68ECFA006466}" type="pres">
      <dgm:prSet presAssocID="{B57B142D-4D05-4614-989F-9F52263D77AA}" presName="Name17" presStyleLbl="parChTrans1D3" presStyleIdx="2" presStyleCnt="3"/>
      <dgm:spPr/>
    </dgm:pt>
    <dgm:pt modelId="{A9475B2F-518B-4CC3-BFB9-8E96B1A7550F}" type="pres">
      <dgm:prSet presAssocID="{CEAF9DD0-7C2D-4C3A-BE3F-1AACA2AF847C}" presName="hierRoot3" presStyleCnt="0"/>
      <dgm:spPr/>
    </dgm:pt>
    <dgm:pt modelId="{51326E9D-BF4A-42F3-8AF2-F792F982EAC6}" type="pres">
      <dgm:prSet presAssocID="{CEAF9DD0-7C2D-4C3A-BE3F-1AACA2AF847C}" presName="composite3" presStyleCnt="0"/>
      <dgm:spPr/>
    </dgm:pt>
    <dgm:pt modelId="{2281E3AC-4283-4525-99ED-292EC69DB6F1}" type="pres">
      <dgm:prSet presAssocID="{CEAF9DD0-7C2D-4C3A-BE3F-1AACA2AF847C}" presName="background3" presStyleLbl="node3" presStyleIdx="2" presStyleCnt="3"/>
      <dgm:spPr/>
    </dgm:pt>
    <dgm:pt modelId="{E5ED1B62-4229-45F1-B1D6-7D57F9917E64}" type="pres">
      <dgm:prSet presAssocID="{CEAF9DD0-7C2D-4C3A-BE3F-1AACA2AF847C}" presName="text3" presStyleLbl="fgAcc3" presStyleIdx="2" presStyleCnt="3">
        <dgm:presLayoutVars>
          <dgm:chPref val="3"/>
        </dgm:presLayoutVars>
      </dgm:prSet>
      <dgm:spPr/>
    </dgm:pt>
    <dgm:pt modelId="{2769BB54-9883-4AFC-A580-9DC65456DC4A}" type="pres">
      <dgm:prSet presAssocID="{CEAF9DD0-7C2D-4C3A-BE3F-1AACA2AF847C}" presName="hierChild4" presStyleCnt="0"/>
      <dgm:spPr/>
    </dgm:pt>
  </dgm:ptLst>
  <dgm:cxnLst>
    <dgm:cxn modelId="{5C8B6110-BB31-4BFB-B7D4-CBF192C1F513}" type="presOf" srcId="{3C6FA141-9D45-450D-B70C-7B35DB1B5AF7}" destId="{81445EA6-0997-4CCC-9ED5-318FF9E5BD9B}" srcOrd="0" destOrd="0" presId="urn:microsoft.com/office/officeart/2005/8/layout/hierarchy1"/>
    <dgm:cxn modelId="{1928C816-7794-4621-AC12-E1CD9DF4100E}" srcId="{376DDEF8-14C4-4AA0-A247-905C3BBF0044}" destId="{CEAF9DD0-7C2D-4C3A-BE3F-1AACA2AF847C}" srcOrd="0" destOrd="0" parTransId="{B57B142D-4D05-4614-989F-9F52263D77AA}" sibTransId="{394DBCFC-2DF6-4832-BEF7-BAD690CFEB31}"/>
    <dgm:cxn modelId="{A757E72E-798B-4BAE-9470-A5EA28D3CCBB}" srcId="{7E62D0C3-091F-4265-B099-342A0BDE1538}" destId="{CEA40198-6EA0-47F1-B1F8-6C2D2D6662FF}" srcOrd="1" destOrd="0" parTransId="{916E97B4-EF13-4CBF-B0C4-C4C33D91B1A7}" sibTransId="{742C5B86-A94C-41E0-A6EC-A23C4E2FC47C}"/>
    <dgm:cxn modelId="{EBCE235E-AA9C-4C05-AE1E-3F5A83FEE106}" type="presOf" srcId="{5E5BEA7C-0078-41A5-B78C-8C205BEF1A0C}" destId="{ED8F767C-F7E6-430F-B458-FA3643D623A4}" srcOrd="0" destOrd="0" presId="urn:microsoft.com/office/officeart/2005/8/layout/hierarchy1"/>
    <dgm:cxn modelId="{68171346-48A5-42AA-9B21-11DDFE1218E3}" srcId="{7E62D0C3-091F-4265-B099-342A0BDE1538}" destId="{375E83B2-D1BD-4136-BEA6-D8734F27D856}" srcOrd="0" destOrd="0" parTransId="{3F7230A4-2B0C-4BD9-B202-501B9D1FD8A5}" sibTransId="{514A5233-EBA9-4A5C-8995-D8E6A6CB6E1A}"/>
    <dgm:cxn modelId="{CDA3C96B-11E9-49D3-B871-95240C4CE671}" type="presOf" srcId="{916E97B4-EF13-4CBF-B0C4-C4C33D91B1A7}" destId="{0CAD2781-8A0D-4C46-81EE-33102E1AFE5C}" srcOrd="0" destOrd="0" presId="urn:microsoft.com/office/officeart/2005/8/layout/hierarchy1"/>
    <dgm:cxn modelId="{422D6250-63F3-4A9B-998A-93BBE8304892}" type="presOf" srcId="{CEAF9DD0-7C2D-4C3A-BE3F-1AACA2AF847C}" destId="{E5ED1B62-4229-45F1-B1D6-7D57F9917E64}" srcOrd="0" destOrd="0" presId="urn:microsoft.com/office/officeart/2005/8/layout/hierarchy1"/>
    <dgm:cxn modelId="{579E0885-C18D-4B54-92D7-955E7DEB33B6}" type="presOf" srcId="{97D664C9-EF48-46D6-AD18-0F30830324B2}" destId="{835297A0-05E3-43B1-881E-9498E0094E4D}" srcOrd="0" destOrd="0" presId="urn:microsoft.com/office/officeart/2005/8/layout/hierarchy1"/>
    <dgm:cxn modelId="{ECDFE192-3E42-42AD-A1A2-E504A68CD67D}" type="presOf" srcId="{B57B142D-4D05-4614-989F-9F52263D77AA}" destId="{AB763BF7-0F66-4A8D-B014-68ECFA006466}" srcOrd="0" destOrd="0" presId="urn:microsoft.com/office/officeart/2005/8/layout/hierarchy1"/>
    <dgm:cxn modelId="{4EF1EB95-36CF-404D-8B85-D4E79095FD9C}" type="presOf" srcId="{376DDEF8-14C4-4AA0-A247-905C3BBF0044}" destId="{3B92665B-379B-48D7-813F-2BD923266B1A}" srcOrd="0" destOrd="0" presId="urn:microsoft.com/office/officeart/2005/8/layout/hierarchy1"/>
    <dgm:cxn modelId="{445F5E9E-26E2-4038-B03E-C0F209B91815}" type="presOf" srcId="{CEA40198-6EA0-47F1-B1F8-6C2D2D6662FF}" destId="{99930959-166D-4D83-B936-FD0837F102B6}" srcOrd="0" destOrd="0" presId="urn:microsoft.com/office/officeart/2005/8/layout/hierarchy1"/>
    <dgm:cxn modelId="{BED567BD-61B6-4FD2-BFC9-46C503CFBDB8}" srcId="{3C6FA141-9D45-450D-B70C-7B35DB1B5AF7}" destId="{7E62D0C3-091F-4265-B099-342A0BDE1538}" srcOrd="0" destOrd="0" parTransId="{5E5BEA7C-0078-41A5-B78C-8C205BEF1A0C}" sibTransId="{4E291BF9-AF54-463D-88C4-F3CFC9446201}"/>
    <dgm:cxn modelId="{580E91BD-69FE-42B9-A593-D731B1C6C052}" type="presOf" srcId="{7E62D0C3-091F-4265-B099-342A0BDE1538}" destId="{E09C5013-BE14-4526-A34C-8D456F5FFF4A}" srcOrd="0" destOrd="0" presId="urn:microsoft.com/office/officeart/2005/8/layout/hierarchy1"/>
    <dgm:cxn modelId="{1A0178C0-6EA2-430F-8C4D-CF304FCE65EE}" srcId="{97D664C9-EF48-46D6-AD18-0F30830324B2}" destId="{3C6FA141-9D45-450D-B70C-7B35DB1B5AF7}" srcOrd="0" destOrd="0" parTransId="{A8B5C2BE-E1DE-4E5E-B057-A9DC921E11DD}" sibTransId="{E8DCCFE0-C726-49A4-9249-BA7FCA7F286D}"/>
    <dgm:cxn modelId="{6F6193CA-6E42-429E-8D3F-CC65D3E4080F}" type="presOf" srcId="{45CEDC4B-7A54-45B3-A6ED-E642ACED5F72}" destId="{9C721122-1551-4F28-8D11-57EAE29EABA2}" srcOrd="0" destOrd="0" presId="urn:microsoft.com/office/officeart/2005/8/layout/hierarchy1"/>
    <dgm:cxn modelId="{6DEFD6EA-6558-4B7D-ADF5-4548ABCE6743}" type="presOf" srcId="{375E83B2-D1BD-4136-BEA6-D8734F27D856}" destId="{AC35E6A2-A6DA-4C15-B652-C8F8E1B1B122}" srcOrd="0" destOrd="0" presId="urn:microsoft.com/office/officeart/2005/8/layout/hierarchy1"/>
    <dgm:cxn modelId="{06457BF6-2256-4C18-ACDA-1E977169E02D}" srcId="{3C6FA141-9D45-450D-B70C-7B35DB1B5AF7}" destId="{376DDEF8-14C4-4AA0-A247-905C3BBF0044}" srcOrd="1" destOrd="0" parTransId="{45CEDC4B-7A54-45B3-A6ED-E642ACED5F72}" sibTransId="{50667811-2C08-46A4-A3C3-DFFD0C59766F}"/>
    <dgm:cxn modelId="{D8981BFC-82A1-4BA4-A43B-131F22215A65}" type="presOf" srcId="{3F7230A4-2B0C-4BD9-B202-501B9D1FD8A5}" destId="{515C8987-9E96-47D0-9C67-553C5D73E2E1}" srcOrd="0" destOrd="0" presId="urn:microsoft.com/office/officeart/2005/8/layout/hierarchy1"/>
    <dgm:cxn modelId="{C4C17BD3-9013-4817-8251-F7EF313102BA}" type="presParOf" srcId="{835297A0-05E3-43B1-881E-9498E0094E4D}" destId="{869B7315-9FB7-40BE-AC5D-B152125A31E3}" srcOrd="0" destOrd="0" presId="urn:microsoft.com/office/officeart/2005/8/layout/hierarchy1"/>
    <dgm:cxn modelId="{3BF9EF6A-F483-4769-B3C2-774F330B9BC4}" type="presParOf" srcId="{869B7315-9FB7-40BE-AC5D-B152125A31E3}" destId="{87E9F8C5-4A24-4AF1-9F08-6DCC7C945FA7}" srcOrd="0" destOrd="0" presId="urn:microsoft.com/office/officeart/2005/8/layout/hierarchy1"/>
    <dgm:cxn modelId="{592E4286-A4CC-447C-BBC6-5605D972A943}" type="presParOf" srcId="{87E9F8C5-4A24-4AF1-9F08-6DCC7C945FA7}" destId="{B6006DFC-60F1-41CD-AD2C-4F92E3461732}" srcOrd="0" destOrd="0" presId="urn:microsoft.com/office/officeart/2005/8/layout/hierarchy1"/>
    <dgm:cxn modelId="{7C703A2F-ADA0-4A00-B314-39F89538B0D5}" type="presParOf" srcId="{87E9F8C5-4A24-4AF1-9F08-6DCC7C945FA7}" destId="{81445EA6-0997-4CCC-9ED5-318FF9E5BD9B}" srcOrd="1" destOrd="0" presId="urn:microsoft.com/office/officeart/2005/8/layout/hierarchy1"/>
    <dgm:cxn modelId="{86DDDDD5-1B70-45B5-8B6A-1507902806CD}" type="presParOf" srcId="{869B7315-9FB7-40BE-AC5D-B152125A31E3}" destId="{A9A45CB3-BAC6-4AF1-A41F-09219012C631}" srcOrd="1" destOrd="0" presId="urn:microsoft.com/office/officeart/2005/8/layout/hierarchy1"/>
    <dgm:cxn modelId="{944C400D-40BE-4647-8945-688E84D60D1F}" type="presParOf" srcId="{A9A45CB3-BAC6-4AF1-A41F-09219012C631}" destId="{ED8F767C-F7E6-430F-B458-FA3643D623A4}" srcOrd="0" destOrd="0" presId="urn:microsoft.com/office/officeart/2005/8/layout/hierarchy1"/>
    <dgm:cxn modelId="{FBE270F1-0803-44D4-8B6C-02A60507495F}" type="presParOf" srcId="{A9A45CB3-BAC6-4AF1-A41F-09219012C631}" destId="{1EF4C404-6012-4921-BF52-D0C9A3E66E0E}" srcOrd="1" destOrd="0" presId="urn:microsoft.com/office/officeart/2005/8/layout/hierarchy1"/>
    <dgm:cxn modelId="{66BF4714-90BC-4F9B-90F5-B906794A2BBC}" type="presParOf" srcId="{1EF4C404-6012-4921-BF52-D0C9A3E66E0E}" destId="{EE0023C8-66ED-4C69-9BDC-E5152035B2E7}" srcOrd="0" destOrd="0" presId="urn:microsoft.com/office/officeart/2005/8/layout/hierarchy1"/>
    <dgm:cxn modelId="{5B10E9DE-CA96-45EE-A934-9A8B6B6E68D4}" type="presParOf" srcId="{EE0023C8-66ED-4C69-9BDC-E5152035B2E7}" destId="{AE317580-EFD6-48D9-8076-AF0C68858B1A}" srcOrd="0" destOrd="0" presId="urn:microsoft.com/office/officeart/2005/8/layout/hierarchy1"/>
    <dgm:cxn modelId="{BB3A9C36-AB85-48DD-B304-A83D5153D25A}" type="presParOf" srcId="{EE0023C8-66ED-4C69-9BDC-E5152035B2E7}" destId="{E09C5013-BE14-4526-A34C-8D456F5FFF4A}" srcOrd="1" destOrd="0" presId="urn:microsoft.com/office/officeart/2005/8/layout/hierarchy1"/>
    <dgm:cxn modelId="{8EF1492B-6974-4D90-9A40-9FEE7C0841C6}" type="presParOf" srcId="{1EF4C404-6012-4921-BF52-D0C9A3E66E0E}" destId="{4B5A1D57-9E89-42FF-B08D-63BA375F6963}" srcOrd="1" destOrd="0" presId="urn:microsoft.com/office/officeart/2005/8/layout/hierarchy1"/>
    <dgm:cxn modelId="{4D89C26A-7F61-4956-BBB4-207273D5DEA2}" type="presParOf" srcId="{4B5A1D57-9E89-42FF-B08D-63BA375F6963}" destId="{515C8987-9E96-47D0-9C67-553C5D73E2E1}" srcOrd="0" destOrd="0" presId="urn:microsoft.com/office/officeart/2005/8/layout/hierarchy1"/>
    <dgm:cxn modelId="{C60E06DF-F33B-4C0A-AEA8-FC3ED67FDC5D}" type="presParOf" srcId="{4B5A1D57-9E89-42FF-B08D-63BA375F6963}" destId="{B06AB5E7-5CC9-4DE4-A7C5-1C39D48BB2A9}" srcOrd="1" destOrd="0" presId="urn:microsoft.com/office/officeart/2005/8/layout/hierarchy1"/>
    <dgm:cxn modelId="{FC7CA158-F977-4D1B-AC37-FCF52132D5AF}" type="presParOf" srcId="{B06AB5E7-5CC9-4DE4-A7C5-1C39D48BB2A9}" destId="{27AC4332-E139-40AF-B077-A300E4054740}" srcOrd="0" destOrd="0" presId="urn:microsoft.com/office/officeart/2005/8/layout/hierarchy1"/>
    <dgm:cxn modelId="{364C3896-DE6B-47B6-AAC1-A0832A4AAA03}" type="presParOf" srcId="{27AC4332-E139-40AF-B077-A300E4054740}" destId="{812E6F08-4A7A-4D1B-A2FA-DA7959DEFB13}" srcOrd="0" destOrd="0" presId="urn:microsoft.com/office/officeart/2005/8/layout/hierarchy1"/>
    <dgm:cxn modelId="{F33CEFC5-BF0D-4976-8886-3D2CDC2560A2}" type="presParOf" srcId="{27AC4332-E139-40AF-B077-A300E4054740}" destId="{AC35E6A2-A6DA-4C15-B652-C8F8E1B1B122}" srcOrd="1" destOrd="0" presId="urn:microsoft.com/office/officeart/2005/8/layout/hierarchy1"/>
    <dgm:cxn modelId="{2F63C2A7-D885-4D2B-8FEE-A9774EA84829}" type="presParOf" srcId="{B06AB5E7-5CC9-4DE4-A7C5-1C39D48BB2A9}" destId="{0C000B87-B12C-43F2-82F0-480C9671703F}" srcOrd="1" destOrd="0" presId="urn:microsoft.com/office/officeart/2005/8/layout/hierarchy1"/>
    <dgm:cxn modelId="{6EB13EF0-ED74-4DF3-92F3-D119E565CC57}" type="presParOf" srcId="{4B5A1D57-9E89-42FF-B08D-63BA375F6963}" destId="{0CAD2781-8A0D-4C46-81EE-33102E1AFE5C}" srcOrd="2" destOrd="0" presId="urn:microsoft.com/office/officeart/2005/8/layout/hierarchy1"/>
    <dgm:cxn modelId="{169923C7-A0A0-436D-AEC3-91A0011198B6}" type="presParOf" srcId="{4B5A1D57-9E89-42FF-B08D-63BA375F6963}" destId="{6DB6E579-39BB-4917-9FE5-C203DBF16F93}" srcOrd="3" destOrd="0" presId="urn:microsoft.com/office/officeart/2005/8/layout/hierarchy1"/>
    <dgm:cxn modelId="{E02E75D7-D49C-4CAA-84CD-5A9A675EDD4E}" type="presParOf" srcId="{6DB6E579-39BB-4917-9FE5-C203DBF16F93}" destId="{3FEB720E-CFB8-49D1-8DF1-53B924A56E49}" srcOrd="0" destOrd="0" presId="urn:microsoft.com/office/officeart/2005/8/layout/hierarchy1"/>
    <dgm:cxn modelId="{474ED627-0271-4CF6-89A7-D6A9A1CD2E01}" type="presParOf" srcId="{3FEB720E-CFB8-49D1-8DF1-53B924A56E49}" destId="{BCFCA0A4-E936-41EC-9F18-7682995C895C}" srcOrd="0" destOrd="0" presId="urn:microsoft.com/office/officeart/2005/8/layout/hierarchy1"/>
    <dgm:cxn modelId="{A74C9299-BFD1-4256-A0F0-B349BCAED099}" type="presParOf" srcId="{3FEB720E-CFB8-49D1-8DF1-53B924A56E49}" destId="{99930959-166D-4D83-B936-FD0837F102B6}" srcOrd="1" destOrd="0" presId="urn:microsoft.com/office/officeart/2005/8/layout/hierarchy1"/>
    <dgm:cxn modelId="{EF7FBD69-3FF2-4CF8-8687-32C6A5902532}" type="presParOf" srcId="{6DB6E579-39BB-4917-9FE5-C203DBF16F93}" destId="{6219C48D-2355-4162-8841-A4FD7C659B5D}" srcOrd="1" destOrd="0" presId="urn:microsoft.com/office/officeart/2005/8/layout/hierarchy1"/>
    <dgm:cxn modelId="{D286DCD9-18A1-4EED-9CD4-DC94F83B07C1}" type="presParOf" srcId="{A9A45CB3-BAC6-4AF1-A41F-09219012C631}" destId="{9C721122-1551-4F28-8D11-57EAE29EABA2}" srcOrd="2" destOrd="0" presId="urn:microsoft.com/office/officeart/2005/8/layout/hierarchy1"/>
    <dgm:cxn modelId="{0FD658F9-6208-4FBA-947E-5450C5AA0F41}" type="presParOf" srcId="{A9A45CB3-BAC6-4AF1-A41F-09219012C631}" destId="{9659AB0A-AB37-447A-A1BA-8FF71215F2C9}" srcOrd="3" destOrd="0" presId="urn:microsoft.com/office/officeart/2005/8/layout/hierarchy1"/>
    <dgm:cxn modelId="{92F647F8-51C6-4A5C-B781-15B9EDB781E2}" type="presParOf" srcId="{9659AB0A-AB37-447A-A1BA-8FF71215F2C9}" destId="{EF503042-D98F-4D70-882C-279E83BB8E81}" srcOrd="0" destOrd="0" presId="urn:microsoft.com/office/officeart/2005/8/layout/hierarchy1"/>
    <dgm:cxn modelId="{5EA115EE-DCE0-4BBE-B5ED-87377161AC57}" type="presParOf" srcId="{EF503042-D98F-4D70-882C-279E83BB8E81}" destId="{6CC929CD-30C2-46FD-B5FB-DE47FBD43EA7}" srcOrd="0" destOrd="0" presId="urn:microsoft.com/office/officeart/2005/8/layout/hierarchy1"/>
    <dgm:cxn modelId="{B7EBEEAF-2A79-4213-824A-8B1581246181}" type="presParOf" srcId="{EF503042-D98F-4D70-882C-279E83BB8E81}" destId="{3B92665B-379B-48D7-813F-2BD923266B1A}" srcOrd="1" destOrd="0" presId="urn:microsoft.com/office/officeart/2005/8/layout/hierarchy1"/>
    <dgm:cxn modelId="{45FE01D0-9C1C-436A-A5C2-036623C40C28}" type="presParOf" srcId="{9659AB0A-AB37-447A-A1BA-8FF71215F2C9}" destId="{D2E9D978-774E-42A8-A9C6-B9CDAB5558A1}" srcOrd="1" destOrd="0" presId="urn:microsoft.com/office/officeart/2005/8/layout/hierarchy1"/>
    <dgm:cxn modelId="{BD33DA75-FD5C-434C-8FB4-A0AAE951C948}" type="presParOf" srcId="{D2E9D978-774E-42A8-A9C6-B9CDAB5558A1}" destId="{AB763BF7-0F66-4A8D-B014-68ECFA006466}" srcOrd="0" destOrd="0" presId="urn:microsoft.com/office/officeart/2005/8/layout/hierarchy1"/>
    <dgm:cxn modelId="{ACE43D32-BBDC-438A-9D4F-104F6078E994}" type="presParOf" srcId="{D2E9D978-774E-42A8-A9C6-B9CDAB5558A1}" destId="{A9475B2F-518B-4CC3-BFB9-8E96B1A7550F}" srcOrd="1" destOrd="0" presId="urn:microsoft.com/office/officeart/2005/8/layout/hierarchy1"/>
    <dgm:cxn modelId="{E8EBA3C6-6895-495B-A14E-6BC6746B0B84}" type="presParOf" srcId="{A9475B2F-518B-4CC3-BFB9-8E96B1A7550F}" destId="{51326E9D-BF4A-42F3-8AF2-F792F982EAC6}" srcOrd="0" destOrd="0" presId="urn:microsoft.com/office/officeart/2005/8/layout/hierarchy1"/>
    <dgm:cxn modelId="{92A2DAEF-EDE7-4886-A36B-23F404976C9B}" type="presParOf" srcId="{51326E9D-BF4A-42F3-8AF2-F792F982EAC6}" destId="{2281E3AC-4283-4525-99ED-292EC69DB6F1}" srcOrd="0" destOrd="0" presId="urn:microsoft.com/office/officeart/2005/8/layout/hierarchy1"/>
    <dgm:cxn modelId="{07606820-FF2A-4289-90A0-F18EDFD6B620}" type="presParOf" srcId="{51326E9D-BF4A-42F3-8AF2-F792F982EAC6}" destId="{E5ED1B62-4229-45F1-B1D6-7D57F9917E64}" srcOrd="1" destOrd="0" presId="urn:microsoft.com/office/officeart/2005/8/layout/hierarchy1"/>
    <dgm:cxn modelId="{1B751026-7802-41ED-BAB9-4422F1A6EF39}" type="presParOf" srcId="{A9475B2F-518B-4CC3-BFB9-8E96B1A7550F}" destId="{2769BB54-9883-4AFC-A580-9DC65456DC4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30DF5-66E3-42F0-8113-87C254BF67F0}">
      <dsp:nvSpPr>
        <dsp:cNvPr id="0" name=""/>
        <dsp:cNvSpPr/>
      </dsp:nvSpPr>
      <dsp:spPr>
        <a:xfrm>
          <a:off x="0" y="0"/>
          <a:ext cx="3261789" cy="3261789"/>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16B994-8AFF-438D-B373-7AB903085C74}">
      <dsp:nvSpPr>
        <dsp:cNvPr id="0" name=""/>
        <dsp:cNvSpPr/>
      </dsp:nvSpPr>
      <dsp:spPr>
        <a:xfrm>
          <a:off x="1630894" y="0"/>
          <a:ext cx="8750310" cy="326178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b="1" kern="1200" dirty="0"/>
            <a:t>GOSPODAROWANIE NIERUCHOMOŚCIAMI:</a:t>
          </a:r>
          <a:endParaRPr lang="pl-PL" sz="3200" kern="1200" dirty="0"/>
        </a:p>
      </dsp:txBody>
      <dsp:txXfrm>
        <a:off x="1630894" y="0"/>
        <a:ext cx="8750310" cy="978538"/>
      </dsp:txXfrm>
    </dsp:sp>
    <dsp:sp modelId="{4F55BD2F-8190-4509-8E9F-D89563537414}">
      <dsp:nvSpPr>
        <dsp:cNvPr id="0" name=""/>
        <dsp:cNvSpPr/>
      </dsp:nvSpPr>
      <dsp:spPr>
        <a:xfrm>
          <a:off x="570814" y="978538"/>
          <a:ext cx="2120160" cy="212016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3FA3C8-967C-4DE8-9478-7BEF4FFF1C49}">
      <dsp:nvSpPr>
        <dsp:cNvPr id="0" name=""/>
        <dsp:cNvSpPr/>
      </dsp:nvSpPr>
      <dsp:spPr>
        <a:xfrm>
          <a:off x="1630894" y="978538"/>
          <a:ext cx="8750310" cy="212016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a:t>1. W SZEROKIM UJĘCIU: ZESPÓŁ CZYNNOŚCI FAKTYCZNYCH LUB PRAWNYCH, MAJĄCYCH NA CELU REALIZACJĘ FUNKCJI SPOŁECZNO-GOSPODARCZYCH, ZWIĄZANYCH ZE SPOSOBEM KORZYSTANIA I Z PRZEZNACZENIEM NIERUCHOMOŚCI, OBEJMUJĄCYCH TAKŻE ZDARZENIA PRAWNE, KTÓRYCH KONSEKWENCJĄ JEST ROZPORZĄDZENIE NIERUCHOMOŚCIAMI;</a:t>
          </a:r>
        </a:p>
      </dsp:txBody>
      <dsp:txXfrm>
        <a:off x="1630894" y="978538"/>
        <a:ext cx="8750310" cy="978535"/>
      </dsp:txXfrm>
    </dsp:sp>
    <dsp:sp modelId="{754A8D97-2859-4C5D-8482-5A97222CBF0E}">
      <dsp:nvSpPr>
        <dsp:cNvPr id="0" name=""/>
        <dsp:cNvSpPr/>
      </dsp:nvSpPr>
      <dsp:spPr>
        <a:xfrm>
          <a:off x="1141626" y="1957074"/>
          <a:ext cx="978535" cy="97853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D1435A-1B45-4AE1-967D-D9EB413EAA26}">
      <dsp:nvSpPr>
        <dsp:cNvPr id="0" name=""/>
        <dsp:cNvSpPr/>
      </dsp:nvSpPr>
      <dsp:spPr>
        <a:xfrm>
          <a:off x="1630894" y="1957074"/>
          <a:ext cx="8750310" cy="97853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a:t>2. W WĄSKIM UJĘCIU: PODEJMOWANIE CZYNNNOŚCI FAKTYCZNYCH LUB PRAWNYCH DOTYCZĄCYCH WŁADANIA NIERUCHOMOŚCIAMI ORAZ KORZYSTANIA Z NICH W SPOSÓB UMOŻLIWIAJĄCY REALIZACJĘ FUNKCJI SPOŁECZNO-GOSPODARCZYCH ZWIĄZANYCH Z WYKORZYSTANIEM I PRZEZNACZENIEM NIERUCHOMOŚCI.</a:t>
          </a:r>
        </a:p>
      </dsp:txBody>
      <dsp:txXfrm>
        <a:off x="1630894" y="1957074"/>
        <a:ext cx="8750310" cy="9785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04C9F-4FFB-493A-8161-75E3CF8DE7B1}">
      <dsp:nvSpPr>
        <dsp:cNvPr id="0" name=""/>
        <dsp:cNvSpPr/>
      </dsp:nvSpPr>
      <dsp:spPr>
        <a:xfrm>
          <a:off x="778590" y="0"/>
          <a:ext cx="8824024" cy="326178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A96A02-E811-4922-8226-F6A358E91EFD}">
      <dsp:nvSpPr>
        <dsp:cNvPr id="0" name=""/>
        <dsp:cNvSpPr/>
      </dsp:nvSpPr>
      <dsp:spPr>
        <a:xfrm>
          <a:off x="1268377" y="978536"/>
          <a:ext cx="3795628" cy="13047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solidFill>
                <a:schemeClr val="tx1"/>
              </a:solidFill>
            </a:rPr>
            <a:t>PODSTAWA PRAWNA</a:t>
          </a:r>
          <a:endParaRPr lang="en-GB" sz="1900" kern="1200" dirty="0">
            <a:solidFill>
              <a:schemeClr val="tx1"/>
            </a:solidFill>
          </a:endParaRPr>
        </a:p>
      </dsp:txBody>
      <dsp:txXfrm>
        <a:off x="1332068" y="1042227"/>
        <a:ext cx="3668246" cy="1177333"/>
      </dsp:txXfrm>
    </dsp:sp>
    <dsp:sp modelId="{54199B39-10C7-4E51-82C0-9D9579983A35}">
      <dsp:nvSpPr>
        <dsp:cNvPr id="0" name=""/>
        <dsp:cNvSpPr/>
      </dsp:nvSpPr>
      <dsp:spPr>
        <a:xfrm>
          <a:off x="5317199" y="978536"/>
          <a:ext cx="3795628" cy="13047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solidFill>
                <a:schemeClr val="tx1"/>
              </a:solidFill>
            </a:rPr>
            <a:t>USTAWA</a:t>
          </a:r>
        </a:p>
        <a:p>
          <a:pPr marL="0" lvl="0" indent="0" algn="ctr" defTabSz="844550">
            <a:lnSpc>
              <a:spcPct val="90000"/>
            </a:lnSpc>
            <a:spcBef>
              <a:spcPct val="0"/>
            </a:spcBef>
            <a:spcAft>
              <a:spcPct val="35000"/>
            </a:spcAft>
            <a:buNone/>
          </a:pPr>
          <a:r>
            <a:rPr lang="pl-PL" sz="1900" kern="1200" dirty="0">
              <a:solidFill>
                <a:schemeClr val="tx1"/>
              </a:solidFill>
            </a:rPr>
            <a:t>z dnia 21 sierpnia 1997 r.</a:t>
          </a:r>
          <a:endParaRPr lang="en-GB" sz="1900" kern="1200" dirty="0">
            <a:solidFill>
              <a:schemeClr val="tx1"/>
            </a:solidFill>
          </a:endParaRPr>
        </a:p>
        <a:p>
          <a:pPr marL="0" lvl="0" indent="0" algn="ctr" defTabSz="844550">
            <a:lnSpc>
              <a:spcPct val="90000"/>
            </a:lnSpc>
            <a:spcBef>
              <a:spcPct val="0"/>
            </a:spcBef>
            <a:spcAft>
              <a:spcPct val="35000"/>
            </a:spcAft>
            <a:buNone/>
          </a:pPr>
          <a:r>
            <a:rPr lang="en-GB" sz="1900" kern="1200" dirty="0">
              <a:solidFill>
                <a:schemeClr val="tx1"/>
              </a:solidFill>
            </a:rPr>
            <a:t>o </a:t>
          </a:r>
          <a:r>
            <a:rPr lang="en-GB" sz="1900" kern="1200" dirty="0" err="1">
              <a:solidFill>
                <a:schemeClr val="tx1"/>
              </a:solidFill>
            </a:rPr>
            <a:t>gospodarce</a:t>
          </a:r>
          <a:r>
            <a:rPr lang="en-GB" sz="1900" kern="1200" dirty="0">
              <a:solidFill>
                <a:schemeClr val="tx1"/>
              </a:solidFill>
            </a:rPr>
            <a:t> </a:t>
          </a:r>
          <a:r>
            <a:rPr lang="en-GB" sz="1900" kern="1200" dirty="0" err="1">
              <a:solidFill>
                <a:schemeClr val="tx1"/>
              </a:solidFill>
            </a:rPr>
            <a:t>nieruchomościami</a:t>
          </a:r>
          <a:endParaRPr lang="en-GB" sz="1900" kern="1200" dirty="0">
            <a:solidFill>
              <a:schemeClr val="tx1"/>
            </a:solidFill>
          </a:endParaRPr>
        </a:p>
      </dsp:txBody>
      <dsp:txXfrm>
        <a:off x="5380890" y="1042227"/>
        <a:ext cx="3668246" cy="11773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63BF7-0F66-4A8D-B014-68ECFA006466}">
      <dsp:nvSpPr>
        <dsp:cNvPr id="0" name=""/>
        <dsp:cNvSpPr/>
      </dsp:nvSpPr>
      <dsp:spPr>
        <a:xfrm>
          <a:off x="8262501" y="3431378"/>
          <a:ext cx="91440" cy="638854"/>
        </a:xfrm>
        <a:custGeom>
          <a:avLst/>
          <a:gdLst/>
          <a:ahLst/>
          <a:cxnLst/>
          <a:rect l="0" t="0" r="0" b="0"/>
          <a:pathLst>
            <a:path>
              <a:moveTo>
                <a:pt x="45720" y="0"/>
              </a:moveTo>
              <a:lnTo>
                <a:pt x="45720" y="638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721122-1551-4F28-8D11-57EAE29EABA2}">
      <dsp:nvSpPr>
        <dsp:cNvPr id="0" name=""/>
        <dsp:cNvSpPr/>
      </dsp:nvSpPr>
      <dsp:spPr>
        <a:xfrm>
          <a:off x="6294638" y="1397659"/>
          <a:ext cx="2013582" cy="638854"/>
        </a:xfrm>
        <a:custGeom>
          <a:avLst/>
          <a:gdLst/>
          <a:ahLst/>
          <a:cxnLst/>
          <a:rect l="0" t="0" r="0" b="0"/>
          <a:pathLst>
            <a:path>
              <a:moveTo>
                <a:pt x="0" y="0"/>
              </a:moveTo>
              <a:lnTo>
                <a:pt x="0" y="435361"/>
              </a:lnTo>
              <a:lnTo>
                <a:pt x="2013582" y="435361"/>
              </a:lnTo>
              <a:lnTo>
                <a:pt x="2013582" y="638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AD2781-8A0D-4C46-81EE-33102E1AFE5C}">
      <dsp:nvSpPr>
        <dsp:cNvPr id="0" name=""/>
        <dsp:cNvSpPr/>
      </dsp:nvSpPr>
      <dsp:spPr>
        <a:xfrm>
          <a:off x="4281055" y="3431378"/>
          <a:ext cx="1342388" cy="638854"/>
        </a:xfrm>
        <a:custGeom>
          <a:avLst/>
          <a:gdLst/>
          <a:ahLst/>
          <a:cxnLst/>
          <a:rect l="0" t="0" r="0" b="0"/>
          <a:pathLst>
            <a:path>
              <a:moveTo>
                <a:pt x="0" y="0"/>
              </a:moveTo>
              <a:lnTo>
                <a:pt x="0" y="435361"/>
              </a:lnTo>
              <a:lnTo>
                <a:pt x="1342388" y="435361"/>
              </a:lnTo>
              <a:lnTo>
                <a:pt x="1342388" y="638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15C8987-9E96-47D0-9C67-553C5D73E2E1}">
      <dsp:nvSpPr>
        <dsp:cNvPr id="0" name=""/>
        <dsp:cNvSpPr/>
      </dsp:nvSpPr>
      <dsp:spPr>
        <a:xfrm>
          <a:off x="2938666" y="3431378"/>
          <a:ext cx="1342388" cy="638854"/>
        </a:xfrm>
        <a:custGeom>
          <a:avLst/>
          <a:gdLst/>
          <a:ahLst/>
          <a:cxnLst/>
          <a:rect l="0" t="0" r="0" b="0"/>
          <a:pathLst>
            <a:path>
              <a:moveTo>
                <a:pt x="1342388" y="0"/>
              </a:moveTo>
              <a:lnTo>
                <a:pt x="1342388" y="435361"/>
              </a:lnTo>
              <a:lnTo>
                <a:pt x="0" y="435361"/>
              </a:lnTo>
              <a:lnTo>
                <a:pt x="0" y="63885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8F767C-F7E6-430F-B458-FA3643D623A4}">
      <dsp:nvSpPr>
        <dsp:cNvPr id="0" name=""/>
        <dsp:cNvSpPr/>
      </dsp:nvSpPr>
      <dsp:spPr>
        <a:xfrm>
          <a:off x="4281055" y="1397659"/>
          <a:ext cx="2013582" cy="638854"/>
        </a:xfrm>
        <a:custGeom>
          <a:avLst/>
          <a:gdLst/>
          <a:ahLst/>
          <a:cxnLst/>
          <a:rect l="0" t="0" r="0" b="0"/>
          <a:pathLst>
            <a:path>
              <a:moveTo>
                <a:pt x="2013582" y="0"/>
              </a:moveTo>
              <a:lnTo>
                <a:pt x="2013582" y="435361"/>
              </a:lnTo>
              <a:lnTo>
                <a:pt x="0" y="435361"/>
              </a:lnTo>
              <a:lnTo>
                <a:pt x="0" y="638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006DFC-60F1-41CD-AD2C-4F92E3461732}">
      <dsp:nvSpPr>
        <dsp:cNvPr id="0" name=""/>
        <dsp:cNvSpPr/>
      </dsp:nvSpPr>
      <dsp:spPr>
        <a:xfrm>
          <a:off x="5196320" y="2795"/>
          <a:ext cx="2196635" cy="139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445EA6-0997-4CCC-9ED5-318FF9E5BD9B}">
      <dsp:nvSpPr>
        <dsp:cNvPr id="0" name=""/>
        <dsp:cNvSpPr/>
      </dsp:nvSpPr>
      <dsp:spPr>
        <a:xfrm>
          <a:off x="5440391" y="234662"/>
          <a:ext cx="2196635" cy="13948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b="1" kern="1200" dirty="0"/>
            <a:t>ZAKRES PRZEDMIOTOWY USTAWY</a:t>
          </a:r>
          <a:endParaRPr lang="en-GB" sz="2000" b="1" kern="1200" dirty="0"/>
        </a:p>
      </dsp:txBody>
      <dsp:txXfrm>
        <a:off x="5481245" y="275516"/>
        <a:ext cx="2114927" cy="1313155"/>
      </dsp:txXfrm>
    </dsp:sp>
    <dsp:sp modelId="{AE317580-EFD6-48D9-8076-AF0C68858B1A}">
      <dsp:nvSpPr>
        <dsp:cNvPr id="0" name=""/>
        <dsp:cNvSpPr/>
      </dsp:nvSpPr>
      <dsp:spPr>
        <a:xfrm>
          <a:off x="3182737" y="2036514"/>
          <a:ext cx="2196635" cy="139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9C5013-BE14-4526-A34C-8D456F5FFF4A}">
      <dsp:nvSpPr>
        <dsp:cNvPr id="0" name=""/>
        <dsp:cNvSpPr/>
      </dsp:nvSpPr>
      <dsp:spPr>
        <a:xfrm>
          <a:off x="3426808" y="2268381"/>
          <a:ext cx="2196635" cy="13948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ART. 1 </a:t>
          </a:r>
          <a:endParaRPr lang="en-GB" sz="1200" kern="1200" dirty="0"/>
        </a:p>
      </dsp:txBody>
      <dsp:txXfrm>
        <a:off x="3467662" y="2309235"/>
        <a:ext cx="2114927" cy="1313155"/>
      </dsp:txXfrm>
    </dsp:sp>
    <dsp:sp modelId="{812E6F08-4A7A-4D1B-A2FA-DA7959DEFB13}">
      <dsp:nvSpPr>
        <dsp:cNvPr id="0" name=""/>
        <dsp:cNvSpPr/>
      </dsp:nvSpPr>
      <dsp:spPr>
        <a:xfrm>
          <a:off x="1840348" y="4070233"/>
          <a:ext cx="2196635" cy="139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35E6A2-A6DA-4C15-B652-C8F8E1B1B122}">
      <dsp:nvSpPr>
        <dsp:cNvPr id="0" name=""/>
        <dsp:cNvSpPr/>
      </dsp:nvSpPr>
      <dsp:spPr>
        <a:xfrm>
          <a:off x="2084419" y="4302100"/>
          <a:ext cx="2196635" cy="13948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UST. 1 – CZĘŚĆ POZYTYWNA („USTAWA OKREŚLA ZASADY…”)</a:t>
          </a:r>
          <a:endParaRPr lang="en-GB" sz="1200" kern="1200" dirty="0"/>
        </a:p>
      </dsp:txBody>
      <dsp:txXfrm>
        <a:off x="2125273" y="4342954"/>
        <a:ext cx="2114927" cy="1313155"/>
      </dsp:txXfrm>
    </dsp:sp>
    <dsp:sp modelId="{BCFCA0A4-E936-41EC-9F18-7682995C895C}">
      <dsp:nvSpPr>
        <dsp:cNvPr id="0" name=""/>
        <dsp:cNvSpPr/>
      </dsp:nvSpPr>
      <dsp:spPr>
        <a:xfrm>
          <a:off x="4525126" y="4070233"/>
          <a:ext cx="2196635" cy="139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930959-166D-4D83-B936-FD0837F102B6}">
      <dsp:nvSpPr>
        <dsp:cNvPr id="0" name=""/>
        <dsp:cNvSpPr/>
      </dsp:nvSpPr>
      <dsp:spPr>
        <a:xfrm>
          <a:off x="4769196" y="4302100"/>
          <a:ext cx="2196635" cy="13948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UST. 2 – CZĘŚĆ NEGATYWNA („PRZEPISÓW USTAWY NIE STOSUJE SIĘ DO…”)</a:t>
          </a:r>
          <a:endParaRPr lang="en-GB" sz="1200" kern="1200" dirty="0"/>
        </a:p>
      </dsp:txBody>
      <dsp:txXfrm>
        <a:off x="4810050" y="4342954"/>
        <a:ext cx="2114927" cy="1313155"/>
      </dsp:txXfrm>
    </dsp:sp>
    <dsp:sp modelId="{6CC929CD-30C2-46FD-B5FB-DE47FBD43EA7}">
      <dsp:nvSpPr>
        <dsp:cNvPr id="0" name=""/>
        <dsp:cNvSpPr/>
      </dsp:nvSpPr>
      <dsp:spPr>
        <a:xfrm>
          <a:off x="7209903" y="2036514"/>
          <a:ext cx="2196635" cy="139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92665B-379B-48D7-813F-2BD923266B1A}">
      <dsp:nvSpPr>
        <dsp:cNvPr id="0" name=""/>
        <dsp:cNvSpPr/>
      </dsp:nvSpPr>
      <dsp:spPr>
        <a:xfrm>
          <a:off x="7453974" y="2268381"/>
          <a:ext cx="2196635" cy="13948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ART. 2</a:t>
          </a:r>
          <a:endParaRPr lang="en-GB" sz="1200" kern="1200" dirty="0"/>
        </a:p>
      </dsp:txBody>
      <dsp:txXfrm>
        <a:off x="7494828" y="2309235"/>
        <a:ext cx="2114927" cy="1313155"/>
      </dsp:txXfrm>
    </dsp:sp>
    <dsp:sp modelId="{2281E3AC-4283-4525-99ED-292EC69DB6F1}">
      <dsp:nvSpPr>
        <dsp:cNvPr id="0" name=""/>
        <dsp:cNvSpPr/>
      </dsp:nvSpPr>
      <dsp:spPr>
        <a:xfrm>
          <a:off x="7209903" y="4070233"/>
          <a:ext cx="2196635" cy="13948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ED1B62-4229-45F1-B1D6-7D57F9917E64}">
      <dsp:nvSpPr>
        <dsp:cNvPr id="0" name=""/>
        <dsp:cNvSpPr/>
      </dsp:nvSpPr>
      <dsp:spPr>
        <a:xfrm>
          <a:off x="7453974" y="4302100"/>
          <a:ext cx="2196635" cy="13948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WSPÓŁSTOSOWANIE USTAW („USTAWA NIE NARUSZA INNYCH USTAW W ZAKRESIE DOTYCZĄCYM GOSPODARKI NIERUCHOMOŚCIAMI, A W SZCZEGÓLNOŚCI…”)</a:t>
          </a:r>
          <a:endParaRPr lang="en-GB" sz="1200" kern="1200" dirty="0"/>
        </a:p>
      </dsp:txBody>
      <dsp:txXfrm>
        <a:off x="7494828" y="4342954"/>
        <a:ext cx="2114927" cy="131315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284A420-F50C-4C2C-B88E-E6F4EF504B6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93A6D2E-5228-4998-9E24-EFCCA024675E}"/>
              </a:ext>
            </a:extLst>
          </p:cNvPr>
          <p:cNvSpPr/>
          <p:nvPr/>
        </p:nvSpPr>
        <p:spPr>
          <a:xfrm>
            <a:off x="0" y="-2"/>
            <a:ext cx="12188952" cy="3567547"/>
          </a:xfrm>
          <a:prstGeom prst="rect">
            <a:avLst/>
          </a:prstGeom>
          <a:ln>
            <a:noFill/>
          </a:ln>
          <a:effectLst>
            <a:outerShdw blurRad="228600" dist="1524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9D878C-9930-44AF-AE18-FCA0DAE10D39}"/>
              </a:ext>
            </a:extLst>
          </p:cNvPr>
          <p:cNvSpPr>
            <a:spLocks noGrp="1"/>
          </p:cNvSpPr>
          <p:nvPr>
            <p:ph type="ctrTitle"/>
          </p:nvPr>
        </p:nvSpPr>
        <p:spPr>
          <a:xfrm>
            <a:off x="761802" y="852055"/>
            <a:ext cx="10380572" cy="2581463"/>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82D608-1F8D-47BB-B595-43B7BEACA90A}"/>
              </a:ext>
            </a:extLst>
          </p:cNvPr>
          <p:cNvSpPr>
            <a:spLocks noGrp="1"/>
          </p:cNvSpPr>
          <p:nvPr>
            <p:ph type="subTitle" idx="1"/>
          </p:nvPr>
        </p:nvSpPr>
        <p:spPr>
          <a:xfrm>
            <a:off x="761802" y="3754582"/>
            <a:ext cx="10380572" cy="224443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2D3C1DA-DAC9-422B-9450-54A7E03B3DE0}"/>
              </a:ext>
            </a:extLst>
          </p:cNvPr>
          <p:cNvSpPr>
            <a:spLocks noGrp="1"/>
          </p:cNvSpPr>
          <p:nvPr>
            <p:ph type="dt" sz="half" idx="10"/>
          </p:nvPr>
        </p:nvSpPr>
        <p:spPr/>
        <p:txBody>
          <a:bodyPr/>
          <a:lstStyle/>
          <a:p>
            <a:fld id="{3341EE12-F28E-4B03-A404-A8FCAE0F6316}" type="datetime1">
              <a:rPr lang="en-US" smtClean="0"/>
              <a:t>11/18/2024</a:t>
            </a:fld>
            <a:endParaRPr lang="en-US" dirty="0"/>
          </a:p>
        </p:txBody>
      </p:sp>
      <p:sp>
        <p:nvSpPr>
          <p:cNvPr id="5" name="Footer Placeholder 4">
            <a:extLst>
              <a:ext uri="{FF2B5EF4-FFF2-40B4-BE49-F238E27FC236}">
                <a16:creationId xmlns:a16="http://schemas.microsoft.com/office/drawing/2014/main" id="{6739A2B9-3E23-4C08-A5CE-698861210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2E61E-26F7-4369-8F2F-6D3CDF644D94}"/>
              </a:ext>
            </a:extLst>
          </p:cNvPr>
          <p:cNvSpPr>
            <a:spLocks noGrp="1"/>
          </p:cNvSpPr>
          <p:nvPr>
            <p:ph type="sldNum" sz="quarter" idx="12"/>
          </p:nvPr>
        </p:nvSpPr>
        <p:spPr/>
        <p:txBody>
          <a:bodyPr/>
          <a:lstStyle/>
          <a:p>
            <a:fld id="{B4A918BC-4D43-4B42-B3C0-E7EBE25E6AF0}" type="slidenum">
              <a:rPr lang="en-US" smtClean="0"/>
              <a:t>‹#›</a:t>
            </a:fld>
            <a:endParaRPr lang="en-US" dirty="0"/>
          </a:p>
        </p:txBody>
      </p:sp>
      <p:cxnSp>
        <p:nvCxnSpPr>
          <p:cNvPr id="23" name="Straight Connector 22">
            <a:extLst>
              <a:ext uri="{FF2B5EF4-FFF2-40B4-BE49-F238E27FC236}">
                <a16:creationId xmlns:a16="http://schemas.microsoft.com/office/drawing/2014/main" id="{3ADB48DB-8E25-4F2F-8C02-5B793937255F}"/>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32BA7E3-7313-49C8-A245-A85BDEB13EB3}"/>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101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69F7-12D5-40F0-88F0-33D60AEB021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65BB511-E79D-41D8-AF91-14A5C803F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5DFA-4DAF-4B30-8032-503081AEA4BF}"/>
              </a:ext>
            </a:extLst>
          </p:cNvPr>
          <p:cNvSpPr>
            <a:spLocks noGrp="1"/>
          </p:cNvSpPr>
          <p:nvPr>
            <p:ph type="dt" sz="half" idx="10"/>
          </p:nvPr>
        </p:nvSpPr>
        <p:spPr/>
        <p:txBody>
          <a:bodyPr/>
          <a:lstStyle/>
          <a:p>
            <a:fld id="{B68B8189-0D9C-48A6-9FA3-862227B094CE}" type="datetime1">
              <a:rPr lang="en-US" smtClean="0"/>
              <a:t>11/18/2024</a:t>
            </a:fld>
            <a:endParaRPr lang="en-US"/>
          </a:p>
        </p:txBody>
      </p:sp>
      <p:sp>
        <p:nvSpPr>
          <p:cNvPr id="5" name="Footer Placeholder 4">
            <a:extLst>
              <a:ext uri="{FF2B5EF4-FFF2-40B4-BE49-F238E27FC236}">
                <a16:creationId xmlns:a16="http://schemas.microsoft.com/office/drawing/2014/main" id="{E034FBF5-16C0-46A0-916A-4910C1B615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26EA6-7E48-454C-887A-0EF3356F91D5}"/>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409510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312BAB-A07B-4FEA-8EB5-A7BD8B24C6DA}"/>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F245A432-7E52-48B5-A8BB-13EED592E35A}"/>
              </a:ext>
            </a:extLst>
          </p:cNvPr>
          <p:cNvSpPr/>
          <p:nvPr/>
        </p:nvSpPr>
        <p:spPr>
          <a:xfrm>
            <a:off x="7813964" y="0"/>
            <a:ext cx="4378036" cy="6858000"/>
          </a:xfrm>
          <a:prstGeom prst="rect">
            <a:avLst/>
          </a:prstGeom>
          <a:ln>
            <a:noFill/>
          </a:ln>
          <a:effectLst>
            <a:outerShdw blurRad="254000" dist="152400" dir="1068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56288B6-16BD-4DEE-9187-C78963ED1D8A}"/>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Vertical Title 1">
            <a:extLst>
              <a:ext uri="{FF2B5EF4-FFF2-40B4-BE49-F238E27FC236}">
                <a16:creationId xmlns:a16="http://schemas.microsoft.com/office/drawing/2014/main" id="{F9259F7B-ED77-4251-A424-93712C6F57A0}"/>
              </a:ext>
            </a:extLst>
          </p:cNvPr>
          <p:cNvSpPr>
            <a:spLocks noGrp="1"/>
          </p:cNvSpPr>
          <p:nvPr>
            <p:ph type="title" orient="vert"/>
          </p:nvPr>
        </p:nvSpPr>
        <p:spPr>
          <a:xfrm>
            <a:off x="8139544" y="872836"/>
            <a:ext cx="2521527" cy="5119256"/>
          </a:xfrm>
        </p:spPr>
        <p:txBody>
          <a:bodyPr vert="eaVert"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0295692-9BD0-4EB9-B344-9A6945DB0B81}"/>
              </a:ext>
            </a:extLst>
          </p:cNvPr>
          <p:cNvSpPr>
            <a:spLocks noGrp="1"/>
          </p:cNvSpPr>
          <p:nvPr>
            <p:ph type="body" orient="vert" idx="1"/>
          </p:nvPr>
        </p:nvSpPr>
        <p:spPr>
          <a:xfrm>
            <a:off x="756746" y="872836"/>
            <a:ext cx="6634169" cy="5119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B128527-7CED-4CF3-A260-649685D2E6D3}"/>
              </a:ext>
            </a:extLst>
          </p:cNvPr>
          <p:cNvSpPr>
            <a:spLocks noGrp="1"/>
          </p:cNvSpPr>
          <p:nvPr>
            <p:ph type="dt" sz="half" idx="10"/>
          </p:nvPr>
        </p:nvSpPr>
        <p:spPr>
          <a:xfrm>
            <a:off x="329184" y="6236208"/>
            <a:ext cx="3037459" cy="365125"/>
          </a:xfrm>
        </p:spPr>
        <p:txBody>
          <a:bodyPr/>
          <a:lstStyle/>
          <a:p>
            <a:fld id="{26ADDCAE-6443-42C3-9C19-F95985500186}" type="datetime1">
              <a:rPr lang="en-US" smtClean="0"/>
              <a:t>11/18/2024</a:t>
            </a:fld>
            <a:endParaRPr lang="en-US" dirty="0"/>
          </a:p>
        </p:txBody>
      </p:sp>
      <p:sp>
        <p:nvSpPr>
          <p:cNvPr id="5" name="Footer Placeholder 4">
            <a:extLst>
              <a:ext uri="{FF2B5EF4-FFF2-40B4-BE49-F238E27FC236}">
                <a16:creationId xmlns:a16="http://schemas.microsoft.com/office/drawing/2014/main" id="{20517F65-E517-4B50-B559-FD7D59F3E8B5}"/>
              </a:ext>
            </a:extLst>
          </p:cNvPr>
          <p:cNvSpPr>
            <a:spLocks noGrp="1"/>
          </p:cNvSpPr>
          <p:nvPr>
            <p:ph type="ftr" sz="quarter" idx="11"/>
          </p:nvPr>
        </p:nvSpPr>
        <p:spPr>
          <a:xfrm>
            <a:off x="329184" y="237744"/>
            <a:ext cx="3581400" cy="365125"/>
          </a:xfrm>
        </p:spPr>
        <p:txBody>
          <a:bodyPr/>
          <a:lstStyle/>
          <a:p>
            <a:endParaRPr lang="en-US" dirty="0"/>
          </a:p>
        </p:txBody>
      </p:sp>
      <p:sp>
        <p:nvSpPr>
          <p:cNvPr id="6" name="Slide Number Placeholder 5">
            <a:extLst>
              <a:ext uri="{FF2B5EF4-FFF2-40B4-BE49-F238E27FC236}">
                <a16:creationId xmlns:a16="http://schemas.microsoft.com/office/drawing/2014/main" id="{CAED40B7-46EE-49D9-BE89-7E101F80A49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6" name="Straight Connector 15">
            <a:extLst>
              <a:ext uri="{FF2B5EF4-FFF2-40B4-BE49-F238E27FC236}">
                <a16:creationId xmlns:a16="http://schemas.microsoft.com/office/drawing/2014/main" id="{E05031BF-2EA5-4128-B6AF-2D0F5A101095}"/>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35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2CCA-8D32-44C3-809A-54D0245B8ABF}"/>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89041-349C-49F8-B155-6F5862873736}"/>
              </a:ext>
            </a:extLst>
          </p:cNvPr>
          <p:cNvSpPr>
            <a:spLocks noGrp="1"/>
          </p:cNvSpPr>
          <p:nvPr>
            <p:ph idx="1"/>
          </p:nvPr>
        </p:nvSpPr>
        <p:spPr>
          <a:xfrm>
            <a:off x="761799" y="2750126"/>
            <a:ext cx="10381205" cy="3261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5E088-72B1-425B-B53B-81B134826169}"/>
              </a:ext>
            </a:extLst>
          </p:cNvPr>
          <p:cNvSpPr>
            <a:spLocks noGrp="1"/>
          </p:cNvSpPr>
          <p:nvPr>
            <p:ph type="dt" sz="half" idx="10"/>
          </p:nvPr>
        </p:nvSpPr>
        <p:spPr/>
        <p:txBody>
          <a:bodyPr/>
          <a:lstStyle/>
          <a:p>
            <a:fld id="{1962799E-EB8E-4038-8063-81BB57C732D4}" type="datetime1">
              <a:rPr lang="en-US" smtClean="0"/>
              <a:t>11/18/2024</a:t>
            </a:fld>
            <a:endParaRPr lang="en-US"/>
          </a:p>
        </p:txBody>
      </p:sp>
      <p:sp>
        <p:nvSpPr>
          <p:cNvPr id="5" name="Footer Placeholder 4">
            <a:extLst>
              <a:ext uri="{FF2B5EF4-FFF2-40B4-BE49-F238E27FC236}">
                <a16:creationId xmlns:a16="http://schemas.microsoft.com/office/drawing/2014/main" id="{89180451-8BF9-48B2-8E6A-9E15C8335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8196E-3A76-4417-BFD8-4400D16E07EA}"/>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382368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CFB183B-99B9-4420-AB2D-070568510522}"/>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6DF62B9-1876-4EEB-929D-B46F98265E34}"/>
              </a:ext>
            </a:extLst>
          </p:cNvPr>
          <p:cNvSpPr/>
          <p:nvPr/>
        </p:nvSpPr>
        <p:spPr>
          <a:xfrm>
            <a:off x="0" y="-2"/>
            <a:ext cx="12192000" cy="3862064"/>
          </a:xfrm>
          <a:prstGeom prst="rect">
            <a:avLst/>
          </a:prstGeom>
          <a:ln>
            <a:noFill/>
          </a:ln>
          <a:effectLst>
            <a:outerShdw blurRad="203200" dist="127000" dir="5460000" sx="96000" sy="96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5F0E4DD-839A-4BD2-B5FA-FF319E87D037}"/>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692C2FB-E558-4132-AAF5-EFCED0144BA2}"/>
              </a:ext>
            </a:extLst>
          </p:cNvPr>
          <p:cNvSpPr>
            <a:spLocks noGrp="1"/>
          </p:cNvSpPr>
          <p:nvPr>
            <p:ph type="title"/>
          </p:nvPr>
        </p:nvSpPr>
        <p:spPr>
          <a:xfrm>
            <a:off x="761801" y="852056"/>
            <a:ext cx="10380572" cy="257694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AA20424-DA4E-467F-AC0A-D44192A54F64}"/>
              </a:ext>
            </a:extLst>
          </p:cNvPr>
          <p:cNvSpPr>
            <a:spLocks noGrp="1"/>
          </p:cNvSpPr>
          <p:nvPr>
            <p:ph type="body" idx="1"/>
          </p:nvPr>
        </p:nvSpPr>
        <p:spPr>
          <a:xfrm>
            <a:off x="761797" y="4202832"/>
            <a:ext cx="10395116" cy="178926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39F9C-ADA9-4225-9D74-193A8894ED7A}"/>
              </a:ext>
            </a:extLst>
          </p:cNvPr>
          <p:cNvSpPr>
            <a:spLocks noGrp="1"/>
          </p:cNvSpPr>
          <p:nvPr>
            <p:ph type="dt" sz="half" idx="10"/>
          </p:nvPr>
        </p:nvSpPr>
        <p:spPr>
          <a:xfrm>
            <a:off x="332481" y="6236208"/>
            <a:ext cx="3037459" cy="365125"/>
          </a:xfrm>
        </p:spPr>
        <p:txBody>
          <a:bodyPr/>
          <a:lstStyle/>
          <a:p>
            <a:fld id="{217A73C3-B243-44D3-809D-EF8FDFBD85D4}" type="datetime1">
              <a:rPr lang="en-US" smtClean="0"/>
              <a:t>11/18/2024</a:t>
            </a:fld>
            <a:endParaRPr lang="en-US" dirty="0"/>
          </a:p>
        </p:txBody>
      </p:sp>
      <p:sp>
        <p:nvSpPr>
          <p:cNvPr id="5" name="Footer Placeholder 4">
            <a:extLst>
              <a:ext uri="{FF2B5EF4-FFF2-40B4-BE49-F238E27FC236}">
                <a16:creationId xmlns:a16="http://schemas.microsoft.com/office/drawing/2014/main" id="{84057DEC-B96B-4D69-8B62-5156FDA6D9BB}"/>
              </a:ext>
            </a:extLst>
          </p:cNvPr>
          <p:cNvSpPr>
            <a:spLocks noGrp="1"/>
          </p:cNvSpPr>
          <p:nvPr>
            <p:ph type="ftr" sz="quarter" idx="11"/>
          </p:nvPr>
        </p:nvSpPr>
        <p:spPr>
          <a:xfrm>
            <a:off x="332481" y="237744"/>
            <a:ext cx="4114800" cy="365125"/>
          </a:xfrm>
        </p:spPr>
        <p:txBody>
          <a:bodyPr/>
          <a:lstStyle/>
          <a:p>
            <a:endParaRPr lang="en-US" dirty="0"/>
          </a:p>
        </p:txBody>
      </p:sp>
      <p:sp>
        <p:nvSpPr>
          <p:cNvPr id="6" name="Slide Number Placeholder 5">
            <a:extLst>
              <a:ext uri="{FF2B5EF4-FFF2-40B4-BE49-F238E27FC236}">
                <a16:creationId xmlns:a16="http://schemas.microsoft.com/office/drawing/2014/main" id="{A0BF4AC1-9934-43DC-B9AC-322612A74656}"/>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cxnSp>
        <p:nvCxnSpPr>
          <p:cNvPr id="11" name="Straight Connector 10">
            <a:extLst>
              <a:ext uri="{FF2B5EF4-FFF2-40B4-BE49-F238E27FC236}">
                <a16:creationId xmlns:a16="http://schemas.microsoft.com/office/drawing/2014/main" id="{4CBDA60A-39CD-41D4-8AE5-0FB7FD78559C}"/>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8072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F84-4A19-4D9A-9B82-46BCBED4F7BD}"/>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A373DD-26AC-4E69-A17C-538D9C7C6854}"/>
              </a:ext>
            </a:extLst>
          </p:cNvPr>
          <p:cNvSpPr>
            <a:spLocks noGrp="1"/>
          </p:cNvSpPr>
          <p:nvPr>
            <p:ph sz="half" idx="1"/>
          </p:nvPr>
        </p:nvSpPr>
        <p:spPr>
          <a:xfrm>
            <a:off x="761800"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AD30C23-A75F-45DF-BCCF-760C533AC7FA}"/>
              </a:ext>
            </a:extLst>
          </p:cNvPr>
          <p:cNvSpPr>
            <a:spLocks noGrp="1"/>
          </p:cNvSpPr>
          <p:nvPr>
            <p:ph sz="half" idx="2"/>
          </p:nvPr>
        </p:nvSpPr>
        <p:spPr>
          <a:xfrm>
            <a:off x="6097092"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82C3974-73EC-4F1B-9E92-0E279ABEE5CD}"/>
              </a:ext>
            </a:extLst>
          </p:cNvPr>
          <p:cNvSpPr>
            <a:spLocks noGrp="1"/>
          </p:cNvSpPr>
          <p:nvPr>
            <p:ph type="dt" sz="half" idx="10"/>
          </p:nvPr>
        </p:nvSpPr>
        <p:spPr>
          <a:xfrm>
            <a:off x="332481" y="6236208"/>
            <a:ext cx="3037459" cy="365125"/>
          </a:xfrm>
        </p:spPr>
        <p:txBody>
          <a:bodyPr/>
          <a:lstStyle/>
          <a:p>
            <a:fld id="{C9B6D3E3-28E2-4380-A113-67698215C5F8}" type="datetime1">
              <a:rPr lang="en-US" smtClean="0"/>
              <a:t>11/18/2024</a:t>
            </a:fld>
            <a:endParaRPr lang="en-US" dirty="0"/>
          </a:p>
        </p:txBody>
      </p:sp>
      <p:sp>
        <p:nvSpPr>
          <p:cNvPr id="6" name="Footer Placeholder 5">
            <a:extLst>
              <a:ext uri="{FF2B5EF4-FFF2-40B4-BE49-F238E27FC236}">
                <a16:creationId xmlns:a16="http://schemas.microsoft.com/office/drawing/2014/main" id="{CC70B3F2-3F28-42A3-9701-A6F01F1B185A}"/>
              </a:ext>
            </a:extLst>
          </p:cNvPr>
          <p:cNvSpPr>
            <a:spLocks noGrp="1"/>
          </p:cNvSpPr>
          <p:nvPr>
            <p:ph type="ftr" sz="quarter" idx="11"/>
          </p:nvPr>
        </p:nvSpPr>
        <p:spPr>
          <a:xfrm>
            <a:off x="332481" y="237744"/>
            <a:ext cx="4114800" cy="365125"/>
          </a:xfrm>
        </p:spPr>
        <p:txBody>
          <a:bodyPr/>
          <a:lstStyle/>
          <a:p>
            <a:endParaRPr lang="en-US" dirty="0"/>
          </a:p>
        </p:txBody>
      </p:sp>
      <p:sp>
        <p:nvSpPr>
          <p:cNvPr id="7" name="Slide Number Placeholder 6">
            <a:extLst>
              <a:ext uri="{FF2B5EF4-FFF2-40B4-BE49-F238E27FC236}">
                <a16:creationId xmlns:a16="http://schemas.microsoft.com/office/drawing/2014/main" id="{E5E7A2FC-50E7-4972-9F28-E3AC4EF93D44}"/>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10396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5F85-77E6-4F6D-9FFA-5D76201B13E5}"/>
              </a:ext>
            </a:extLst>
          </p:cNvPr>
          <p:cNvSpPr>
            <a:spLocks noGrp="1"/>
          </p:cNvSpPr>
          <p:nvPr>
            <p:ph type="title"/>
          </p:nvPr>
        </p:nvSpPr>
        <p:spPr>
          <a:xfrm>
            <a:off x="761802" y="872836"/>
            <a:ext cx="10380572" cy="1427019"/>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6C0DAE-58D1-45D9-9FC4-B0864E332C08}"/>
              </a:ext>
            </a:extLst>
          </p:cNvPr>
          <p:cNvSpPr>
            <a:spLocks noGrp="1"/>
          </p:cNvSpPr>
          <p:nvPr>
            <p:ph type="body" idx="1"/>
          </p:nvPr>
        </p:nvSpPr>
        <p:spPr>
          <a:xfrm>
            <a:off x="761801" y="2713326"/>
            <a:ext cx="5023424"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E63D7-9812-4EA1-A0A2-14D974311FAD}"/>
              </a:ext>
            </a:extLst>
          </p:cNvPr>
          <p:cNvSpPr>
            <a:spLocks noGrp="1"/>
          </p:cNvSpPr>
          <p:nvPr>
            <p:ph sz="half" idx="2"/>
          </p:nvPr>
        </p:nvSpPr>
        <p:spPr>
          <a:xfrm>
            <a:off x="761801" y="3706091"/>
            <a:ext cx="5023424"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4C5055B-04A0-47D3-90ED-135025F857F9}"/>
              </a:ext>
            </a:extLst>
          </p:cNvPr>
          <p:cNvSpPr>
            <a:spLocks noGrp="1"/>
          </p:cNvSpPr>
          <p:nvPr>
            <p:ph type="body" sz="quarter" idx="3"/>
          </p:nvPr>
        </p:nvSpPr>
        <p:spPr>
          <a:xfrm>
            <a:off x="6094211" y="2713326"/>
            <a:ext cx="5048163"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36E6E-8F64-49E6-B57C-86CF92D1689E}"/>
              </a:ext>
            </a:extLst>
          </p:cNvPr>
          <p:cNvSpPr>
            <a:spLocks noGrp="1"/>
          </p:cNvSpPr>
          <p:nvPr>
            <p:ph sz="quarter" idx="4"/>
          </p:nvPr>
        </p:nvSpPr>
        <p:spPr>
          <a:xfrm>
            <a:off x="6094211" y="3706091"/>
            <a:ext cx="5048163"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FFBEAD-2827-40DA-8338-2D691325F1B3}"/>
              </a:ext>
            </a:extLst>
          </p:cNvPr>
          <p:cNvSpPr>
            <a:spLocks noGrp="1"/>
          </p:cNvSpPr>
          <p:nvPr>
            <p:ph type="dt" sz="half" idx="10"/>
          </p:nvPr>
        </p:nvSpPr>
        <p:spPr>
          <a:xfrm>
            <a:off x="332481" y="6236208"/>
            <a:ext cx="3037459" cy="365125"/>
          </a:xfrm>
        </p:spPr>
        <p:txBody>
          <a:bodyPr/>
          <a:lstStyle/>
          <a:p>
            <a:fld id="{A9EFCB61-04AD-47C9-BF79-2BD8B9CEC07A}" type="datetime1">
              <a:rPr lang="en-US" smtClean="0"/>
              <a:t>11/18/2024</a:t>
            </a:fld>
            <a:endParaRPr lang="en-US" dirty="0"/>
          </a:p>
        </p:txBody>
      </p:sp>
      <p:sp>
        <p:nvSpPr>
          <p:cNvPr id="8" name="Footer Placeholder 7">
            <a:extLst>
              <a:ext uri="{FF2B5EF4-FFF2-40B4-BE49-F238E27FC236}">
                <a16:creationId xmlns:a16="http://schemas.microsoft.com/office/drawing/2014/main" id="{DF34B88D-9C6E-4A88-985C-3ED5057A1F65}"/>
              </a:ext>
            </a:extLst>
          </p:cNvPr>
          <p:cNvSpPr>
            <a:spLocks noGrp="1"/>
          </p:cNvSpPr>
          <p:nvPr>
            <p:ph type="ftr" sz="quarter" idx="11"/>
          </p:nvPr>
        </p:nvSpPr>
        <p:spPr>
          <a:xfrm>
            <a:off x="332481" y="237744"/>
            <a:ext cx="4114800" cy="365125"/>
          </a:xfrm>
        </p:spPr>
        <p:txBody>
          <a:bodyPr/>
          <a:lstStyle/>
          <a:p>
            <a:endParaRPr lang="en-US" dirty="0"/>
          </a:p>
        </p:txBody>
      </p:sp>
      <p:sp>
        <p:nvSpPr>
          <p:cNvPr id="9" name="Slide Number Placeholder 8">
            <a:extLst>
              <a:ext uri="{FF2B5EF4-FFF2-40B4-BE49-F238E27FC236}">
                <a16:creationId xmlns:a16="http://schemas.microsoft.com/office/drawing/2014/main" id="{880B6A32-2D15-425F-B6A9-146AFB5C1ACB}"/>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3673470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1B7C-9BD5-4CF8-BAEB-A6CB78DA2F8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D85F1D3-3353-4FC6-8854-51B0BFFD6D5A}"/>
              </a:ext>
            </a:extLst>
          </p:cNvPr>
          <p:cNvSpPr>
            <a:spLocks noGrp="1"/>
          </p:cNvSpPr>
          <p:nvPr>
            <p:ph type="dt" sz="half" idx="10"/>
          </p:nvPr>
        </p:nvSpPr>
        <p:spPr/>
        <p:txBody>
          <a:bodyPr/>
          <a:lstStyle/>
          <a:p>
            <a:fld id="{A4535E0C-D585-492F-8146-7493F4086301}" type="datetime1">
              <a:rPr lang="en-US" smtClean="0"/>
              <a:t>11/18/2024</a:t>
            </a:fld>
            <a:endParaRPr lang="en-US"/>
          </a:p>
        </p:txBody>
      </p:sp>
      <p:sp>
        <p:nvSpPr>
          <p:cNvPr id="4" name="Footer Placeholder 3">
            <a:extLst>
              <a:ext uri="{FF2B5EF4-FFF2-40B4-BE49-F238E27FC236}">
                <a16:creationId xmlns:a16="http://schemas.microsoft.com/office/drawing/2014/main" id="{F7226CE6-6BEB-46DB-BD4B-9B8AE89A1A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81BCCC-8B3F-40B3-91D5-52E53B2AAE11}"/>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3100861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0FBB6-4CCA-4358-9DD5-CDF2173E63C8}"/>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8902559A-671A-4FDE-82C3-1CF8CFCF18EC}"/>
              </a:ext>
            </a:extLst>
          </p:cNvPr>
          <p:cNvSpPr>
            <a:spLocks noGrp="1"/>
          </p:cNvSpPr>
          <p:nvPr>
            <p:ph type="dt" sz="half" idx="10"/>
          </p:nvPr>
        </p:nvSpPr>
        <p:spPr/>
        <p:txBody>
          <a:bodyPr/>
          <a:lstStyle/>
          <a:p>
            <a:fld id="{8CE48390-48B5-49AB-B019-A7C8FB8C31F6}" type="datetime1">
              <a:rPr lang="en-US" smtClean="0"/>
              <a:t>11/18/2024</a:t>
            </a:fld>
            <a:endParaRPr lang="en-US"/>
          </a:p>
        </p:txBody>
      </p:sp>
      <p:sp>
        <p:nvSpPr>
          <p:cNvPr id="3" name="Footer Placeholder 2">
            <a:extLst>
              <a:ext uri="{FF2B5EF4-FFF2-40B4-BE49-F238E27FC236}">
                <a16:creationId xmlns:a16="http://schemas.microsoft.com/office/drawing/2014/main" id="{78A14275-250D-437E-BAF1-5BB3CDE64AC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D93BDE-2A52-4AA7-B222-0F25570EBF77}"/>
              </a:ext>
            </a:extLst>
          </p:cNvPr>
          <p:cNvSpPr>
            <a:spLocks noGrp="1"/>
          </p:cNvSpPr>
          <p:nvPr>
            <p:ph type="sldNum" sz="quarter" idx="12"/>
          </p:nvPr>
        </p:nvSpPr>
        <p:spPr/>
        <p:txBody>
          <a:bodyPr/>
          <a:lstStyle/>
          <a:p>
            <a:fld id="{B4A918BC-4D43-4B42-B3C0-E7EBE25E6AF0}" type="slidenum">
              <a:rPr lang="en-US" smtClean="0"/>
              <a:t>‹#›</a:t>
            </a:fld>
            <a:endParaRPr lang="en-US"/>
          </a:p>
        </p:txBody>
      </p:sp>
      <p:cxnSp>
        <p:nvCxnSpPr>
          <p:cNvPr id="5" name="Straight Connector 4">
            <a:extLst>
              <a:ext uri="{FF2B5EF4-FFF2-40B4-BE49-F238E27FC236}">
                <a16:creationId xmlns:a16="http://schemas.microsoft.com/office/drawing/2014/main" id="{9E6B771E-DDF7-430C-9462-BA1D3742C84E}"/>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262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F9A0B00-F6ED-4C3A-97DC-C2AF9D62EE8B}"/>
              </a:ext>
            </a:extLst>
          </p:cNvPr>
          <p:cNvSpPr/>
          <p:nvPr/>
        </p:nvSpPr>
        <p:spPr>
          <a:xfrm>
            <a:off x="79067" y="0"/>
            <a:ext cx="4998624" cy="6858000"/>
          </a:xfrm>
          <a:prstGeom prst="rect">
            <a:avLst/>
          </a:prstGeom>
          <a:ln>
            <a:noFill/>
          </a:ln>
          <a:effectLst>
            <a:outerShdw blurRad="228600" dist="1143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3" name="Rectangle 122">
            <a:extLst>
              <a:ext uri="{FF2B5EF4-FFF2-40B4-BE49-F238E27FC236}">
                <a16:creationId xmlns:a16="http://schemas.microsoft.com/office/drawing/2014/main" id="{3B025FD9-B9EF-4F5C-B67D-3485253B7A6A}"/>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47F545CD-A200-4C66-BF9A-9B839D0CE648}"/>
              </a:ext>
            </a:extLst>
          </p:cNvPr>
          <p:cNvSpPr/>
          <p:nvPr/>
        </p:nvSpPr>
        <p:spPr>
          <a:xfrm>
            <a:off x="0" y="0"/>
            <a:ext cx="6096000" cy="6858000"/>
          </a:xfrm>
          <a:prstGeom prst="rect">
            <a:avLst/>
          </a:prstGeom>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110916-EEE9-418C-B24A-EC09A6D22859}"/>
              </a:ext>
            </a:extLst>
          </p:cNvPr>
          <p:cNvSpPr>
            <a:spLocks noGrp="1"/>
          </p:cNvSpPr>
          <p:nvPr>
            <p:ph type="title"/>
          </p:nvPr>
        </p:nvSpPr>
        <p:spPr>
          <a:xfrm>
            <a:off x="770537" y="872836"/>
            <a:ext cx="4560525" cy="2281050"/>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9C3A0F4-FD98-409E-B41A-5F4352C6A8E5}"/>
              </a:ext>
            </a:extLst>
          </p:cNvPr>
          <p:cNvSpPr>
            <a:spLocks noGrp="1"/>
          </p:cNvSpPr>
          <p:nvPr>
            <p:ph idx="1"/>
          </p:nvPr>
        </p:nvSpPr>
        <p:spPr>
          <a:xfrm>
            <a:off x="6621781" y="872837"/>
            <a:ext cx="4520593" cy="5140036"/>
          </a:xfrm>
        </p:spPr>
        <p:txBody>
          <a:bodyPr>
            <a:normAutofit/>
          </a:bodyPr>
          <a:lstStyle>
            <a:lvl1pPr algn="l">
              <a:defRPr sz="2800"/>
            </a:lvl1pPr>
            <a:lvl2pPr algn="l">
              <a:defRPr sz="2400"/>
            </a:lvl2pPr>
            <a:lvl3pPr algn="l">
              <a:defRPr sz="2000"/>
            </a:lvl3pPr>
            <a:lvl4pPr algn="l">
              <a:defRPr sz="1800"/>
            </a:lvl4pPr>
            <a:lvl5pPr algn="l">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EFABF6F-6E7C-4B3F-B205-09361DA5898B}"/>
              </a:ext>
            </a:extLst>
          </p:cNvPr>
          <p:cNvSpPr>
            <a:spLocks noGrp="1"/>
          </p:cNvSpPr>
          <p:nvPr>
            <p:ph type="body" sz="half" idx="2"/>
          </p:nvPr>
        </p:nvSpPr>
        <p:spPr>
          <a:xfrm>
            <a:off x="770537" y="3442854"/>
            <a:ext cx="4560525" cy="257694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25198D-8500-4277-AA5D-3C3D8FDDCF4B}"/>
              </a:ext>
            </a:extLst>
          </p:cNvPr>
          <p:cNvSpPr>
            <a:spLocks noGrp="1"/>
          </p:cNvSpPr>
          <p:nvPr>
            <p:ph type="dt" sz="half" idx="10"/>
          </p:nvPr>
        </p:nvSpPr>
        <p:spPr>
          <a:xfrm>
            <a:off x="329184" y="6236208"/>
            <a:ext cx="3037459" cy="365125"/>
          </a:xfrm>
        </p:spPr>
        <p:txBody>
          <a:bodyPr/>
          <a:lstStyle/>
          <a:p>
            <a:fld id="{962E767E-8A14-4E70-91B9-2101CBC4D7BD}" type="datetime1">
              <a:rPr lang="en-US" smtClean="0"/>
              <a:t>11/18/2024</a:t>
            </a:fld>
            <a:endParaRPr lang="en-US" dirty="0"/>
          </a:p>
        </p:txBody>
      </p:sp>
      <p:sp>
        <p:nvSpPr>
          <p:cNvPr id="6" name="Footer Placeholder 5">
            <a:extLst>
              <a:ext uri="{FF2B5EF4-FFF2-40B4-BE49-F238E27FC236}">
                <a16:creationId xmlns:a16="http://schemas.microsoft.com/office/drawing/2014/main" id="{F98D219F-027A-4632-9FB0-BD098D5693DB}"/>
              </a:ext>
            </a:extLst>
          </p:cNvPr>
          <p:cNvSpPr>
            <a:spLocks noGrp="1"/>
          </p:cNvSpPr>
          <p:nvPr>
            <p:ph type="ftr" sz="quarter" idx="11"/>
          </p:nvPr>
        </p:nvSpPr>
        <p:spPr>
          <a:xfrm>
            <a:off x="329184" y="237744"/>
            <a:ext cx="3792532"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CA30C82B-C7DC-434D-8768-DE9D1176715B}"/>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29" name="Straight Connector 128">
            <a:extLst>
              <a:ext uri="{FF2B5EF4-FFF2-40B4-BE49-F238E27FC236}">
                <a16:creationId xmlns:a16="http://schemas.microsoft.com/office/drawing/2014/main" id="{A8CCC603-9605-46C8-9034-8DAE6AC40DD9}"/>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CBBF1D9-8F8F-45A3-BDB4-952D0FB20A4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0158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EB8797-B080-41A6-B14E-8DC7F0F27E4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0C6C7272-A552-46B3-992F-F5ADD5AA2443}"/>
              </a:ext>
            </a:extLst>
          </p:cNvPr>
          <p:cNvSpPr/>
          <p:nvPr/>
        </p:nvSpPr>
        <p:spPr>
          <a:xfrm>
            <a:off x="-1" y="0"/>
            <a:ext cx="6087677" cy="6858000"/>
          </a:xfrm>
          <a:prstGeom prst="rect">
            <a:avLst/>
          </a:prstGeom>
          <a:solidFill>
            <a:schemeClr val="bg1"/>
          </a:solidFill>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25F6AD1-1E6C-46AF-8431-6627180FFD2E}"/>
              </a:ext>
            </a:extLst>
          </p:cNvPr>
          <p:cNvSpPr>
            <a:spLocks noGrp="1"/>
          </p:cNvSpPr>
          <p:nvPr>
            <p:ph type="title"/>
          </p:nvPr>
        </p:nvSpPr>
        <p:spPr>
          <a:xfrm>
            <a:off x="768733" y="858981"/>
            <a:ext cx="4556749" cy="2281052"/>
          </a:xfrm>
        </p:spPr>
        <p:txBody>
          <a:bodyPr anchor="b"/>
          <a:lstStyle>
            <a:lvl1pPr>
              <a:defRPr lang="en-US" sz="36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88A91F9-760E-4CF4-8A03-FA1482C35EB7}"/>
              </a:ext>
            </a:extLst>
          </p:cNvPr>
          <p:cNvSpPr>
            <a:spLocks noGrp="1"/>
          </p:cNvSpPr>
          <p:nvPr>
            <p:ph type="pic" idx="1"/>
          </p:nvPr>
        </p:nvSpPr>
        <p:spPr>
          <a:xfrm>
            <a:off x="6559826" y="865909"/>
            <a:ext cx="4582548" cy="51261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49A9D5-BA6E-4C4A-88A0-5BB86958B8E6}"/>
              </a:ext>
            </a:extLst>
          </p:cNvPr>
          <p:cNvSpPr>
            <a:spLocks noGrp="1"/>
          </p:cNvSpPr>
          <p:nvPr>
            <p:ph type="body" sz="half" idx="2"/>
          </p:nvPr>
        </p:nvSpPr>
        <p:spPr>
          <a:xfrm>
            <a:off x="768733" y="3429000"/>
            <a:ext cx="4556749" cy="2590800"/>
          </a:xfrm>
        </p:spPr>
        <p:txBody>
          <a:bodyPr/>
          <a:lstStyle>
            <a:lvl1pPr marL="0" indent="0">
              <a:buNone/>
              <a:defRPr lang="en-US" sz="2400" kern="1200" dirty="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6899E-70A1-4EFB-87EC-6C4F3BC0360B}"/>
              </a:ext>
            </a:extLst>
          </p:cNvPr>
          <p:cNvSpPr>
            <a:spLocks noGrp="1"/>
          </p:cNvSpPr>
          <p:nvPr>
            <p:ph type="dt" sz="half" idx="10"/>
          </p:nvPr>
        </p:nvSpPr>
        <p:spPr>
          <a:xfrm>
            <a:off x="329184" y="6236208"/>
            <a:ext cx="3037459" cy="365125"/>
          </a:xfrm>
        </p:spPr>
        <p:txBody>
          <a:bodyPr/>
          <a:lstStyle/>
          <a:p>
            <a:fld id="{01AF0C4B-5A4A-45CA-ABEC-10F107160D33}" type="datetime1">
              <a:rPr lang="en-US" smtClean="0"/>
              <a:t>11/18/2024</a:t>
            </a:fld>
            <a:endParaRPr lang="en-US" dirty="0"/>
          </a:p>
        </p:txBody>
      </p:sp>
      <p:sp>
        <p:nvSpPr>
          <p:cNvPr id="6" name="Footer Placeholder 5">
            <a:extLst>
              <a:ext uri="{FF2B5EF4-FFF2-40B4-BE49-F238E27FC236}">
                <a16:creationId xmlns:a16="http://schemas.microsoft.com/office/drawing/2014/main" id="{5FC34B05-4931-4BC8-BD43-9E6B944B3069}"/>
              </a:ext>
            </a:extLst>
          </p:cNvPr>
          <p:cNvSpPr>
            <a:spLocks noGrp="1"/>
          </p:cNvSpPr>
          <p:nvPr>
            <p:ph type="ftr" sz="quarter" idx="11"/>
          </p:nvPr>
        </p:nvSpPr>
        <p:spPr>
          <a:xfrm>
            <a:off x="329184" y="237744"/>
            <a:ext cx="4114800"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AD4ABE5D-7EA4-4D33-B23E-52E640CBF21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74" name="Straight Connector 73">
            <a:extLst>
              <a:ext uri="{FF2B5EF4-FFF2-40B4-BE49-F238E27FC236}">
                <a16:creationId xmlns:a16="http://schemas.microsoft.com/office/drawing/2014/main" id="{DF0DB5EA-94EC-4DB5-B8E5-B454005C1552}"/>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99FF82-B951-46E6-AEA7-0993C867FB6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9372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38E7D36-B1C9-463C-983F-AEA5810A60D0}"/>
              </a:ext>
            </a:extLst>
          </p:cNvPr>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7B9A221-B33F-47C2-85FF-2C8F363D797B}"/>
              </a:ext>
            </a:extLst>
          </p:cNvPr>
          <p:cNvSpPr/>
          <p:nvPr/>
        </p:nvSpPr>
        <p:spPr>
          <a:xfrm>
            <a:off x="0" y="0"/>
            <a:ext cx="12188952"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ectangle 7">
            <a:extLst>
              <a:ext uri="{FF2B5EF4-FFF2-40B4-BE49-F238E27FC236}">
                <a16:creationId xmlns:a16="http://schemas.microsoft.com/office/drawing/2014/main" id="{CD0E0EF1-7626-4514-9337-271DD661B1EB}"/>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5" name="Rectangle 64">
            <a:extLst>
              <a:ext uri="{FF2B5EF4-FFF2-40B4-BE49-F238E27FC236}">
                <a16:creationId xmlns:a16="http://schemas.microsoft.com/office/drawing/2014/main" id="{5F0B1492-9A00-4F80-8771-0BB2C2C4353C}"/>
              </a:ext>
            </a:extLst>
          </p:cNvPr>
          <p:cNvSpPr/>
          <p:nvPr/>
        </p:nvSpPr>
        <p:spPr>
          <a:xfrm>
            <a:off x="0" y="-2"/>
            <a:ext cx="12188952" cy="2544415"/>
          </a:xfrm>
          <a:prstGeom prst="rect">
            <a:avLst/>
          </a:prstGeom>
          <a:ln>
            <a:noFill/>
          </a:ln>
          <a:effectLst>
            <a:outerShdw blurRad="190500" dist="1270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0F462805-4F8E-44FE-905C-2C3F1A2B3D44}"/>
              </a:ext>
            </a:extLst>
          </p:cNvPr>
          <p:cNvSpPr>
            <a:spLocks noGrp="1"/>
          </p:cNvSpPr>
          <p:nvPr>
            <p:ph type="title"/>
          </p:nvPr>
        </p:nvSpPr>
        <p:spPr>
          <a:xfrm>
            <a:off x="761801" y="858982"/>
            <a:ext cx="10380573" cy="14322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45021C-0380-49AA-ADA1-A8B473FBF572}"/>
              </a:ext>
            </a:extLst>
          </p:cNvPr>
          <p:cNvSpPr>
            <a:spLocks noGrp="1"/>
          </p:cNvSpPr>
          <p:nvPr>
            <p:ph type="body" idx="1"/>
          </p:nvPr>
        </p:nvSpPr>
        <p:spPr>
          <a:xfrm>
            <a:off x="761799" y="2750126"/>
            <a:ext cx="10381205" cy="32617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7A2409-F298-40BF-BFAC-65A3E71D29E8}"/>
              </a:ext>
            </a:extLst>
          </p:cNvPr>
          <p:cNvSpPr>
            <a:spLocks noGrp="1"/>
          </p:cNvSpPr>
          <p:nvPr>
            <p:ph type="dt" sz="half" idx="2"/>
          </p:nvPr>
        </p:nvSpPr>
        <p:spPr>
          <a:xfrm>
            <a:off x="332481" y="6240079"/>
            <a:ext cx="4114800" cy="365125"/>
          </a:xfrm>
          <a:prstGeom prst="rect">
            <a:avLst/>
          </a:prstGeom>
        </p:spPr>
        <p:txBody>
          <a:bodyPr vert="horz" lIns="91440" tIns="45720" rIns="91440" bIns="45720" rtlCol="0" anchor="ctr"/>
          <a:lstStyle>
            <a:lvl1pPr algn="l">
              <a:defRPr sz="900">
                <a:solidFill>
                  <a:schemeClr val="tx1"/>
                </a:solidFill>
              </a:defRPr>
            </a:lvl1pPr>
          </a:lstStyle>
          <a:p>
            <a:fld id="{6989806E-8E94-473C-AEE7-BE6F15F85533}" type="datetime1">
              <a:rPr lang="en-US" smtClean="0"/>
              <a:t>11/18/2024</a:t>
            </a:fld>
            <a:endParaRPr lang="en-US" dirty="0"/>
          </a:p>
        </p:txBody>
      </p:sp>
      <p:sp>
        <p:nvSpPr>
          <p:cNvPr id="5" name="Footer Placeholder 4">
            <a:extLst>
              <a:ext uri="{FF2B5EF4-FFF2-40B4-BE49-F238E27FC236}">
                <a16:creationId xmlns:a16="http://schemas.microsoft.com/office/drawing/2014/main" id="{CB4799D8-4DBF-4BB2-8D2B-65592ADC9004}"/>
              </a:ext>
            </a:extLst>
          </p:cNvPr>
          <p:cNvSpPr>
            <a:spLocks noGrp="1"/>
          </p:cNvSpPr>
          <p:nvPr>
            <p:ph type="ftr" sz="quarter" idx="3"/>
          </p:nvPr>
        </p:nvSpPr>
        <p:spPr>
          <a:xfrm>
            <a:off x="332481" y="236199"/>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F9F99666-11C3-48A1-966C-439EBF9D9A01}"/>
              </a:ext>
            </a:extLst>
          </p:cNvPr>
          <p:cNvSpPr>
            <a:spLocks noGrp="1"/>
          </p:cNvSpPr>
          <p:nvPr>
            <p:ph type="sldNum" sz="quarter" idx="4"/>
          </p:nvPr>
        </p:nvSpPr>
        <p:spPr>
          <a:xfrm>
            <a:off x="11289782" y="235881"/>
            <a:ext cx="756746" cy="365760"/>
          </a:xfrm>
          <a:prstGeom prst="rect">
            <a:avLst/>
          </a:prstGeom>
        </p:spPr>
        <p:txBody>
          <a:bodyPr vert="horz" lIns="91440" tIns="45720" rIns="91440" bIns="45720" rtlCol="0" anchor="ctr"/>
          <a:lstStyle>
            <a:lvl1pPr algn="ctr">
              <a:defRPr lang="en-US" sz="1400" b="1" kern="1200" smtClean="0">
                <a:solidFill>
                  <a:schemeClr val="tx1"/>
                </a:solidFill>
                <a:latin typeface="Bierstadt" panose="020B0504020202020204" pitchFamily="34" charset="0"/>
                <a:ea typeface="+mn-ea"/>
                <a:cs typeface="+mn-cs"/>
              </a:defRPr>
            </a:lvl1pPr>
          </a:lstStyle>
          <a:p>
            <a:fld id="{B4A918BC-4D43-4B42-B3C0-E7EBE25E6AF0}" type="slidenum">
              <a:rPr lang="en-US" smtClean="0"/>
              <a:pPr/>
              <a:t>‹#›</a:t>
            </a:fld>
            <a:endParaRPr lang="en-US" dirty="0"/>
          </a:p>
        </p:txBody>
      </p:sp>
      <p:cxnSp>
        <p:nvCxnSpPr>
          <p:cNvPr id="119" name="Straight Connector 118">
            <a:extLst>
              <a:ext uri="{FF2B5EF4-FFF2-40B4-BE49-F238E27FC236}">
                <a16:creationId xmlns:a16="http://schemas.microsoft.com/office/drawing/2014/main" id="{7FAC7B62-8ACC-41ED-80AB-8D1CDF38B9E4}"/>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5FF525-9A83-4625-99D9-B267BDE077E7}"/>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9876453"/>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28" r:id="rId6"/>
    <p:sldLayoutId id="2147483724" r:id="rId7"/>
    <p:sldLayoutId id="2147483725" r:id="rId8"/>
    <p:sldLayoutId id="2147483726" r:id="rId9"/>
    <p:sldLayoutId id="2147483727" r:id="rId10"/>
    <p:sldLayoutId id="2147483729"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200" kern="1200">
          <a:solidFill>
            <a:schemeClr val="tx1"/>
          </a:solidFill>
          <a:latin typeface="+mn-lt"/>
          <a:ea typeface="+mn-ea"/>
          <a:cs typeface="+mn-cs"/>
        </a:defRPr>
      </a:lvl1pPr>
      <a:lvl2pPr marL="228600" indent="0" algn="l"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6858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86230F49-7FFF-4471-8A64-33B1F4CF11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nt">
            <a:extLst>
              <a:ext uri="{FF2B5EF4-FFF2-40B4-BE49-F238E27FC236}">
                <a16:creationId xmlns:a16="http://schemas.microsoft.com/office/drawing/2014/main" id="{ABCED6B1-E99D-4963-BCB1-2C5FC2B7E9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ectangle 12">
            <a:extLst>
              <a:ext uri="{FF2B5EF4-FFF2-40B4-BE49-F238E27FC236}">
                <a16:creationId xmlns:a16="http://schemas.microsoft.com/office/drawing/2014/main" id="{13A48C6C-3CC4-4EE5-A773-EC1EB7F59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5742" y="-8300"/>
            <a:ext cx="5296257" cy="6858000"/>
          </a:xfrm>
          <a:prstGeom prst="rect">
            <a:avLst/>
          </a:prstGeom>
          <a:ln>
            <a:noFill/>
          </a:ln>
          <a:effectLst>
            <a:outerShdw blurRad="596900" dist="330200" dir="8820000" sx="87000" sy="87000" algn="t" rotWithShape="0">
              <a:srgbClr val="000000">
                <a:alpha val="2666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48B13CA8-CBEA-4805-955D-CEBE32236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4580597"/>
          </a:xfrm>
          <a:prstGeom prst="rect">
            <a:avLst/>
          </a:prstGeom>
          <a:ln>
            <a:noFill/>
          </a:ln>
          <a:effectLst>
            <a:outerShdw blurRad="596900" dist="381000" dir="8820000" sx="90000" sy="90000" algn="t" rotWithShape="0">
              <a:srgbClr val="000000">
                <a:alpha val="2666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B5626724-735A-ED9F-6F7A-CA53929B1DC2}"/>
              </a:ext>
            </a:extLst>
          </p:cNvPr>
          <p:cNvSpPr>
            <a:spLocks noGrp="1"/>
          </p:cNvSpPr>
          <p:nvPr>
            <p:ph type="ctrTitle"/>
          </p:nvPr>
        </p:nvSpPr>
        <p:spPr>
          <a:xfrm>
            <a:off x="765613" y="926047"/>
            <a:ext cx="5458051" cy="3331445"/>
          </a:xfrm>
        </p:spPr>
        <p:txBody>
          <a:bodyPr anchor="t">
            <a:normAutofit/>
          </a:bodyPr>
          <a:lstStyle/>
          <a:p>
            <a:br>
              <a:rPr lang="pl-PL" sz="4100" dirty="0"/>
            </a:br>
            <a:r>
              <a:rPr lang="pl-PL" sz="4100" dirty="0"/>
              <a:t>PRAWO GOSPODAROWANIA NIERUCHOMOŚCIAMI</a:t>
            </a:r>
            <a:endParaRPr lang="en-GB" sz="4100" dirty="0"/>
          </a:p>
        </p:txBody>
      </p:sp>
      <p:sp>
        <p:nvSpPr>
          <p:cNvPr id="3" name="Podtytuł 2">
            <a:extLst>
              <a:ext uri="{FF2B5EF4-FFF2-40B4-BE49-F238E27FC236}">
                <a16:creationId xmlns:a16="http://schemas.microsoft.com/office/drawing/2014/main" id="{A3B22278-9D67-E577-38A4-ECCD232C3CBE}"/>
              </a:ext>
            </a:extLst>
          </p:cNvPr>
          <p:cNvSpPr>
            <a:spLocks noGrp="1"/>
          </p:cNvSpPr>
          <p:nvPr>
            <p:ph type="subTitle" idx="1"/>
          </p:nvPr>
        </p:nvSpPr>
        <p:spPr>
          <a:xfrm>
            <a:off x="765499" y="4905318"/>
            <a:ext cx="5609447" cy="1148505"/>
          </a:xfrm>
        </p:spPr>
        <p:txBody>
          <a:bodyPr anchor="b">
            <a:normAutofit/>
          </a:bodyPr>
          <a:lstStyle/>
          <a:p>
            <a:r>
              <a:rPr lang="pl-PL" dirty="0"/>
              <a:t>DR KARINA PILARZ</a:t>
            </a:r>
            <a:endParaRPr lang="en-GB" dirty="0"/>
          </a:p>
        </p:txBody>
      </p:sp>
      <p:pic>
        <p:nvPicPr>
          <p:cNvPr id="4" name="Picture 3" descr="Obraz zawierający Materiały biurowe, Wielobarwność, ołówek&#10;&#10;Opis wygenerowany automatycznie">
            <a:extLst>
              <a:ext uri="{FF2B5EF4-FFF2-40B4-BE49-F238E27FC236}">
                <a16:creationId xmlns:a16="http://schemas.microsoft.com/office/drawing/2014/main" id="{EB559440-0E68-72E9-1D59-FBD6F623C90A}"/>
              </a:ext>
            </a:extLst>
          </p:cNvPr>
          <p:cNvPicPr>
            <a:picLocks noChangeAspect="1"/>
          </p:cNvPicPr>
          <p:nvPr/>
        </p:nvPicPr>
        <p:blipFill>
          <a:blip r:embed="rId2"/>
          <a:srcRect l="8524" r="14576"/>
          <a:stretch/>
        </p:blipFill>
        <p:spPr>
          <a:xfrm>
            <a:off x="6895742" y="-8302"/>
            <a:ext cx="5296257" cy="4597197"/>
          </a:xfrm>
          <a:prstGeom prst="rect">
            <a:avLst/>
          </a:prstGeom>
        </p:spPr>
      </p:pic>
      <p:cxnSp>
        <p:nvCxnSpPr>
          <p:cNvPr id="17" name="Straight Connector 16">
            <a:extLst>
              <a:ext uri="{FF2B5EF4-FFF2-40B4-BE49-F238E27FC236}">
                <a16:creationId xmlns:a16="http://schemas.microsoft.com/office/drawing/2014/main" id="{B6297268-1B4B-4EAB-B8C5-91187E87FF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881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C331E18F-DB7C-7A3C-06E9-82D24975018E}"/>
              </a:ext>
            </a:extLst>
          </p:cNvPr>
          <p:cNvGraphicFramePr>
            <a:graphicFrameLocks noGrp="1"/>
          </p:cNvGraphicFramePr>
          <p:nvPr>
            <p:ph idx="1"/>
            <p:extLst>
              <p:ext uri="{D42A27DB-BD31-4B8C-83A1-F6EECF244321}">
                <p14:modId xmlns:p14="http://schemas.microsoft.com/office/powerpoint/2010/main" val="1578318206"/>
              </p:ext>
            </p:extLst>
          </p:nvPr>
        </p:nvGraphicFramePr>
        <p:xfrm>
          <a:off x="568960" y="914400"/>
          <a:ext cx="11490959" cy="5699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4972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B16D0B-80AF-4709-806D-214DE5EE1C3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A90A545-A72A-CB16-4143-1E581BFBF370}"/>
              </a:ext>
            </a:extLst>
          </p:cNvPr>
          <p:cNvSpPr>
            <a:spLocks noGrp="1"/>
          </p:cNvSpPr>
          <p:nvPr>
            <p:ph idx="1"/>
          </p:nvPr>
        </p:nvSpPr>
        <p:spPr/>
        <p:txBody>
          <a:bodyPr>
            <a:normAutofit fontScale="77500" lnSpcReduction="20000"/>
          </a:bodyPr>
          <a:lstStyle/>
          <a:p>
            <a:pPr marL="342900" indent="-342900" algn="just">
              <a:buFont typeface="Arial" panose="020B0604020202020204" pitchFamily="34" charset="0"/>
              <a:buChar char="•"/>
            </a:pPr>
            <a:r>
              <a:rPr lang="pl-PL" dirty="0"/>
              <a:t>MIMO ŻE W TYTULE USTAWY UŻYTO OKREŚLENIA „GOSPODARKA NIERUCHOMOŚCIAMI”, TO ZWROT TEN RZADKO POJAWIA SIĘ W TEKŚCIE USTAWY I TYLKO W ZNACZENIU OGÓLNYM;</a:t>
            </a:r>
          </a:p>
          <a:p>
            <a:pPr marL="342900" indent="-342900" algn="just">
              <a:buFont typeface="Arial" panose="020B0604020202020204" pitchFamily="34" charset="0"/>
              <a:buChar char="•"/>
            </a:pPr>
            <a:r>
              <a:rPr lang="pl-PL" dirty="0"/>
              <a:t>TERMIN „GOSPODARKA” POJMOWANY JEST TU W ZNACZENIU OGÓLNYM, JAKO CAŁOŚĆ PROCESÓW WYMIANY DÓBR I USŁUG;</a:t>
            </a:r>
          </a:p>
          <a:p>
            <a:pPr marL="342900" indent="-342900" algn="just">
              <a:buFont typeface="Arial" panose="020B0604020202020204" pitchFamily="34" charset="0"/>
              <a:buChar char="•"/>
            </a:pPr>
            <a:r>
              <a:rPr lang="pl-PL" dirty="0"/>
              <a:t>GOSPODARKA JEST WIĘC PRZEDMIOTEM ZAINTERESOWANIA PRZEDE WSZYSTKIM NAUK EKONOMICZNYCH;</a:t>
            </a:r>
          </a:p>
          <a:p>
            <a:pPr marL="342900" indent="-342900" algn="just">
              <a:buFont typeface="Arial" panose="020B0604020202020204" pitchFamily="34" charset="0"/>
              <a:buChar char="•"/>
            </a:pPr>
            <a:r>
              <a:rPr lang="pl-PL" dirty="0"/>
              <a:t>GOSPODARKĘ NIERUCHOMOŚCIAMI MOŻNA ZATEM TRAKTOWAĆ JAKO TĘ CZĘŚĆ GOSPODARKI, KTÓRA DOTYCZY NIERUCHOMOŚCI;</a:t>
            </a:r>
          </a:p>
          <a:p>
            <a:pPr marL="342900" indent="-342900" algn="just">
              <a:buFont typeface="Arial" panose="020B0604020202020204" pitchFamily="34" charset="0"/>
              <a:buChar char="•"/>
            </a:pPr>
            <a:r>
              <a:rPr lang="pl-PL" dirty="0"/>
              <a:t>TEN, KTO ZAJMUJE SIĘ GOSPODARKĄ NIERUCHOMOŚCIAMI, MUSI WIĘC BRAĆ POD UWAGĘ ZARÓWNO WZGLĘDY EKONOMICZNE, JAK I PRZEPISY DOTYCZĄCE NIERUCHOMOŚCI, LECZ NIE TYLKO PRZEPISY OMAWIANEJ USTAWY, ALE TAKŻE PRZEPISY INNYCH USTAW DOTYCZĄCYCH NIERUCHOMOŚCI.</a:t>
            </a:r>
            <a:endParaRPr lang="en-GB" dirty="0"/>
          </a:p>
        </p:txBody>
      </p:sp>
    </p:spTree>
    <p:extLst>
      <p:ext uri="{BB962C8B-B14F-4D97-AF65-F5344CB8AC3E}">
        <p14:creationId xmlns:p14="http://schemas.microsoft.com/office/powerpoint/2010/main" val="1384634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45CAFF-7E53-78E5-265D-610F9DD1AE8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E4FFE89-F037-6515-3CED-9A343EE92DA8}"/>
              </a:ext>
            </a:extLst>
          </p:cNvPr>
          <p:cNvSpPr>
            <a:spLocks noGrp="1"/>
          </p:cNvSpPr>
          <p:nvPr>
            <p:ph idx="1"/>
          </p:nvPr>
        </p:nvSpPr>
        <p:spPr/>
        <p:txBody>
          <a:bodyPr/>
          <a:lstStyle/>
          <a:p>
            <a:pPr algn="just"/>
            <a:r>
              <a:rPr lang="pl-PL" dirty="0"/>
              <a:t>W USTAWIE O GOSPODARCE NIERUCHOMOŚCIAMI CZĘŚCIEJ UŻYWA SIĘ NATOMIAST TERMINU </a:t>
            </a:r>
            <a:r>
              <a:rPr lang="pl-PL" b="1" dirty="0"/>
              <a:t>„GOSPODAROWANIE NIERUCHOMOŚCIAMI”</a:t>
            </a:r>
            <a:r>
              <a:rPr lang="pl-PL" dirty="0"/>
              <a:t>, KTÓRY JEST STOSOWANY W ODNIESIENIU DO NIERUCHOMOŚCI STANOWIĄCYCH WŁASNOŚĆ SKARBU PAŃSTWA I WŁASNOŚĆ JEDNOSTEK SAMORZĄDU TERYTORIALNEGO.</a:t>
            </a:r>
            <a:endParaRPr lang="en-GB" dirty="0"/>
          </a:p>
        </p:txBody>
      </p:sp>
    </p:spTree>
    <p:extLst>
      <p:ext uri="{BB962C8B-B14F-4D97-AF65-F5344CB8AC3E}">
        <p14:creationId xmlns:p14="http://schemas.microsoft.com/office/powerpoint/2010/main" val="3976420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512BA7-E7F1-5D22-4287-5E43F0BA691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2B41B21-480C-DEFD-4578-3896C0310CAD}"/>
              </a:ext>
            </a:extLst>
          </p:cNvPr>
          <p:cNvSpPr>
            <a:spLocks noGrp="1"/>
          </p:cNvSpPr>
          <p:nvPr>
            <p:ph idx="1"/>
          </p:nvPr>
        </p:nvSpPr>
        <p:spPr/>
        <p:txBody>
          <a:bodyPr>
            <a:normAutofit fontScale="92500" lnSpcReduction="20000"/>
          </a:bodyPr>
          <a:lstStyle/>
          <a:p>
            <a:pPr marL="342900" indent="-342900" algn="just">
              <a:buFont typeface="Arial" panose="020B0604020202020204" pitchFamily="34" charset="0"/>
              <a:buChar char="•"/>
            </a:pPr>
            <a:r>
              <a:rPr lang="pl-PL" dirty="0"/>
              <a:t>USTAWA MA ZASTOSOWANIE DO NIERUCHOMOŚCI STANOWIĄCYCH WŁASNOŚĆ SKARBU PAŃSTWA I WŁASNOŚĆ JEDNOSTEK SAMORZĄDU TERYTORIALNEGO ORAZ DO PROBLEMATYKI WYMIENIONEJ W ART. 1 UST. 1;</a:t>
            </a:r>
          </a:p>
          <a:p>
            <a:pPr marL="342900" indent="-342900" algn="just">
              <a:buFont typeface="Arial" panose="020B0604020202020204" pitchFamily="34" charset="0"/>
              <a:buChar char="•"/>
            </a:pPr>
            <a:r>
              <a:rPr lang="pl-PL" dirty="0"/>
              <a:t>TAK WYZNACZONY ZAKRES STOSOWANIA USTAWY ZOSTAŁ W ART. 2 U.G.N. OGRANICZONY POPRZEZ WSKAZANIE PIERWSZEŃSTWA STOSOWANIA WYMIENIONYCH W TYM PRZEPISIE USTAW;</a:t>
            </a:r>
          </a:p>
          <a:p>
            <a:pPr marL="342900" indent="-342900" algn="just">
              <a:buFont typeface="Arial" panose="020B0604020202020204" pitchFamily="34" charset="0"/>
              <a:buChar char="•"/>
            </a:pPr>
            <a:r>
              <a:rPr lang="pl-PL" dirty="0"/>
              <a:t>KOLEJNE OGRANICZENIA ZNAJDUJĄ SIĘ W DALSZYCH PRZEPISACH USTAWY O GOSPODARCE NIERUCHOMOŚCIAMI, KTÓRE WSKAZUJĄ, DO JAKIEGO RODZAJU CZYNNOŚCI LUB GRUNTÓW USTAWA MA ZASTOSOWANIE LUB DO JAKIEGO RODZAJU CZYNNOŚCI BĄDŹ GRUNTÓW ZASTOSOWANIA NIE MA.</a:t>
            </a:r>
            <a:endParaRPr lang="en-GB" dirty="0"/>
          </a:p>
        </p:txBody>
      </p:sp>
    </p:spTree>
    <p:extLst>
      <p:ext uri="{BB962C8B-B14F-4D97-AF65-F5344CB8AC3E}">
        <p14:creationId xmlns:p14="http://schemas.microsoft.com/office/powerpoint/2010/main" val="572303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F0FF08-4FE1-FC67-9CDA-F8951ABA9D69}"/>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500F1DA-CB3D-2BFA-6A3D-2FA8B38FF459}"/>
              </a:ext>
            </a:extLst>
          </p:cNvPr>
          <p:cNvSpPr>
            <a:spLocks noGrp="1"/>
          </p:cNvSpPr>
          <p:nvPr>
            <p:ph idx="1"/>
          </p:nvPr>
        </p:nvSpPr>
        <p:spPr/>
        <p:txBody>
          <a:bodyPr>
            <a:normAutofit fontScale="70000" lnSpcReduction="20000"/>
          </a:bodyPr>
          <a:lstStyle/>
          <a:p>
            <a:pPr marL="342900" indent="-342900" algn="just">
              <a:buFont typeface="Arial" panose="020B0604020202020204" pitchFamily="34" charset="0"/>
              <a:buChar char="•"/>
            </a:pPr>
            <a:r>
              <a:rPr lang="pl-PL" dirty="0"/>
              <a:t>CZYNNOŚCI, DO KTÓRYCH USTAWA MA ZASTOSOWANIE, POWODUJĄ, IŻ ODNOSI SIĘ ONA NIE TYLKO DO NIERUCHOMOŚCI STANOWIĄCYCH WŁASNOŚĆ SKARBU PAŃSTWA I JEDNOSTEK SAMORZĄDU TERYTORIALNEGO;</a:t>
            </a:r>
          </a:p>
          <a:p>
            <a:pPr marL="342900" indent="-342900" algn="just">
              <a:buFont typeface="Arial" panose="020B0604020202020204" pitchFamily="34" charset="0"/>
              <a:buChar char="•"/>
            </a:pPr>
            <a:r>
              <a:rPr lang="pl-PL" dirty="0"/>
              <a:t>PRZEPISY DOTYCZĄCE PODZIAŁU NIERUCHOMOŚCI STOSUJE SIĘ TAKŻE DO NIERUCHOMOŚCI STANOWIĄCYCH WŁASNOŚĆ INNYCH OSÓB, PODOBNIE JAK REGULACJE DOTYCZĄCE SCALANIA I PODZIAŁÓW NIERUCHOMOŚCI;</a:t>
            </a:r>
          </a:p>
          <a:p>
            <a:pPr marL="342900" indent="-342900" algn="just">
              <a:buFont typeface="Arial" panose="020B0604020202020204" pitchFamily="34" charset="0"/>
              <a:buChar char="•"/>
            </a:pPr>
            <a:r>
              <a:rPr lang="pl-PL" dirty="0"/>
              <a:t>PRZEPISY DOTYCZĄCE WYWŁASZCZANIA NIERUCHOMOŚCI I ZWROTU WYWŁASZCZONYCH NIERUCHOMOŚCI DOTYCZĄ WYWŁASZCZANIA NIERUCHOMOŚCI, KTÓRE NIE STANOWIĄ WŁASNOŚCI SKARBU PAŃSTWA ANI WŁASNOŚCI JEDNOSTEK SAMORZĄDU TERYTORIALNEGO;</a:t>
            </a:r>
          </a:p>
          <a:p>
            <a:pPr marL="342900" indent="-342900" algn="just">
              <a:buFont typeface="Arial" panose="020B0604020202020204" pitchFamily="34" charset="0"/>
              <a:buChar char="•"/>
            </a:pPr>
            <a:r>
              <a:rPr lang="pl-PL" dirty="0"/>
              <a:t>UDZIAŁ W KOSZTACH BUDOWY URZĄDZEŃ INFRASTRUKTURY TECHNICZNEJ DOTYCZY WŁAŚCICIELI I UŻYTKOWNIKÓW NIERUCHOMOŚCI INNYCH NIŻ SKARB PAŃSTWA LUB JEDNOSTKA SAMORZĄDU TERYTORIALNEGO;</a:t>
            </a:r>
          </a:p>
          <a:p>
            <a:pPr marL="342900" indent="-342900" algn="just">
              <a:buFont typeface="Arial" panose="020B0604020202020204" pitchFamily="34" charset="0"/>
              <a:buChar char="•"/>
            </a:pPr>
            <a:r>
              <a:rPr lang="pl-PL" dirty="0"/>
              <a:t>PRZEPISY DOTYCZĄCE DZIAŁALNOŚCI ZAWODOWEJ, KTÓREJ PRZEDMIOTEM JEST GOSPODAROWANIE NIERUCHOMOŚCIAMI, WIĄŻĄ OSOBY ZAJMUJĄCE SIĘ TAKĄ DZIAŁALNOŚCIĄ BEZ WZGLĘDU NA TO, CZYJĄ NIERUCHOMOŚCIĄ SIĘ ZAJMUJĄ.</a:t>
            </a:r>
            <a:endParaRPr lang="en-GB" dirty="0"/>
          </a:p>
        </p:txBody>
      </p:sp>
    </p:spTree>
    <p:extLst>
      <p:ext uri="{BB962C8B-B14F-4D97-AF65-F5344CB8AC3E}">
        <p14:creationId xmlns:p14="http://schemas.microsoft.com/office/powerpoint/2010/main" val="397960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F08222-E397-57F2-F647-5644BF4F93DF}"/>
              </a:ext>
            </a:extLst>
          </p:cNvPr>
          <p:cNvSpPr>
            <a:spLocks noGrp="1"/>
          </p:cNvSpPr>
          <p:nvPr>
            <p:ph type="title"/>
          </p:nvPr>
        </p:nvSpPr>
        <p:spPr/>
        <p:txBody>
          <a:bodyPr/>
          <a:lstStyle/>
          <a:p>
            <a:r>
              <a:rPr lang="pl-PL" dirty="0"/>
              <a:t>WYŁĄCZENIE STOSOWANIA USTAWY</a:t>
            </a:r>
            <a:endParaRPr lang="en-GB" dirty="0"/>
          </a:p>
        </p:txBody>
      </p:sp>
      <p:sp>
        <p:nvSpPr>
          <p:cNvPr id="3" name="Symbol zastępczy zawartości 2">
            <a:extLst>
              <a:ext uri="{FF2B5EF4-FFF2-40B4-BE49-F238E27FC236}">
                <a16:creationId xmlns:a16="http://schemas.microsoft.com/office/drawing/2014/main" id="{9ABD5EB3-52D5-0D7F-4FCC-9031E4C0ACE5}"/>
              </a:ext>
            </a:extLst>
          </p:cNvPr>
          <p:cNvSpPr>
            <a:spLocks noGrp="1"/>
          </p:cNvSpPr>
          <p:nvPr>
            <p:ph idx="1"/>
          </p:nvPr>
        </p:nvSpPr>
        <p:spPr/>
        <p:txBody>
          <a:bodyPr/>
          <a:lstStyle/>
          <a:p>
            <a:r>
              <a:rPr lang="pl-PL" dirty="0"/>
              <a:t>Art. 61 ust. 3a </a:t>
            </a:r>
          </a:p>
          <a:p>
            <a:pPr algn="just"/>
            <a:r>
              <a:rPr lang="pl-PL" dirty="0"/>
              <a:t>Minister właściwy do spraw zagranicznych wykonuje uprawnienia przysługujące Skarbowi Państwa w odniesieniu do nieruchomości znajdujących się poza terytorium Rzeczypospolitej Polskiej, chyba że z odrębnych przepisów lub czynności prawnych wynika właściwość innego organu, jednostki organizacyjnej Skarbu Państwa lub państwowej osoby prawnej.</a:t>
            </a:r>
            <a:endParaRPr lang="en-GB" dirty="0"/>
          </a:p>
        </p:txBody>
      </p:sp>
    </p:spTree>
    <p:extLst>
      <p:ext uri="{BB962C8B-B14F-4D97-AF65-F5344CB8AC3E}">
        <p14:creationId xmlns:p14="http://schemas.microsoft.com/office/powerpoint/2010/main" val="2312395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2BC94E-6012-7B1C-A27A-0CE2DE19714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8EB706E-8CF9-9118-92F5-ED045110D092}"/>
              </a:ext>
            </a:extLst>
          </p:cNvPr>
          <p:cNvSpPr>
            <a:spLocks noGrp="1"/>
          </p:cNvSpPr>
          <p:nvPr>
            <p:ph idx="1"/>
          </p:nvPr>
        </p:nvSpPr>
        <p:spPr/>
        <p:txBody>
          <a:bodyPr/>
          <a:lstStyle/>
          <a:p>
            <a:pPr algn="just"/>
            <a:endParaRPr lang="pl-PL" dirty="0"/>
          </a:p>
          <a:p>
            <a:pPr algn="just"/>
            <a:r>
              <a:rPr lang="pl-PL" dirty="0"/>
              <a:t>Art. 3</a:t>
            </a:r>
          </a:p>
          <a:p>
            <a:pPr algn="just"/>
            <a:r>
              <a:rPr lang="pl-PL" dirty="0"/>
              <a:t>1. Właściwym w sprawach gospodarki nieruchomościami, </a:t>
            </a:r>
            <a:r>
              <a:rPr lang="pl-PL" b="1" dirty="0">
                <a:solidFill>
                  <a:srgbClr val="FF0000"/>
                </a:solidFill>
              </a:rPr>
              <a:t>regulowanych przepisami ustawy</a:t>
            </a:r>
            <a:r>
              <a:rPr lang="pl-PL" dirty="0"/>
              <a:t>, jest minister właściwy do spraw budownictwa, planowania i zagospodarowania przestrzennego oraz mieszkalnictwa.</a:t>
            </a:r>
            <a:endParaRPr lang="en-GB" dirty="0"/>
          </a:p>
        </p:txBody>
      </p:sp>
    </p:spTree>
    <p:extLst>
      <p:ext uri="{BB962C8B-B14F-4D97-AF65-F5344CB8AC3E}">
        <p14:creationId xmlns:p14="http://schemas.microsoft.com/office/powerpoint/2010/main" val="409216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329AB1-C935-551D-82F5-1E459AC282C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08F61E4-6A01-61B0-7301-ADDF381281E7}"/>
              </a:ext>
            </a:extLst>
          </p:cNvPr>
          <p:cNvSpPr>
            <a:spLocks noGrp="1"/>
          </p:cNvSpPr>
          <p:nvPr>
            <p:ph idx="1"/>
          </p:nvPr>
        </p:nvSpPr>
        <p:spPr/>
        <p:txBody>
          <a:bodyPr>
            <a:normAutofit fontScale="92500"/>
          </a:bodyPr>
          <a:lstStyle/>
          <a:p>
            <a:pPr marL="342900" indent="-342900" algn="just">
              <a:buFont typeface="Arial" panose="020B0604020202020204" pitchFamily="34" charset="0"/>
              <a:buChar char="•"/>
            </a:pPr>
            <a:r>
              <a:rPr lang="pl-PL" dirty="0"/>
              <a:t>PRZEPIS ART. 3 UST. 1 U.G.N. OKREŚLA </a:t>
            </a:r>
            <a:r>
              <a:rPr lang="pl-PL" b="1" dirty="0"/>
              <a:t>WŁAŚCIWOŚĆ FUNKCJONALNĄ I ORZECZNICZĄ </a:t>
            </a:r>
            <a:r>
              <a:rPr lang="pl-PL" dirty="0"/>
              <a:t>MINISTRA WŁAŚCIWEGO DO SPRAW BUDOWNICTWA, PLANOWANIA I ZAGOSPODAROWANIA PRZESTRZENNEGO ORAZ MIESZKALNICTWA; </a:t>
            </a:r>
          </a:p>
          <a:p>
            <a:pPr marL="342900" indent="-342900" algn="just">
              <a:buFont typeface="Arial" panose="020B0604020202020204" pitchFamily="34" charset="0"/>
              <a:buChar char="•"/>
            </a:pPr>
            <a:r>
              <a:rPr lang="pl-PL" dirty="0"/>
              <a:t>PRZEPIS TEN DOTYCZY WYŁĄCZNIE SPRAW REGULOWANYCH USTAWĄ O GOSPODARCE NIERUCHOMOŚCIAMI I NIE PRZYZNAJE MINISTROWI WŁAŚCIWOŚCI WE WSZELKICH SPRAWACH DOTYCZĄCYCH NIERUCHOMOŚCI; </a:t>
            </a:r>
          </a:p>
          <a:p>
            <a:pPr marL="342900" indent="-342900" algn="just">
              <a:buFont typeface="Arial" panose="020B0604020202020204" pitchFamily="34" charset="0"/>
              <a:buChar char="•"/>
            </a:pPr>
            <a:r>
              <a:rPr lang="pl-PL" dirty="0"/>
              <a:t>INNE USTAWY MOGĄ W SPRAWACH DOTYCZĄCYCH NIERUCHOMOŚCI, A W NICH UREGULOWANYCH PRZYZNAWAĆ WŁAŚCIWOŚĆ INNYM MINISTROM.</a:t>
            </a:r>
            <a:endParaRPr lang="en-GB" dirty="0"/>
          </a:p>
        </p:txBody>
      </p:sp>
    </p:spTree>
    <p:extLst>
      <p:ext uri="{BB962C8B-B14F-4D97-AF65-F5344CB8AC3E}">
        <p14:creationId xmlns:p14="http://schemas.microsoft.com/office/powerpoint/2010/main" val="222381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2AF375-B164-21BB-8104-7849629A75F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E740A2D-7BEB-4B2B-DED2-7FF0FF9DA6BC}"/>
              </a:ext>
            </a:extLst>
          </p:cNvPr>
          <p:cNvSpPr>
            <a:spLocks noGrp="1"/>
          </p:cNvSpPr>
          <p:nvPr>
            <p:ph idx="1"/>
          </p:nvPr>
        </p:nvSpPr>
        <p:spPr/>
        <p:txBody>
          <a:bodyPr/>
          <a:lstStyle/>
          <a:p>
            <a:pPr marL="342900" indent="-342900" algn="just">
              <a:buFont typeface="Arial" panose="020B0604020202020204" pitchFamily="34" charset="0"/>
              <a:buChar char="•"/>
            </a:pPr>
            <a:r>
              <a:rPr lang="pl-PL" dirty="0"/>
              <a:t>MINISTER WŁAŚCIWY DO SPRAW BUDOWNICTWA, PLANOWANIA I ZAGOSPODAROWANIA PRZESTRZENNEGO ORAZ MIESZKALNICTWA JEST ZATEM NACZELNYM ORGANEM ADMINISTRACJI PUBLICZNEJ W SPRAWACH Z ZAKRESU GOSPODARKI NIERUCHOMOŚCIAMI, JEŻELI PRZEPISY USTAWY O GOSPODARCE NIERUCHOMOŚCIAMI LUB INNYCH USTAW NIE STANOWIĄ INACZEJ;</a:t>
            </a:r>
          </a:p>
          <a:p>
            <a:pPr marL="342900" indent="-342900" algn="just">
              <a:buFont typeface="Arial" panose="020B0604020202020204" pitchFamily="34" charset="0"/>
              <a:buChar char="•"/>
            </a:pPr>
            <a:r>
              <a:rPr lang="pl-PL" dirty="0"/>
              <a:t>DOPÓKI INNY PRZEPIS NIE WYŁĄCZA WŁAŚCIWOŚCI TEGO MINISTRA W ODNIESIENIU DO NIERUCHOMOŚCI W KONKRETNYCH SPRAWACH, TO ISTNIEJE DOMNIEMANIE JEGO WŁAŚCIWOŚCI.</a:t>
            </a:r>
          </a:p>
          <a:p>
            <a:endParaRPr lang="en-GB" dirty="0"/>
          </a:p>
        </p:txBody>
      </p:sp>
    </p:spTree>
    <p:extLst>
      <p:ext uri="{BB962C8B-B14F-4D97-AF65-F5344CB8AC3E}">
        <p14:creationId xmlns:p14="http://schemas.microsoft.com/office/powerpoint/2010/main" val="3682801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51F869-4C30-00C7-ABDF-472CA5C267DF}"/>
              </a:ext>
            </a:extLst>
          </p:cNvPr>
          <p:cNvSpPr>
            <a:spLocks noGrp="1"/>
          </p:cNvSpPr>
          <p:nvPr>
            <p:ph type="title"/>
          </p:nvPr>
        </p:nvSpPr>
        <p:spPr/>
        <p:txBody>
          <a:bodyPr>
            <a:normAutofit fontScale="90000"/>
          </a:bodyPr>
          <a:lstStyle/>
          <a:p>
            <a:r>
              <a:rPr lang="pl-PL" dirty="0"/>
              <a:t>USTAWA O DZIAŁACH ADMINISTRACJI RZĄDOWEJ</a:t>
            </a:r>
            <a:endParaRPr lang="en-GB" dirty="0"/>
          </a:p>
        </p:txBody>
      </p:sp>
      <p:sp>
        <p:nvSpPr>
          <p:cNvPr id="3" name="Symbol zastępczy zawartości 2">
            <a:extLst>
              <a:ext uri="{FF2B5EF4-FFF2-40B4-BE49-F238E27FC236}">
                <a16:creationId xmlns:a16="http://schemas.microsoft.com/office/drawing/2014/main" id="{34DE7110-B39E-6C55-09E1-D36CB6EE3A4A}"/>
              </a:ext>
            </a:extLst>
          </p:cNvPr>
          <p:cNvSpPr>
            <a:spLocks noGrp="1"/>
          </p:cNvSpPr>
          <p:nvPr>
            <p:ph idx="1"/>
          </p:nvPr>
        </p:nvSpPr>
        <p:spPr/>
        <p:txBody>
          <a:bodyPr/>
          <a:lstStyle/>
          <a:p>
            <a:pPr marL="342900" indent="-342900" algn="just">
              <a:buFont typeface="Arial" panose="020B0604020202020204" pitchFamily="34" charset="0"/>
              <a:buChar char="•"/>
            </a:pPr>
            <a:r>
              <a:rPr lang="pl-PL" dirty="0"/>
              <a:t>Art. 9a ust. 1;</a:t>
            </a:r>
          </a:p>
          <a:p>
            <a:pPr marL="342900" indent="-342900" algn="just">
              <a:buFont typeface="Arial" panose="020B0604020202020204" pitchFamily="34" charset="0"/>
              <a:buChar char="•"/>
            </a:pPr>
            <a:r>
              <a:rPr lang="pl-PL" dirty="0"/>
              <a:t>Art. 23 ust. 1 pkt 2 i 3;</a:t>
            </a:r>
          </a:p>
          <a:p>
            <a:pPr marL="342900" indent="-342900" algn="just">
              <a:buFont typeface="Arial" panose="020B0604020202020204" pitchFamily="34" charset="0"/>
              <a:buChar char="•"/>
            </a:pPr>
            <a:r>
              <a:rPr lang="pl-PL" dirty="0"/>
              <a:t>Art. 23a ust. 1 pkt 13.</a:t>
            </a:r>
            <a:endParaRPr lang="en-GB" dirty="0"/>
          </a:p>
        </p:txBody>
      </p:sp>
    </p:spTree>
    <p:extLst>
      <p:ext uri="{BB962C8B-B14F-4D97-AF65-F5344CB8AC3E}">
        <p14:creationId xmlns:p14="http://schemas.microsoft.com/office/powerpoint/2010/main" val="871032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B8B96D-8E7E-F943-5285-6CC6289DB228}"/>
              </a:ext>
            </a:extLst>
          </p:cNvPr>
          <p:cNvSpPr>
            <a:spLocks noGrp="1"/>
          </p:cNvSpPr>
          <p:nvPr>
            <p:ph type="title"/>
          </p:nvPr>
        </p:nvSpPr>
        <p:spPr/>
        <p:txBody>
          <a:bodyPr/>
          <a:lstStyle/>
          <a:p>
            <a:endParaRPr lang="en-GB"/>
          </a:p>
        </p:txBody>
      </p:sp>
      <p:graphicFrame>
        <p:nvGraphicFramePr>
          <p:cNvPr id="4" name="Symbol zastępczy zawartości 3">
            <a:extLst>
              <a:ext uri="{FF2B5EF4-FFF2-40B4-BE49-F238E27FC236}">
                <a16:creationId xmlns:a16="http://schemas.microsoft.com/office/drawing/2014/main" id="{476A35F0-F15A-D1C0-A045-09B3169E1A02}"/>
              </a:ext>
            </a:extLst>
          </p:cNvPr>
          <p:cNvGraphicFramePr>
            <a:graphicFrameLocks noGrp="1"/>
          </p:cNvGraphicFramePr>
          <p:nvPr>
            <p:ph idx="1"/>
            <p:extLst>
              <p:ext uri="{D42A27DB-BD31-4B8C-83A1-F6EECF244321}">
                <p14:modId xmlns:p14="http://schemas.microsoft.com/office/powerpoint/2010/main" val="1963941748"/>
              </p:ext>
            </p:extLst>
          </p:nvPr>
        </p:nvGraphicFramePr>
        <p:xfrm>
          <a:off x="761799" y="2750126"/>
          <a:ext cx="10381205" cy="3261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9182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710AA3-F73C-6560-CC5E-0AC8838E06FD}"/>
              </a:ext>
            </a:extLst>
          </p:cNvPr>
          <p:cNvSpPr>
            <a:spLocks noGrp="1"/>
          </p:cNvSpPr>
          <p:nvPr>
            <p:ph type="title"/>
          </p:nvPr>
        </p:nvSpPr>
        <p:spPr/>
        <p:txBody>
          <a:bodyPr/>
          <a:lstStyle/>
          <a:p>
            <a:endParaRPr lang="en-GB"/>
          </a:p>
        </p:txBody>
      </p:sp>
      <p:pic>
        <p:nvPicPr>
          <p:cNvPr id="5" name="Symbol zastępczy zawartości 4">
            <a:extLst>
              <a:ext uri="{FF2B5EF4-FFF2-40B4-BE49-F238E27FC236}">
                <a16:creationId xmlns:a16="http://schemas.microsoft.com/office/drawing/2014/main" id="{7B12905A-5BAD-A680-09C9-27E887678E0A}"/>
              </a:ext>
            </a:extLst>
          </p:cNvPr>
          <p:cNvPicPr>
            <a:picLocks noGrp="1" noChangeAspect="1"/>
          </p:cNvPicPr>
          <p:nvPr>
            <p:ph idx="1"/>
          </p:nvPr>
        </p:nvPicPr>
        <p:blipFill>
          <a:blip r:embed="rId2"/>
          <a:stretch>
            <a:fillRect/>
          </a:stretch>
        </p:blipFill>
        <p:spPr>
          <a:xfrm>
            <a:off x="2519681" y="2684461"/>
            <a:ext cx="6863940" cy="3764569"/>
          </a:xfrm>
        </p:spPr>
      </p:pic>
    </p:spTree>
    <p:extLst>
      <p:ext uri="{BB962C8B-B14F-4D97-AF65-F5344CB8AC3E}">
        <p14:creationId xmlns:p14="http://schemas.microsoft.com/office/powerpoint/2010/main" val="3420412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FD89F9-70A2-5109-53F7-8933019D49FC}"/>
              </a:ext>
            </a:extLst>
          </p:cNvPr>
          <p:cNvSpPr>
            <a:spLocks noGrp="1"/>
          </p:cNvSpPr>
          <p:nvPr>
            <p:ph type="title"/>
          </p:nvPr>
        </p:nvSpPr>
        <p:spPr/>
        <p:txBody>
          <a:bodyPr/>
          <a:lstStyle/>
          <a:p>
            <a:r>
              <a:rPr lang="pl-PL" dirty="0"/>
              <a:t>EWIDENCJA GRUNTÓW I BUDYNKÓW</a:t>
            </a:r>
            <a:endParaRPr lang="en-GB" dirty="0"/>
          </a:p>
        </p:txBody>
      </p:sp>
      <p:sp>
        <p:nvSpPr>
          <p:cNvPr id="3" name="Symbol zastępczy zawartości 2">
            <a:extLst>
              <a:ext uri="{FF2B5EF4-FFF2-40B4-BE49-F238E27FC236}">
                <a16:creationId xmlns:a16="http://schemas.microsoft.com/office/drawing/2014/main" id="{6861A122-D5AC-72F9-AA49-8CF949E17130}"/>
              </a:ext>
            </a:extLst>
          </p:cNvPr>
          <p:cNvSpPr>
            <a:spLocks noGrp="1"/>
          </p:cNvSpPr>
          <p:nvPr>
            <p:ph idx="1"/>
          </p:nvPr>
        </p:nvSpPr>
        <p:spPr/>
        <p:txBody>
          <a:bodyPr>
            <a:normAutofit fontScale="92500" lnSpcReduction="20000"/>
          </a:bodyPr>
          <a:lstStyle/>
          <a:p>
            <a:pPr algn="ctr"/>
            <a:r>
              <a:rPr lang="pl-PL" b="1" dirty="0"/>
              <a:t>PRAWO GEODEZYJNE I KARTOGRAFICZNE</a:t>
            </a:r>
          </a:p>
          <a:p>
            <a:pPr algn="ctr"/>
            <a:endParaRPr lang="pl-PL" b="1" dirty="0"/>
          </a:p>
          <a:p>
            <a:pPr algn="just"/>
            <a:r>
              <a:rPr lang="pl-PL" dirty="0"/>
              <a:t>Art. 2</a:t>
            </a:r>
          </a:p>
          <a:p>
            <a:pPr algn="just"/>
            <a:r>
              <a:rPr lang="pl-PL" dirty="0"/>
              <a:t>Ilekroć w ustawie jest mowa o:</a:t>
            </a:r>
          </a:p>
          <a:p>
            <a:pPr algn="just"/>
            <a:r>
              <a:rPr lang="pl-PL" dirty="0"/>
              <a:t>(…)</a:t>
            </a:r>
          </a:p>
          <a:p>
            <a:pPr algn="just"/>
            <a:r>
              <a:rPr lang="pl-PL" dirty="0"/>
              <a:t>8) </a:t>
            </a:r>
            <a:r>
              <a:rPr lang="pl-PL" b="1" dirty="0"/>
              <a:t>ewidencji gruntów i budynków</a:t>
            </a:r>
            <a:r>
              <a:rPr lang="pl-PL" dirty="0"/>
              <a:t> (katastrze nieruchomości) – rozumie się przez to system informacyjny zapewniający gromadzenie, aktualizację oraz udostępnianie, w sposób jednolity dla kraju, informacji o gruntach, budynkach i lokalach, ich właścicielach oraz o innych podmiotach władających lub gospodarujących tymi gruntami, budynkami lub lokalami;</a:t>
            </a:r>
            <a:endParaRPr lang="en-GB" dirty="0"/>
          </a:p>
        </p:txBody>
      </p:sp>
    </p:spTree>
    <p:extLst>
      <p:ext uri="{BB962C8B-B14F-4D97-AF65-F5344CB8AC3E}">
        <p14:creationId xmlns:p14="http://schemas.microsoft.com/office/powerpoint/2010/main" val="1099604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837182-CF7A-8632-154E-8366318F0655}"/>
              </a:ext>
            </a:extLst>
          </p:cNvPr>
          <p:cNvSpPr>
            <a:spLocks noGrp="1"/>
          </p:cNvSpPr>
          <p:nvPr>
            <p:ph type="title"/>
          </p:nvPr>
        </p:nvSpPr>
        <p:spPr/>
        <p:txBody>
          <a:bodyPr/>
          <a:lstStyle/>
          <a:p>
            <a:endParaRPr lang="en-GB" dirty="0"/>
          </a:p>
        </p:txBody>
      </p:sp>
      <p:sp>
        <p:nvSpPr>
          <p:cNvPr id="3" name="Symbol zastępczy zawartości 2">
            <a:extLst>
              <a:ext uri="{FF2B5EF4-FFF2-40B4-BE49-F238E27FC236}">
                <a16:creationId xmlns:a16="http://schemas.microsoft.com/office/drawing/2014/main" id="{D2054C4D-9D68-E746-E0EC-BCA796F912D8}"/>
              </a:ext>
            </a:extLst>
          </p:cNvPr>
          <p:cNvSpPr>
            <a:spLocks noGrp="1"/>
          </p:cNvSpPr>
          <p:nvPr>
            <p:ph idx="1"/>
          </p:nvPr>
        </p:nvSpPr>
        <p:spPr/>
        <p:txBody>
          <a:bodyPr>
            <a:normAutofit fontScale="77500" lnSpcReduction="20000"/>
          </a:bodyPr>
          <a:lstStyle/>
          <a:p>
            <a:pPr algn="just"/>
            <a:r>
              <a:rPr lang="pl-PL" dirty="0"/>
              <a:t>Art. 7d </a:t>
            </a:r>
          </a:p>
          <a:p>
            <a:pPr algn="just"/>
            <a:r>
              <a:rPr lang="pl-PL" b="1" dirty="0"/>
              <a:t>Do zadań starosty należy w szczególności:</a:t>
            </a:r>
          </a:p>
          <a:p>
            <a:pPr algn="just"/>
            <a:r>
              <a:rPr lang="pl-PL" dirty="0"/>
              <a:t>1) prowadzenie powiatowego zasobu geodezyjnego i kartograficznego, w tym:</a:t>
            </a:r>
          </a:p>
          <a:p>
            <a:pPr algn="just"/>
            <a:r>
              <a:rPr lang="pl-PL" dirty="0"/>
              <a:t>a) prowadzenie dla obszaru powiatu:</a:t>
            </a:r>
          </a:p>
          <a:p>
            <a:pPr algn="just"/>
            <a:r>
              <a:rPr lang="pl-PL" dirty="0"/>
              <a:t>– ewidencji gruntów i budynków, w tym bazy danych, o której mowa w art. 4 ust. 1a pkt 2,</a:t>
            </a:r>
          </a:p>
          <a:p>
            <a:pPr algn="just"/>
            <a:r>
              <a:rPr lang="pl-PL" dirty="0"/>
              <a:t>– geodezyjnej ewidencji sieci uzbrojenia terenu, w tym bazy danych, o której mowa w art. 4 ust. 1a pkt 3, zwanej dalej „powiatową bazą GESUT”,</a:t>
            </a:r>
          </a:p>
          <a:p>
            <a:pPr algn="just"/>
            <a:r>
              <a:rPr lang="pl-PL" dirty="0"/>
              <a:t>– gleboznawczej klasyfikacji gruntów,</a:t>
            </a:r>
          </a:p>
          <a:p>
            <a:pPr algn="just"/>
            <a:r>
              <a:rPr lang="pl-PL" dirty="0"/>
              <a:t>(…)</a:t>
            </a:r>
            <a:endParaRPr lang="en-GB" dirty="0"/>
          </a:p>
        </p:txBody>
      </p:sp>
    </p:spTree>
    <p:extLst>
      <p:ext uri="{BB962C8B-B14F-4D97-AF65-F5344CB8AC3E}">
        <p14:creationId xmlns:p14="http://schemas.microsoft.com/office/powerpoint/2010/main" val="829247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363309-4B0D-DD75-4223-A04570150778}"/>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316358E-6BD5-CFBD-3125-1754109076F2}"/>
              </a:ext>
            </a:extLst>
          </p:cNvPr>
          <p:cNvSpPr>
            <a:spLocks noGrp="1"/>
          </p:cNvSpPr>
          <p:nvPr>
            <p:ph idx="1"/>
          </p:nvPr>
        </p:nvSpPr>
        <p:spPr/>
        <p:txBody>
          <a:bodyPr>
            <a:normAutofit lnSpcReduction="10000"/>
          </a:bodyPr>
          <a:lstStyle/>
          <a:p>
            <a:pPr marL="342900" indent="-342900" algn="just">
              <a:buFont typeface="Arial" panose="020B0604020202020204" pitchFamily="34" charset="0"/>
              <a:buChar char="•"/>
            </a:pPr>
            <a:r>
              <a:rPr lang="pl-PL" dirty="0"/>
              <a:t>SZCZEGÓŁOWYM KWESTIOM DOTYCZĄCYM EWIDENCJI GRUNTÓW I BUDYNKÓW POŚWIĘCONY ZOSTAŁ ROZDZIAŁ 4 USTAWY ORAZ ROZPORZĄDZENIE MINISTRA ROZWOJU, PRACY I TECHNOLOGII Z DNIA 27 LIPCA 2021 R. W SPRAWIE EWIDENCJI GRUNTÓW I BUDYNKÓW;</a:t>
            </a:r>
          </a:p>
          <a:p>
            <a:pPr marL="342900" indent="-342900" algn="just">
              <a:buFont typeface="Arial" panose="020B0604020202020204" pitchFamily="34" charset="0"/>
              <a:buChar char="•"/>
            </a:pPr>
            <a:r>
              <a:rPr lang="pl-PL" dirty="0"/>
              <a:t>DANE ZAWARTE W EWIDENCJI STANOWIĄ PODSTAWĘ PLANOWANIA GOSPODARCZEGO, PLANOWANIA PRZESTRZENNEGO, WYMIARU PODATKÓW I ŚWIADCZEŃ, OZNACZANIA NIERUCHOMOŚCI W KSIĘGACH WIECZYSTYCH, STATYSTYKI PUBLICZNEJ, GOSPODARKI NIERUCHOMOŚCIAMI ORAZ EWIDENCJI GOSPODARSTW ROLNYCH.</a:t>
            </a:r>
            <a:endParaRPr lang="en-GB" dirty="0"/>
          </a:p>
        </p:txBody>
      </p:sp>
    </p:spTree>
    <p:extLst>
      <p:ext uri="{BB962C8B-B14F-4D97-AF65-F5344CB8AC3E}">
        <p14:creationId xmlns:p14="http://schemas.microsoft.com/office/powerpoint/2010/main" val="1997711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F955B0-3DA3-B0FC-6ABE-1A4A09F82619}"/>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FB75C31-92C8-2184-FDD6-35AA10436C54}"/>
              </a:ext>
            </a:extLst>
          </p:cNvPr>
          <p:cNvSpPr>
            <a:spLocks noGrp="1"/>
          </p:cNvSpPr>
          <p:nvPr>
            <p:ph idx="1"/>
          </p:nvPr>
        </p:nvSpPr>
        <p:spPr/>
        <p:txBody>
          <a:bodyPr/>
          <a:lstStyle/>
          <a:p>
            <a:pPr marL="457200" indent="-457200" algn="just">
              <a:buAutoNum type="arabicPeriod"/>
            </a:pPr>
            <a:r>
              <a:rPr lang="pl-PL" b="1" dirty="0"/>
              <a:t>Gospodarowanie nieruchomościami stanowiącymi własność Skarbu Państwa oraz własność jednostki samorządu terytorialnego</a:t>
            </a:r>
            <a:r>
              <a:rPr lang="pl-PL" dirty="0"/>
              <a:t> – zasady ogólne, zasoby nieruchomości, sprzedaż i oddawanie w użytkowanie wieczyste, przetargi na zbycie nieruchomości, oddawanie w trwały zarząd, przekazywanie nieruchomości na cele szczególne.</a:t>
            </a:r>
          </a:p>
          <a:p>
            <a:pPr marL="457200" indent="-457200" algn="just">
              <a:buAutoNum type="arabicPeriod"/>
            </a:pPr>
            <a:r>
              <a:rPr lang="pl-PL" b="1" dirty="0"/>
              <a:t>Wykonywanie, ograniczanie lub pozbawianie praw do nieruchomości</a:t>
            </a:r>
            <a:r>
              <a:rPr lang="pl-PL" dirty="0"/>
              <a:t> – podziały nieruchomości, scalanie i podział nieruchomości, prawo pierwokupu, wywłaszczanie nieruchomości.</a:t>
            </a:r>
            <a:endParaRPr lang="en-GB" dirty="0"/>
          </a:p>
        </p:txBody>
      </p:sp>
    </p:spTree>
    <p:extLst>
      <p:ext uri="{BB962C8B-B14F-4D97-AF65-F5344CB8AC3E}">
        <p14:creationId xmlns:p14="http://schemas.microsoft.com/office/powerpoint/2010/main" val="990160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615934-2CA0-6BA1-7E2F-9B90FD6A25CD}"/>
              </a:ext>
            </a:extLst>
          </p:cNvPr>
          <p:cNvSpPr>
            <a:spLocks noGrp="1"/>
          </p:cNvSpPr>
          <p:nvPr>
            <p:ph type="title"/>
          </p:nvPr>
        </p:nvSpPr>
        <p:spPr/>
        <p:txBody>
          <a:bodyPr/>
          <a:lstStyle/>
          <a:p>
            <a:r>
              <a:rPr lang="pl-PL" dirty="0"/>
              <a:t>ZASADY PRAWIDŁOWEJ GOSPODARKI</a:t>
            </a:r>
            <a:endParaRPr lang="en-GB" dirty="0"/>
          </a:p>
        </p:txBody>
      </p:sp>
      <p:sp>
        <p:nvSpPr>
          <p:cNvPr id="3" name="Symbol zastępczy zawartości 2">
            <a:extLst>
              <a:ext uri="{FF2B5EF4-FFF2-40B4-BE49-F238E27FC236}">
                <a16:creationId xmlns:a16="http://schemas.microsoft.com/office/drawing/2014/main" id="{0EE343A8-F37A-601F-82F7-8058C2E4B10A}"/>
              </a:ext>
            </a:extLst>
          </p:cNvPr>
          <p:cNvSpPr>
            <a:spLocks noGrp="1"/>
          </p:cNvSpPr>
          <p:nvPr>
            <p:ph idx="1"/>
          </p:nvPr>
        </p:nvSpPr>
        <p:spPr/>
        <p:txBody>
          <a:bodyPr>
            <a:normAutofit fontScale="70000" lnSpcReduction="20000"/>
          </a:bodyPr>
          <a:lstStyle/>
          <a:p>
            <a:endParaRPr lang="pl-PL" dirty="0"/>
          </a:p>
          <a:p>
            <a:pPr algn="just"/>
            <a:r>
              <a:rPr lang="pl-PL" b="1" dirty="0"/>
              <a:t>Wyrok Wojewódzkiego Sądu Administracyjnego w Krakowie z dnia 7 marca 2018 r., sygn. akt II SA/Kr 26/18</a:t>
            </a:r>
          </a:p>
          <a:p>
            <a:pPr algn="just"/>
            <a:endParaRPr lang="pl-PL" dirty="0"/>
          </a:p>
          <a:p>
            <a:pPr algn="just"/>
            <a:r>
              <a:rPr lang="pl-PL" b="1" dirty="0">
                <a:solidFill>
                  <a:schemeClr val="accent2">
                    <a:lumMod val="75000"/>
                  </a:schemeClr>
                </a:solidFill>
              </a:rPr>
              <a:t>Sąd administracyjny nie jest władny do kontrolowania zasadności ani celowości działań gminy odnoszących się do stanowiących jej własność nieruchomości. Organy samorządu terytorialnego wskazane w art. 11 </a:t>
            </a:r>
            <a:r>
              <a:rPr lang="pl-PL" b="1" dirty="0" err="1">
                <a:solidFill>
                  <a:schemeClr val="accent2">
                    <a:lumMod val="75000"/>
                  </a:schemeClr>
                </a:solidFill>
              </a:rPr>
              <a:t>u.g.n</a:t>
            </a:r>
            <a:r>
              <a:rPr lang="pl-PL" b="1" dirty="0">
                <a:solidFill>
                  <a:schemeClr val="accent2">
                    <a:lumMod val="75000"/>
                  </a:schemeClr>
                </a:solidFill>
              </a:rPr>
              <a:t>. reprezentujące Skarb Państwa w sprawach gospodarowania nieruchomościami są w tym zakresie samodzielne, a jedyną dyrektywą, którą powinny się kierować są wyrażone w art. 12 </a:t>
            </a:r>
            <a:r>
              <a:rPr lang="pl-PL" b="1" dirty="0" err="1">
                <a:solidFill>
                  <a:schemeClr val="accent2">
                    <a:lumMod val="75000"/>
                  </a:schemeClr>
                </a:solidFill>
              </a:rPr>
              <a:t>u.g.n</a:t>
            </a:r>
            <a:r>
              <a:rPr lang="pl-PL" b="1" dirty="0">
                <a:solidFill>
                  <a:schemeClr val="accent2">
                    <a:lumMod val="75000"/>
                  </a:schemeClr>
                </a:solidFill>
              </a:rPr>
              <a:t>. zasady prawidłowej gospodarki. </a:t>
            </a:r>
            <a:r>
              <a:rPr lang="pl-PL" dirty="0"/>
              <a:t>Jednocześnie, żaden przepis rangi ustawowej nie stwarza dla najemców gwarancji co do obowiązku przeznaczenia przez gminę tych, a nie innych nieruchomości do sprzedaży w celu zbycia na ich rzecz tam znajdujących się samodzielnych lokali mieszkalnych. Brak bowiem norm, z których dałoby by się wyprowadzić jednoznaczny nakaz zbycia określonych nieruchomości albo zakaz ich wyłączenia od sprzedaży.</a:t>
            </a:r>
            <a:endParaRPr lang="en-GB" dirty="0"/>
          </a:p>
        </p:txBody>
      </p:sp>
    </p:spTree>
    <p:extLst>
      <p:ext uri="{BB962C8B-B14F-4D97-AF65-F5344CB8AC3E}">
        <p14:creationId xmlns:p14="http://schemas.microsoft.com/office/powerpoint/2010/main" val="2992102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E3F158-FB6E-E32E-C1B8-C75251AEE20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258A27B-DE26-E1E7-30B6-77FDA9E9658D}"/>
              </a:ext>
            </a:extLst>
          </p:cNvPr>
          <p:cNvSpPr>
            <a:spLocks noGrp="1"/>
          </p:cNvSpPr>
          <p:nvPr>
            <p:ph idx="1"/>
          </p:nvPr>
        </p:nvSpPr>
        <p:spPr/>
        <p:txBody>
          <a:bodyPr>
            <a:normAutofit fontScale="70000" lnSpcReduction="20000"/>
          </a:bodyPr>
          <a:lstStyle/>
          <a:p>
            <a:pPr marL="342900" indent="-342900" algn="just">
              <a:buFont typeface="Arial" panose="020B0604020202020204" pitchFamily="34" charset="0"/>
              <a:buChar char="•"/>
            </a:pPr>
            <a:r>
              <a:rPr lang="pl-PL" dirty="0"/>
              <a:t>POJĘCIE NIEZDEFINIOWANE;</a:t>
            </a:r>
          </a:p>
          <a:p>
            <a:pPr marL="342900" indent="-342900" algn="just">
              <a:buFont typeface="Arial" panose="020B0604020202020204" pitchFamily="34" charset="0"/>
              <a:buChar char="•"/>
            </a:pPr>
            <a:r>
              <a:rPr lang="pl-PL" dirty="0"/>
              <a:t>ABY USTALIĆ JEGO ZNACZENIE NALEŻY ODWOŁAĆ SIĘ NIE TYLKO DO PRZEPISÓW USTAWY O GOSPODARCE NIERUCHOMOŚCIAMI, ALE PRZEDE WSZYSTKIM DO PRZEPISÓW KODEKSU CYWILNEGO, GDZIE O ZASADACH PRAWIDŁOWEJ GOSPODARKI MÓWIĄ ART. 53 § 1, ART. 213 § 1, ART. 256, 257 § 1, ART. 258, 267 § 3, ART. 696, 706 ORAZ 1067 §;</a:t>
            </a:r>
          </a:p>
          <a:p>
            <a:pPr marL="342900" indent="-342900" algn="just">
              <a:buFont typeface="Arial" panose="020B0604020202020204" pitchFamily="34" charset="0"/>
              <a:buChar char="•"/>
            </a:pPr>
            <a:r>
              <a:rPr lang="pl-PL" dirty="0"/>
              <a:t>POJĘCIE TO OBEJMUJE CZYNNOŚCI FAKTYCZNE I CZYNNOŚCI PRAWNE, PRZY CZYM PRAWIDŁOWOŚĆ PROWADZENIA GOSPODARKI USTAWODAWCA ODNOSI DO SPEŁNIENIA NIEKTÓRYCH WARUNKÓW LUB OSIĄGANIA WSKAZANYCH CELÓW;</a:t>
            </a:r>
          </a:p>
          <a:p>
            <a:pPr marL="342900" indent="-342900" algn="just">
              <a:buFont typeface="Arial" panose="020B0604020202020204" pitchFamily="34" charset="0"/>
              <a:buChar char="•"/>
            </a:pPr>
            <a:r>
              <a:rPr lang="pl-PL" dirty="0"/>
              <a:t>DO ZASAD PRAWIDŁOWEJ GOSPODARKI NALEŻY ZACHOWYWANIE NIERUCHOMOŚCI W STANIE NIEPOGORSZONYM, KORZYSTANIE Z NIERUCHOMOŚCI ZGODNIE Z JEJ SPOŁECZNO-GOSPODARCZYM PRZEZNACZENIEM ORAZ WYKONYWANIE CZYNNOŚCI PRAWNYCH ZWIĄZANYCH Z USTALENIEM I ZACHOWANIEM STANU WŁASNOŚCI.</a:t>
            </a:r>
            <a:endParaRPr lang="en-GB" dirty="0"/>
          </a:p>
        </p:txBody>
      </p:sp>
    </p:spTree>
    <p:extLst>
      <p:ext uri="{BB962C8B-B14F-4D97-AF65-F5344CB8AC3E}">
        <p14:creationId xmlns:p14="http://schemas.microsoft.com/office/powerpoint/2010/main" val="3446936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141A9F-4C00-008F-8B4D-58116B5EF83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53BF6BA-A8C6-0FFA-A647-C5F954F40A37}"/>
              </a:ext>
            </a:extLst>
          </p:cNvPr>
          <p:cNvSpPr>
            <a:spLocks noGrp="1"/>
          </p:cNvSpPr>
          <p:nvPr>
            <p:ph idx="1"/>
          </p:nvPr>
        </p:nvSpPr>
        <p:spPr/>
        <p:txBody>
          <a:bodyPr>
            <a:normAutofit lnSpcReduction="10000"/>
          </a:bodyPr>
          <a:lstStyle/>
          <a:p>
            <a:pPr algn="just"/>
            <a:r>
              <a:rPr lang="pl-PL" dirty="0"/>
              <a:t>PRAWIDŁOWA GOSPODARKA OBEJMUJE TAKŻE PROCES PLANOWANIA (W TYM SPORZĄDZANIE PLANÓW MIEJSCOWYCH I INNYCH PLANÓW ZAGOSPODAROWANIA), A TAKŻE PODEJMOWANIE DECYZJI DOTYCZĄCYCH CAŁYCH ZASOBÓW LUB GRUP NIERUCHOMOŚCI, W TYM PODEJMOWANIE RACJONALNYCH DECYZJI DOTYCZĄCYCH ICH ZBYWANIA I NABYWANIA (Z UWZGLĘDNIENIEM ZARÓWNO RACJONALNOŚCI EKONOMICZNEJ, JAK I NIEZBĘDNOŚCI DO WYKONYWANIA ZADAŃ PUBLICZNYCH LUB POTRZEBY WYKORZYSTANIA NIERUCHOMOŚCI DO INNYCH WAŻNYCH CELÓW, NP. OKREŚLONYCH W STRATEGII ROZWOJU).</a:t>
            </a:r>
            <a:endParaRPr lang="en-GB" dirty="0"/>
          </a:p>
        </p:txBody>
      </p:sp>
    </p:spTree>
    <p:extLst>
      <p:ext uri="{BB962C8B-B14F-4D97-AF65-F5344CB8AC3E}">
        <p14:creationId xmlns:p14="http://schemas.microsoft.com/office/powerpoint/2010/main" val="4129838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F7617B-F72F-6A09-B0A2-F3A5B6B1106D}"/>
              </a:ext>
            </a:extLst>
          </p:cNvPr>
          <p:cNvSpPr>
            <a:spLocks noGrp="1"/>
          </p:cNvSpPr>
          <p:nvPr>
            <p:ph type="title"/>
          </p:nvPr>
        </p:nvSpPr>
        <p:spPr/>
        <p:txBody>
          <a:bodyPr/>
          <a:lstStyle/>
          <a:p>
            <a:r>
              <a:rPr lang="pl-PL" dirty="0"/>
              <a:t>ZASOBY NIERUCHOMOŚCI</a:t>
            </a:r>
            <a:endParaRPr lang="en-GB" dirty="0"/>
          </a:p>
        </p:txBody>
      </p:sp>
      <p:sp>
        <p:nvSpPr>
          <p:cNvPr id="3" name="Symbol zastępczy zawartości 2">
            <a:extLst>
              <a:ext uri="{FF2B5EF4-FFF2-40B4-BE49-F238E27FC236}">
                <a16:creationId xmlns:a16="http://schemas.microsoft.com/office/drawing/2014/main" id="{66173DDD-CFFF-4141-6B2A-A03B51FFCF84}"/>
              </a:ext>
            </a:extLst>
          </p:cNvPr>
          <p:cNvSpPr>
            <a:spLocks noGrp="1"/>
          </p:cNvSpPr>
          <p:nvPr>
            <p:ph idx="1"/>
          </p:nvPr>
        </p:nvSpPr>
        <p:spPr/>
        <p:txBody>
          <a:bodyPr>
            <a:normAutofit/>
          </a:bodyPr>
          <a:lstStyle/>
          <a:p>
            <a:pPr algn="ctr"/>
            <a:r>
              <a:rPr lang="pl-PL" b="1" dirty="0"/>
              <a:t>USTAWA O GOSPODARCE NIERUCHOMOŚCIAMI</a:t>
            </a:r>
          </a:p>
          <a:p>
            <a:pPr algn="just"/>
            <a:r>
              <a:rPr lang="pl-PL" dirty="0"/>
              <a:t>Art. 4. Ilekroć w ustawie jest mowa o:</a:t>
            </a:r>
          </a:p>
          <a:p>
            <a:pPr algn="just"/>
            <a:r>
              <a:rPr lang="pl-PL" dirty="0"/>
              <a:t>(…)</a:t>
            </a:r>
          </a:p>
          <a:p>
            <a:pPr algn="just"/>
            <a:r>
              <a:rPr lang="pl-PL" dirty="0"/>
              <a:t>2) zasobie nieruchomości – należy przez to rozumieć nieruchomości, które stanowią przedmiot własności Skarbu Państwa, gminy, powiatu lub województwa i nie zostały oddane w użytkowanie wieczyste, oraz nieruchomości będące przedmiotem użytkowania wieczystego Skarbu Państwa, gminy, powiatu lub województwa;</a:t>
            </a:r>
            <a:endParaRPr lang="en-GB" dirty="0"/>
          </a:p>
        </p:txBody>
      </p:sp>
    </p:spTree>
    <p:extLst>
      <p:ext uri="{BB962C8B-B14F-4D97-AF65-F5344CB8AC3E}">
        <p14:creationId xmlns:p14="http://schemas.microsoft.com/office/powerpoint/2010/main" val="29099046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13648F-13E0-5A92-B7E4-BCE45E3DAE66}"/>
              </a:ext>
            </a:extLst>
          </p:cNvPr>
          <p:cNvSpPr>
            <a:spLocks noGrp="1"/>
          </p:cNvSpPr>
          <p:nvPr>
            <p:ph type="title"/>
          </p:nvPr>
        </p:nvSpPr>
        <p:spPr/>
        <p:txBody>
          <a:bodyPr/>
          <a:lstStyle/>
          <a:p>
            <a:r>
              <a:rPr lang="pl-PL" dirty="0"/>
              <a:t>PODZIAŁ GEODEZYJNY NIERUCHOMOŚCI</a:t>
            </a:r>
            <a:endParaRPr lang="en-GB" dirty="0"/>
          </a:p>
        </p:txBody>
      </p:sp>
      <p:sp>
        <p:nvSpPr>
          <p:cNvPr id="3" name="Symbol zastępczy zawartości 2">
            <a:extLst>
              <a:ext uri="{FF2B5EF4-FFF2-40B4-BE49-F238E27FC236}">
                <a16:creationId xmlns:a16="http://schemas.microsoft.com/office/drawing/2014/main" id="{9BD6A21E-8B58-7D25-BF3E-548E42F92F0A}"/>
              </a:ext>
            </a:extLst>
          </p:cNvPr>
          <p:cNvSpPr>
            <a:spLocks noGrp="1"/>
          </p:cNvSpPr>
          <p:nvPr>
            <p:ph idx="1"/>
          </p:nvPr>
        </p:nvSpPr>
        <p:spPr/>
        <p:txBody>
          <a:bodyPr>
            <a:normAutofit fontScale="92500"/>
          </a:bodyPr>
          <a:lstStyle/>
          <a:p>
            <a:pPr marL="342900" indent="-342900" algn="just">
              <a:buFont typeface="Arial" panose="020B0604020202020204" pitchFamily="34" charset="0"/>
              <a:buChar char="•"/>
            </a:pPr>
            <a:r>
              <a:rPr lang="pl-PL" dirty="0"/>
              <a:t>JEST TO WYDZIELENIE DZIAŁEK GRUNTU WCHODZĄCYCH W SKŁAD NIERUCHOMOŚCI;</a:t>
            </a:r>
          </a:p>
          <a:p>
            <a:pPr marL="342900" indent="-342900" algn="just">
              <a:buFont typeface="Arial" panose="020B0604020202020204" pitchFamily="34" charset="0"/>
              <a:buChar char="•"/>
            </a:pPr>
            <a:r>
              <a:rPr lang="pl-PL" dirty="0"/>
              <a:t>DZIAŁKI TE ZOSTANĄ ODRĘBNIE OZNACZONE W EWIDENCJI GRUNTÓW I BUDYNKÓW;</a:t>
            </a:r>
          </a:p>
          <a:p>
            <a:pPr marL="342900" indent="-342900" algn="just">
              <a:buFont typeface="Arial" panose="020B0604020202020204" pitchFamily="34" charset="0"/>
              <a:buChar char="•"/>
            </a:pPr>
            <a:r>
              <a:rPr lang="pl-PL" dirty="0"/>
              <a:t>UGN WPROWADZIŁA ODRĘBNE REŻIMY PODZIAŁU GEODEZYJNEGO NIERUCHOMOŚCI GRUNTOWYCH – PODZIAŁ NIERUCHOMOŚCI POŁOŻONYCH NA OBSZARACH OBJĘTYCH OBOWIĄZYWANIEM MPZP ORAZ PODZIAŁ NIERUCHOMOŚCI POŁOŻONYCH NA OBSZARACH NIEOBJĘTYCH PLANEM MIEJSCOWYM.</a:t>
            </a:r>
            <a:endParaRPr lang="en-GB" dirty="0"/>
          </a:p>
        </p:txBody>
      </p:sp>
    </p:spTree>
    <p:extLst>
      <p:ext uri="{BB962C8B-B14F-4D97-AF65-F5344CB8AC3E}">
        <p14:creationId xmlns:p14="http://schemas.microsoft.com/office/powerpoint/2010/main" val="3707309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17B4DE-1A78-A339-00B0-CF35FC3F241A}"/>
              </a:ext>
            </a:extLst>
          </p:cNvPr>
          <p:cNvSpPr>
            <a:spLocks noGrp="1"/>
          </p:cNvSpPr>
          <p:nvPr>
            <p:ph type="title"/>
          </p:nvPr>
        </p:nvSpPr>
        <p:spPr/>
        <p:txBody>
          <a:bodyPr/>
          <a:lstStyle/>
          <a:p>
            <a:r>
              <a:rPr lang="pl-PL" dirty="0"/>
              <a:t>POJĘCIE NIERUCHOMOŚCI</a:t>
            </a:r>
            <a:endParaRPr lang="en-GB" dirty="0"/>
          </a:p>
        </p:txBody>
      </p:sp>
      <p:sp>
        <p:nvSpPr>
          <p:cNvPr id="3" name="Symbol zastępczy zawartości 2">
            <a:extLst>
              <a:ext uri="{FF2B5EF4-FFF2-40B4-BE49-F238E27FC236}">
                <a16:creationId xmlns:a16="http://schemas.microsoft.com/office/drawing/2014/main" id="{9B60C6CF-4038-D813-537F-ECD7EB5B6CD8}"/>
              </a:ext>
            </a:extLst>
          </p:cNvPr>
          <p:cNvSpPr>
            <a:spLocks noGrp="1"/>
          </p:cNvSpPr>
          <p:nvPr>
            <p:ph idx="1"/>
          </p:nvPr>
        </p:nvSpPr>
        <p:spPr/>
        <p:txBody>
          <a:bodyPr>
            <a:normAutofit fontScale="77500" lnSpcReduction="20000"/>
          </a:bodyPr>
          <a:lstStyle/>
          <a:p>
            <a:pPr algn="ctr"/>
            <a:r>
              <a:rPr lang="pl-PL" b="1" dirty="0"/>
              <a:t>KODEKS CYWILNY</a:t>
            </a:r>
          </a:p>
          <a:p>
            <a:pPr algn="just"/>
            <a:r>
              <a:rPr lang="pl-PL" dirty="0"/>
              <a:t>Art. 46 </a:t>
            </a:r>
          </a:p>
          <a:p>
            <a:pPr algn="just"/>
            <a:r>
              <a:rPr lang="pl-PL" dirty="0"/>
              <a:t>§ 1. Nieruchomościami są części powierzchni ziemskiej stanowiące odrębny przedmiot własności (grunty), jak również budynki trwale z gruntem związane lub części takich budynków, jeżeli na mocy przepisów szczególnych stanowią odrębny od gruntu przedmiot własności.</a:t>
            </a:r>
          </a:p>
          <a:p>
            <a:pPr algn="just"/>
            <a:r>
              <a:rPr lang="pl-PL" dirty="0"/>
              <a:t>§ 2. Prowadzenie ksiąg wieczystych regulują odrębne przepisy.</a:t>
            </a:r>
          </a:p>
          <a:p>
            <a:pPr algn="just"/>
            <a:r>
              <a:rPr lang="pl-PL" dirty="0"/>
              <a:t>Art. 46</a:t>
            </a:r>
            <a:r>
              <a:rPr lang="pl-PL" baseline="30000" dirty="0"/>
              <a:t>1</a:t>
            </a:r>
          </a:p>
          <a:p>
            <a:pPr algn="just"/>
            <a:r>
              <a:rPr lang="pl-PL" dirty="0"/>
              <a:t>Nieruchomościami rolnymi (gruntami rolnymi) są nieruchomości, które są lub mogą być wykorzystywane do prowadzenia działalności wytwórczej w rolnictwie w zakresie produkcji roślinnej i zwierzęcej, nie wyłączając produkcji ogrodniczej, sadowniczej i rybnej.</a:t>
            </a:r>
            <a:endParaRPr lang="en-GB" dirty="0"/>
          </a:p>
        </p:txBody>
      </p:sp>
    </p:spTree>
    <p:extLst>
      <p:ext uri="{BB962C8B-B14F-4D97-AF65-F5344CB8AC3E}">
        <p14:creationId xmlns:p14="http://schemas.microsoft.com/office/powerpoint/2010/main" val="795861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C23CAA-9640-7B88-9EE5-BB955D42EA6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8E36303-D3B2-BCD4-B04F-4DAF7AFA9563}"/>
              </a:ext>
            </a:extLst>
          </p:cNvPr>
          <p:cNvSpPr>
            <a:spLocks noGrp="1"/>
          </p:cNvSpPr>
          <p:nvPr>
            <p:ph idx="1"/>
          </p:nvPr>
        </p:nvSpPr>
        <p:spPr/>
        <p:txBody>
          <a:bodyPr>
            <a:normAutofit fontScale="70000" lnSpcReduction="20000"/>
          </a:bodyPr>
          <a:lstStyle/>
          <a:p>
            <a:pPr marL="342900" indent="-342900" algn="just">
              <a:buFont typeface="Arial" panose="020B0604020202020204" pitchFamily="34" charset="0"/>
              <a:buChar char="•"/>
            </a:pPr>
            <a:r>
              <a:rPr lang="pl-PL" dirty="0"/>
              <a:t>ZASADY PODZIAŁU NIERUCHOMOŚCI DOTYCZĄ WSZYSTKICH GRUNTÓW NIEZALEŻNIE OD ICH POŁOŻENIA;</a:t>
            </a:r>
          </a:p>
          <a:p>
            <a:pPr marL="342900" indent="-342900" algn="just">
              <a:buFont typeface="Arial" panose="020B0604020202020204" pitchFamily="34" charset="0"/>
              <a:buChar char="•"/>
            </a:pPr>
            <a:r>
              <a:rPr lang="pl-PL" dirty="0"/>
              <a:t>PRZEDMIOTEM POSTĘPOWANIA W SPRAWIE PODZIAŁU GEODEZYJNEGO JEST ZAWSZE NIERUCHOMOŚĆ GRUNTOWA W ROZUMIENIU UGN;</a:t>
            </a:r>
          </a:p>
          <a:p>
            <a:pPr marL="342900" indent="-342900" algn="just">
              <a:buFont typeface="Arial" panose="020B0604020202020204" pitchFamily="34" charset="0"/>
              <a:buChar char="•"/>
            </a:pPr>
            <a:r>
              <a:rPr lang="pl-PL" dirty="0"/>
              <a:t>PROPONOWANA PRZEZ STRONĘ KONCEPCJA WYDZIELENIA NOWYCH DZIAŁEK EWIDENCYJNYCH NIE MUSI OBEJMOWAĆ CAŁEGO OBSZARU NIERUCHOMOŚCI, ALE POSTEPOWANIEM PODZIAŁOWYM BĘDZIE ZAWSZE OBJĘTA CAŁA NIERUCHOMOŚĆ;</a:t>
            </a:r>
          </a:p>
          <a:p>
            <a:pPr marL="342900" indent="-342900" algn="just">
              <a:buFont typeface="Arial" panose="020B0604020202020204" pitchFamily="34" charset="0"/>
              <a:buChar char="•"/>
            </a:pPr>
            <a:r>
              <a:rPr lang="pl-PL" dirty="0"/>
              <a:t>USTAWODAWCA ZREZYGNOWAŁ W PRZYPADKU NIERUCHOMOŚCI O PRZEZNACZENIU ROLNYM I LEŚNYM Z ADMINISTRACYJNOPRAWNEJ REGLAMENTACJI PODZIAŁU GEODEZYJNEGO;</a:t>
            </a:r>
          </a:p>
          <a:p>
            <a:pPr marL="342900" indent="-342900" algn="just">
              <a:buFont typeface="Arial" panose="020B0604020202020204" pitchFamily="34" charset="0"/>
              <a:buChar char="•"/>
            </a:pPr>
            <a:r>
              <a:rPr lang="pl-PL" dirty="0"/>
              <a:t>PODZIAŁ TYCH NIERUCHOMOŚCI PRZEPROWADZANY JEST W DRODZE CZYNNOŚCI MATERIALNO-TECHNICZNEJ, POLEGAJĄCEJ NA DOKONANIU ODPOWIEDNICH POMIARÓW I ZŁOŻENIU DOKUMENTACJI W EWIDENCJI GRUNTÓW.</a:t>
            </a:r>
            <a:endParaRPr lang="en-GB" dirty="0"/>
          </a:p>
        </p:txBody>
      </p:sp>
    </p:spTree>
    <p:extLst>
      <p:ext uri="{BB962C8B-B14F-4D97-AF65-F5344CB8AC3E}">
        <p14:creationId xmlns:p14="http://schemas.microsoft.com/office/powerpoint/2010/main" val="1800662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D9193B-8D3E-AF46-BFB7-9F989D0AFAF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35503F6A-C34B-91C1-6B34-065C1B09DE71}"/>
              </a:ext>
            </a:extLst>
          </p:cNvPr>
          <p:cNvSpPr>
            <a:spLocks noGrp="1"/>
          </p:cNvSpPr>
          <p:nvPr>
            <p:ph idx="1"/>
          </p:nvPr>
        </p:nvSpPr>
        <p:spPr/>
        <p:txBody>
          <a:bodyPr/>
          <a:lstStyle/>
          <a:p>
            <a:pPr algn="just"/>
            <a:r>
              <a:rPr lang="pl-PL" dirty="0"/>
              <a:t>PRZEPIS ART. 92 U.G.N. JEST PIERWSZYM PRZEPISEM ROZDZIAŁU DOTYCZĄCEGO PODZIAŁU NIERUCHOMOŚCI I OKREŚLA </a:t>
            </a:r>
            <a:r>
              <a:rPr lang="pl-PL" b="1" dirty="0"/>
              <a:t>ZAKRES PRZEDMIOTOWY STOSOWANIA PRZEPISÓW TEGO ROZDZIAŁU</a:t>
            </a:r>
            <a:r>
              <a:rPr lang="pl-PL" dirty="0"/>
              <a:t>. PRZEPISY USTAWY O GOSPODARCE NIERUCHOMOŚCIAMI ANI TEŻ ŻADNE INNE PRZEPISY </a:t>
            </a:r>
            <a:r>
              <a:rPr lang="pl-PL" b="1" dirty="0"/>
              <a:t>NIE WPROWADZAJĄ PRAWNEJ DEFINICJI PODZIAŁU NIERUCHOMOŚCI</a:t>
            </a:r>
            <a:r>
              <a:rPr lang="pl-PL" dirty="0"/>
              <a:t>, LECZ DOTYCZĄ DZIAŁAŃ PODEJMOWANYCH WZGLĘDEM PRAW PRZYSŁUGUJĄCYCH DO NIERUCHOMOŚCI ALBO WZGLĘDEM SAMEJ NIERUCHOMOŚCI (JAKO PRZEDMIOTU PRAW), WPROWADZAJĄC PEWNE PROCEDURY.</a:t>
            </a:r>
            <a:endParaRPr lang="en-GB" dirty="0"/>
          </a:p>
        </p:txBody>
      </p:sp>
    </p:spTree>
    <p:extLst>
      <p:ext uri="{BB962C8B-B14F-4D97-AF65-F5344CB8AC3E}">
        <p14:creationId xmlns:p14="http://schemas.microsoft.com/office/powerpoint/2010/main" val="304392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23173C-3AE8-235B-7172-9F14BF956C5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A968F50-74E8-C7CF-E4AF-193B5060F0FB}"/>
              </a:ext>
            </a:extLst>
          </p:cNvPr>
          <p:cNvSpPr>
            <a:spLocks noGrp="1"/>
          </p:cNvSpPr>
          <p:nvPr>
            <p:ph idx="1"/>
          </p:nvPr>
        </p:nvSpPr>
        <p:spPr/>
        <p:txBody>
          <a:bodyPr>
            <a:normAutofit/>
          </a:bodyPr>
          <a:lstStyle/>
          <a:p>
            <a:pPr algn="just"/>
            <a:r>
              <a:rPr lang="pl-PL" dirty="0"/>
              <a:t>PODZIAŁ EWIDENCYJNY (GEODEZYJNY) NIERUCHOMOŚCI POLEGA NA </a:t>
            </a:r>
            <a:r>
              <a:rPr lang="pl-PL" b="1" dirty="0"/>
              <a:t>INNYM NIŻ DOTYCHCZAS UKSZTAŁTOWANIU DZIAŁEK EWIDENCYJNYCH WCHODZĄCYCH W SKŁAD NIERUCHOMOŚCI </a:t>
            </a:r>
            <a:r>
              <a:rPr lang="pl-PL" dirty="0"/>
              <a:t>(NP. GDY Z JEDNEJ DZIAŁKI TWORZONE SĄ DWIE), W TYM NA WYTYCZENIU W NOWY SPOSÓB LINII ROZGRANICZAJĄCYCH DZIAŁKĘ LUB DZIAŁKI GRUNTU WCHODZĄCE W SKŁAD NIERUCHOMOŚCI. </a:t>
            </a:r>
            <a:endParaRPr lang="en-GB" dirty="0"/>
          </a:p>
        </p:txBody>
      </p:sp>
    </p:spTree>
    <p:extLst>
      <p:ext uri="{BB962C8B-B14F-4D97-AF65-F5344CB8AC3E}">
        <p14:creationId xmlns:p14="http://schemas.microsoft.com/office/powerpoint/2010/main" val="25598108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A631AB-9CF1-F81F-15B1-5D3DB234579E}"/>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8BFD8F13-9ADD-8F8F-381A-6394E0FA1C69}"/>
              </a:ext>
            </a:extLst>
          </p:cNvPr>
          <p:cNvSpPr>
            <a:spLocks noGrp="1"/>
          </p:cNvSpPr>
          <p:nvPr>
            <p:ph idx="1"/>
          </p:nvPr>
        </p:nvSpPr>
        <p:spPr/>
        <p:txBody>
          <a:bodyPr/>
          <a:lstStyle/>
          <a:p>
            <a:pPr algn="just"/>
            <a:r>
              <a:rPr lang="pl-PL" dirty="0"/>
              <a:t>W RAMACH TAKIEGO PODZIAŁU NASTĘPUJE </a:t>
            </a:r>
            <a:r>
              <a:rPr lang="pl-PL" b="1" dirty="0"/>
              <a:t>WYODRĘBNIENIE W RAMACH JEDNEJ NIERUCHOMOŚCI WIĘKSZEJ NIŻ DOTYCHCZAS LICZBY DZIAŁEK EWIDENCYJNYCH GRUNTU – BEZ ZMIANY WŁAŚCICIELA, ALE DAJĄCE MOŻLIWOŚĆ W PRZYSZŁOŚCI ZBYCIA WYDZIELONYCH DZIAŁEK INNYM WŁAŚCICIELOM. </a:t>
            </a:r>
            <a:r>
              <a:rPr lang="pl-PL" dirty="0"/>
              <a:t>PODZIAŁ GEODEZYJNY SŁUŻY WIĘC DOKONANIU W PRZYSZŁOŚCI PRAWNEGO PODZIAŁU NIERUCHOMOŚCI (W WYNIKU CZEGO POWSTANĄ NOWE NIERUCHOMOŚCI).</a:t>
            </a:r>
            <a:endParaRPr lang="en-GB" dirty="0"/>
          </a:p>
        </p:txBody>
      </p:sp>
    </p:spTree>
    <p:extLst>
      <p:ext uri="{BB962C8B-B14F-4D97-AF65-F5344CB8AC3E}">
        <p14:creationId xmlns:p14="http://schemas.microsoft.com/office/powerpoint/2010/main" val="1991364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372070-D15A-1DE5-9056-CA9E7E51082D}"/>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63D758C-E6C6-F7F2-DE52-5D064D67F6C4}"/>
              </a:ext>
            </a:extLst>
          </p:cNvPr>
          <p:cNvSpPr>
            <a:spLocks noGrp="1"/>
          </p:cNvSpPr>
          <p:nvPr>
            <p:ph idx="1"/>
          </p:nvPr>
        </p:nvSpPr>
        <p:spPr/>
        <p:txBody>
          <a:bodyPr/>
          <a:lstStyle/>
          <a:p>
            <a:pPr algn="just"/>
            <a:r>
              <a:rPr lang="pl-PL" dirty="0"/>
              <a:t>POWSZECHNIE AKCEPTOWANY ZAKRES ZNACZENIOWY PRAWNEGO PODZIAŁU NIERUCHOMOŚCI OBEJMUJE DZIAŁANIA, KTÓRYCH SKUTKIEM JEST POWSTANIE NOWYCH NIERUCHOMOŚCI ORAZ PODZIAŁ PRAW DO NIERUCHOMOŚCI PRZYSŁUGUJĄCYCH DOTYCHCZAS OKREŚLONYM PODMIOTOM LUB OSOBOM.</a:t>
            </a:r>
            <a:endParaRPr lang="en-GB" dirty="0"/>
          </a:p>
        </p:txBody>
      </p:sp>
    </p:spTree>
    <p:extLst>
      <p:ext uri="{BB962C8B-B14F-4D97-AF65-F5344CB8AC3E}">
        <p14:creationId xmlns:p14="http://schemas.microsoft.com/office/powerpoint/2010/main" val="2367265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45C994-7E7E-8018-AD3B-E10E4AB43CD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7DBE848-ED43-FE36-CC51-1C3C86D4E993}"/>
              </a:ext>
            </a:extLst>
          </p:cNvPr>
          <p:cNvSpPr>
            <a:spLocks noGrp="1"/>
          </p:cNvSpPr>
          <p:nvPr>
            <p:ph idx="1"/>
          </p:nvPr>
        </p:nvSpPr>
        <p:spPr/>
        <p:txBody>
          <a:bodyPr/>
          <a:lstStyle/>
          <a:p>
            <a:pPr algn="just"/>
            <a:r>
              <a:rPr lang="pl-PL" dirty="0"/>
              <a:t>WEDŁUG ART. 1 UST. 1 PKT 2 U.G.N. USTAWA TA OKREŚLA ZASADY PODZIAŁU NIERUCHOMOŚCI. Z PRZEPISÓW ART. 92–99 U.G.N. WYNIKA, ŻE ZASADY TE DOTYCZĄ PODZIAŁU EWIDENCYJNEGO (GEODEZYJNEGO) NIERUCHOMOŚCI, WYJĄWSZY ART. 96 UST. 2 I 3 ORAZ ART. 98 UST. 1 U.G.N., KTÓRE DOTYCZĄ PODZIAŁU PRAWNEGO NIERUCHOMOŚCI. PONADTO W ART. 99 U.G.N. MOWA JEST O PODZIALE NIERUCHOMOŚCI W KONTEKŚCIE ZBYCIA DZIAŁEK WYDZIELONYCH W WYNIKU PODZIAŁU.</a:t>
            </a:r>
            <a:endParaRPr lang="en-GB" dirty="0"/>
          </a:p>
        </p:txBody>
      </p:sp>
    </p:spTree>
    <p:extLst>
      <p:ext uri="{BB962C8B-B14F-4D97-AF65-F5344CB8AC3E}">
        <p14:creationId xmlns:p14="http://schemas.microsoft.com/office/powerpoint/2010/main" val="19885112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366B35-2F7D-0CC6-8839-8AFD996C9C3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EBE91E1-A5D5-A28D-DBE5-366BCEF24D1A}"/>
              </a:ext>
            </a:extLst>
          </p:cNvPr>
          <p:cNvSpPr>
            <a:spLocks noGrp="1"/>
          </p:cNvSpPr>
          <p:nvPr>
            <p:ph idx="1"/>
          </p:nvPr>
        </p:nvSpPr>
        <p:spPr/>
        <p:txBody>
          <a:bodyPr>
            <a:normAutofit/>
          </a:bodyPr>
          <a:lstStyle/>
          <a:p>
            <a:pPr algn="just"/>
            <a:r>
              <a:rPr lang="pl-PL" dirty="0"/>
              <a:t>ZGODNIE Z ART. 92 UST. 1 U.G.N. MOŻLIWOŚĆ ZASTOSOWANIA PRZEPISÓW KOMENTOWANEJ USTAWY DOTYCZĄCYCH EWIDENCYJNEGO PODZIAŁU NIERUCHOMOŚCI </a:t>
            </a:r>
            <a:r>
              <a:rPr lang="pl-PL" b="1" dirty="0"/>
              <a:t>ZALEŻY OD SPOSOBU WYKORZYSTANIA LUB PRZEZNACZENIA NIERUCHOMOŚCI</a:t>
            </a:r>
            <a:r>
              <a:rPr lang="pl-PL" dirty="0"/>
              <a:t>, A PRZY TYM PRZEPIS TEN DOTYCZY NIE TYLKO NIERUCHOMOŚCI STANOWIĄCYCH WŁASNOŚĆ PUBLICZNĄ, ALE TEŻ </a:t>
            </a:r>
            <a:r>
              <a:rPr lang="pl-PL" b="1" dirty="0"/>
              <a:t>WSZELKICH NIERUCHOMOŚCI, BEZ WZGLĘDU NA TO, KTO JEST ICH WŁAŚCICIELEM</a:t>
            </a:r>
            <a:r>
              <a:rPr lang="pl-PL" dirty="0"/>
              <a:t>. </a:t>
            </a:r>
            <a:endParaRPr lang="en-GB" dirty="0"/>
          </a:p>
        </p:txBody>
      </p:sp>
    </p:spTree>
    <p:extLst>
      <p:ext uri="{BB962C8B-B14F-4D97-AF65-F5344CB8AC3E}">
        <p14:creationId xmlns:p14="http://schemas.microsoft.com/office/powerpoint/2010/main" val="33097050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C10424-73BB-4066-60D8-014516802D6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87D73EB-BA81-6DF8-9022-A502058AE677}"/>
              </a:ext>
            </a:extLst>
          </p:cNvPr>
          <p:cNvSpPr>
            <a:spLocks noGrp="1"/>
          </p:cNvSpPr>
          <p:nvPr>
            <p:ph idx="1"/>
          </p:nvPr>
        </p:nvSpPr>
        <p:spPr/>
        <p:txBody>
          <a:bodyPr>
            <a:normAutofit lnSpcReduction="10000"/>
          </a:bodyPr>
          <a:lstStyle/>
          <a:p>
            <a:pPr algn="just"/>
            <a:r>
              <a:rPr lang="pl-PL" dirty="0"/>
              <a:t>PRZEPIS WYKLUCZA STOSOWANIE ROZDZIAŁU USTAWY O GOSPODARCE NIERUCHOMOŚCIAMI DOTYCZĄCEGO PODZIAŁU NIERUCHOMOŚCI DO GRUNTÓW PRZEZNACZONYCH W MIEJSCOWYCH PLANACH ZAGOSPODAROWANIA PRZESTRZENNEGO NA CELE ROLNE LUB LEŚNE, A W RAZIE BRAKU PLANU MIEJSCOWEGO WYKLUCZA STOSOWANIE PRZEPISÓW TEGO ROZDZIAŁU DO GRUNTÓW WYKORZYSTYWANYCH NA CELE ROLNE LUB LEŚNE. FAKTYCZNE WYKORZYSTANIE NA CELE ROLNE LUB LEŚNE POWINNO ZOSTAĆ ODZWIERCIEDLONE ODPOWIEDNIMI ZAPISAMI W EWIDENCJI GRUNTÓW I BUDYNKÓW.</a:t>
            </a:r>
            <a:endParaRPr lang="en-GB" dirty="0"/>
          </a:p>
        </p:txBody>
      </p:sp>
    </p:spTree>
    <p:extLst>
      <p:ext uri="{BB962C8B-B14F-4D97-AF65-F5344CB8AC3E}">
        <p14:creationId xmlns:p14="http://schemas.microsoft.com/office/powerpoint/2010/main" val="3253422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D283F3-E010-B98E-FDF1-A184AAA21C4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5F9222AA-E971-C637-6FA5-9A4731BF901A}"/>
              </a:ext>
            </a:extLst>
          </p:cNvPr>
          <p:cNvSpPr>
            <a:spLocks noGrp="1"/>
          </p:cNvSpPr>
          <p:nvPr>
            <p:ph idx="1"/>
          </p:nvPr>
        </p:nvSpPr>
        <p:spPr/>
        <p:txBody>
          <a:bodyPr>
            <a:normAutofit fontScale="70000" lnSpcReduction="20000"/>
          </a:bodyPr>
          <a:lstStyle/>
          <a:p>
            <a:pPr algn="just"/>
            <a:endParaRPr lang="pl-PL" dirty="0"/>
          </a:p>
          <a:p>
            <a:pPr algn="just"/>
            <a:r>
              <a:rPr lang="pl-PL" b="1" u="sng" dirty="0">
                <a:solidFill>
                  <a:schemeClr val="accent6">
                    <a:lumMod val="75000"/>
                  </a:schemeClr>
                </a:solidFill>
              </a:rPr>
              <a:t>Wyrok Wojewódzkiego Sądu Administracyjnego w Olsztynie z dnia 28 września 2022 r., sygn. akt II SA/Ol 615/22, LEX nr 3419961 </a:t>
            </a:r>
          </a:p>
          <a:p>
            <a:pPr algn="just"/>
            <a:endParaRPr lang="pl-PL" dirty="0"/>
          </a:p>
          <a:p>
            <a:pPr algn="just"/>
            <a:r>
              <a:rPr lang="pl-PL" dirty="0"/>
              <a:t>Opiniując projekt podziału nieruchomości, organ bierze pod uwagę wyłącznie przeznaczenie terenu określone w planie miejscowym i z tego punktu widzenia ocenia, czy projekt realizuje to przeznaczenie, a także, czy służy temu przeznaczeniu. Podział ewidencyjny nieruchomości pełni funkcję służebną wobec miejscowego planu zagospodarowania. Tego rodzaju podział poprzedza podział prawny nieruchomości, który następuje na skutek przeniesienia własności, wyodrębnionych na skutek podziału geodezyjnego, działek ewidencyjnych gruntu. W ten sposób stają się one odrębnymi nieruchomościami. Podział geodezyjny musi zatem uwzględniać warunki zawarte w planie zagospodarowania przestrzennego, po to, by przyszli, nowi właściciele, którzy nabędą wydzielone działki, mogli z nich korzystać, zgodnie z ich przeznaczeniem i warunkami zagospodarowania, określonymi w planie.</a:t>
            </a:r>
            <a:endParaRPr lang="en-GB" dirty="0"/>
          </a:p>
        </p:txBody>
      </p:sp>
    </p:spTree>
    <p:extLst>
      <p:ext uri="{BB962C8B-B14F-4D97-AF65-F5344CB8AC3E}">
        <p14:creationId xmlns:p14="http://schemas.microsoft.com/office/powerpoint/2010/main" val="8574783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2459F0-2857-7C75-853E-EE78DC790E15}"/>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7DE9070F-76E8-F683-118F-F9C937CBD858}"/>
              </a:ext>
            </a:extLst>
          </p:cNvPr>
          <p:cNvSpPr>
            <a:spLocks noGrp="1"/>
          </p:cNvSpPr>
          <p:nvPr>
            <p:ph idx="1"/>
          </p:nvPr>
        </p:nvSpPr>
        <p:spPr/>
        <p:txBody>
          <a:bodyPr>
            <a:normAutofit fontScale="92500" lnSpcReduction="20000"/>
          </a:bodyPr>
          <a:lstStyle/>
          <a:p>
            <a:pPr algn="just"/>
            <a:r>
              <a:rPr lang="pl-PL" dirty="0"/>
              <a:t>PRZEPIS ART. 96 UST. 1 U.G.N. WPROWADZA ZASADĘ, ŻE </a:t>
            </a:r>
            <a:r>
              <a:rPr lang="pl-PL" b="1" dirty="0"/>
              <a:t>EWIDENCYJNY PODZIAŁ NIERUCHOMOŚCI ZATWIERDZANY JEST DECYZJĄ ADMINISTRACYJNĄ WYDAWANĄ PRZEZ WÓJTA, BURMISTRZA LUB PREZYDENTA MIASTA. </a:t>
            </a:r>
            <a:r>
              <a:rPr lang="pl-PL" dirty="0"/>
              <a:t>W DECYZJI TEJ ORGAN STWIERDZA DOPUSZCZALNOŚĆ DOKONANIA EWIDENCYJNEGO PODZIAŁU NIERUCHOMOŚCI – W OGÓLE I W OKREŚLONY SPOSÓB.</a:t>
            </a:r>
          </a:p>
          <a:p>
            <a:pPr algn="just"/>
            <a:r>
              <a:rPr lang="pl-PL" b="1" dirty="0"/>
              <a:t>DECYZJA O PODZIALE NIERUCHOMOŚCI NIE MA CHARAKTERU UZNANIOWEGO</a:t>
            </a:r>
            <a:r>
              <a:rPr lang="pl-PL" dirty="0"/>
              <a:t>, CO OZNACZA, ŻE JEŻELI Z WNIOSKIEM O ZATWIERDZENIE PROJEKTU PODZIAŁU NIERUCHOMOŚCI WYSTĘPUJE WŁAŚCICIEL LUB UŻYTKOWNIK WIECZYSTY, A PROPONOWANY PODZIAŁ JEST W ZASADZIE ZGODNY Z PLANEM ZAGOSPODAROWANIA PRZESTRZENNEGO, TO </a:t>
            </a:r>
            <a:r>
              <a:rPr lang="pl-PL" b="1" dirty="0"/>
              <a:t>ORGAN NIE MOŻE ODMÓWIĆ JEGO ZATWIERDZENIA</a:t>
            </a:r>
            <a:r>
              <a:rPr lang="pl-PL" dirty="0"/>
              <a:t>.</a:t>
            </a:r>
            <a:endParaRPr lang="en-GB" dirty="0"/>
          </a:p>
        </p:txBody>
      </p:sp>
    </p:spTree>
    <p:extLst>
      <p:ext uri="{BB962C8B-B14F-4D97-AF65-F5344CB8AC3E}">
        <p14:creationId xmlns:p14="http://schemas.microsoft.com/office/powerpoint/2010/main" val="1716222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C612B8-0702-9E77-DCCA-B9A18EA4FF8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E53A7A88-8C65-1B06-026B-51D160DABA21}"/>
              </a:ext>
            </a:extLst>
          </p:cNvPr>
          <p:cNvSpPr>
            <a:spLocks noGrp="1"/>
          </p:cNvSpPr>
          <p:nvPr>
            <p:ph idx="1"/>
          </p:nvPr>
        </p:nvSpPr>
        <p:spPr/>
        <p:txBody>
          <a:bodyPr/>
          <a:lstStyle/>
          <a:p>
            <a:pPr algn="just"/>
            <a:r>
              <a:rPr lang="pl-PL" dirty="0"/>
              <a:t>Art. 48 </a:t>
            </a:r>
          </a:p>
          <a:p>
            <a:pPr algn="just"/>
            <a:r>
              <a:rPr lang="pl-PL" dirty="0"/>
              <a:t>Z zastrzeżeniem wyjątków w ustawie przewidzianych, do części składowych gruntu należą w szczególności budynki i inne urządzenia trwale z gruntem związane, jak również drzewa i inne rośliny od chwili zasadzenia lub zasiania.</a:t>
            </a:r>
          </a:p>
          <a:p>
            <a:pPr algn="just"/>
            <a:endParaRPr lang="pl-PL" dirty="0"/>
          </a:p>
          <a:p>
            <a:pPr algn="just"/>
            <a:r>
              <a:rPr lang="pl-PL" dirty="0"/>
              <a:t>Art. 50</a:t>
            </a:r>
          </a:p>
          <a:p>
            <a:pPr algn="just"/>
            <a:r>
              <a:rPr lang="pl-PL" dirty="0"/>
              <a:t>Za części składowe nieruchomości uważa się także prawa związane z jej własnością. </a:t>
            </a:r>
          </a:p>
          <a:p>
            <a:endParaRPr lang="en-GB" dirty="0"/>
          </a:p>
        </p:txBody>
      </p:sp>
    </p:spTree>
    <p:extLst>
      <p:ext uri="{BB962C8B-B14F-4D97-AF65-F5344CB8AC3E}">
        <p14:creationId xmlns:p14="http://schemas.microsoft.com/office/powerpoint/2010/main" val="10017068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048596-403B-EFA9-A699-E6DA9F77F4D9}"/>
              </a:ext>
            </a:extLst>
          </p:cNvPr>
          <p:cNvSpPr>
            <a:spLocks noGrp="1"/>
          </p:cNvSpPr>
          <p:nvPr>
            <p:ph type="title"/>
          </p:nvPr>
        </p:nvSpPr>
        <p:spPr/>
        <p:txBody>
          <a:bodyPr/>
          <a:lstStyle/>
          <a:p>
            <a:r>
              <a:rPr lang="pl-PL" dirty="0"/>
              <a:t>SCALANIE I PODZIAŁ NIERUCHOMOŚCI</a:t>
            </a:r>
            <a:endParaRPr lang="en-GB" dirty="0"/>
          </a:p>
        </p:txBody>
      </p:sp>
      <p:sp>
        <p:nvSpPr>
          <p:cNvPr id="3" name="Symbol zastępczy zawartości 2">
            <a:extLst>
              <a:ext uri="{FF2B5EF4-FFF2-40B4-BE49-F238E27FC236}">
                <a16:creationId xmlns:a16="http://schemas.microsoft.com/office/drawing/2014/main" id="{90CCFC5A-DE11-24E0-E460-789D5265B3F3}"/>
              </a:ext>
            </a:extLst>
          </p:cNvPr>
          <p:cNvSpPr>
            <a:spLocks noGrp="1"/>
          </p:cNvSpPr>
          <p:nvPr>
            <p:ph idx="1"/>
          </p:nvPr>
        </p:nvSpPr>
        <p:spPr/>
        <p:txBody>
          <a:bodyPr>
            <a:normAutofit fontScale="92500" lnSpcReduction="10000"/>
          </a:bodyPr>
          <a:lstStyle/>
          <a:p>
            <a:pPr marL="342900" indent="-342900" algn="just">
              <a:buFont typeface="Arial" panose="020B0604020202020204" pitchFamily="34" charset="0"/>
              <a:buChar char="•"/>
            </a:pPr>
            <a:r>
              <a:rPr lang="pl-PL" dirty="0"/>
              <a:t>CELEM SCALENIA I PODZIAŁU GRUNTÓW JEST STWORZENIE NA SCALONYM OBSZARZE WARUNKÓW GOSPODAROWANIA UMOŻLIWIAJĄCYCH REALIZACJĘ PRZEPISÓW PLANU MIEJSCOWEGO;</a:t>
            </a:r>
          </a:p>
          <a:p>
            <a:pPr marL="342900" indent="-342900" algn="just">
              <a:buFont typeface="Arial" panose="020B0604020202020204" pitchFamily="34" charset="0"/>
              <a:buChar char="•"/>
            </a:pPr>
            <a:r>
              <a:rPr lang="pl-PL" dirty="0"/>
              <a:t>CHODZI O DOSTOSOWANIE GRANIC DZIELONYCH NIERUCHOMOŚCI DO SIECI DRÓG, INFRASTRUKTURY TECHNICZNEJ ORAZ RZEŹBY TERENU;</a:t>
            </a:r>
          </a:p>
          <a:p>
            <a:pPr marL="342900" indent="-342900" algn="just">
              <a:buFont typeface="Arial" panose="020B0604020202020204" pitchFamily="34" charset="0"/>
              <a:buChar char="•"/>
            </a:pPr>
            <a:r>
              <a:rPr lang="pl-PL" dirty="0"/>
              <a:t>SCALENIE POLEGA NA POŁĄCZENIU W JEDNĄ CAŁOŚĆ ROZDROBNIONYCH CZY POŁOŻONYCH W NIEKORZYSTNEJ KONFIGURACJI NIERUCHOMOŚCI CELEM DOKONANIA PONOWNEGO PODZIAŁU Z ZACHOWANIEM PROPORCJI W ZAKRESIE POWIERZCHNI SCALONYCH NIERUCHOMOŚCI, ZE ZMIANĄ W ZAKRESIE USYTUOWANIA.</a:t>
            </a:r>
            <a:endParaRPr lang="en-GB" dirty="0"/>
          </a:p>
        </p:txBody>
      </p:sp>
    </p:spTree>
    <p:extLst>
      <p:ext uri="{BB962C8B-B14F-4D97-AF65-F5344CB8AC3E}">
        <p14:creationId xmlns:p14="http://schemas.microsoft.com/office/powerpoint/2010/main" val="9009289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F7F62D-3D6C-B5BD-5CFA-407C7E3942E7}"/>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9432878-A94F-04BE-FB23-6129CB813218}"/>
              </a:ext>
            </a:extLst>
          </p:cNvPr>
          <p:cNvSpPr>
            <a:spLocks noGrp="1"/>
          </p:cNvSpPr>
          <p:nvPr>
            <p:ph idx="1"/>
          </p:nvPr>
        </p:nvSpPr>
        <p:spPr/>
        <p:txBody>
          <a:bodyPr>
            <a:normAutofit/>
          </a:bodyPr>
          <a:lstStyle/>
          <a:p>
            <a:pPr algn="just"/>
            <a:r>
              <a:rPr lang="pl-PL" dirty="0"/>
              <a:t>POSTĘPOWANIE SCALENIOWO-PODZIAŁOWE, O KTÓRYM MOWA W ART. 101 U.G.N., TO W ISTOCIE </a:t>
            </a:r>
            <a:r>
              <a:rPr lang="pl-PL" b="1" dirty="0"/>
              <a:t>ZBIORCZY PODZIAŁ WIELU SCALONYCH NIERUCHOMOŚCI NA OKREŚLONYM OBSZARZE, DOKONYWANY W SYTUACJI, GDY ZAINTERESOWANYCH PODZIAŁEM JEST WIELU WŁAŚCICIELI LUB UŻYTKOWNIKÓW WIECZYSTYCH. </a:t>
            </a:r>
            <a:r>
              <a:rPr lang="pl-PL" dirty="0"/>
              <a:t>ISTOTĄ TEGO POSTĘPOWANIA JEST UNIKNIĘCIE WIELU ODRĘBNYCH POSTĘPOWAŃ PODZIAŁOWYCH.</a:t>
            </a:r>
          </a:p>
          <a:p>
            <a:endParaRPr lang="pl-PL" dirty="0"/>
          </a:p>
        </p:txBody>
      </p:sp>
    </p:spTree>
    <p:extLst>
      <p:ext uri="{BB962C8B-B14F-4D97-AF65-F5344CB8AC3E}">
        <p14:creationId xmlns:p14="http://schemas.microsoft.com/office/powerpoint/2010/main" val="32395067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A3F486-2748-936D-EB18-556B65C699FC}"/>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C9188C9-8FB0-751F-9232-3FD2A6268156}"/>
              </a:ext>
            </a:extLst>
          </p:cNvPr>
          <p:cNvSpPr>
            <a:spLocks noGrp="1"/>
          </p:cNvSpPr>
          <p:nvPr>
            <p:ph idx="1"/>
          </p:nvPr>
        </p:nvSpPr>
        <p:spPr/>
        <p:txBody>
          <a:bodyPr>
            <a:normAutofit fontScale="92500"/>
          </a:bodyPr>
          <a:lstStyle/>
          <a:p>
            <a:pPr algn="just"/>
            <a:r>
              <a:rPr lang="pl-PL" b="1" dirty="0"/>
              <a:t>SCALENIE I PODZIAŁ NIERUCHOMOŚCI SKUTKUJE POŁĄCZENIEM WIELU DOTYCHCZASOWYCH NIERUCHOMOŚCI W JEDEN OBSZAR I NASTĘPNIE DOKONANIEM PODZIAŁU TEGO OBSZARU NA NOWE DZIAŁKI ODPOWIADAJĄCE WYMOGOM PLANU MIEJSCOWEGO PRZY JEDNOCZESNYM WYDZIELENIU NIERUCHOMOŚCI POD DROGI OBSŁUGUJĄCE OBSZAR PODLEGAJĄCY SCALENIU I PODZIAŁOWI. </a:t>
            </a:r>
            <a:r>
              <a:rPr lang="pl-PL" dirty="0"/>
              <a:t>W RAMACH TEGO POSTĘPOWANIA WYTYCZA SIĘ ZATEM NOWE GRANICE EWIDENCYJNE DZIAŁEK GRUNTU, KTÓRE TO GRANICE STANĄ SIĘ PRAWNYMI GRANICAMI NIERUCHOMOŚCI (W PRZYPADKU WYDZIELENIA DZIAŁEK Z JEDNEJ DOTYCHCZASOWEJ NIERUCHOMOŚCI NASTĄPI TO, GDY DZIAŁKI TE ZOSTANĄ ZBYTE NA ODRĘBNĄ WŁASNOŚĆ).</a:t>
            </a:r>
            <a:endParaRPr lang="en-GB" dirty="0"/>
          </a:p>
          <a:p>
            <a:endParaRPr lang="en-GB" dirty="0"/>
          </a:p>
        </p:txBody>
      </p:sp>
    </p:spTree>
    <p:extLst>
      <p:ext uri="{BB962C8B-B14F-4D97-AF65-F5344CB8AC3E}">
        <p14:creationId xmlns:p14="http://schemas.microsoft.com/office/powerpoint/2010/main" val="38686196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DB79BA-6F21-75ED-6053-FE236182F01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B2101771-A6B9-BD63-6507-1722CFDB94B2}"/>
              </a:ext>
            </a:extLst>
          </p:cNvPr>
          <p:cNvSpPr>
            <a:spLocks noGrp="1"/>
          </p:cNvSpPr>
          <p:nvPr>
            <p:ph idx="1"/>
          </p:nvPr>
        </p:nvSpPr>
        <p:spPr/>
        <p:txBody>
          <a:bodyPr>
            <a:normAutofit lnSpcReduction="10000"/>
          </a:bodyPr>
          <a:lstStyle/>
          <a:p>
            <a:pPr algn="ctr"/>
            <a:r>
              <a:rPr lang="pl-PL" b="1" dirty="0"/>
              <a:t>USTAWA O PLANOWANIU I ZAGOSPODAROWANIU PRZESTRZENNYM</a:t>
            </a:r>
          </a:p>
          <a:p>
            <a:pPr algn="just"/>
            <a:r>
              <a:rPr lang="pl-PL" dirty="0"/>
              <a:t>Art. 15</a:t>
            </a:r>
          </a:p>
          <a:p>
            <a:pPr algn="just"/>
            <a:r>
              <a:rPr lang="pl-PL" dirty="0"/>
              <a:t> (…)</a:t>
            </a:r>
          </a:p>
          <a:p>
            <a:pPr algn="just"/>
            <a:r>
              <a:rPr lang="pl-PL" dirty="0"/>
              <a:t>2. W planie miejscowym określa się obowiązkowo:</a:t>
            </a:r>
          </a:p>
          <a:p>
            <a:pPr algn="just"/>
            <a:r>
              <a:rPr lang="pl-PL" dirty="0"/>
              <a:t>(…)</a:t>
            </a:r>
          </a:p>
          <a:p>
            <a:pPr algn="just"/>
            <a:r>
              <a:rPr lang="pl-PL" dirty="0"/>
              <a:t>8) szczegółowe zasady i warunki scalania i podziału nieruchomości objętych</a:t>
            </a:r>
          </a:p>
          <a:p>
            <a:pPr algn="just"/>
            <a:r>
              <a:rPr lang="pl-PL" dirty="0"/>
              <a:t>planem miejscowym</a:t>
            </a:r>
            <a:endParaRPr lang="en-GB" dirty="0"/>
          </a:p>
        </p:txBody>
      </p:sp>
    </p:spTree>
    <p:extLst>
      <p:ext uri="{BB962C8B-B14F-4D97-AF65-F5344CB8AC3E}">
        <p14:creationId xmlns:p14="http://schemas.microsoft.com/office/powerpoint/2010/main" val="37799893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7EBD4-60C2-4605-A5C7-E6A8291E9533}"/>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235BBA33-CB5F-9D06-5AF8-1320694BAAAF}"/>
              </a:ext>
            </a:extLst>
          </p:cNvPr>
          <p:cNvSpPr>
            <a:spLocks noGrp="1"/>
          </p:cNvSpPr>
          <p:nvPr>
            <p:ph idx="1"/>
          </p:nvPr>
        </p:nvSpPr>
        <p:spPr/>
        <p:txBody>
          <a:bodyPr/>
          <a:lstStyle/>
          <a:p>
            <a:pPr algn="just"/>
            <a:r>
              <a:rPr lang="pl-PL" dirty="0"/>
              <a:t>Art.  22 </a:t>
            </a:r>
          </a:p>
          <a:p>
            <a:pPr algn="just"/>
            <a:r>
              <a:rPr lang="pl-PL" dirty="0"/>
              <a:t>Jeżeli plan miejscowy obejmuje obszary wymagające przeprowadzenia scaleń i podziałów nieruchomości, rada gminy, po jego uchwaleniu, podejmuje uchwałę o przystąpieniu do scalenia i podziału nieruchomości, zgodnie z przepisami o gospodarce nieruchomościami.</a:t>
            </a:r>
            <a:endParaRPr lang="en-GB" dirty="0"/>
          </a:p>
        </p:txBody>
      </p:sp>
    </p:spTree>
    <p:extLst>
      <p:ext uri="{BB962C8B-B14F-4D97-AF65-F5344CB8AC3E}">
        <p14:creationId xmlns:p14="http://schemas.microsoft.com/office/powerpoint/2010/main" val="39996048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287EF8-F910-4BCF-EC7D-E6A4ED01DC74}"/>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FA3CC02A-D704-AABD-F597-8E4A7B2DDD7E}"/>
              </a:ext>
            </a:extLst>
          </p:cNvPr>
          <p:cNvSpPr>
            <a:spLocks noGrp="1"/>
          </p:cNvSpPr>
          <p:nvPr>
            <p:ph idx="1"/>
          </p:nvPr>
        </p:nvSpPr>
        <p:spPr/>
        <p:txBody>
          <a:bodyPr>
            <a:normAutofit fontScale="92500" lnSpcReduction="20000"/>
          </a:bodyPr>
          <a:lstStyle/>
          <a:p>
            <a:pPr marL="342900" indent="-342900" algn="just">
              <a:buFont typeface="Arial" panose="020B0604020202020204" pitchFamily="34" charset="0"/>
              <a:buChar char="•"/>
            </a:pPr>
            <a:r>
              <a:rPr lang="pl-PL" dirty="0"/>
              <a:t>REGULACJA USTAWY MA CHARAKTER PROCEDURALNY – REGULUJE KOLEJNOŚĆ NASTĘPUJĄCYCH PO SOBIE CZYNNOŚCI KONIECZNYCH DO DOKONANIA SCALENIA ORAZ PODZIAŁU NIERUCHOMOŚCI PRZEZ ORGAN GMINY;</a:t>
            </a:r>
          </a:p>
          <a:p>
            <a:pPr marL="342900" indent="-342900" algn="just">
              <a:buFont typeface="Arial" panose="020B0604020202020204" pitchFamily="34" charset="0"/>
              <a:buChar char="•"/>
            </a:pPr>
            <a:r>
              <a:rPr lang="pl-PL" dirty="0"/>
              <a:t>ZAWIERA REGUŁY INTERTEMPORALNE I PORZĄDKUJĄCE;</a:t>
            </a:r>
          </a:p>
          <a:p>
            <a:pPr marL="342900" indent="-342900" algn="just">
              <a:buFont typeface="Arial" panose="020B0604020202020204" pitchFamily="34" charset="0"/>
              <a:buChar char="•"/>
            </a:pPr>
            <a:r>
              <a:rPr lang="pl-PL" dirty="0"/>
              <a:t>PODZIAŁ I SCALENIE GRUNTÓW JEST DALEKO POSUNIĘTĄ INGERENCJĄ W PRAWO WŁASNOŚCI, DOPUSZCZALNĄ TYLKO W GRANICACH OKREŚLONYCH PRZEPISAMI PRAWA;</a:t>
            </a:r>
          </a:p>
          <a:p>
            <a:pPr marL="342900" indent="-342900" algn="just">
              <a:buFont typeface="Arial" panose="020B0604020202020204" pitchFamily="34" charset="0"/>
              <a:buChar char="•"/>
            </a:pPr>
            <a:r>
              <a:rPr lang="pl-PL" dirty="0"/>
              <a:t>KONIECZNE JEST WYDZIELNIE NA OBSZARZE GEODEZYJNIE ROZDROBNIONYM I NALEŻĄCYM DO WIELU WŁAŚCICIELI MNIEJSZEJ ILOŚCI KSZTAŁTNYCH DZIAŁEK BUDOWLANYCH, PRZEWIDZIANYCH PLANEM MIEJSCOWYM.</a:t>
            </a:r>
            <a:endParaRPr lang="en-GB" dirty="0"/>
          </a:p>
        </p:txBody>
      </p:sp>
    </p:spTree>
    <p:extLst>
      <p:ext uri="{BB962C8B-B14F-4D97-AF65-F5344CB8AC3E}">
        <p14:creationId xmlns:p14="http://schemas.microsoft.com/office/powerpoint/2010/main" val="16524133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D3858D-7D15-4BC0-3177-EDF5B559917A}"/>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09762C1-7495-B05E-8D60-979A24E8BB3F}"/>
              </a:ext>
            </a:extLst>
          </p:cNvPr>
          <p:cNvSpPr>
            <a:spLocks noGrp="1"/>
          </p:cNvSpPr>
          <p:nvPr>
            <p:ph idx="1"/>
          </p:nvPr>
        </p:nvSpPr>
        <p:spPr/>
        <p:txBody>
          <a:bodyPr/>
          <a:lstStyle/>
          <a:p>
            <a:pPr marL="342900" indent="-342900" algn="just">
              <a:buFont typeface="Arial" panose="020B0604020202020204" pitchFamily="34" charset="0"/>
              <a:buChar char="•"/>
            </a:pPr>
            <a:r>
              <a:rPr lang="pl-PL" dirty="0"/>
              <a:t>SYTUACJA PRAWNA JEDNEGO UCZESTNIKA SCALENIA, UKSZTAŁTOWANA UCHWAŁĄ O SCALENIU I PODZIALE GRUNTÓW, WIĄŻE SIĘ NIEROZERWALNIE Z SYTUACJĄ PRAWNĄ POZOSTAŁYCH UCZESTNIKÓW;</a:t>
            </a:r>
          </a:p>
          <a:p>
            <a:pPr marL="342900" indent="-342900" algn="just">
              <a:buFont typeface="Arial" panose="020B0604020202020204" pitchFamily="34" charset="0"/>
              <a:buChar char="•"/>
            </a:pPr>
            <a:r>
              <a:rPr lang="pl-PL" dirty="0"/>
              <a:t>NIE MA MOŻLIWOŚCI POZBAWIENIA UCZESTNIKA SCALENIA WŁASNOŚCI CAŁEJ NIERUCHOMOŚCI Z JEDNOCZESNYM PRZYZNANIEM EKWIWALENTU W GOTÓWCE.</a:t>
            </a:r>
            <a:endParaRPr lang="en-GB" dirty="0"/>
          </a:p>
        </p:txBody>
      </p:sp>
    </p:spTree>
    <p:extLst>
      <p:ext uri="{BB962C8B-B14F-4D97-AF65-F5344CB8AC3E}">
        <p14:creationId xmlns:p14="http://schemas.microsoft.com/office/powerpoint/2010/main" val="5064020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BCF321-B161-0FDC-F694-85D9A1CBF15B}"/>
              </a:ext>
            </a:extLst>
          </p:cNvPr>
          <p:cNvSpPr>
            <a:spLocks noGrp="1"/>
          </p:cNvSpPr>
          <p:nvPr>
            <p:ph type="title"/>
          </p:nvPr>
        </p:nvSpPr>
        <p:spPr/>
        <p:txBody>
          <a:bodyPr/>
          <a:lstStyle/>
          <a:p>
            <a:endParaRPr lang="en-GB"/>
          </a:p>
        </p:txBody>
      </p:sp>
      <p:pic>
        <p:nvPicPr>
          <p:cNvPr id="7" name="Symbol zastępczy zawartości 6">
            <a:extLst>
              <a:ext uri="{FF2B5EF4-FFF2-40B4-BE49-F238E27FC236}">
                <a16:creationId xmlns:a16="http://schemas.microsoft.com/office/drawing/2014/main" id="{A7BB0C1E-99A4-6CBE-D589-9B815FAB9FBE}"/>
              </a:ext>
            </a:extLst>
          </p:cNvPr>
          <p:cNvPicPr>
            <a:picLocks noGrp="1" noChangeAspect="1"/>
          </p:cNvPicPr>
          <p:nvPr>
            <p:ph idx="1"/>
          </p:nvPr>
        </p:nvPicPr>
        <p:blipFill>
          <a:blip r:embed="rId2"/>
          <a:stretch>
            <a:fillRect/>
          </a:stretch>
        </p:blipFill>
        <p:spPr>
          <a:xfrm>
            <a:off x="4023250" y="3618600"/>
            <a:ext cx="3858163" cy="1524213"/>
          </a:xfrm>
        </p:spPr>
      </p:pic>
    </p:spTree>
    <p:extLst>
      <p:ext uri="{BB962C8B-B14F-4D97-AF65-F5344CB8AC3E}">
        <p14:creationId xmlns:p14="http://schemas.microsoft.com/office/powerpoint/2010/main" val="39096946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80FA4B-179B-2FA3-6BE6-75AC09CAEFE2}"/>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D1AEAA1F-54C9-A086-3E38-C4947C664994}"/>
              </a:ext>
            </a:extLst>
          </p:cNvPr>
          <p:cNvSpPr>
            <a:spLocks noGrp="1"/>
          </p:cNvSpPr>
          <p:nvPr>
            <p:ph idx="1"/>
          </p:nvPr>
        </p:nvSpPr>
        <p:spPr/>
        <p:txBody>
          <a:bodyPr>
            <a:normAutofit/>
          </a:bodyPr>
          <a:lstStyle/>
          <a:p>
            <a:pPr algn="ctr"/>
            <a:r>
              <a:rPr lang="pl-PL" b="1" dirty="0"/>
              <a:t>KONSTYTUCJA RP</a:t>
            </a:r>
          </a:p>
          <a:p>
            <a:r>
              <a:rPr lang="pl-PL" dirty="0"/>
              <a:t>Art. 21</a:t>
            </a:r>
          </a:p>
          <a:p>
            <a:pPr algn="just"/>
            <a:r>
              <a:rPr lang="pl-PL" dirty="0"/>
              <a:t>1. Rzeczpospolita Polska chroni własność i prawo dziedziczenia.</a:t>
            </a:r>
          </a:p>
          <a:p>
            <a:pPr algn="just"/>
            <a:r>
              <a:rPr lang="pl-PL" dirty="0"/>
              <a:t>2. Wywłaszczenie jest dopuszczalne jedynie wówczas, gdy jest dokonywane na cele publiczne i za słusznym odszkodowaniem.</a:t>
            </a:r>
            <a:endParaRPr lang="en-GB" dirty="0"/>
          </a:p>
        </p:txBody>
      </p:sp>
    </p:spTree>
    <p:extLst>
      <p:ext uri="{BB962C8B-B14F-4D97-AF65-F5344CB8AC3E}">
        <p14:creationId xmlns:p14="http://schemas.microsoft.com/office/powerpoint/2010/main" val="635105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AD3AB1-3912-8413-BC04-65F09535569F}"/>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CB8BA8EB-8208-763C-C78A-4F338FA7EADD}"/>
              </a:ext>
            </a:extLst>
          </p:cNvPr>
          <p:cNvSpPr>
            <a:spLocks noGrp="1"/>
          </p:cNvSpPr>
          <p:nvPr>
            <p:ph idx="1"/>
          </p:nvPr>
        </p:nvSpPr>
        <p:spPr/>
        <p:txBody>
          <a:bodyPr/>
          <a:lstStyle/>
          <a:p>
            <a:pPr algn="ctr"/>
            <a:r>
              <a:rPr lang="pl-PL" b="1" dirty="0"/>
              <a:t>USTAWA O GOSPODARCE NIERUCHOMOŚCIAMI</a:t>
            </a:r>
          </a:p>
          <a:p>
            <a:pPr algn="just"/>
            <a:r>
              <a:rPr lang="pl-PL" dirty="0"/>
              <a:t>Art. 4 </a:t>
            </a:r>
          </a:p>
          <a:p>
            <a:pPr algn="just"/>
            <a:r>
              <a:rPr lang="pl-PL" dirty="0"/>
              <a:t>Ilekroć w ustawie jest mowa o:</a:t>
            </a:r>
          </a:p>
          <a:p>
            <a:pPr algn="just"/>
            <a:r>
              <a:rPr lang="pl-PL" dirty="0"/>
              <a:t>1) nieruchomości gruntowej – należy przez to rozumieć grunt wraz z częściami składowymi, z wyłączeniem budynków i lokali, jeżeli stanowią odrębny przedmiot własności (…)</a:t>
            </a:r>
            <a:endParaRPr lang="en-GB" dirty="0"/>
          </a:p>
        </p:txBody>
      </p:sp>
    </p:spTree>
    <p:extLst>
      <p:ext uri="{BB962C8B-B14F-4D97-AF65-F5344CB8AC3E}">
        <p14:creationId xmlns:p14="http://schemas.microsoft.com/office/powerpoint/2010/main" val="3873746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1A517E-632D-E7AF-FE1C-ECBB362755BF}"/>
              </a:ext>
            </a:extLst>
          </p:cNvPr>
          <p:cNvSpPr>
            <a:spLocks noGrp="1"/>
          </p:cNvSpPr>
          <p:nvPr>
            <p:ph type="title"/>
          </p:nvPr>
        </p:nvSpPr>
        <p:spPr/>
        <p:txBody>
          <a:bodyPr/>
          <a:lstStyle/>
          <a:p>
            <a:endParaRPr lang="en-GB" dirty="0"/>
          </a:p>
        </p:txBody>
      </p:sp>
      <p:sp>
        <p:nvSpPr>
          <p:cNvPr id="3" name="Symbol zastępczy zawartości 2">
            <a:extLst>
              <a:ext uri="{FF2B5EF4-FFF2-40B4-BE49-F238E27FC236}">
                <a16:creationId xmlns:a16="http://schemas.microsoft.com/office/drawing/2014/main" id="{423542A8-7F35-34F1-2E4E-91E1FD161881}"/>
              </a:ext>
            </a:extLst>
          </p:cNvPr>
          <p:cNvSpPr>
            <a:spLocks noGrp="1"/>
          </p:cNvSpPr>
          <p:nvPr>
            <p:ph idx="1"/>
          </p:nvPr>
        </p:nvSpPr>
        <p:spPr/>
        <p:txBody>
          <a:bodyPr/>
          <a:lstStyle/>
          <a:p>
            <a:pPr algn="just"/>
            <a:r>
              <a:rPr lang="pl-PL" b="1" dirty="0"/>
              <a:t>SPOŁECZNO-GOSPODARCZE PRZEZNACZENIE NIERUCHOMOŚCI </a:t>
            </a:r>
            <a:r>
              <a:rPr lang="pl-PL" dirty="0"/>
              <a:t>– WYZNACZA SPOSÓB, W JAKI WŁAŚCICIEL FAKTYCZNIE I POTENCJALNIE MOŻE ZGODNIE ZE SWOJĄ WOLĄ KORZYSTAĆ Z PRZYSŁUGUJĄCEJ MU WŁASNOŚCI GRUNTU ROZCIĄGAJĄCEJ SIĘ NA PRZESTRZEŃ NAD I POD JEGO POWIERZCHNIĄ (TZW. PIONOWY ZASIĘG WŁASNOŚCI NIERUCHOMOŚCI GRUNTOWEJ).</a:t>
            </a:r>
            <a:endParaRPr lang="en-GB" dirty="0"/>
          </a:p>
        </p:txBody>
      </p:sp>
    </p:spTree>
    <p:extLst>
      <p:ext uri="{BB962C8B-B14F-4D97-AF65-F5344CB8AC3E}">
        <p14:creationId xmlns:p14="http://schemas.microsoft.com/office/powerpoint/2010/main" val="1691381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FE0C21-DEEE-FF2A-659A-91EF9DD32926}"/>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4A76218-C620-7B1E-8848-6CD0A54E5FDA}"/>
              </a:ext>
            </a:extLst>
          </p:cNvPr>
          <p:cNvSpPr>
            <a:spLocks noGrp="1"/>
          </p:cNvSpPr>
          <p:nvPr>
            <p:ph idx="1"/>
          </p:nvPr>
        </p:nvSpPr>
        <p:spPr/>
        <p:txBody>
          <a:bodyPr/>
          <a:lstStyle/>
          <a:p>
            <a:pPr algn="ctr"/>
            <a:r>
              <a:rPr lang="pl-PL" b="1" dirty="0"/>
              <a:t>KODEKS CYWILNY</a:t>
            </a:r>
          </a:p>
          <a:p>
            <a:pPr algn="just"/>
            <a:r>
              <a:rPr lang="pl-PL" dirty="0"/>
              <a:t>Art. 143 </a:t>
            </a:r>
          </a:p>
          <a:p>
            <a:pPr algn="just"/>
            <a:r>
              <a:rPr lang="pl-PL" dirty="0"/>
              <a:t>W granicach określonych przez społeczno-gospodarcze przeznaczenie gruntu własność gruntu rozciąga się na przestrzeń nad i pod jego powierzchnią. Przepis ten nie uchybia przepisom regulującym prawa do wód.</a:t>
            </a:r>
            <a:endParaRPr lang="en-GB" dirty="0"/>
          </a:p>
        </p:txBody>
      </p:sp>
    </p:spTree>
    <p:extLst>
      <p:ext uri="{BB962C8B-B14F-4D97-AF65-F5344CB8AC3E}">
        <p14:creationId xmlns:p14="http://schemas.microsoft.com/office/powerpoint/2010/main" val="3218856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838C94-2280-00B5-9E0C-2BB296E3D990}"/>
              </a:ext>
            </a:extLst>
          </p:cNvPr>
          <p:cNvSpPr>
            <a:spLocks noGrp="1"/>
          </p:cNvSpPr>
          <p:nvPr>
            <p:ph type="title"/>
          </p:nvPr>
        </p:nvSpPr>
        <p:spPr/>
        <p:txBody>
          <a:bodyPr/>
          <a:lstStyle/>
          <a:p>
            <a:endParaRPr lang="en-GB"/>
          </a:p>
        </p:txBody>
      </p:sp>
      <p:sp>
        <p:nvSpPr>
          <p:cNvPr id="3" name="Symbol zastępczy zawartości 2">
            <a:extLst>
              <a:ext uri="{FF2B5EF4-FFF2-40B4-BE49-F238E27FC236}">
                <a16:creationId xmlns:a16="http://schemas.microsoft.com/office/drawing/2014/main" id="{AEFD9C3B-0E53-F598-760C-D3618B182861}"/>
              </a:ext>
            </a:extLst>
          </p:cNvPr>
          <p:cNvSpPr>
            <a:spLocks noGrp="1"/>
          </p:cNvSpPr>
          <p:nvPr>
            <p:ph idx="1"/>
          </p:nvPr>
        </p:nvSpPr>
        <p:spPr/>
        <p:txBody>
          <a:bodyPr/>
          <a:lstStyle/>
          <a:p>
            <a:pPr algn="just"/>
            <a:r>
              <a:rPr lang="pl-PL" dirty="0"/>
              <a:t>Art. 144 </a:t>
            </a:r>
          </a:p>
          <a:p>
            <a:pPr algn="just"/>
            <a:r>
              <a:rPr lang="pl-PL" dirty="0"/>
              <a:t>Właściciel nieruchomości powinien przy wykonywaniu swego prawa powstrzymywać się od działań, które by zakłócały korzystanie z nieruchomości sąsiednich ponad przeciętną miarę, wynikającą ze społeczno-gospodarczego przeznaczenia nieruchomości i stosunków miejscowych.</a:t>
            </a:r>
            <a:endParaRPr lang="en-GB" dirty="0"/>
          </a:p>
        </p:txBody>
      </p:sp>
    </p:spTree>
    <p:extLst>
      <p:ext uri="{BB962C8B-B14F-4D97-AF65-F5344CB8AC3E}">
        <p14:creationId xmlns:p14="http://schemas.microsoft.com/office/powerpoint/2010/main" val="2351382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564B7C-01A2-8AD7-29B5-DDD3B073F337}"/>
              </a:ext>
            </a:extLst>
          </p:cNvPr>
          <p:cNvSpPr>
            <a:spLocks noGrp="1"/>
          </p:cNvSpPr>
          <p:nvPr>
            <p:ph type="title"/>
          </p:nvPr>
        </p:nvSpPr>
        <p:spPr/>
        <p:txBody>
          <a:bodyPr/>
          <a:lstStyle/>
          <a:p>
            <a:endParaRPr lang="en-GB" dirty="0"/>
          </a:p>
        </p:txBody>
      </p:sp>
      <p:graphicFrame>
        <p:nvGraphicFramePr>
          <p:cNvPr id="4" name="Symbol zastępczy zawartości 3">
            <a:extLst>
              <a:ext uri="{FF2B5EF4-FFF2-40B4-BE49-F238E27FC236}">
                <a16:creationId xmlns:a16="http://schemas.microsoft.com/office/drawing/2014/main" id="{31B7D9C0-C8BE-4FD2-116A-E67C8B588BA3}"/>
              </a:ext>
            </a:extLst>
          </p:cNvPr>
          <p:cNvGraphicFramePr>
            <a:graphicFrameLocks noGrp="1"/>
          </p:cNvGraphicFramePr>
          <p:nvPr>
            <p:ph idx="1"/>
            <p:extLst>
              <p:ext uri="{D42A27DB-BD31-4B8C-83A1-F6EECF244321}">
                <p14:modId xmlns:p14="http://schemas.microsoft.com/office/powerpoint/2010/main" val="3075282417"/>
              </p:ext>
            </p:extLst>
          </p:nvPr>
        </p:nvGraphicFramePr>
        <p:xfrm>
          <a:off x="761799" y="2750126"/>
          <a:ext cx="10381205" cy="32617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9074605"/>
      </p:ext>
    </p:extLst>
  </p:cSld>
  <p:clrMapOvr>
    <a:masterClrMapping/>
  </p:clrMapOvr>
</p:sld>
</file>

<file path=ppt/theme/theme1.xml><?xml version="1.0" encoding="utf-8"?>
<a:theme xmlns:a="http://schemas.openxmlformats.org/drawingml/2006/main" name="BevelVTI">
  <a:themeElements>
    <a:clrScheme name="AnalogousFromDarkSeed_2SEEDS">
      <a:dk1>
        <a:srgbClr val="000000"/>
      </a:dk1>
      <a:lt1>
        <a:srgbClr val="FFFFFF"/>
      </a:lt1>
      <a:dk2>
        <a:srgbClr val="243141"/>
      </a:dk2>
      <a:lt2>
        <a:srgbClr val="E2E8E4"/>
      </a:lt2>
      <a:accent1>
        <a:srgbClr val="D31987"/>
      </a:accent1>
      <a:accent2>
        <a:srgbClr val="E42BE5"/>
      </a:accent2>
      <a:accent3>
        <a:srgbClr val="E52B4B"/>
      </a:accent3>
      <a:accent4>
        <a:srgbClr val="16B98F"/>
      </a:accent4>
      <a:accent5>
        <a:srgbClr val="26B2CC"/>
      </a:accent5>
      <a:accent6>
        <a:srgbClr val="1969D3"/>
      </a:accent6>
      <a:hlink>
        <a:srgbClr val="8E862F"/>
      </a:hlink>
      <a:folHlink>
        <a:srgbClr val="7F7F7F"/>
      </a:folHlink>
    </a:clrScheme>
    <a:fontScheme name="Custom 53">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velVTI" id="{C9E5F598-602B-46C1-AA16-073CEB959654}" vid="{2AE1FD39-65AD-4D34-93E9-C7019D0ECBAC}"/>
    </a:ext>
  </a:extLst>
</a:theme>
</file>

<file path=docProps/app.xml><?xml version="1.0" encoding="utf-8"?>
<Properties xmlns="http://schemas.openxmlformats.org/officeDocument/2006/extended-properties" xmlns:vt="http://schemas.openxmlformats.org/officeDocument/2006/docPropsVTypes">
  <TotalTime>0</TotalTime>
  <Words>2962</Words>
  <Application>Microsoft Office PowerPoint</Application>
  <PresentationFormat>Panoramiczny</PresentationFormat>
  <Paragraphs>147</Paragraphs>
  <Slides>48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48</vt:i4>
      </vt:variant>
    </vt:vector>
  </HeadingPairs>
  <TitlesOfParts>
    <vt:vector size="51" baseType="lpstr">
      <vt:lpstr>Arial</vt:lpstr>
      <vt:lpstr>Bierstadt</vt:lpstr>
      <vt:lpstr>BevelVTI</vt:lpstr>
      <vt:lpstr> PRAWO GOSPODAROWANIA NIERUCHOMOŚCIAMI</vt:lpstr>
      <vt:lpstr>Prezentacja programu PowerPoint</vt:lpstr>
      <vt:lpstr>POJĘCIE NIERUCHOMOŚCI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WYŁĄCZENIE STOSOWANIA USTAWY</vt:lpstr>
      <vt:lpstr>Prezentacja programu PowerPoint</vt:lpstr>
      <vt:lpstr>Prezentacja programu PowerPoint</vt:lpstr>
      <vt:lpstr>Prezentacja programu PowerPoint</vt:lpstr>
      <vt:lpstr>USTAWA O DZIAŁACH ADMINISTRACJI RZĄDOWEJ</vt:lpstr>
      <vt:lpstr>Prezentacja programu PowerPoint</vt:lpstr>
      <vt:lpstr>EWIDENCJA GRUNTÓW I BUDYNKÓW</vt:lpstr>
      <vt:lpstr>Prezentacja programu PowerPoint</vt:lpstr>
      <vt:lpstr>Prezentacja programu PowerPoint</vt:lpstr>
      <vt:lpstr>Prezentacja programu PowerPoint</vt:lpstr>
      <vt:lpstr>ZASADY PRAWIDŁOWEJ GOSPODARKI</vt:lpstr>
      <vt:lpstr>Prezentacja programu PowerPoint</vt:lpstr>
      <vt:lpstr>Prezentacja programu PowerPoint</vt:lpstr>
      <vt:lpstr>ZASOBY NIERUCHOMOŚCI</vt:lpstr>
      <vt:lpstr>PODZIAŁ GEODEZYJNY NIERUCHOMOŚCI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SCALANIE I PODZIAŁ NIERUCHOMOŚCI</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Karina Pilarz</dc:creator>
  <cp:lastModifiedBy>Karina Pilarz</cp:lastModifiedBy>
  <cp:revision>13</cp:revision>
  <dcterms:created xsi:type="dcterms:W3CDTF">2024-09-27T07:15:32Z</dcterms:created>
  <dcterms:modified xsi:type="dcterms:W3CDTF">2024-11-18T13:46:30Z</dcterms:modified>
</cp:coreProperties>
</file>