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9" r:id="rId6"/>
    <p:sldId id="260" r:id="rId7"/>
    <p:sldId id="263" r:id="rId8"/>
    <p:sldId id="265" r:id="rId9"/>
    <p:sldId id="266" r:id="rId10"/>
    <p:sldId id="261" r:id="rId11"/>
    <p:sldId id="262" r:id="rId12"/>
    <p:sldId id="264"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84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9182C0-0901-4F43-BA6C-8143C532E854}"/>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US"/>
          </a:p>
        </p:txBody>
      </p:sp>
      <p:sp>
        <p:nvSpPr>
          <p:cNvPr id="3" name="Podtytuł 2">
            <a:extLst>
              <a:ext uri="{FF2B5EF4-FFF2-40B4-BE49-F238E27FC236}">
                <a16:creationId xmlns:a16="http://schemas.microsoft.com/office/drawing/2014/main" id="{A6382659-B214-4917-94FC-FF80C62DA8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a:p>
        </p:txBody>
      </p:sp>
      <p:sp>
        <p:nvSpPr>
          <p:cNvPr id="4" name="Symbol zastępczy daty 3">
            <a:extLst>
              <a:ext uri="{FF2B5EF4-FFF2-40B4-BE49-F238E27FC236}">
                <a16:creationId xmlns:a16="http://schemas.microsoft.com/office/drawing/2014/main" id="{7E8D0ABA-5374-408F-B3C1-2CE00D698ED1}"/>
              </a:ext>
            </a:extLst>
          </p:cNvPr>
          <p:cNvSpPr>
            <a:spLocks noGrp="1"/>
          </p:cNvSpPr>
          <p:nvPr>
            <p:ph type="dt" sz="half" idx="10"/>
          </p:nvPr>
        </p:nvSpPr>
        <p:spPr/>
        <p:txBody>
          <a:bodyPr/>
          <a:lstStyle/>
          <a:p>
            <a:fld id="{A6F7681C-EE26-4CEE-A9A6-86D317C63C66}" type="datetimeFigureOut">
              <a:rPr lang="en-US" smtClean="0"/>
              <a:t>11/9/2023</a:t>
            </a:fld>
            <a:endParaRPr lang="en-US"/>
          </a:p>
        </p:txBody>
      </p:sp>
      <p:sp>
        <p:nvSpPr>
          <p:cNvPr id="5" name="Symbol zastępczy stopki 4">
            <a:extLst>
              <a:ext uri="{FF2B5EF4-FFF2-40B4-BE49-F238E27FC236}">
                <a16:creationId xmlns:a16="http://schemas.microsoft.com/office/drawing/2014/main" id="{EA3E2F70-7ED2-43E3-B304-C61377A6C7CD}"/>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219E9192-A9ED-4B33-BF49-85C5A4BA09CE}"/>
              </a:ext>
            </a:extLst>
          </p:cNvPr>
          <p:cNvSpPr>
            <a:spLocks noGrp="1"/>
          </p:cNvSpPr>
          <p:nvPr>
            <p:ph type="sldNum" sz="quarter" idx="12"/>
          </p:nvPr>
        </p:nvSpPr>
        <p:spPr/>
        <p:txBody>
          <a:bodyPr/>
          <a:lstStyle/>
          <a:p>
            <a:fld id="{1C9EA522-B37F-4006-9B0C-A9DB1733DAE5}" type="slidenum">
              <a:rPr lang="en-US" smtClean="0"/>
              <a:t>‹#›</a:t>
            </a:fld>
            <a:endParaRPr lang="en-US"/>
          </a:p>
        </p:txBody>
      </p:sp>
    </p:spTree>
    <p:extLst>
      <p:ext uri="{BB962C8B-B14F-4D97-AF65-F5344CB8AC3E}">
        <p14:creationId xmlns:p14="http://schemas.microsoft.com/office/powerpoint/2010/main" val="1058383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82400A-458A-407C-9741-4A303538C298}"/>
              </a:ext>
            </a:extLst>
          </p:cNvPr>
          <p:cNvSpPr>
            <a:spLocks noGrp="1"/>
          </p:cNvSpPr>
          <p:nvPr>
            <p:ph type="title"/>
          </p:nvPr>
        </p:nvSpPr>
        <p:spPr/>
        <p:txBody>
          <a:bodyPr/>
          <a:lstStyle/>
          <a:p>
            <a:r>
              <a:rPr lang="pl-PL"/>
              <a:t>Kliknij, aby edytować styl</a:t>
            </a:r>
            <a:endParaRPr lang="en-US"/>
          </a:p>
        </p:txBody>
      </p:sp>
      <p:sp>
        <p:nvSpPr>
          <p:cNvPr id="3" name="Symbol zastępczy tytułu pionowego 2">
            <a:extLst>
              <a:ext uri="{FF2B5EF4-FFF2-40B4-BE49-F238E27FC236}">
                <a16:creationId xmlns:a16="http://schemas.microsoft.com/office/drawing/2014/main" id="{CEAE16D8-9B26-4A1E-9738-9A35F4D2EC30}"/>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10C402E4-F7B3-4567-B593-83993F83AAD4}"/>
              </a:ext>
            </a:extLst>
          </p:cNvPr>
          <p:cNvSpPr>
            <a:spLocks noGrp="1"/>
          </p:cNvSpPr>
          <p:nvPr>
            <p:ph type="dt" sz="half" idx="10"/>
          </p:nvPr>
        </p:nvSpPr>
        <p:spPr/>
        <p:txBody>
          <a:bodyPr/>
          <a:lstStyle/>
          <a:p>
            <a:fld id="{A6F7681C-EE26-4CEE-A9A6-86D317C63C66}" type="datetimeFigureOut">
              <a:rPr lang="en-US" smtClean="0"/>
              <a:t>11/9/2023</a:t>
            </a:fld>
            <a:endParaRPr lang="en-US"/>
          </a:p>
        </p:txBody>
      </p:sp>
      <p:sp>
        <p:nvSpPr>
          <p:cNvPr id="5" name="Symbol zastępczy stopki 4">
            <a:extLst>
              <a:ext uri="{FF2B5EF4-FFF2-40B4-BE49-F238E27FC236}">
                <a16:creationId xmlns:a16="http://schemas.microsoft.com/office/drawing/2014/main" id="{3FBCF7C6-1CBE-4263-8BA3-09927E536CBE}"/>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EFD0267E-FD04-4D33-B49F-C3936B3174AB}"/>
              </a:ext>
            </a:extLst>
          </p:cNvPr>
          <p:cNvSpPr>
            <a:spLocks noGrp="1"/>
          </p:cNvSpPr>
          <p:nvPr>
            <p:ph type="sldNum" sz="quarter" idx="12"/>
          </p:nvPr>
        </p:nvSpPr>
        <p:spPr/>
        <p:txBody>
          <a:bodyPr/>
          <a:lstStyle/>
          <a:p>
            <a:fld id="{1C9EA522-B37F-4006-9B0C-A9DB1733DAE5}" type="slidenum">
              <a:rPr lang="en-US" smtClean="0"/>
              <a:t>‹#›</a:t>
            </a:fld>
            <a:endParaRPr lang="en-US"/>
          </a:p>
        </p:txBody>
      </p:sp>
    </p:spTree>
    <p:extLst>
      <p:ext uri="{BB962C8B-B14F-4D97-AF65-F5344CB8AC3E}">
        <p14:creationId xmlns:p14="http://schemas.microsoft.com/office/powerpoint/2010/main" val="158706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D51B03AE-A782-4F93-B9C6-4506FACDF715}"/>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US"/>
          </a:p>
        </p:txBody>
      </p:sp>
      <p:sp>
        <p:nvSpPr>
          <p:cNvPr id="3" name="Symbol zastępczy tytułu pionowego 2">
            <a:extLst>
              <a:ext uri="{FF2B5EF4-FFF2-40B4-BE49-F238E27FC236}">
                <a16:creationId xmlns:a16="http://schemas.microsoft.com/office/drawing/2014/main" id="{E72B114E-C34A-451C-80EA-ED0B8FBDA9DF}"/>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471D5B61-8F25-47AD-A1E4-C4DDCFFEB3F9}"/>
              </a:ext>
            </a:extLst>
          </p:cNvPr>
          <p:cNvSpPr>
            <a:spLocks noGrp="1"/>
          </p:cNvSpPr>
          <p:nvPr>
            <p:ph type="dt" sz="half" idx="10"/>
          </p:nvPr>
        </p:nvSpPr>
        <p:spPr/>
        <p:txBody>
          <a:bodyPr/>
          <a:lstStyle/>
          <a:p>
            <a:fld id="{A6F7681C-EE26-4CEE-A9A6-86D317C63C66}" type="datetimeFigureOut">
              <a:rPr lang="en-US" smtClean="0"/>
              <a:t>11/9/2023</a:t>
            </a:fld>
            <a:endParaRPr lang="en-US"/>
          </a:p>
        </p:txBody>
      </p:sp>
      <p:sp>
        <p:nvSpPr>
          <p:cNvPr id="5" name="Symbol zastępczy stopki 4">
            <a:extLst>
              <a:ext uri="{FF2B5EF4-FFF2-40B4-BE49-F238E27FC236}">
                <a16:creationId xmlns:a16="http://schemas.microsoft.com/office/drawing/2014/main" id="{C50BAC22-5FB3-4345-8A69-438D67989708}"/>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F8EC33B8-306F-4C94-8159-A5A88B65581E}"/>
              </a:ext>
            </a:extLst>
          </p:cNvPr>
          <p:cNvSpPr>
            <a:spLocks noGrp="1"/>
          </p:cNvSpPr>
          <p:nvPr>
            <p:ph type="sldNum" sz="quarter" idx="12"/>
          </p:nvPr>
        </p:nvSpPr>
        <p:spPr/>
        <p:txBody>
          <a:bodyPr/>
          <a:lstStyle/>
          <a:p>
            <a:fld id="{1C9EA522-B37F-4006-9B0C-A9DB1733DAE5}" type="slidenum">
              <a:rPr lang="en-US" smtClean="0"/>
              <a:t>‹#›</a:t>
            </a:fld>
            <a:endParaRPr lang="en-US"/>
          </a:p>
        </p:txBody>
      </p:sp>
    </p:spTree>
    <p:extLst>
      <p:ext uri="{BB962C8B-B14F-4D97-AF65-F5344CB8AC3E}">
        <p14:creationId xmlns:p14="http://schemas.microsoft.com/office/powerpoint/2010/main" val="1951270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C5EE59-2FB2-4B38-AF85-D51B5596892A}"/>
              </a:ext>
            </a:extLst>
          </p:cNvPr>
          <p:cNvSpPr>
            <a:spLocks noGrp="1"/>
          </p:cNvSpPr>
          <p:nvPr>
            <p:ph type="title"/>
          </p:nvPr>
        </p:nvSpPr>
        <p:spPr/>
        <p:txBody>
          <a:bodyPr/>
          <a:lstStyle/>
          <a:p>
            <a:r>
              <a:rPr lang="pl-PL"/>
              <a:t>Kliknij, aby edytować styl</a:t>
            </a:r>
            <a:endParaRPr lang="en-US"/>
          </a:p>
        </p:txBody>
      </p:sp>
      <p:sp>
        <p:nvSpPr>
          <p:cNvPr id="3" name="Symbol zastępczy zawartości 2">
            <a:extLst>
              <a:ext uri="{FF2B5EF4-FFF2-40B4-BE49-F238E27FC236}">
                <a16:creationId xmlns:a16="http://schemas.microsoft.com/office/drawing/2014/main" id="{E13BEABD-1622-4520-8A83-41990E253312}"/>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769EA88B-7026-4763-84AB-98E2B6C758FE}"/>
              </a:ext>
            </a:extLst>
          </p:cNvPr>
          <p:cNvSpPr>
            <a:spLocks noGrp="1"/>
          </p:cNvSpPr>
          <p:nvPr>
            <p:ph type="dt" sz="half" idx="10"/>
          </p:nvPr>
        </p:nvSpPr>
        <p:spPr/>
        <p:txBody>
          <a:bodyPr/>
          <a:lstStyle/>
          <a:p>
            <a:fld id="{A6F7681C-EE26-4CEE-A9A6-86D317C63C66}" type="datetimeFigureOut">
              <a:rPr lang="en-US" smtClean="0"/>
              <a:t>11/9/2023</a:t>
            </a:fld>
            <a:endParaRPr lang="en-US"/>
          </a:p>
        </p:txBody>
      </p:sp>
      <p:sp>
        <p:nvSpPr>
          <p:cNvPr id="5" name="Symbol zastępczy stopki 4">
            <a:extLst>
              <a:ext uri="{FF2B5EF4-FFF2-40B4-BE49-F238E27FC236}">
                <a16:creationId xmlns:a16="http://schemas.microsoft.com/office/drawing/2014/main" id="{34BD363F-B235-4604-8D5D-441EBC7B74EE}"/>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C2BFFA0D-2BF3-47F6-85B5-907839C89990}"/>
              </a:ext>
            </a:extLst>
          </p:cNvPr>
          <p:cNvSpPr>
            <a:spLocks noGrp="1"/>
          </p:cNvSpPr>
          <p:nvPr>
            <p:ph type="sldNum" sz="quarter" idx="12"/>
          </p:nvPr>
        </p:nvSpPr>
        <p:spPr/>
        <p:txBody>
          <a:bodyPr/>
          <a:lstStyle/>
          <a:p>
            <a:fld id="{1C9EA522-B37F-4006-9B0C-A9DB1733DAE5}" type="slidenum">
              <a:rPr lang="en-US" smtClean="0"/>
              <a:t>‹#›</a:t>
            </a:fld>
            <a:endParaRPr lang="en-US"/>
          </a:p>
        </p:txBody>
      </p:sp>
    </p:spTree>
    <p:extLst>
      <p:ext uri="{BB962C8B-B14F-4D97-AF65-F5344CB8AC3E}">
        <p14:creationId xmlns:p14="http://schemas.microsoft.com/office/powerpoint/2010/main" val="4279405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298933-4322-458B-8C47-A7C5E3860241}"/>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US"/>
          </a:p>
        </p:txBody>
      </p:sp>
      <p:sp>
        <p:nvSpPr>
          <p:cNvPr id="3" name="Symbol zastępczy tekstu 2">
            <a:extLst>
              <a:ext uri="{FF2B5EF4-FFF2-40B4-BE49-F238E27FC236}">
                <a16:creationId xmlns:a16="http://schemas.microsoft.com/office/drawing/2014/main" id="{5D898CEA-1799-43F6-9AD4-BF83B52F8C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E33EB0AF-1C7B-45EF-9CA7-D4148A4830A0}"/>
              </a:ext>
            </a:extLst>
          </p:cNvPr>
          <p:cNvSpPr>
            <a:spLocks noGrp="1"/>
          </p:cNvSpPr>
          <p:nvPr>
            <p:ph type="dt" sz="half" idx="10"/>
          </p:nvPr>
        </p:nvSpPr>
        <p:spPr/>
        <p:txBody>
          <a:bodyPr/>
          <a:lstStyle/>
          <a:p>
            <a:fld id="{A6F7681C-EE26-4CEE-A9A6-86D317C63C66}" type="datetimeFigureOut">
              <a:rPr lang="en-US" smtClean="0"/>
              <a:t>11/9/2023</a:t>
            </a:fld>
            <a:endParaRPr lang="en-US"/>
          </a:p>
        </p:txBody>
      </p:sp>
      <p:sp>
        <p:nvSpPr>
          <p:cNvPr id="5" name="Symbol zastępczy stopki 4">
            <a:extLst>
              <a:ext uri="{FF2B5EF4-FFF2-40B4-BE49-F238E27FC236}">
                <a16:creationId xmlns:a16="http://schemas.microsoft.com/office/drawing/2014/main" id="{84803051-F9D9-4F68-87FC-607F08866D39}"/>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4BB49823-A0A5-40F4-A332-E5B1EAEFACF7}"/>
              </a:ext>
            </a:extLst>
          </p:cNvPr>
          <p:cNvSpPr>
            <a:spLocks noGrp="1"/>
          </p:cNvSpPr>
          <p:nvPr>
            <p:ph type="sldNum" sz="quarter" idx="12"/>
          </p:nvPr>
        </p:nvSpPr>
        <p:spPr/>
        <p:txBody>
          <a:bodyPr/>
          <a:lstStyle/>
          <a:p>
            <a:fld id="{1C9EA522-B37F-4006-9B0C-A9DB1733DAE5}" type="slidenum">
              <a:rPr lang="en-US" smtClean="0"/>
              <a:t>‹#›</a:t>
            </a:fld>
            <a:endParaRPr lang="en-US"/>
          </a:p>
        </p:txBody>
      </p:sp>
    </p:spTree>
    <p:extLst>
      <p:ext uri="{BB962C8B-B14F-4D97-AF65-F5344CB8AC3E}">
        <p14:creationId xmlns:p14="http://schemas.microsoft.com/office/powerpoint/2010/main" val="2497967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C17C3B-C360-4F5D-A8A2-AEA56B7167BB}"/>
              </a:ext>
            </a:extLst>
          </p:cNvPr>
          <p:cNvSpPr>
            <a:spLocks noGrp="1"/>
          </p:cNvSpPr>
          <p:nvPr>
            <p:ph type="title"/>
          </p:nvPr>
        </p:nvSpPr>
        <p:spPr/>
        <p:txBody>
          <a:bodyPr/>
          <a:lstStyle/>
          <a:p>
            <a:r>
              <a:rPr lang="pl-PL"/>
              <a:t>Kliknij, aby edytować styl</a:t>
            </a:r>
            <a:endParaRPr lang="en-US"/>
          </a:p>
        </p:txBody>
      </p:sp>
      <p:sp>
        <p:nvSpPr>
          <p:cNvPr id="3" name="Symbol zastępczy zawartości 2">
            <a:extLst>
              <a:ext uri="{FF2B5EF4-FFF2-40B4-BE49-F238E27FC236}">
                <a16:creationId xmlns:a16="http://schemas.microsoft.com/office/drawing/2014/main" id="{9DA7B81E-79F4-4942-91C9-E95E80C1FC97}"/>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zawartości 3">
            <a:extLst>
              <a:ext uri="{FF2B5EF4-FFF2-40B4-BE49-F238E27FC236}">
                <a16:creationId xmlns:a16="http://schemas.microsoft.com/office/drawing/2014/main" id="{3E3CDF95-0462-4C69-9AB5-B67A79F3A967}"/>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daty 4">
            <a:extLst>
              <a:ext uri="{FF2B5EF4-FFF2-40B4-BE49-F238E27FC236}">
                <a16:creationId xmlns:a16="http://schemas.microsoft.com/office/drawing/2014/main" id="{FD8E8F71-A82C-4179-AEE8-46595B924257}"/>
              </a:ext>
            </a:extLst>
          </p:cNvPr>
          <p:cNvSpPr>
            <a:spLocks noGrp="1"/>
          </p:cNvSpPr>
          <p:nvPr>
            <p:ph type="dt" sz="half" idx="10"/>
          </p:nvPr>
        </p:nvSpPr>
        <p:spPr/>
        <p:txBody>
          <a:bodyPr/>
          <a:lstStyle/>
          <a:p>
            <a:fld id="{A6F7681C-EE26-4CEE-A9A6-86D317C63C66}" type="datetimeFigureOut">
              <a:rPr lang="en-US" smtClean="0"/>
              <a:t>11/9/2023</a:t>
            </a:fld>
            <a:endParaRPr lang="en-US"/>
          </a:p>
        </p:txBody>
      </p:sp>
      <p:sp>
        <p:nvSpPr>
          <p:cNvPr id="6" name="Symbol zastępczy stopki 5">
            <a:extLst>
              <a:ext uri="{FF2B5EF4-FFF2-40B4-BE49-F238E27FC236}">
                <a16:creationId xmlns:a16="http://schemas.microsoft.com/office/drawing/2014/main" id="{87760FC6-7690-42B0-96BD-8EA1BD35552A}"/>
              </a:ext>
            </a:extLst>
          </p:cNvPr>
          <p:cNvSpPr>
            <a:spLocks noGrp="1"/>
          </p:cNvSpPr>
          <p:nvPr>
            <p:ph type="ftr" sz="quarter" idx="11"/>
          </p:nvPr>
        </p:nvSpPr>
        <p:spPr/>
        <p:txBody>
          <a:bodyPr/>
          <a:lstStyle/>
          <a:p>
            <a:endParaRPr lang="en-US"/>
          </a:p>
        </p:txBody>
      </p:sp>
      <p:sp>
        <p:nvSpPr>
          <p:cNvPr id="7" name="Symbol zastępczy numeru slajdu 6">
            <a:extLst>
              <a:ext uri="{FF2B5EF4-FFF2-40B4-BE49-F238E27FC236}">
                <a16:creationId xmlns:a16="http://schemas.microsoft.com/office/drawing/2014/main" id="{CC36E674-B06F-4177-955B-53B0CBEF2792}"/>
              </a:ext>
            </a:extLst>
          </p:cNvPr>
          <p:cNvSpPr>
            <a:spLocks noGrp="1"/>
          </p:cNvSpPr>
          <p:nvPr>
            <p:ph type="sldNum" sz="quarter" idx="12"/>
          </p:nvPr>
        </p:nvSpPr>
        <p:spPr/>
        <p:txBody>
          <a:bodyPr/>
          <a:lstStyle/>
          <a:p>
            <a:fld id="{1C9EA522-B37F-4006-9B0C-A9DB1733DAE5}" type="slidenum">
              <a:rPr lang="en-US" smtClean="0"/>
              <a:t>‹#›</a:t>
            </a:fld>
            <a:endParaRPr lang="en-US"/>
          </a:p>
        </p:txBody>
      </p:sp>
    </p:spTree>
    <p:extLst>
      <p:ext uri="{BB962C8B-B14F-4D97-AF65-F5344CB8AC3E}">
        <p14:creationId xmlns:p14="http://schemas.microsoft.com/office/powerpoint/2010/main" val="2467426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63CEF5-4EBE-4BB7-8B6B-F66B6C6E5EA0}"/>
              </a:ext>
            </a:extLst>
          </p:cNvPr>
          <p:cNvSpPr>
            <a:spLocks noGrp="1"/>
          </p:cNvSpPr>
          <p:nvPr>
            <p:ph type="title"/>
          </p:nvPr>
        </p:nvSpPr>
        <p:spPr>
          <a:xfrm>
            <a:off x="839788" y="365125"/>
            <a:ext cx="10515600" cy="1325563"/>
          </a:xfrm>
        </p:spPr>
        <p:txBody>
          <a:bodyPr/>
          <a:lstStyle/>
          <a:p>
            <a:r>
              <a:rPr lang="pl-PL"/>
              <a:t>Kliknij, aby edytować styl</a:t>
            </a:r>
            <a:endParaRPr lang="en-US"/>
          </a:p>
        </p:txBody>
      </p:sp>
      <p:sp>
        <p:nvSpPr>
          <p:cNvPr id="3" name="Symbol zastępczy tekstu 2">
            <a:extLst>
              <a:ext uri="{FF2B5EF4-FFF2-40B4-BE49-F238E27FC236}">
                <a16:creationId xmlns:a16="http://schemas.microsoft.com/office/drawing/2014/main" id="{03673C11-39A4-4A4C-919E-FDDECE3A3F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0F3579F3-F220-4155-BC8F-182E121955EC}"/>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tekstu 4">
            <a:extLst>
              <a:ext uri="{FF2B5EF4-FFF2-40B4-BE49-F238E27FC236}">
                <a16:creationId xmlns:a16="http://schemas.microsoft.com/office/drawing/2014/main" id="{A3601F91-EA77-413E-84B4-289B8DFF9F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5D2A6E54-3E4E-423E-9F0E-55D4EB353BAA}"/>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Symbol zastępczy daty 6">
            <a:extLst>
              <a:ext uri="{FF2B5EF4-FFF2-40B4-BE49-F238E27FC236}">
                <a16:creationId xmlns:a16="http://schemas.microsoft.com/office/drawing/2014/main" id="{F08D8E9E-20DE-40AD-B1C4-67ED2855D0BA}"/>
              </a:ext>
            </a:extLst>
          </p:cNvPr>
          <p:cNvSpPr>
            <a:spLocks noGrp="1"/>
          </p:cNvSpPr>
          <p:nvPr>
            <p:ph type="dt" sz="half" idx="10"/>
          </p:nvPr>
        </p:nvSpPr>
        <p:spPr/>
        <p:txBody>
          <a:bodyPr/>
          <a:lstStyle/>
          <a:p>
            <a:fld id="{A6F7681C-EE26-4CEE-A9A6-86D317C63C66}" type="datetimeFigureOut">
              <a:rPr lang="en-US" smtClean="0"/>
              <a:t>11/9/2023</a:t>
            </a:fld>
            <a:endParaRPr lang="en-US"/>
          </a:p>
        </p:txBody>
      </p:sp>
      <p:sp>
        <p:nvSpPr>
          <p:cNvPr id="8" name="Symbol zastępczy stopki 7">
            <a:extLst>
              <a:ext uri="{FF2B5EF4-FFF2-40B4-BE49-F238E27FC236}">
                <a16:creationId xmlns:a16="http://schemas.microsoft.com/office/drawing/2014/main" id="{1A8F86F1-C0EA-44F1-9431-E37689A287C5}"/>
              </a:ext>
            </a:extLst>
          </p:cNvPr>
          <p:cNvSpPr>
            <a:spLocks noGrp="1"/>
          </p:cNvSpPr>
          <p:nvPr>
            <p:ph type="ftr" sz="quarter" idx="11"/>
          </p:nvPr>
        </p:nvSpPr>
        <p:spPr/>
        <p:txBody>
          <a:bodyPr/>
          <a:lstStyle/>
          <a:p>
            <a:endParaRPr lang="en-US"/>
          </a:p>
        </p:txBody>
      </p:sp>
      <p:sp>
        <p:nvSpPr>
          <p:cNvPr id="9" name="Symbol zastępczy numeru slajdu 8">
            <a:extLst>
              <a:ext uri="{FF2B5EF4-FFF2-40B4-BE49-F238E27FC236}">
                <a16:creationId xmlns:a16="http://schemas.microsoft.com/office/drawing/2014/main" id="{D6BE43FC-8E15-423D-B1DF-7F2EC7A59B91}"/>
              </a:ext>
            </a:extLst>
          </p:cNvPr>
          <p:cNvSpPr>
            <a:spLocks noGrp="1"/>
          </p:cNvSpPr>
          <p:nvPr>
            <p:ph type="sldNum" sz="quarter" idx="12"/>
          </p:nvPr>
        </p:nvSpPr>
        <p:spPr/>
        <p:txBody>
          <a:bodyPr/>
          <a:lstStyle/>
          <a:p>
            <a:fld id="{1C9EA522-B37F-4006-9B0C-A9DB1733DAE5}" type="slidenum">
              <a:rPr lang="en-US" smtClean="0"/>
              <a:t>‹#›</a:t>
            </a:fld>
            <a:endParaRPr lang="en-US"/>
          </a:p>
        </p:txBody>
      </p:sp>
    </p:spTree>
    <p:extLst>
      <p:ext uri="{BB962C8B-B14F-4D97-AF65-F5344CB8AC3E}">
        <p14:creationId xmlns:p14="http://schemas.microsoft.com/office/powerpoint/2010/main" val="2430557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670F58-B858-43F0-A7CF-C64899FB58FD}"/>
              </a:ext>
            </a:extLst>
          </p:cNvPr>
          <p:cNvSpPr>
            <a:spLocks noGrp="1"/>
          </p:cNvSpPr>
          <p:nvPr>
            <p:ph type="title"/>
          </p:nvPr>
        </p:nvSpPr>
        <p:spPr/>
        <p:txBody>
          <a:bodyPr/>
          <a:lstStyle/>
          <a:p>
            <a:r>
              <a:rPr lang="pl-PL"/>
              <a:t>Kliknij, aby edytować styl</a:t>
            </a:r>
            <a:endParaRPr lang="en-US"/>
          </a:p>
        </p:txBody>
      </p:sp>
      <p:sp>
        <p:nvSpPr>
          <p:cNvPr id="3" name="Symbol zastępczy daty 2">
            <a:extLst>
              <a:ext uri="{FF2B5EF4-FFF2-40B4-BE49-F238E27FC236}">
                <a16:creationId xmlns:a16="http://schemas.microsoft.com/office/drawing/2014/main" id="{DBEDA7D5-6339-4B6B-A905-27B782436FA9}"/>
              </a:ext>
            </a:extLst>
          </p:cNvPr>
          <p:cNvSpPr>
            <a:spLocks noGrp="1"/>
          </p:cNvSpPr>
          <p:nvPr>
            <p:ph type="dt" sz="half" idx="10"/>
          </p:nvPr>
        </p:nvSpPr>
        <p:spPr/>
        <p:txBody>
          <a:bodyPr/>
          <a:lstStyle/>
          <a:p>
            <a:fld id="{A6F7681C-EE26-4CEE-A9A6-86D317C63C66}" type="datetimeFigureOut">
              <a:rPr lang="en-US" smtClean="0"/>
              <a:t>11/9/2023</a:t>
            </a:fld>
            <a:endParaRPr lang="en-US"/>
          </a:p>
        </p:txBody>
      </p:sp>
      <p:sp>
        <p:nvSpPr>
          <p:cNvPr id="4" name="Symbol zastępczy stopki 3">
            <a:extLst>
              <a:ext uri="{FF2B5EF4-FFF2-40B4-BE49-F238E27FC236}">
                <a16:creationId xmlns:a16="http://schemas.microsoft.com/office/drawing/2014/main" id="{EA09A16B-930B-4A55-947C-81E436A50E03}"/>
              </a:ext>
            </a:extLst>
          </p:cNvPr>
          <p:cNvSpPr>
            <a:spLocks noGrp="1"/>
          </p:cNvSpPr>
          <p:nvPr>
            <p:ph type="ftr" sz="quarter" idx="11"/>
          </p:nvPr>
        </p:nvSpPr>
        <p:spPr/>
        <p:txBody>
          <a:bodyPr/>
          <a:lstStyle/>
          <a:p>
            <a:endParaRPr lang="en-US"/>
          </a:p>
        </p:txBody>
      </p:sp>
      <p:sp>
        <p:nvSpPr>
          <p:cNvPr id="5" name="Symbol zastępczy numeru slajdu 4">
            <a:extLst>
              <a:ext uri="{FF2B5EF4-FFF2-40B4-BE49-F238E27FC236}">
                <a16:creationId xmlns:a16="http://schemas.microsoft.com/office/drawing/2014/main" id="{C34A9B66-7A18-4FB7-B441-51D8E7F34095}"/>
              </a:ext>
            </a:extLst>
          </p:cNvPr>
          <p:cNvSpPr>
            <a:spLocks noGrp="1"/>
          </p:cNvSpPr>
          <p:nvPr>
            <p:ph type="sldNum" sz="quarter" idx="12"/>
          </p:nvPr>
        </p:nvSpPr>
        <p:spPr/>
        <p:txBody>
          <a:bodyPr/>
          <a:lstStyle/>
          <a:p>
            <a:fld id="{1C9EA522-B37F-4006-9B0C-A9DB1733DAE5}" type="slidenum">
              <a:rPr lang="en-US" smtClean="0"/>
              <a:t>‹#›</a:t>
            </a:fld>
            <a:endParaRPr lang="en-US"/>
          </a:p>
        </p:txBody>
      </p:sp>
    </p:spTree>
    <p:extLst>
      <p:ext uri="{BB962C8B-B14F-4D97-AF65-F5344CB8AC3E}">
        <p14:creationId xmlns:p14="http://schemas.microsoft.com/office/powerpoint/2010/main" val="3676453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FB8C917-05A2-4075-A4BE-D1A401F485A2}"/>
              </a:ext>
            </a:extLst>
          </p:cNvPr>
          <p:cNvSpPr>
            <a:spLocks noGrp="1"/>
          </p:cNvSpPr>
          <p:nvPr>
            <p:ph type="dt" sz="half" idx="10"/>
          </p:nvPr>
        </p:nvSpPr>
        <p:spPr/>
        <p:txBody>
          <a:bodyPr/>
          <a:lstStyle/>
          <a:p>
            <a:fld id="{A6F7681C-EE26-4CEE-A9A6-86D317C63C66}" type="datetimeFigureOut">
              <a:rPr lang="en-US" smtClean="0"/>
              <a:t>11/9/2023</a:t>
            </a:fld>
            <a:endParaRPr lang="en-US"/>
          </a:p>
        </p:txBody>
      </p:sp>
      <p:sp>
        <p:nvSpPr>
          <p:cNvPr id="3" name="Symbol zastępczy stopki 2">
            <a:extLst>
              <a:ext uri="{FF2B5EF4-FFF2-40B4-BE49-F238E27FC236}">
                <a16:creationId xmlns:a16="http://schemas.microsoft.com/office/drawing/2014/main" id="{E3961BEB-6C55-46EA-84C0-94F38114CF7F}"/>
              </a:ext>
            </a:extLst>
          </p:cNvPr>
          <p:cNvSpPr>
            <a:spLocks noGrp="1"/>
          </p:cNvSpPr>
          <p:nvPr>
            <p:ph type="ftr" sz="quarter" idx="11"/>
          </p:nvPr>
        </p:nvSpPr>
        <p:spPr/>
        <p:txBody>
          <a:bodyPr/>
          <a:lstStyle/>
          <a:p>
            <a:endParaRPr lang="en-US"/>
          </a:p>
        </p:txBody>
      </p:sp>
      <p:sp>
        <p:nvSpPr>
          <p:cNvPr id="4" name="Symbol zastępczy numeru slajdu 3">
            <a:extLst>
              <a:ext uri="{FF2B5EF4-FFF2-40B4-BE49-F238E27FC236}">
                <a16:creationId xmlns:a16="http://schemas.microsoft.com/office/drawing/2014/main" id="{694DFF8C-4934-4CD5-AB65-384F5901C1CE}"/>
              </a:ext>
            </a:extLst>
          </p:cNvPr>
          <p:cNvSpPr>
            <a:spLocks noGrp="1"/>
          </p:cNvSpPr>
          <p:nvPr>
            <p:ph type="sldNum" sz="quarter" idx="12"/>
          </p:nvPr>
        </p:nvSpPr>
        <p:spPr/>
        <p:txBody>
          <a:bodyPr/>
          <a:lstStyle/>
          <a:p>
            <a:fld id="{1C9EA522-B37F-4006-9B0C-A9DB1733DAE5}" type="slidenum">
              <a:rPr lang="en-US" smtClean="0"/>
              <a:t>‹#›</a:t>
            </a:fld>
            <a:endParaRPr lang="en-US"/>
          </a:p>
        </p:txBody>
      </p:sp>
    </p:spTree>
    <p:extLst>
      <p:ext uri="{BB962C8B-B14F-4D97-AF65-F5344CB8AC3E}">
        <p14:creationId xmlns:p14="http://schemas.microsoft.com/office/powerpoint/2010/main" val="214525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BFD252-4340-412D-AD0E-FD23A3A0CB2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a:p>
        </p:txBody>
      </p:sp>
      <p:sp>
        <p:nvSpPr>
          <p:cNvPr id="3" name="Symbol zastępczy zawartości 2">
            <a:extLst>
              <a:ext uri="{FF2B5EF4-FFF2-40B4-BE49-F238E27FC236}">
                <a16:creationId xmlns:a16="http://schemas.microsoft.com/office/drawing/2014/main" id="{4AC500DD-07C9-4610-B3ED-F0470B2EF6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tekstu 3">
            <a:extLst>
              <a:ext uri="{FF2B5EF4-FFF2-40B4-BE49-F238E27FC236}">
                <a16:creationId xmlns:a16="http://schemas.microsoft.com/office/drawing/2014/main" id="{542AC114-3EFC-48E0-A02C-0B15041F0A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B13DDAE-ED2C-41B1-AA4E-A0EF4A743B52}"/>
              </a:ext>
            </a:extLst>
          </p:cNvPr>
          <p:cNvSpPr>
            <a:spLocks noGrp="1"/>
          </p:cNvSpPr>
          <p:nvPr>
            <p:ph type="dt" sz="half" idx="10"/>
          </p:nvPr>
        </p:nvSpPr>
        <p:spPr/>
        <p:txBody>
          <a:bodyPr/>
          <a:lstStyle/>
          <a:p>
            <a:fld id="{A6F7681C-EE26-4CEE-A9A6-86D317C63C66}" type="datetimeFigureOut">
              <a:rPr lang="en-US" smtClean="0"/>
              <a:t>11/9/2023</a:t>
            </a:fld>
            <a:endParaRPr lang="en-US"/>
          </a:p>
        </p:txBody>
      </p:sp>
      <p:sp>
        <p:nvSpPr>
          <p:cNvPr id="6" name="Symbol zastępczy stopki 5">
            <a:extLst>
              <a:ext uri="{FF2B5EF4-FFF2-40B4-BE49-F238E27FC236}">
                <a16:creationId xmlns:a16="http://schemas.microsoft.com/office/drawing/2014/main" id="{F119660A-F5A8-4F82-BCCE-B0C37D7412A0}"/>
              </a:ext>
            </a:extLst>
          </p:cNvPr>
          <p:cNvSpPr>
            <a:spLocks noGrp="1"/>
          </p:cNvSpPr>
          <p:nvPr>
            <p:ph type="ftr" sz="quarter" idx="11"/>
          </p:nvPr>
        </p:nvSpPr>
        <p:spPr/>
        <p:txBody>
          <a:bodyPr/>
          <a:lstStyle/>
          <a:p>
            <a:endParaRPr lang="en-US"/>
          </a:p>
        </p:txBody>
      </p:sp>
      <p:sp>
        <p:nvSpPr>
          <p:cNvPr id="7" name="Symbol zastępczy numeru slajdu 6">
            <a:extLst>
              <a:ext uri="{FF2B5EF4-FFF2-40B4-BE49-F238E27FC236}">
                <a16:creationId xmlns:a16="http://schemas.microsoft.com/office/drawing/2014/main" id="{9BD3554F-A262-4C0E-BD2C-49754044A208}"/>
              </a:ext>
            </a:extLst>
          </p:cNvPr>
          <p:cNvSpPr>
            <a:spLocks noGrp="1"/>
          </p:cNvSpPr>
          <p:nvPr>
            <p:ph type="sldNum" sz="quarter" idx="12"/>
          </p:nvPr>
        </p:nvSpPr>
        <p:spPr/>
        <p:txBody>
          <a:bodyPr/>
          <a:lstStyle/>
          <a:p>
            <a:fld id="{1C9EA522-B37F-4006-9B0C-A9DB1733DAE5}" type="slidenum">
              <a:rPr lang="en-US" smtClean="0"/>
              <a:t>‹#›</a:t>
            </a:fld>
            <a:endParaRPr lang="en-US"/>
          </a:p>
        </p:txBody>
      </p:sp>
    </p:spTree>
    <p:extLst>
      <p:ext uri="{BB962C8B-B14F-4D97-AF65-F5344CB8AC3E}">
        <p14:creationId xmlns:p14="http://schemas.microsoft.com/office/powerpoint/2010/main" val="1750957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AF5C22-1D9D-47CC-8580-DB3DB39A1C0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a:p>
        </p:txBody>
      </p:sp>
      <p:sp>
        <p:nvSpPr>
          <p:cNvPr id="3" name="Symbol zastępczy obrazu 2">
            <a:extLst>
              <a:ext uri="{FF2B5EF4-FFF2-40B4-BE49-F238E27FC236}">
                <a16:creationId xmlns:a16="http://schemas.microsoft.com/office/drawing/2014/main" id="{1C438229-79F6-46B0-B6FD-A15385FBDB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ymbol zastępczy tekstu 3">
            <a:extLst>
              <a:ext uri="{FF2B5EF4-FFF2-40B4-BE49-F238E27FC236}">
                <a16:creationId xmlns:a16="http://schemas.microsoft.com/office/drawing/2014/main" id="{8D0BC166-6722-418E-BC42-3B613C666B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D3A65F3-1137-4420-949A-04D930A5E1F3}"/>
              </a:ext>
            </a:extLst>
          </p:cNvPr>
          <p:cNvSpPr>
            <a:spLocks noGrp="1"/>
          </p:cNvSpPr>
          <p:nvPr>
            <p:ph type="dt" sz="half" idx="10"/>
          </p:nvPr>
        </p:nvSpPr>
        <p:spPr/>
        <p:txBody>
          <a:bodyPr/>
          <a:lstStyle/>
          <a:p>
            <a:fld id="{A6F7681C-EE26-4CEE-A9A6-86D317C63C66}" type="datetimeFigureOut">
              <a:rPr lang="en-US" smtClean="0"/>
              <a:t>11/9/2023</a:t>
            </a:fld>
            <a:endParaRPr lang="en-US"/>
          </a:p>
        </p:txBody>
      </p:sp>
      <p:sp>
        <p:nvSpPr>
          <p:cNvPr id="6" name="Symbol zastępczy stopki 5">
            <a:extLst>
              <a:ext uri="{FF2B5EF4-FFF2-40B4-BE49-F238E27FC236}">
                <a16:creationId xmlns:a16="http://schemas.microsoft.com/office/drawing/2014/main" id="{689ED25D-7174-4985-8091-29E40EC475A0}"/>
              </a:ext>
            </a:extLst>
          </p:cNvPr>
          <p:cNvSpPr>
            <a:spLocks noGrp="1"/>
          </p:cNvSpPr>
          <p:nvPr>
            <p:ph type="ftr" sz="quarter" idx="11"/>
          </p:nvPr>
        </p:nvSpPr>
        <p:spPr/>
        <p:txBody>
          <a:bodyPr/>
          <a:lstStyle/>
          <a:p>
            <a:endParaRPr lang="en-US"/>
          </a:p>
        </p:txBody>
      </p:sp>
      <p:sp>
        <p:nvSpPr>
          <p:cNvPr id="7" name="Symbol zastępczy numeru slajdu 6">
            <a:extLst>
              <a:ext uri="{FF2B5EF4-FFF2-40B4-BE49-F238E27FC236}">
                <a16:creationId xmlns:a16="http://schemas.microsoft.com/office/drawing/2014/main" id="{7F0BF5CE-2E85-444C-9746-FC56C4CCBDB2}"/>
              </a:ext>
            </a:extLst>
          </p:cNvPr>
          <p:cNvSpPr>
            <a:spLocks noGrp="1"/>
          </p:cNvSpPr>
          <p:nvPr>
            <p:ph type="sldNum" sz="quarter" idx="12"/>
          </p:nvPr>
        </p:nvSpPr>
        <p:spPr/>
        <p:txBody>
          <a:bodyPr/>
          <a:lstStyle/>
          <a:p>
            <a:fld id="{1C9EA522-B37F-4006-9B0C-A9DB1733DAE5}" type="slidenum">
              <a:rPr lang="en-US" smtClean="0"/>
              <a:t>‹#›</a:t>
            </a:fld>
            <a:endParaRPr lang="en-US"/>
          </a:p>
        </p:txBody>
      </p:sp>
    </p:spTree>
    <p:extLst>
      <p:ext uri="{BB962C8B-B14F-4D97-AF65-F5344CB8AC3E}">
        <p14:creationId xmlns:p14="http://schemas.microsoft.com/office/powerpoint/2010/main" val="2313716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203C00C-3649-4CCD-8E70-11FF563859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a:p>
        </p:txBody>
      </p:sp>
      <p:sp>
        <p:nvSpPr>
          <p:cNvPr id="3" name="Symbol zastępczy tekstu 2">
            <a:extLst>
              <a:ext uri="{FF2B5EF4-FFF2-40B4-BE49-F238E27FC236}">
                <a16:creationId xmlns:a16="http://schemas.microsoft.com/office/drawing/2014/main" id="{E5C445B0-BDC9-4B8B-BA49-8E443E40DE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87124FC0-26E4-4ED4-9FD9-8BAD7D0767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F7681C-EE26-4CEE-A9A6-86D317C63C66}" type="datetimeFigureOut">
              <a:rPr lang="en-US" smtClean="0"/>
              <a:t>11/9/2023</a:t>
            </a:fld>
            <a:endParaRPr lang="en-US"/>
          </a:p>
        </p:txBody>
      </p:sp>
      <p:sp>
        <p:nvSpPr>
          <p:cNvPr id="5" name="Symbol zastępczy stopki 4">
            <a:extLst>
              <a:ext uri="{FF2B5EF4-FFF2-40B4-BE49-F238E27FC236}">
                <a16:creationId xmlns:a16="http://schemas.microsoft.com/office/drawing/2014/main" id="{A6353EA6-1CB5-4953-BACA-0FB2432E84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ymbol zastępczy numeru slajdu 5">
            <a:extLst>
              <a:ext uri="{FF2B5EF4-FFF2-40B4-BE49-F238E27FC236}">
                <a16:creationId xmlns:a16="http://schemas.microsoft.com/office/drawing/2014/main" id="{0E862F8E-6FD8-4D9A-90B5-72B13FBFE4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9EA522-B37F-4006-9B0C-A9DB1733DAE5}" type="slidenum">
              <a:rPr lang="en-US" smtClean="0"/>
              <a:t>‹#›</a:t>
            </a:fld>
            <a:endParaRPr lang="en-US"/>
          </a:p>
        </p:txBody>
      </p:sp>
    </p:spTree>
    <p:extLst>
      <p:ext uri="{BB962C8B-B14F-4D97-AF65-F5344CB8AC3E}">
        <p14:creationId xmlns:p14="http://schemas.microsoft.com/office/powerpoint/2010/main" val="816538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340634-E452-46A1-BA3F-DEAB1CE9613E}"/>
              </a:ext>
            </a:extLst>
          </p:cNvPr>
          <p:cNvSpPr>
            <a:spLocks noGrp="1"/>
          </p:cNvSpPr>
          <p:nvPr>
            <p:ph type="ctrTitle"/>
          </p:nvPr>
        </p:nvSpPr>
        <p:spPr>
          <a:xfrm>
            <a:off x="1524000" y="1122363"/>
            <a:ext cx="9418320" cy="2387600"/>
          </a:xfrm>
        </p:spPr>
        <p:txBody>
          <a:bodyPr/>
          <a:lstStyle/>
          <a:p>
            <a:r>
              <a:rPr lang="pl-PL" dirty="0"/>
              <a:t>Przypisanie sprawstwa skutku </a:t>
            </a:r>
            <a:endParaRPr lang="en-US" dirty="0"/>
          </a:p>
        </p:txBody>
      </p:sp>
      <p:sp>
        <p:nvSpPr>
          <p:cNvPr id="3" name="Podtytuł 2">
            <a:extLst>
              <a:ext uri="{FF2B5EF4-FFF2-40B4-BE49-F238E27FC236}">
                <a16:creationId xmlns:a16="http://schemas.microsoft.com/office/drawing/2014/main" id="{C8D6E5D1-1AED-4B29-8506-1AED239A7FE8}"/>
              </a:ext>
            </a:extLst>
          </p:cNvPr>
          <p:cNvSpPr>
            <a:spLocks noGrp="1"/>
          </p:cNvSpPr>
          <p:nvPr>
            <p:ph type="subTitle" idx="1"/>
          </p:nvPr>
        </p:nvSpPr>
        <p:spPr/>
        <p:txBody>
          <a:bodyPr/>
          <a:lstStyle/>
          <a:p>
            <a:r>
              <a:rPr lang="pl-PL" dirty="0"/>
              <a:t>dr Alicja Limburska</a:t>
            </a:r>
            <a:endParaRPr lang="en-US" dirty="0"/>
          </a:p>
        </p:txBody>
      </p:sp>
    </p:spTree>
    <p:extLst>
      <p:ext uri="{BB962C8B-B14F-4D97-AF65-F5344CB8AC3E}">
        <p14:creationId xmlns:p14="http://schemas.microsoft.com/office/powerpoint/2010/main" val="2264098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B37BDC01-6C75-4B72-AA40-A8DC32314CC5}"/>
              </a:ext>
            </a:extLst>
          </p:cNvPr>
          <p:cNvSpPr txBox="1"/>
          <p:nvPr/>
        </p:nvSpPr>
        <p:spPr>
          <a:xfrm>
            <a:off x="833121" y="843280"/>
            <a:ext cx="10779760" cy="5262979"/>
          </a:xfrm>
          <a:prstGeom prst="rect">
            <a:avLst/>
          </a:prstGeom>
          <a:noFill/>
        </p:spPr>
        <p:txBody>
          <a:bodyPr wrap="square" rtlCol="0">
            <a:spAutoFit/>
          </a:bodyPr>
          <a:lstStyle/>
          <a:p>
            <a:pPr algn="ctr"/>
            <a:r>
              <a:rPr lang="pl-PL" b="1" dirty="0"/>
              <a:t>PODSTAWOWE NEGATYWNE KRYTERIA PRZYPISANIA SKUTKU</a:t>
            </a:r>
          </a:p>
          <a:p>
            <a:endParaRPr lang="pl-PL" dirty="0"/>
          </a:p>
          <a:p>
            <a:r>
              <a:rPr lang="pl-PL" dirty="0"/>
              <a:t>[jeśli kryteria przypisania ujęte są w sposób negatywny, to konieczne jest ich niewystąpienie, ażeby można było przypisać skutek]</a:t>
            </a:r>
          </a:p>
          <a:p>
            <a:endParaRPr lang="pl-PL" dirty="0"/>
          </a:p>
          <a:p>
            <a:pPr marL="342900" indent="-342900">
              <a:spcAft>
                <a:spcPts val="1200"/>
              </a:spcAft>
              <a:buAutoNum type="arabicPeriod"/>
            </a:pPr>
            <a:r>
              <a:rPr lang="pl-PL" b="1" dirty="0"/>
              <a:t>Ryzykowne zachowanie dysponenta dobra </a:t>
            </a:r>
            <a:r>
              <a:rPr lang="pl-PL" sz="1800" dirty="0">
                <a:effectLst/>
                <a:ea typeface="Calibri" panose="020F0502020204030204" pitchFamily="34" charset="0"/>
              </a:rPr>
              <a:t>– dysponent dobra sam podjął obiektywnie nieprawidłowe zachowanie warunkujące powstanie skutku przestępnego (</a:t>
            </a:r>
            <a:r>
              <a:rPr lang="pl-PL" sz="1800" dirty="0" err="1">
                <a:effectLst/>
                <a:ea typeface="Calibri" panose="020F0502020204030204" pitchFamily="34" charset="0"/>
              </a:rPr>
              <a:t>samonarażenie</a:t>
            </a:r>
            <a:r>
              <a:rPr lang="pl-PL" sz="1800" dirty="0">
                <a:effectLst/>
                <a:ea typeface="Calibri" panose="020F0502020204030204" pitchFamily="34" charset="0"/>
              </a:rPr>
              <a:t> się na niebezpieczeństwo); nie przypisujemy skutku potencjalnemu sprawcy jeżeli:</a:t>
            </a:r>
          </a:p>
          <a:p>
            <a:pPr algn="just">
              <a:spcAft>
                <a:spcPts val="800"/>
              </a:spcAft>
            </a:pPr>
            <a:r>
              <a:rPr lang="pl-PL" sz="1800" dirty="0">
                <a:effectLst/>
                <a:ea typeface="Calibri" panose="020F0502020204030204" pitchFamily="34" charset="0"/>
                <a:cs typeface="Times New Roman" panose="02020603050405020304" pitchFamily="18" charset="0"/>
              </a:rPr>
              <a:t>a) niebezpieczeństwo zostało najpierw stworzone nadmiernie ryzykownym zachowaniem potencjalnego sprawcy, a pokrzywdzony miał obiektywną możliwość jego rozpoznania oraz zareagowania w sposób adekwatny, jednak mimo to sam podjął zachowanie niebezpieczne</a:t>
            </a:r>
            <a:endParaRPr lang="en-US" sz="1800" dirty="0">
              <a:effectLst/>
              <a:ea typeface="Calibri" panose="020F0502020204030204" pitchFamily="34" charset="0"/>
              <a:cs typeface="Times New Roman" panose="02020603050405020304" pitchFamily="18" charset="0"/>
            </a:endParaRPr>
          </a:p>
          <a:p>
            <a:pPr algn="just">
              <a:spcAft>
                <a:spcPts val="800"/>
              </a:spcAft>
            </a:pPr>
            <a:r>
              <a:rPr lang="pl-PL" sz="1800" dirty="0">
                <a:effectLst/>
                <a:ea typeface="Calibri" panose="020F0502020204030204" pitchFamily="34" charset="0"/>
                <a:cs typeface="Times New Roman" panose="02020603050405020304" pitchFamily="18" charset="0"/>
              </a:rPr>
              <a:t>b) charakter i stopień obiektywnie nieprawidłowego zachowania pokrzywdzonego pozwala na wniosek, że w porównaniu z naruszeniem reguł przez potencjalnego sprawcę, w skutku urzeczywistniło się przede wszystkim niebezpieczeństwo związane z zachowaniem pokrzywdzonego</a:t>
            </a:r>
            <a:endParaRPr lang="en-US" sz="1800" dirty="0">
              <a:effectLst/>
              <a:ea typeface="Calibri" panose="020F0502020204030204" pitchFamily="34" charset="0"/>
              <a:cs typeface="Times New Roman" panose="02020603050405020304" pitchFamily="18" charset="0"/>
            </a:endParaRPr>
          </a:p>
          <a:p>
            <a:pPr algn="just">
              <a:spcAft>
                <a:spcPts val="800"/>
              </a:spcAft>
            </a:pPr>
            <a:r>
              <a:rPr lang="pl-PL" sz="1800" dirty="0">
                <a:effectLst/>
                <a:ea typeface="Calibri" panose="020F0502020204030204" pitchFamily="34" charset="0"/>
                <a:cs typeface="Times New Roman" panose="02020603050405020304" pitchFamily="18" charset="0"/>
              </a:rPr>
              <a:t>c) przejęcie ryzyka przez pokrzywdzonego poprzez nakłanianie potencjalnego sprawcy do ryzykownego zachowania</a:t>
            </a:r>
            <a:endParaRPr lang="pl-PL" sz="1800" dirty="0">
              <a:effectLst/>
              <a:ea typeface="Calibri" panose="020F0502020204030204" pitchFamily="34" charset="0"/>
            </a:endParaRPr>
          </a:p>
          <a:p>
            <a:pPr marL="342900" indent="-342900">
              <a:buAutoNum type="arabicPeriod"/>
            </a:pPr>
            <a:endParaRPr lang="en-US" dirty="0"/>
          </a:p>
        </p:txBody>
      </p:sp>
    </p:spTree>
    <p:extLst>
      <p:ext uri="{BB962C8B-B14F-4D97-AF65-F5344CB8AC3E}">
        <p14:creationId xmlns:p14="http://schemas.microsoft.com/office/powerpoint/2010/main" val="2411747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6F411ED0-E93C-4066-BC29-6C290E3E9E77}"/>
              </a:ext>
            </a:extLst>
          </p:cNvPr>
          <p:cNvSpPr txBox="1"/>
          <p:nvPr/>
        </p:nvSpPr>
        <p:spPr>
          <a:xfrm>
            <a:off x="863600" y="1704017"/>
            <a:ext cx="10464800" cy="1200329"/>
          </a:xfrm>
          <a:prstGeom prst="rect">
            <a:avLst/>
          </a:prstGeom>
          <a:noFill/>
        </p:spPr>
        <p:txBody>
          <a:bodyPr wrap="square">
            <a:spAutoFit/>
          </a:bodyPr>
          <a:lstStyle/>
          <a:p>
            <a:pPr algn="just">
              <a:spcBef>
                <a:spcPts val="600"/>
              </a:spcBef>
              <a:spcAft>
                <a:spcPts val="800"/>
              </a:spcAft>
            </a:pPr>
            <a:r>
              <a:rPr lang="pl-PL" sz="1800" dirty="0">
                <a:effectLst/>
                <a:ea typeface="Calibri" panose="020F0502020204030204" pitchFamily="34" charset="0"/>
                <a:cs typeface="Times New Roman" panose="02020603050405020304" pitchFamily="18" charset="0"/>
              </a:rPr>
              <a:t>2. </a:t>
            </a:r>
            <a:r>
              <a:rPr lang="pl-PL" sz="1800" b="1" dirty="0">
                <a:effectLst/>
                <a:ea typeface="Calibri" panose="020F0502020204030204" pitchFamily="34" charset="0"/>
                <a:cs typeface="Times New Roman" panose="02020603050405020304" pitchFamily="18" charset="0"/>
              </a:rPr>
              <a:t>Włączenie się do cudzego zakresu odpowiedzialności – </a:t>
            </a:r>
            <a:r>
              <a:rPr lang="pl-PL" sz="1800" dirty="0">
                <a:effectLst/>
                <a:ea typeface="Calibri" panose="020F0502020204030204" pitchFamily="34" charset="0"/>
                <a:cs typeface="Times New Roman" panose="02020603050405020304" pitchFamily="18" charset="0"/>
              </a:rPr>
              <a:t>możliwość swoistego przeniesienia odpowiedzialności za negatywny skutek na obiektywnie nieprawidłowo zachowującą się osobę, której zakres obowiązków (np. wiążących się z wykonywanym zawodem) obejmował uchylenie niebezpieczeństwa dla dobra prawnego</a:t>
            </a:r>
            <a:endParaRPr lang="en-US"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2033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6420DC9-0F18-4402-924A-C141E3EEB8BA}"/>
              </a:ext>
            </a:extLst>
          </p:cNvPr>
          <p:cNvSpPr txBox="1"/>
          <p:nvPr/>
        </p:nvSpPr>
        <p:spPr>
          <a:xfrm>
            <a:off x="431800" y="1016000"/>
            <a:ext cx="11328400" cy="3970318"/>
          </a:xfrm>
          <a:prstGeom prst="rect">
            <a:avLst/>
          </a:prstGeom>
          <a:noFill/>
        </p:spPr>
        <p:txBody>
          <a:bodyPr wrap="square" rtlCol="0">
            <a:spAutoFit/>
          </a:bodyPr>
          <a:lstStyle/>
          <a:p>
            <a:r>
              <a:rPr lang="pl-PL" dirty="0"/>
              <a:t>KAZUS 4</a:t>
            </a:r>
          </a:p>
          <a:p>
            <a:endParaRPr lang="pl-PL" dirty="0"/>
          </a:p>
          <a:p>
            <a:pPr algn="just"/>
            <a:r>
              <a:rPr lang="pl-PL" dirty="0"/>
              <a:t>Pielęgniarka Magda była zmęczona całonocnym dyżurem. Pod koniec dnia pracy otrzymała polecenie od dyżurującego lekarza, ażeby podać pacjentowi Markowi dawkę leku. Magda – rozmawiając jednocześnie przez telefon z koleżanką – przystąpiła do wykonania polecenia. Wyciągnęła z szafki ampułkę z lekiem i po chwili zrobiła pacjentowi zastrzyk. Po pewnym czasie przyszła jej zmienniczka Joasia i dostrzegła, że z szafki zniknęła ampułka z silnie trującą substancją. Zadzwoniła do Magdy i obie doszły do wniosku, że Magda omyłkowo podała pacjentowi błędny preparat. Joasia natychmiast poinformowała o tej sytuacji dyżurującego lekarza Darka, który podjął akcję ratunkową. Niestety był to medyk z bardzo małym doświadczeniem i dopuścił się błędu polegającego na wyborze złej procedury, wskutek czego pacjent zmarł. Gdyby zachował się zgodnie z zasadami sztuki z bardzo wysokim prawdopodobieństwem pacjent przeżyłby.</a:t>
            </a:r>
          </a:p>
          <a:p>
            <a:pPr algn="just"/>
            <a:endParaRPr lang="pl-PL" dirty="0"/>
          </a:p>
          <a:p>
            <a:pPr algn="just"/>
            <a:r>
              <a:rPr lang="pl-PL" dirty="0"/>
              <a:t>Czy Magdzie albo Darkowi można obiektywnie przypisać skutek w postaci śmierci?</a:t>
            </a:r>
            <a:endParaRPr lang="en-US" dirty="0"/>
          </a:p>
          <a:p>
            <a:pPr algn="just"/>
            <a:endParaRPr lang="en-US" dirty="0"/>
          </a:p>
        </p:txBody>
      </p:sp>
    </p:spTree>
    <p:extLst>
      <p:ext uri="{BB962C8B-B14F-4D97-AF65-F5344CB8AC3E}">
        <p14:creationId xmlns:p14="http://schemas.microsoft.com/office/powerpoint/2010/main" val="3293093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A2C4092-2DEF-458D-966B-5A156D16A8B1}"/>
              </a:ext>
            </a:extLst>
          </p:cNvPr>
          <p:cNvSpPr txBox="1"/>
          <p:nvPr/>
        </p:nvSpPr>
        <p:spPr>
          <a:xfrm>
            <a:off x="1021080" y="1239520"/>
            <a:ext cx="10149840" cy="3416320"/>
          </a:xfrm>
          <a:prstGeom prst="rect">
            <a:avLst/>
          </a:prstGeom>
          <a:noFill/>
        </p:spPr>
        <p:txBody>
          <a:bodyPr wrap="square" rtlCol="0">
            <a:spAutoFit/>
          </a:bodyPr>
          <a:lstStyle/>
          <a:p>
            <a:pPr algn="just"/>
            <a:r>
              <a:rPr lang="pl-PL" dirty="0"/>
              <a:t>KAZUS 5</a:t>
            </a:r>
          </a:p>
          <a:p>
            <a:pPr algn="just"/>
            <a:endParaRPr lang="pl-PL" dirty="0"/>
          </a:p>
          <a:p>
            <a:pPr algn="just"/>
            <a:r>
              <a:rPr lang="pl-PL" dirty="0"/>
              <a:t>Tomasz chciał zakończyć cierpienie chorej matki i postanowił podać jej lek na obniżenie ciśnienia. Przygotował ogromną dawkę specyfiku i podał kobiecie. Wtedy wystraszył się jednak tego, co zrobił i zadzwonił po znajomego lekarza Piotra, który szybko przyjechał. Piotr podał kobiecie zastrzyk adrenaliny, jednak ta zmarła mimo to. Podczas sekcji zwłok ustalono, że zastrzyk podany zmarłej nie zawierał adrenaliny, lecz kolejną dawkę leku obniżającego ciśnienie. Biegli doszli do konkluzji, że dawka leku podanego przez Tomasza była wystarczająca do uśmiercenia matki. Zastrzyk podany przez Piotra jedynie przyspieszył wystąpienie zgonu. Jednocześnie biegli stwierdzili, że gdyby Piotr nie popełnił błędu i podał adrenalinę, to kobieta z bardzo wysokim prawdopodobieństwem przeżyłaby.</a:t>
            </a:r>
          </a:p>
          <a:p>
            <a:pPr algn="just"/>
            <a:endParaRPr lang="pl-PL" dirty="0"/>
          </a:p>
          <a:p>
            <a:pPr algn="just"/>
            <a:r>
              <a:rPr lang="pl-PL" dirty="0"/>
              <a:t>Czy można Tomaszowi albo Piotrowi obiektywnie przypisać skutek śmiertelny?</a:t>
            </a:r>
            <a:endParaRPr lang="en-US" dirty="0"/>
          </a:p>
        </p:txBody>
      </p:sp>
    </p:spTree>
    <p:extLst>
      <p:ext uri="{BB962C8B-B14F-4D97-AF65-F5344CB8AC3E}">
        <p14:creationId xmlns:p14="http://schemas.microsoft.com/office/powerpoint/2010/main" val="929142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5DDD45F-B621-D8F7-554D-FE4D5E370262}"/>
              </a:ext>
            </a:extLst>
          </p:cNvPr>
          <p:cNvSpPr txBox="1"/>
          <p:nvPr/>
        </p:nvSpPr>
        <p:spPr>
          <a:xfrm>
            <a:off x="1137683" y="1063256"/>
            <a:ext cx="10164725" cy="3139321"/>
          </a:xfrm>
          <a:prstGeom prst="rect">
            <a:avLst/>
          </a:prstGeom>
          <a:noFill/>
        </p:spPr>
        <p:txBody>
          <a:bodyPr wrap="square">
            <a:spAutoFit/>
          </a:bodyPr>
          <a:lstStyle/>
          <a:p>
            <a:r>
              <a:rPr lang="pl-PL" b="1" dirty="0"/>
              <a:t>UWAGA!</a:t>
            </a:r>
          </a:p>
          <a:p>
            <a:endParaRPr lang="pl-PL" dirty="0"/>
          </a:p>
          <a:p>
            <a:pPr algn="just"/>
            <a:r>
              <a:rPr lang="pl-PL" dirty="0"/>
              <a:t>Dodatkowo w odniesieniu do przestępstw skutkowych </a:t>
            </a:r>
            <a:r>
              <a:rPr lang="pl-PL" u="sng" dirty="0"/>
              <a:t>popełnionych przez zaniechanie</a:t>
            </a:r>
            <a:r>
              <a:rPr lang="pl-PL" dirty="0"/>
              <a:t> zastosowanie ma wymóg określony w art. 2 k.k.:</a:t>
            </a:r>
          </a:p>
          <a:p>
            <a:endParaRPr lang="pl-PL" i="1" dirty="0"/>
          </a:p>
          <a:p>
            <a:pPr algn="just"/>
            <a:r>
              <a:rPr lang="pl-PL" i="1" dirty="0"/>
              <a:t>Art. 2. Odpowiedzialności karnej za przestępstwo skutkowe popełnione przez zaniechanie podlega ten tylko, na kim ciążył prawny, szczególny obowiązek zapobiegnięcia skutkowi </a:t>
            </a:r>
          </a:p>
          <a:p>
            <a:endParaRPr lang="pl-PL" i="1" dirty="0"/>
          </a:p>
          <a:p>
            <a:endParaRPr lang="pl-PL" i="1" dirty="0"/>
          </a:p>
          <a:p>
            <a:pPr algn="just"/>
            <a:r>
              <a:rPr lang="pl-PL" dirty="0"/>
              <a:t>Osoba, na której ciąży prawny, szczególny obowiązek zapobiegnięcia skutkowi – wynikający z przepisu prawa, orzeczenia, umowy, dobrowolnego przyjęcia na siebie obowiązku – to tzw. </a:t>
            </a:r>
            <a:r>
              <a:rPr lang="pl-PL" b="1" dirty="0"/>
              <a:t>GWARANT</a:t>
            </a:r>
          </a:p>
        </p:txBody>
      </p:sp>
    </p:spTree>
    <p:extLst>
      <p:ext uri="{BB962C8B-B14F-4D97-AF65-F5344CB8AC3E}">
        <p14:creationId xmlns:p14="http://schemas.microsoft.com/office/powerpoint/2010/main" val="2798934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E40F1286-5DEB-46B9-8E38-09DEBE2D531E}"/>
              </a:ext>
            </a:extLst>
          </p:cNvPr>
          <p:cNvSpPr txBox="1"/>
          <p:nvPr/>
        </p:nvSpPr>
        <p:spPr>
          <a:xfrm>
            <a:off x="712776" y="751344"/>
            <a:ext cx="10766447" cy="5355312"/>
          </a:xfrm>
          <a:prstGeom prst="rect">
            <a:avLst/>
          </a:prstGeom>
          <a:noFill/>
        </p:spPr>
        <p:txBody>
          <a:bodyPr wrap="square" rtlCol="0">
            <a:spAutoFit/>
          </a:bodyPr>
          <a:lstStyle/>
          <a:p>
            <a:pPr algn="just"/>
            <a:r>
              <a:rPr lang="pl-PL" dirty="0"/>
              <a:t>Skutek jest jednym ze znamion strony przedmiotowej. Przestępstwo, które w swym ustawowym opisie zawiera znamię skutku to przestępstwo materialne (skutkowe). Jest ono dokonane w momencie wystąpienia skutku.</a:t>
            </a:r>
          </a:p>
          <a:p>
            <a:pPr algn="just"/>
            <a:endParaRPr lang="pl-PL" dirty="0"/>
          </a:p>
          <a:p>
            <a:pPr algn="just"/>
            <a:r>
              <a:rPr lang="pl-PL" u="sng" dirty="0"/>
              <a:t>Co oznacza „(obiektywne) przypisywanie skutku”</a:t>
            </a:r>
            <a:r>
              <a:rPr lang="pl-PL" dirty="0"/>
              <a:t>?</a:t>
            </a:r>
          </a:p>
          <a:p>
            <a:pPr algn="just"/>
            <a:endParaRPr lang="pl-PL" dirty="0"/>
          </a:p>
          <a:p>
            <a:pPr algn="just"/>
            <a:r>
              <a:rPr lang="pl-PL" dirty="0"/>
              <a:t>Zachowanie sprawcy oraz zdarzenie faktyczne w postaci skutku może być ze sobą połączone na dwóch płaszczyznach.</a:t>
            </a:r>
          </a:p>
          <a:p>
            <a:pPr algn="just"/>
            <a:endParaRPr lang="pl-PL" dirty="0"/>
          </a:p>
          <a:p>
            <a:pPr algn="just"/>
            <a:r>
              <a:rPr lang="pl-PL" b="1" dirty="0"/>
              <a:t>Pierwsza płaszczyzna to płaszczyzna ontologiczna </a:t>
            </a:r>
            <a:r>
              <a:rPr lang="pl-PL" dirty="0"/>
              <a:t>(odnosząca się do rzeczywistości). Na tej płaszczyźnie możemy powiedzieć, że osoba X spowodowała (bądź nie spowodowała) wystąpienie skutku S. Samo „spowodowanie” skutku nie jest jednak wystarczające do tego, ażeby powiedzieć, że osoba X jest sprawcą tego skutku i tym samym aby przypisać jej odpowiedzialność karną za wywołanie tego skutku. Na płaszczyźnie ontologicznej badamy </a:t>
            </a:r>
            <a:r>
              <a:rPr lang="pl-PL" u="sng" dirty="0"/>
              <a:t>powiązania </a:t>
            </a:r>
            <a:r>
              <a:rPr lang="pl-PL" u="sng" dirty="0" err="1"/>
              <a:t>przyczynowo-skutkowe</a:t>
            </a:r>
            <a:r>
              <a:rPr lang="pl-PL" u="sng" dirty="0"/>
              <a:t> pomiędzy zachowaniem osoby X a wystąpieniem zdarzenia S</a:t>
            </a:r>
            <a:r>
              <a:rPr lang="pl-PL" dirty="0"/>
              <a:t>.</a:t>
            </a:r>
          </a:p>
          <a:p>
            <a:pPr algn="just"/>
            <a:endParaRPr lang="pl-PL" dirty="0"/>
          </a:p>
          <a:p>
            <a:pPr algn="just"/>
            <a:r>
              <a:rPr lang="pl-PL" b="1" dirty="0"/>
              <a:t>Drugą płaszczyzną jest płaszczyzna normatywna </a:t>
            </a:r>
            <a:r>
              <a:rPr lang="pl-PL" dirty="0"/>
              <a:t>(odnosząca się do ocen). Na tej płaszczyźnie analizujemy, czy spełnione zostały warunki (wynikające z ustawy oraz sformułowane przez doktrynę prawa karnego), które pozwalają na stwierdzenie, że </a:t>
            </a:r>
            <a:r>
              <a:rPr lang="pl-PL" u="sng" dirty="0"/>
              <a:t>zachowanie i skutek połączone jest relacją sprawstwa</a:t>
            </a:r>
            <a:r>
              <a:rPr lang="pl-PL" dirty="0"/>
              <a:t>. Owe kryteria nazywane są kryteriami obiektywnego przypisania skutku.</a:t>
            </a:r>
          </a:p>
          <a:p>
            <a:pPr algn="just"/>
            <a:endParaRPr lang="en-US" dirty="0"/>
          </a:p>
        </p:txBody>
      </p:sp>
    </p:spTree>
    <p:extLst>
      <p:ext uri="{BB962C8B-B14F-4D97-AF65-F5344CB8AC3E}">
        <p14:creationId xmlns:p14="http://schemas.microsoft.com/office/powerpoint/2010/main" val="3069137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1D92E798-9E05-4015-B6B5-A1224697EBE3}"/>
              </a:ext>
            </a:extLst>
          </p:cNvPr>
          <p:cNvSpPr txBox="1"/>
          <p:nvPr/>
        </p:nvSpPr>
        <p:spPr>
          <a:xfrm>
            <a:off x="662152" y="791427"/>
            <a:ext cx="10867696" cy="5632311"/>
          </a:xfrm>
          <a:prstGeom prst="rect">
            <a:avLst/>
          </a:prstGeom>
          <a:noFill/>
        </p:spPr>
        <p:txBody>
          <a:bodyPr wrap="square" rtlCol="0">
            <a:spAutoFit/>
          </a:bodyPr>
          <a:lstStyle/>
          <a:p>
            <a:pPr algn="just"/>
            <a:r>
              <a:rPr lang="pl-PL" dirty="0"/>
              <a:t>Dlaczego właściwie potrzebne są dwie płaszczyzny analizy relacji pomiędzy zachowaniem sprawcy a skutkiem?</a:t>
            </a:r>
          </a:p>
          <a:p>
            <a:pPr algn="just"/>
            <a:endParaRPr lang="pl-PL" dirty="0"/>
          </a:p>
          <a:p>
            <a:pPr algn="just"/>
            <a:r>
              <a:rPr lang="pl-PL" dirty="0"/>
              <a:t>Przyczynowość sama w sobie pozwala (przynajmniej w teorii) na ustalenie łańcucha przyczyn i skutków, sięgającego w bardzo odległą przeszłość. Prowokacyjnie powiedzieć można by przykładowo, że matka, która urodziła dziecko, które w przyszłości zabiło człowieka, spowodowała śmierć owego człowieka. Ponadto na płaszczyźnie czystej przyczynowości moglibyśmy powiązać ze skutkiem również takie zachowania, które nie są społecznie nieakceptowalne. Taka konstrukcja w sposób oczywisty nie jest wystarczająco operatywna z perspektywy prawa karnego. </a:t>
            </a:r>
          </a:p>
          <a:p>
            <a:pPr algn="just"/>
            <a:endParaRPr lang="pl-PL" dirty="0"/>
          </a:p>
          <a:p>
            <a:pPr algn="just"/>
            <a:r>
              <a:rPr lang="pl-PL" dirty="0"/>
              <a:t>Sąd Najwyższy: „Mając na uwadze, że podstawą odpowiedzialności karnej może być wyłącznie taki czyn, który w ocenie społecznej charakteryzuje się szczególnym stopniem naganności i zasługuje na moralne potępienie, to </a:t>
            </a:r>
            <a:r>
              <a:rPr lang="pl-PL" b="1" dirty="0"/>
              <a:t>nie każde przyczynienie się do powstania nagannego skutku uzasadnia postawienie sprawcy takiego przyczynienia zarzutu winy rozumianej jako przypisanie mu negatywnej oceny moralnej powstałych skutków</a:t>
            </a:r>
            <a:r>
              <a:rPr lang="pl-PL" dirty="0"/>
              <a:t>”.</a:t>
            </a:r>
          </a:p>
          <a:p>
            <a:pPr algn="just"/>
            <a:endParaRPr lang="pl-PL" dirty="0"/>
          </a:p>
          <a:p>
            <a:pPr algn="just"/>
            <a:r>
              <a:rPr lang="pl-PL" dirty="0"/>
              <a:t>Przede wszystkim właśnie dlatego konieczne okazało się sformułowanie pewnych dodatkowych kryteriów (kryteriów normatywnych, kryteriów obiektywnego przypisania skutku), które wskazują na rzeczywisty związek pomiędzy zachowaniem a skutkiem – taki związek, który może być podstawą nałożenia na sprawcę skutku odpowiedzialności karnej.</a:t>
            </a:r>
          </a:p>
          <a:p>
            <a:pPr algn="just"/>
            <a:endParaRPr lang="pl-PL" dirty="0"/>
          </a:p>
          <a:p>
            <a:pPr algn="just"/>
            <a:endParaRPr lang="en-US" dirty="0"/>
          </a:p>
        </p:txBody>
      </p:sp>
    </p:spTree>
    <p:extLst>
      <p:ext uri="{BB962C8B-B14F-4D97-AF65-F5344CB8AC3E}">
        <p14:creationId xmlns:p14="http://schemas.microsoft.com/office/powerpoint/2010/main" val="629117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29F9B71-5E44-4C3D-A666-CA6AADA115E9}"/>
              </a:ext>
            </a:extLst>
          </p:cNvPr>
          <p:cNvSpPr txBox="1"/>
          <p:nvPr/>
        </p:nvSpPr>
        <p:spPr>
          <a:xfrm>
            <a:off x="914400" y="1051033"/>
            <a:ext cx="10510345" cy="2585323"/>
          </a:xfrm>
          <a:prstGeom prst="rect">
            <a:avLst/>
          </a:prstGeom>
          <a:noFill/>
        </p:spPr>
        <p:txBody>
          <a:bodyPr wrap="square" rtlCol="0">
            <a:spAutoFit/>
          </a:bodyPr>
          <a:lstStyle/>
          <a:p>
            <a:r>
              <a:rPr lang="pl-PL" dirty="0"/>
              <a:t>W procesie (obiektywnego) przypisywania skutku wyróżnić można dwa podstawowe etapy:</a:t>
            </a:r>
          </a:p>
          <a:p>
            <a:endParaRPr lang="pl-PL" dirty="0"/>
          </a:p>
          <a:p>
            <a:pPr marL="342900" indent="-342900">
              <a:buAutoNum type="arabicPeriod"/>
            </a:pPr>
            <a:r>
              <a:rPr lang="pl-PL" dirty="0"/>
              <a:t>w pierwszej kolejności ustalamy, czy interesujące nas zachowanie potencjalnego sprawcy połączone jest kauzalnie (przyczynowo) ze skutkiem, stanowiącym znamię czynu zabronionego </a:t>
            </a:r>
            <a:r>
              <a:rPr lang="pl-PL" dirty="0">
                <a:sym typeface="Wingdings" panose="05000000000000000000" pitchFamily="2" charset="2"/>
              </a:rPr>
              <a:t> teorie przyczynowości zob. rozdział IX pkt 2.4 w podręczniku wrocławskim</a:t>
            </a:r>
            <a:endParaRPr lang="pl-PL" dirty="0"/>
          </a:p>
          <a:p>
            <a:pPr marL="342900" indent="-342900">
              <a:buAutoNum type="arabicPeriod"/>
            </a:pPr>
            <a:endParaRPr lang="pl-PL" dirty="0"/>
          </a:p>
          <a:p>
            <a:pPr marL="342900" indent="-342900">
              <a:buFontTx/>
              <a:buAutoNum type="arabicPeriod"/>
            </a:pPr>
            <a:r>
              <a:rPr lang="pl-PL" dirty="0"/>
              <a:t>w drugiej kolejności ustalamy, czy spełnione zostały normatywne kryteria (obiektywnego) przypisania skutku – te pozytywne i negatywne </a:t>
            </a:r>
            <a:r>
              <a:rPr lang="pl-PL" dirty="0">
                <a:sym typeface="Wingdings" panose="05000000000000000000" pitchFamily="2" charset="2"/>
              </a:rPr>
              <a:t> zob. rozdział IX pkt 2.6 w podręczniku wrocławskim</a:t>
            </a:r>
            <a:endParaRPr lang="pl-PL" dirty="0"/>
          </a:p>
          <a:p>
            <a:pPr marL="342900" indent="-342900">
              <a:buAutoNum type="arabicPeriod"/>
            </a:pPr>
            <a:endParaRPr lang="pl-PL" dirty="0"/>
          </a:p>
        </p:txBody>
      </p:sp>
    </p:spTree>
    <p:extLst>
      <p:ext uri="{BB962C8B-B14F-4D97-AF65-F5344CB8AC3E}">
        <p14:creationId xmlns:p14="http://schemas.microsoft.com/office/powerpoint/2010/main" val="2298704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E5C094CB-B43F-B26E-9D6F-DDA16620C403}"/>
              </a:ext>
            </a:extLst>
          </p:cNvPr>
          <p:cNvSpPr txBox="1"/>
          <p:nvPr/>
        </p:nvSpPr>
        <p:spPr>
          <a:xfrm>
            <a:off x="719571" y="674400"/>
            <a:ext cx="10763591" cy="2893100"/>
          </a:xfrm>
          <a:prstGeom prst="rect">
            <a:avLst/>
          </a:prstGeom>
          <a:noFill/>
        </p:spPr>
        <p:txBody>
          <a:bodyPr wrap="square" rtlCol="0">
            <a:spAutoFit/>
          </a:bodyPr>
          <a:lstStyle/>
          <a:p>
            <a:pPr algn="ctr">
              <a:spcAft>
                <a:spcPts val="1200"/>
              </a:spcAft>
            </a:pPr>
            <a:r>
              <a:rPr lang="pl-PL" b="1" dirty="0"/>
              <a:t>WYBRANE TEORIE PRZYCZYNOWOŚCI</a:t>
            </a:r>
          </a:p>
          <a:p>
            <a:pPr algn="ctr">
              <a:spcAft>
                <a:spcPts val="1200"/>
              </a:spcAft>
            </a:pPr>
            <a:endParaRPr lang="pl-PL" b="1" dirty="0"/>
          </a:p>
          <a:p>
            <a:pPr marL="342900" indent="-342900" algn="just">
              <a:buAutoNum type="arabicParenR"/>
            </a:pPr>
            <a:r>
              <a:rPr lang="pl-PL" b="1" dirty="0"/>
              <a:t>teoria warunku </a:t>
            </a:r>
            <a:r>
              <a:rPr lang="pl-PL" b="1" i="1" dirty="0"/>
              <a:t>sine qua non</a:t>
            </a:r>
            <a:r>
              <a:rPr lang="pl-PL" i="1" dirty="0"/>
              <a:t> </a:t>
            </a:r>
            <a:r>
              <a:rPr lang="pl-PL" dirty="0"/>
              <a:t>(teoria ekwiwalencji, teoria warunkowości) – przyczyną jest każdy warunek, którego nie da się wyeliminować bez równoczesnego wyeliminowania skutku; obiektywna przyczynowość sięga bardzo daleko od skutku; rozważanie co by było gdyby ma sens dopiero wtedy, gdy znamy już wartość kauzalna poszczególnych ogniw łańcucha kauzalnego i tym samym wiemy już, co jest przyczyną </a:t>
            </a:r>
            <a:r>
              <a:rPr lang="pl-PL" dirty="0">
                <a:sym typeface="Wingdings" panose="05000000000000000000" pitchFamily="2" charset="2"/>
              </a:rPr>
              <a:t> </a:t>
            </a:r>
            <a:r>
              <a:rPr lang="pl-PL" u="sng" dirty="0">
                <a:sym typeface="Wingdings" panose="05000000000000000000" pitchFamily="2" charset="2"/>
              </a:rPr>
              <a:t>WADLIWA</a:t>
            </a:r>
          </a:p>
          <a:p>
            <a:pPr marL="342900" indent="-342900" algn="just">
              <a:buAutoNum type="arabicParenR"/>
            </a:pPr>
            <a:endParaRPr lang="pl-PL" u="sng" dirty="0">
              <a:sym typeface="Wingdings" panose="05000000000000000000" pitchFamily="2" charset="2"/>
            </a:endParaRPr>
          </a:p>
          <a:p>
            <a:pPr marL="342900" indent="-342900" algn="just">
              <a:buAutoNum type="arabicParenR"/>
            </a:pPr>
            <a:endParaRPr lang="pl-PL" u="sng" dirty="0">
              <a:sym typeface="Wingdings" panose="05000000000000000000" pitchFamily="2" charset="2"/>
            </a:endParaRPr>
          </a:p>
          <a:p>
            <a:pPr marL="342900" indent="-342900">
              <a:buAutoNum type="arabicParenR"/>
            </a:pPr>
            <a:endParaRPr lang="pl-PL" u="sng" dirty="0">
              <a:sym typeface="Wingdings" panose="05000000000000000000" pitchFamily="2" charset="2"/>
            </a:endParaRPr>
          </a:p>
        </p:txBody>
      </p:sp>
      <p:sp>
        <p:nvSpPr>
          <p:cNvPr id="3" name="pole tekstowe 2">
            <a:extLst>
              <a:ext uri="{FF2B5EF4-FFF2-40B4-BE49-F238E27FC236}">
                <a16:creationId xmlns:a16="http://schemas.microsoft.com/office/drawing/2014/main" id="{ECA928EC-052D-07BB-4B39-2A4353A6457C}"/>
              </a:ext>
            </a:extLst>
          </p:cNvPr>
          <p:cNvSpPr txBox="1"/>
          <p:nvPr/>
        </p:nvSpPr>
        <p:spPr>
          <a:xfrm>
            <a:off x="708838" y="2855431"/>
            <a:ext cx="10763591" cy="2585323"/>
          </a:xfrm>
          <a:prstGeom prst="rect">
            <a:avLst/>
          </a:prstGeom>
          <a:noFill/>
        </p:spPr>
        <p:txBody>
          <a:bodyPr wrap="square" rtlCol="0">
            <a:spAutoFit/>
          </a:bodyPr>
          <a:lstStyle/>
          <a:p>
            <a:pPr marL="342900" indent="-342900" algn="just">
              <a:buFont typeface="+mj-lt"/>
              <a:buAutoNum type="arabicParenR" startAt="2"/>
            </a:pPr>
            <a:r>
              <a:rPr lang="pl-PL" b="1" dirty="0"/>
              <a:t>teoria adekwatnego związku przyczynowego</a:t>
            </a:r>
            <a:r>
              <a:rPr lang="pl-PL" dirty="0"/>
              <a:t> – więź kauzalna między A i B zachodzi tylko wtedy, gdy zwykle, typowo, przeciętnie zdarzenie A prowadzi do wystąpienia zdarzenia B (wyklucza regres </a:t>
            </a:r>
            <a:r>
              <a:rPr lang="pl-PL" i="1" dirty="0"/>
              <a:t>ad infinitum</a:t>
            </a:r>
            <a:r>
              <a:rPr lang="pl-PL" dirty="0"/>
              <a:t> oraz całkowicie nietypowe powiązania kauzalne) </a:t>
            </a:r>
            <a:r>
              <a:rPr lang="pl-PL" dirty="0">
                <a:sym typeface="Wingdings" panose="05000000000000000000" pitchFamily="2" charset="2"/>
              </a:rPr>
              <a:t> popularna w orzecznictwie SN</a:t>
            </a:r>
            <a:endParaRPr lang="pl-PL" dirty="0"/>
          </a:p>
          <a:p>
            <a:pPr marL="342900" indent="-342900">
              <a:buAutoNum type="arabicParenR" startAt="2"/>
            </a:pPr>
            <a:endParaRPr lang="pl-PL" dirty="0"/>
          </a:p>
          <a:p>
            <a:pPr marL="342900" indent="-342900" algn="just">
              <a:buAutoNum type="arabicParenR" startAt="2"/>
            </a:pPr>
            <a:r>
              <a:rPr lang="pl-PL" b="1" dirty="0"/>
              <a:t>teoria warunku właściwego </a:t>
            </a:r>
            <a:r>
              <a:rPr lang="pl-PL" dirty="0"/>
              <a:t>(teoria warunku odpowiadającego empirycznie potwierdzonej prawidłowości) – A stanowi przyczynę czasowo późniejszego B, jeśli zgodnie z dostrzeganą w otaczającym świecie prawidłowością przyczynową oba te konkretne zdarzenia dadzą się uporządkować i połączyć w łańcuch następujących po sobie zmian (szukamy empirycznego prawa przyczynowego, które wyjaśnia przebieg zdarzeń) </a:t>
            </a:r>
            <a:r>
              <a:rPr lang="pl-PL" dirty="0">
                <a:sym typeface="Wingdings" panose="05000000000000000000" pitchFamily="2" charset="2"/>
              </a:rPr>
              <a:t> A. Zoll, J. Giezek</a:t>
            </a:r>
            <a:endParaRPr lang="pl-PL" dirty="0"/>
          </a:p>
          <a:p>
            <a:endParaRPr lang="pl-PL" dirty="0"/>
          </a:p>
        </p:txBody>
      </p:sp>
    </p:spTree>
    <p:extLst>
      <p:ext uri="{BB962C8B-B14F-4D97-AF65-F5344CB8AC3E}">
        <p14:creationId xmlns:p14="http://schemas.microsoft.com/office/powerpoint/2010/main" val="4071437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CF259A7C-BC8A-4440-B598-D56CB79A9034}"/>
              </a:ext>
            </a:extLst>
          </p:cNvPr>
          <p:cNvSpPr txBox="1"/>
          <p:nvPr/>
        </p:nvSpPr>
        <p:spPr>
          <a:xfrm>
            <a:off x="778992" y="301922"/>
            <a:ext cx="10634016" cy="6678751"/>
          </a:xfrm>
          <a:prstGeom prst="rect">
            <a:avLst/>
          </a:prstGeom>
          <a:noFill/>
        </p:spPr>
        <p:txBody>
          <a:bodyPr wrap="square" rtlCol="0">
            <a:spAutoFit/>
          </a:bodyPr>
          <a:lstStyle/>
          <a:p>
            <a:pPr algn="ctr"/>
            <a:r>
              <a:rPr lang="pl-PL" b="1" dirty="0"/>
              <a:t>POZYTYWNE KRYTERIA PRZYPISANIA SKUTKU</a:t>
            </a:r>
          </a:p>
          <a:p>
            <a:pPr marL="342900" indent="-342900" algn="just">
              <a:buAutoNum type="arabicPeriod"/>
            </a:pPr>
            <a:endParaRPr lang="pl-PL" b="1" dirty="0"/>
          </a:p>
          <a:p>
            <a:pPr marL="342900" indent="-342900" algn="just">
              <a:spcAft>
                <a:spcPts val="1200"/>
              </a:spcAft>
              <a:buAutoNum type="arabicPeriod"/>
            </a:pPr>
            <a:r>
              <a:rPr lang="pl-PL" b="1" dirty="0"/>
              <a:t>Obiektywna przewidywalność wystąpienia skutku </a:t>
            </a:r>
            <a:r>
              <a:rPr lang="pl-PL" dirty="0"/>
              <a:t>– to kryterium związane z zasadą </a:t>
            </a:r>
            <a:r>
              <a:rPr lang="pl-PL" i="1" dirty="0"/>
              <a:t>ad </a:t>
            </a:r>
            <a:r>
              <a:rPr lang="pl-PL" i="1" dirty="0" err="1"/>
              <a:t>impossibilia</a:t>
            </a:r>
            <a:r>
              <a:rPr lang="pl-PL" i="1" dirty="0"/>
              <a:t> </a:t>
            </a:r>
            <a:r>
              <a:rPr lang="pl-PL" i="1" dirty="0" err="1"/>
              <a:t>nemo</a:t>
            </a:r>
            <a:r>
              <a:rPr lang="pl-PL" i="1" dirty="0"/>
              <a:t> </a:t>
            </a:r>
            <a:r>
              <a:rPr lang="pl-PL" i="1" dirty="0" err="1"/>
              <a:t>obligatur</a:t>
            </a:r>
            <a:r>
              <a:rPr lang="pl-PL" i="1" dirty="0"/>
              <a:t>;</a:t>
            </a:r>
            <a:r>
              <a:rPr lang="pl-PL" dirty="0"/>
              <a:t> jeżeli wystąpienie skutku było obiektywnie nieprzewidywalnie, to nie jest możliwe oczekiwanie, że sprawca przewidzi możliwość jego wystąpienia i podejmie próbę jego uniknięcia i tym samym nie jest możliwe uznanie, że osoba która wywołała skutek jest jego sprawcą</a:t>
            </a:r>
          </a:p>
          <a:p>
            <a:pPr marL="342900" indent="-342900" algn="just">
              <a:spcAft>
                <a:spcPts val="1200"/>
              </a:spcAft>
              <a:buAutoNum type="arabicPeriod"/>
            </a:pPr>
            <a:r>
              <a:rPr lang="pl-PL" b="1" dirty="0"/>
              <a:t>Naruszenie reguł postępowania z dobrem prawnym</a:t>
            </a:r>
            <a:r>
              <a:rPr lang="pl-PL" dirty="0"/>
              <a:t> – działający podmiot musiał naruszyć regułę postępowania, która miała zapobiec nastąpieniu skutku na tej drodze, na której w rzeczywistości sutek wystąpił</a:t>
            </a:r>
          </a:p>
          <a:p>
            <a:pPr marL="342900" indent="-342900" algn="just">
              <a:spcAft>
                <a:spcPts val="1200"/>
              </a:spcAft>
              <a:buAutoNum type="arabicPeriod"/>
            </a:pPr>
            <a:r>
              <a:rPr lang="pl-PL" b="1" dirty="0"/>
              <a:t>Stworzenie nieakceptowalnego ryzyka dla dobra prawnego </a:t>
            </a:r>
            <a:r>
              <a:rPr lang="pl-PL" dirty="0"/>
              <a:t>– swym zachowaniem polegającym na naruszeniu reguły postępowania z dobrem prawnym sprawca musiał stworzyć (bądź istotnie zwiększyć) nieakceptowalne ryzyko dla określonego dobra prawnego i właśnie to ryzyko ziściło się w skutku</a:t>
            </a:r>
          </a:p>
          <a:p>
            <a:pPr marL="342900" indent="-342900" algn="just">
              <a:spcAft>
                <a:spcPts val="1200"/>
              </a:spcAft>
              <a:buAutoNum type="arabicPeriod"/>
            </a:pPr>
            <a:r>
              <a:rPr lang="pl-PL" b="1" dirty="0"/>
              <a:t>Skutek był objęty celem ochronnym naruszonej reguły </a:t>
            </a:r>
            <a:r>
              <a:rPr lang="pl-PL" dirty="0"/>
              <a:t>– </a:t>
            </a:r>
            <a:r>
              <a:rPr lang="pl-PL" sz="1800" dirty="0">
                <a:effectLst/>
                <a:ea typeface="Calibri" panose="020F0502020204030204" pitchFamily="34" charset="0"/>
              </a:rPr>
              <a:t>należy odpowiedzieć na pytanie, jakiego rodzaju zagrożeniom naruszona przez sprawcę norma miałaby zapobiegać oraz czy w skutku urzeczywistniło się wyłącznie to ryzyko, którego uniknięcie było celem naruszonej normy</a:t>
            </a:r>
          </a:p>
          <a:p>
            <a:pPr marL="342900" indent="-342900" algn="just">
              <a:spcAft>
                <a:spcPts val="1200"/>
              </a:spcAft>
              <a:buFontTx/>
              <a:buAutoNum type="arabicPeriod"/>
            </a:pPr>
            <a:r>
              <a:rPr lang="pl-PL" sz="1800" b="1" dirty="0">
                <a:effectLst/>
                <a:ea typeface="Calibri" panose="020F0502020204030204" pitchFamily="34" charset="0"/>
                <a:cs typeface="Times New Roman" panose="02020603050405020304" pitchFamily="18" charset="0"/>
              </a:rPr>
              <a:t>Z wysokim prawdopodobieństwem skutek nie wystąpiłby, gdyby sprawca zachował się zgodnie z prawem </a:t>
            </a:r>
            <a:r>
              <a:rPr lang="pl-PL" sz="1800" dirty="0">
                <a:effectLst/>
                <a:ea typeface="Calibri" panose="020F0502020204030204" pitchFamily="34" charset="0"/>
                <a:cs typeface="Times New Roman" panose="02020603050405020304" pitchFamily="18" charset="0"/>
              </a:rPr>
              <a:t>(test zgodnego z prawem zachowania alternatywnego) – jest możliwe, że skutek jest „</a:t>
            </a:r>
            <a:r>
              <a:rPr lang="pl-PL" sz="1800" dirty="0" err="1">
                <a:effectLst/>
                <a:ea typeface="Calibri" panose="020F0502020204030204" pitchFamily="34" charset="0"/>
                <a:cs typeface="Times New Roman" panose="02020603050405020304" pitchFamily="18" charset="0"/>
              </a:rPr>
              <a:t>nieprzepisywalny</a:t>
            </a:r>
            <a:r>
              <a:rPr lang="pl-PL" sz="1800" dirty="0">
                <a:effectLst/>
                <a:ea typeface="Calibri" panose="020F0502020204030204" pitchFamily="34" charset="0"/>
                <a:cs typeface="Times New Roman" panose="02020603050405020304" pitchFamily="18" charset="0"/>
              </a:rPr>
              <a:t>” nawet wówczas, gdy osoba naruszyła regułę postępowania z dobrem prawnym; jeżeli skutek wystąpiłby również wtedy, gdy osoba zachowałaby się zgodnie z regułą postępowania, to nie jest możliwe uznanie tej osoby za sprawcę skutku</a:t>
            </a:r>
            <a:endParaRPr lang="en-US" sz="1800" dirty="0">
              <a:effectLst/>
              <a:ea typeface="Calibri" panose="020F0502020204030204" pitchFamily="34" charset="0"/>
              <a:cs typeface="Times New Roman" panose="02020603050405020304" pitchFamily="18" charset="0"/>
            </a:endParaRPr>
          </a:p>
          <a:p>
            <a:pPr marL="342900" indent="-342900" algn="just">
              <a:buAutoNum type="arabicPeriod"/>
            </a:pPr>
            <a:endParaRPr lang="en-US" dirty="0"/>
          </a:p>
        </p:txBody>
      </p:sp>
    </p:spTree>
    <p:extLst>
      <p:ext uri="{BB962C8B-B14F-4D97-AF65-F5344CB8AC3E}">
        <p14:creationId xmlns:p14="http://schemas.microsoft.com/office/powerpoint/2010/main" val="3949588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9BCB7786-2F92-4B7C-9FFB-5579E0A3B6FE}"/>
              </a:ext>
            </a:extLst>
          </p:cNvPr>
          <p:cNvSpPr txBox="1"/>
          <p:nvPr/>
        </p:nvSpPr>
        <p:spPr>
          <a:xfrm>
            <a:off x="472440" y="1056640"/>
            <a:ext cx="11247120" cy="3693319"/>
          </a:xfrm>
          <a:prstGeom prst="rect">
            <a:avLst/>
          </a:prstGeom>
          <a:noFill/>
        </p:spPr>
        <p:txBody>
          <a:bodyPr wrap="square" rtlCol="0">
            <a:spAutoFit/>
          </a:bodyPr>
          <a:lstStyle/>
          <a:p>
            <a:pPr algn="just"/>
            <a:r>
              <a:rPr lang="pl-PL" dirty="0"/>
              <a:t>KAZUS 1</a:t>
            </a:r>
          </a:p>
          <a:p>
            <a:pPr algn="just"/>
            <a:endParaRPr lang="pl-PL" dirty="0"/>
          </a:p>
          <a:p>
            <a:pPr algn="just"/>
            <a:r>
              <a:rPr lang="pl-PL" dirty="0"/>
              <a:t>Jacek przejeżdżał przez miejscowość Wiechy. Nagle zauważył, że około 10 metrów przed jego samochodem chłopiec wbiega na jezdnię w nieoznakowanym miejscu. Zaczął hamować, jednak chłopiec wpadł mu pod maskę. Jacek zatrzymał pojazd na poboczu i podbiegł do chłopca, który doznał rozległych obrażeń ciała. Podczas postępowania karnego okazało się, że chłopiec wbiegł na jezdnię goniąc psa, który uciekł z kojca. Biegły z zakresu rekonstrukcji wypadków drogowych stwierdził, że Jacek kierował samochód z prędkością 75 km/h i zaczął gwałtownie hamować bezpośrednio przed miejscem wypadku. Jednocześnie biegły ustalił, że Jacek musiałby jechać z prędkością 20 km/h, ażeby zdążyć zahamować w momencie, kiedy dostrzegł wbiegającego na jezdnię chłopca. Dozwolona prędkość w tym miejscu to 50 km/h.</a:t>
            </a:r>
          </a:p>
          <a:p>
            <a:pPr algn="just"/>
            <a:endParaRPr lang="pl-PL" dirty="0"/>
          </a:p>
          <a:p>
            <a:pPr algn="just"/>
            <a:r>
              <a:rPr lang="pl-PL" dirty="0"/>
              <a:t>Czy Jackowi można obiektywnie przypisać skutek w postaci obrażeń ciała u dziecka?</a:t>
            </a:r>
            <a:endParaRPr lang="en-US" dirty="0"/>
          </a:p>
          <a:p>
            <a:pPr algn="just"/>
            <a:endParaRPr lang="en-US" dirty="0"/>
          </a:p>
        </p:txBody>
      </p:sp>
    </p:spTree>
    <p:extLst>
      <p:ext uri="{BB962C8B-B14F-4D97-AF65-F5344CB8AC3E}">
        <p14:creationId xmlns:p14="http://schemas.microsoft.com/office/powerpoint/2010/main" val="1895330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F93F09AD-7099-47B1-8020-E584EBFC2BAC}"/>
              </a:ext>
            </a:extLst>
          </p:cNvPr>
          <p:cNvSpPr txBox="1"/>
          <p:nvPr/>
        </p:nvSpPr>
        <p:spPr>
          <a:xfrm>
            <a:off x="690880" y="1120676"/>
            <a:ext cx="11023600" cy="2308324"/>
          </a:xfrm>
          <a:prstGeom prst="rect">
            <a:avLst/>
          </a:prstGeom>
          <a:noFill/>
        </p:spPr>
        <p:txBody>
          <a:bodyPr wrap="square" rtlCol="0">
            <a:spAutoFit/>
          </a:bodyPr>
          <a:lstStyle/>
          <a:p>
            <a:r>
              <a:rPr lang="pl-PL" dirty="0"/>
              <a:t>KAZUS 2</a:t>
            </a:r>
          </a:p>
          <a:p>
            <a:endParaRPr lang="pl-PL" dirty="0"/>
          </a:p>
          <a:p>
            <a:pPr algn="just"/>
            <a:r>
              <a:rPr lang="pl-PL" dirty="0"/>
              <a:t>Krzysztof i Łukasz pobili się o dziewczynę. Krzysztof uderzył kolegę w twarz tak, że doszło do złamania nosa i obfitego krwotoku. Upływ krwi był tak potężny, że Krzysztof przerażony zadzwonił na pogotowie. Łukasz został natychmiast zabrany do szpitala i zmarł. Okazało się, że Łukasz cierpi na bardzo rzadką chorobę (hemofilię – brak krzepliwości krwi) przez co krwotoku nie udało się zatamować a pokrzywdzony wykrwawił się na śmierć.</a:t>
            </a:r>
          </a:p>
          <a:p>
            <a:pPr algn="just"/>
            <a:endParaRPr lang="pl-PL" dirty="0"/>
          </a:p>
          <a:p>
            <a:pPr algn="just"/>
            <a:r>
              <a:rPr lang="pl-PL" dirty="0"/>
              <a:t>Czy Krzysztofowi można obiektywnie przypisać skutek w postaci śmierci?</a:t>
            </a:r>
            <a:endParaRPr lang="en-US" dirty="0"/>
          </a:p>
        </p:txBody>
      </p:sp>
    </p:spTree>
    <p:extLst>
      <p:ext uri="{BB962C8B-B14F-4D97-AF65-F5344CB8AC3E}">
        <p14:creationId xmlns:p14="http://schemas.microsoft.com/office/powerpoint/2010/main" val="1636909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189F4E80-908F-49DF-A6C7-9ADC7DD24615}"/>
              </a:ext>
            </a:extLst>
          </p:cNvPr>
          <p:cNvSpPr txBox="1"/>
          <p:nvPr/>
        </p:nvSpPr>
        <p:spPr>
          <a:xfrm>
            <a:off x="635000" y="1036320"/>
            <a:ext cx="10922000" cy="4247317"/>
          </a:xfrm>
          <a:prstGeom prst="rect">
            <a:avLst/>
          </a:prstGeom>
          <a:noFill/>
        </p:spPr>
        <p:txBody>
          <a:bodyPr wrap="square" rtlCol="0">
            <a:spAutoFit/>
          </a:bodyPr>
          <a:lstStyle/>
          <a:p>
            <a:r>
              <a:rPr lang="pl-PL" dirty="0"/>
              <a:t>KAZUS 3</a:t>
            </a:r>
          </a:p>
          <a:p>
            <a:endParaRPr lang="pl-PL" dirty="0"/>
          </a:p>
          <a:p>
            <a:pPr algn="just"/>
            <a:r>
              <a:rPr lang="pl-PL" dirty="0"/>
              <a:t>Andrzej był ginekologiem. Przyszła doń pacjentka Anna, u której podczas poprzedniej wizyty zdiagnozował niepokojące zmiany w obrębie narządów rodnych. Andrzej zaproponował, że może przeprowadzić zabieg usunięcia owych zmian z zastosowaniem pełnej narkozy. Jednocześnie zaznaczył, że Anna mogłaby pójść do chirurga, ale on sam jest w stanie wykonać ten zabieg równie dobrze, a przede wszystkim – za niższą cenę. Po zastosowaniu narkozy coś dziwnego zaczęło się dziać z pacjentką – zaczęła sinieć i dostała drgawek. W efekcie zmarła. Sekcja zwłok wykazała, że Anna cierpiała na bardzo nietypową wadę serca, która wespół z substancją wykorzystywaną podczas narkozy doprowadziła do zgonu. W toku postępowania karnego biegły kardiolog stwierdził, że wada tego typu nie zostałaby wykryta podczas rutynowego badania przeprowadzanego przez anestezjologa i internistę przed narkozą. Analiza dokumentacji zawodowej Andrzeja wykazała przy tym, że nie miał on uprawnień do przeprowadzania samodzielnie zabiegów z pełną narkozą.</a:t>
            </a:r>
          </a:p>
          <a:p>
            <a:pPr algn="just"/>
            <a:endParaRPr lang="pl-PL" dirty="0"/>
          </a:p>
          <a:p>
            <a:pPr algn="just"/>
            <a:r>
              <a:rPr lang="pl-PL" dirty="0"/>
              <a:t>Czy Andrzejowi można obiektywnie przypisać skutek w postaci śmierci?</a:t>
            </a:r>
            <a:endParaRPr lang="en-US" dirty="0"/>
          </a:p>
          <a:p>
            <a:pPr algn="just"/>
            <a:endParaRPr lang="en-US" dirty="0"/>
          </a:p>
        </p:txBody>
      </p:sp>
    </p:spTree>
    <p:extLst>
      <p:ext uri="{BB962C8B-B14F-4D97-AF65-F5344CB8AC3E}">
        <p14:creationId xmlns:p14="http://schemas.microsoft.com/office/powerpoint/2010/main" val="150482694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1835</Words>
  <Application>Microsoft Office PowerPoint</Application>
  <PresentationFormat>Panoramiczny</PresentationFormat>
  <Paragraphs>79</Paragraphs>
  <Slides>14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14</vt:i4>
      </vt:variant>
    </vt:vector>
  </HeadingPairs>
  <TitlesOfParts>
    <vt:vector size="18" baseType="lpstr">
      <vt:lpstr>Arial</vt:lpstr>
      <vt:lpstr>Calibri</vt:lpstr>
      <vt:lpstr>Calibri Light</vt:lpstr>
      <vt:lpstr>Motyw pakietu Office</vt:lpstr>
      <vt:lpstr>Przypisanie sprawstwa skutku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Przypisanie sprawstwa skutku </dc:title>
  <dc:creator>Alicja Limburska</dc:creator>
  <cp:lastModifiedBy>Alicja Limburska</cp:lastModifiedBy>
  <cp:revision>19</cp:revision>
  <dcterms:created xsi:type="dcterms:W3CDTF">2020-11-27T17:07:52Z</dcterms:created>
  <dcterms:modified xsi:type="dcterms:W3CDTF">2023-11-09T21:23:57Z</dcterms:modified>
</cp:coreProperties>
</file>