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7" r:id="rId3"/>
    <p:sldId id="260" r:id="rId4"/>
    <p:sldId id="262" r:id="rId5"/>
    <p:sldId id="267" r:id="rId6"/>
    <p:sldId id="268" r:id="rId7"/>
    <p:sldId id="292" r:id="rId8"/>
    <p:sldId id="263" r:id="rId9"/>
    <p:sldId id="293" r:id="rId10"/>
    <p:sldId id="259" r:id="rId11"/>
    <p:sldId id="266" r:id="rId12"/>
    <p:sldId id="265" r:id="rId13"/>
    <p:sldId id="284" r:id="rId14"/>
    <p:sldId id="301" r:id="rId15"/>
    <p:sldId id="261" r:id="rId16"/>
    <p:sldId id="302" r:id="rId17"/>
    <p:sldId id="303" r:id="rId18"/>
    <p:sldId id="304" r:id="rId19"/>
    <p:sldId id="305" r:id="rId20"/>
    <p:sldId id="306" r:id="rId21"/>
    <p:sldId id="264" r:id="rId22"/>
    <p:sldId id="258" r:id="rId23"/>
    <p:sldId id="288" r:id="rId24"/>
    <p:sldId id="289" r:id="rId25"/>
    <p:sldId id="269" r:id="rId26"/>
    <p:sldId id="294" r:id="rId27"/>
    <p:sldId id="290" r:id="rId28"/>
    <p:sldId id="291" r:id="rId29"/>
    <p:sldId id="270" r:id="rId30"/>
    <p:sldId id="271" r:id="rId31"/>
    <p:sldId id="285" r:id="rId32"/>
    <p:sldId id="299" r:id="rId33"/>
    <p:sldId id="296" r:id="rId34"/>
    <p:sldId id="272" r:id="rId35"/>
    <p:sldId id="273" r:id="rId36"/>
    <p:sldId id="274" r:id="rId37"/>
    <p:sldId id="300" r:id="rId38"/>
    <p:sldId id="297" r:id="rId39"/>
    <p:sldId id="295" r:id="rId40"/>
    <p:sldId id="298" r:id="rId41"/>
    <p:sldId id="275" r:id="rId42"/>
    <p:sldId id="307" r:id="rId43"/>
    <p:sldId id="308" r:id="rId44"/>
    <p:sldId id="309" r:id="rId45"/>
    <p:sldId id="276" r:id="rId46"/>
    <p:sldId id="283" r:id="rId47"/>
    <p:sldId id="277" r:id="rId48"/>
    <p:sldId id="278" r:id="rId49"/>
    <p:sldId id="279" r:id="rId50"/>
    <p:sldId id="281" r:id="rId51"/>
    <p:sldId id="282" r:id="rId52"/>
    <p:sldId id="280" r:id="rId5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16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8C9BAC-5128-4F4B-835B-B3349C6E72BC}" type="doc">
      <dgm:prSet loTypeId="urn:microsoft.com/office/officeart/2005/8/layout/process1" loCatId="process" qsTypeId="urn:microsoft.com/office/officeart/2005/8/quickstyle/simple1" qsCatId="simple" csTypeId="urn:microsoft.com/office/officeart/2005/8/colors/colorful3" csCatId="colorful" phldr="1"/>
      <dgm:spPr/>
    </dgm:pt>
    <dgm:pt modelId="{395BC36B-04CC-4B87-9B69-0D9A6B206700}">
      <dgm:prSet phldrT="[Tekst]"/>
      <dgm:spPr/>
      <dgm:t>
        <a:bodyPr/>
        <a:lstStyle/>
        <a:p>
          <a:r>
            <a:rPr lang="pl-PL" dirty="0">
              <a:solidFill>
                <a:schemeClr val="tx1"/>
              </a:solidFill>
            </a:rPr>
            <a:t>NAJWAŻNIEJSZA REGULACJA PRAWNA</a:t>
          </a:r>
          <a:endParaRPr lang="en-GB" dirty="0">
            <a:solidFill>
              <a:schemeClr val="tx1"/>
            </a:solidFill>
          </a:endParaRPr>
        </a:p>
      </dgm:t>
    </dgm:pt>
    <dgm:pt modelId="{AD89AC43-5DDC-4712-A322-DC4AECD84F6D}" type="parTrans" cxnId="{BD650BE6-ACE3-4FBA-A858-7FD212C758B3}">
      <dgm:prSet/>
      <dgm:spPr/>
      <dgm:t>
        <a:bodyPr/>
        <a:lstStyle/>
        <a:p>
          <a:endParaRPr lang="en-GB"/>
        </a:p>
      </dgm:t>
    </dgm:pt>
    <dgm:pt modelId="{DBBFD79C-3EE9-40DA-8D03-06A332E69ED7}" type="sibTrans" cxnId="{BD650BE6-ACE3-4FBA-A858-7FD212C758B3}">
      <dgm:prSet/>
      <dgm:spPr/>
      <dgm:t>
        <a:bodyPr/>
        <a:lstStyle/>
        <a:p>
          <a:endParaRPr lang="en-GB"/>
        </a:p>
      </dgm:t>
    </dgm:pt>
    <dgm:pt modelId="{C246E8D9-4A1F-4BBE-9ACB-7B5C25C1B367}">
      <dgm:prSet phldrT="[Tekst]"/>
      <dgm:spPr/>
      <dgm:t>
        <a:bodyPr/>
        <a:lstStyle/>
        <a:p>
          <a:r>
            <a:rPr lang="pl-PL" dirty="0">
              <a:solidFill>
                <a:schemeClr val="tx1"/>
              </a:solidFill>
            </a:rPr>
            <a:t>USTAWA Z DNIA </a:t>
          </a:r>
          <a:br>
            <a:rPr lang="pl-PL" dirty="0">
              <a:solidFill>
                <a:schemeClr val="tx1"/>
              </a:solidFill>
            </a:rPr>
          </a:br>
          <a:r>
            <a:rPr lang="pl-PL" dirty="0">
              <a:solidFill>
                <a:schemeClr val="tx1"/>
              </a:solidFill>
            </a:rPr>
            <a:t>27 MARCA 2003 R. </a:t>
          </a:r>
          <a:br>
            <a:rPr lang="pl-PL" dirty="0">
              <a:solidFill>
                <a:schemeClr val="tx1"/>
              </a:solidFill>
            </a:rPr>
          </a:br>
          <a:r>
            <a:rPr lang="pl-PL" dirty="0">
              <a:solidFill>
                <a:schemeClr val="tx1"/>
              </a:solidFill>
            </a:rPr>
            <a:t>O PLANOWANIU I ZAGOSPODAROWANIU PRZESTRZENNYM </a:t>
          </a:r>
          <a:br>
            <a:rPr lang="pl-PL" dirty="0">
              <a:solidFill>
                <a:schemeClr val="tx1"/>
              </a:solidFill>
            </a:rPr>
          </a:br>
          <a:r>
            <a:rPr lang="pl-PL" dirty="0">
              <a:solidFill>
                <a:schemeClr val="tx1"/>
              </a:solidFill>
            </a:rPr>
            <a:t>(DALEJ: UPZP)</a:t>
          </a:r>
          <a:endParaRPr lang="en-GB" dirty="0">
            <a:solidFill>
              <a:schemeClr val="tx1"/>
            </a:solidFill>
          </a:endParaRPr>
        </a:p>
      </dgm:t>
    </dgm:pt>
    <dgm:pt modelId="{A6CA69F2-951E-4434-ABA9-D43CDEB507FB}" type="parTrans" cxnId="{52471932-12C0-4144-8CE1-150F21856993}">
      <dgm:prSet/>
      <dgm:spPr/>
      <dgm:t>
        <a:bodyPr/>
        <a:lstStyle/>
        <a:p>
          <a:endParaRPr lang="en-GB"/>
        </a:p>
      </dgm:t>
    </dgm:pt>
    <dgm:pt modelId="{58C2AB6C-6CB6-46A7-B21D-E0E094F8E017}" type="sibTrans" cxnId="{52471932-12C0-4144-8CE1-150F21856993}">
      <dgm:prSet/>
      <dgm:spPr/>
      <dgm:t>
        <a:bodyPr/>
        <a:lstStyle/>
        <a:p>
          <a:endParaRPr lang="en-GB"/>
        </a:p>
      </dgm:t>
    </dgm:pt>
    <dgm:pt modelId="{A07E927F-50CF-4CB8-8D06-ECA201D8D069}" type="pres">
      <dgm:prSet presAssocID="{8B8C9BAC-5128-4F4B-835B-B3349C6E72BC}" presName="Name0" presStyleCnt="0">
        <dgm:presLayoutVars>
          <dgm:dir/>
          <dgm:resizeHandles val="exact"/>
        </dgm:presLayoutVars>
      </dgm:prSet>
      <dgm:spPr/>
    </dgm:pt>
    <dgm:pt modelId="{BDF89154-16BF-4ACA-8BD6-B914C58BA459}" type="pres">
      <dgm:prSet presAssocID="{395BC36B-04CC-4B87-9B69-0D9A6B206700}" presName="node" presStyleLbl="node1" presStyleIdx="0" presStyleCnt="2">
        <dgm:presLayoutVars>
          <dgm:bulletEnabled val="1"/>
        </dgm:presLayoutVars>
      </dgm:prSet>
      <dgm:spPr/>
    </dgm:pt>
    <dgm:pt modelId="{A4A26867-9ECB-44EC-874A-ACF721A27A09}" type="pres">
      <dgm:prSet presAssocID="{DBBFD79C-3EE9-40DA-8D03-06A332E69ED7}" presName="sibTrans" presStyleLbl="sibTrans2D1" presStyleIdx="0" presStyleCnt="1"/>
      <dgm:spPr/>
    </dgm:pt>
    <dgm:pt modelId="{CB796EC9-5B51-48EF-A5C8-B66EDBCE78A0}" type="pres">
      <dgm:prSet presAssocID="{DBBFD79C-3EE9-40DA-8D03-06A332E69ED7}" presName="connectorText" presStyleLbl="sibTrans2D1" presStyleIdx="0" presStyleCnt="1"/>
      <dgm:spPr/>
    </dgm:pt>
    <dgm:pt modelId="{DE889F14-774B-4BC9-9E71-4AC83A444E04}" type="pres">
      <dgm:prSet presAssocID="{C246E8D9-4A1F-4BBE-9ACB-7B5C25C1B367}" presName="node" presStyleLbl="node1" presStyleIdx="1" presStyleCnt="2">
        <dgm:presLayoutVars>
          <dgm:bulletEnabled val="1"/>
        </dgm:presLayoutVars>
      </dgm:prSet>
      <dgm:spPr/>
    </dgm:pt>
  </dgm:ptLst>
  <dgm:cxnLst>
    <dgm:cxn modelId="{27DCB02D-37D4-4638-A069-900BD6BE4A30}" type="presOf" srcId="{395BC36B-04CC-4B87-9B69-0D9A6B206700}" destId="{BDF89154-16BF-4ACA-8BD6-B914C58BA459}" srcOrd="0" destOrd="0" presId="urn:microsoft.com/office/officeart/2005/8/layout/process1"/>
    <dgm:cxn modelId="{52471932-12C0-4144-8CE1-150F21856993}" srcId="{8B8C9BAC-5128-4F4B-835B-B3349C6E72BC}" destId="{C246E8D9-4A1F-4BBE-9ACB-7B5C25C1B367}" srcOrd="1" destOrd="0" parTransId="{A6CA69F2-951E-4434-ABA9-D43CDEB507FB}" sibTransId="{58C2AB6C-6CB6-46A7-B21D-E0E094F8E017}"/>
    <dgm:cxn modelId="{522DFE55-492A-403B-805A-6679FBF0B736}" type="presOf" srcId="{C246E8D9-4A1F-4BBE-9ACB-7B5C25C1B367}" destId="{DE889F14-774B-4BC9-9E71-4AC83A444E04}" srcOrd="0" destOrd="0" presId="urn:microsoft.com/office/officeart/2005/8/layout/process1"/>
    <dgm:cxn modelId="{3C4F8993-6930-44FA-9A2E-917BD2E644C0}" type="presOf" srcId="{DBBFD79C-3EE9-40DA-8D03-06A332E69ED7}" destId="{A4A26867-9ECB-44EC-874A-ACF721A27A09}" srcOrd="0" destOrd="0" presId="urn:microsoft.com/office/officeart/2005/8/layout/process1"/>
    <dgm:cxn modelId="{37F573B4-B701-4AC5-8710-D957EDEF79DC}" type="presOf" srcId="{DBBFD79C-3EE9-40DA-8D03-06A332E69ED7}" destId="{CB796EC9-5B51-48EF-A5C8-B66EDBCE78A0}" srcOrd="1" destOrd="0" presId="urn:microsoft.com/office/officeart/2005/8/layout/process1"/>
    <dgm:cxn modelId="{BD650BE6-ACE3-4FBA-A858-7FD212C758B3}" srcId="{8B8C9BAC-5128-4F4B-835B-B3349C6E72BC}" destId="{395BC36B-04CC-4B87-9B69-0D9A6B206700}" srcOrd="0" destOrd="0" parTransId="{AD89AC43-5DDC-4712-A322-DC4AECD84F6D}" sibTransId="{DBBFD79C-3EE9-40DA-8D03-06A332E69ED7}"/>
    <dgm:cxn modelId="{E45C4EEB-B951-4496-B3C5-5D2628BDBD73}" type="presOf" srcId="{8B8C9BAC-5128-4F4B-835B-B3349C6E72BC}" destId="{A07E927F-50CF-4CB8-8D06-ECA201D8D069}" srcOrd="0" destOrd="0" presId="urn:microsoft.com/office/officeart/2005/8/layout/process1"/>
    <dgm:cxn modelId="{67F05B0E-D14A-4185-8839-DA249D83601D}" type="presParOf" srcId="{A07E927F-50CF-4CB8-8D06-ECA201D8D069}" destId="{BDF89154-16BF-4ACA-8BD6-B914C58BA459}" srcOrd="0" destOrd="0" presId="urn:microsoft.com/office/officeart/2005/8/layout/process1"/>
    <dgm:cxn modelId="{F652A4B9-0CC1-42D3-AE59-CFAFB0316F5B}" type="presParOf" srcId="{A07E927F-50CF-4CB8-8D06-ECA201D8D069}" destId="{A4A26867-9ECB-44EC-874A-ACF721A27A09}" srcOrd="1" destOrd="0" presId="urn:microsoft.com/office/officeart/2005/8/layout/process1"/>
    <dgm:cxn modelId="{24D5F05B-0A64-48A4-8741-68886E34B977}" type="presParOf" srcId="{A4A26867-9ECB-44EC-874A-ACF721A27A09}" destId="{CB796EC9-5B51-48EF-A5C8-B66EDBCE78A0}" srcOrd="0" destOrd="0" presId="urn:microsoft.com/office/officeart/2005/8/layout/process1"/>
    <dgm:cxn modelId="{3BB43A87-875F-46DA-B8D5-50BDAE14B62F}" type="presParOf" srcId="{A07E927F-50CF-4CB8-8D06-ECA201D8D069}" destId="{DE889F14-774B-4BC9-9E71-4AC83A444E04}"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3DD547-6BCC-40BF-8748-5567B6B64528}" type="doc">
      <dgm:prSet loTypeId="urn:microsoft.com/office/officeart/2005/8/layout/hProcess9" loCatId="process" qsTypeId="urn:microsoft.com/office/officeart/2005/8/quickstyle/simple1" qsCatId="simple" csTypeId="urn:microsoft.com/office/officeart/2005/8/colors/colorful1" csCatId="colorful" phldr="1"/>
      <dgm:spPr/>
      <dgm:t>
        <a:bodyPr/>
        <a:lstStyle/>
        <a:p>
          <a:endParaRPr lang="pl-PL"/>
        </a:p>
      </dgm:t>
    </dgm:pt>
    <dgm:pt modelId="{669A0A8C-5936-4E09-90B7-AE953E95D2EF}">
      <dgm:prSet custT="1"/>
      <dgm:spPr/>
      <dgm:t>
        <a:bodyPr/>
        <a:lstStyle/>
        <a:p>
          <a:pPr algn="l"/>
          <a:r>
            <a:rPr lang="pl-PL" sz="1400" dirty="0">
              <a:solidFill>
                <a:schemeClr val="tx1"/>
              </a:solidFill>
            </a:rPr>
            <a:t>ART. 1 -&gt; ZAKRES PRZEDMIOTOWY</a:t>
          </a:r>
        </a:p>
      </dgm:t>
    </dgm:pt>
    <dgm:pt modelId="{EEE877EA-5225-4E1C-8329-61DC0CD27486}" type="parTrans" cxnId="{E6BAFD76-A2C5-40BD-9AD9-337D7DD630A6}">
      <dgm:prSet/>
      <dgm:spPr/>
      <dgm:t>
        <a:bodyPr/>
        <a:lstStyle/>
        <a:p>
          <a:endParaRPr lang="pl-PL"/>
        </a:p>
      </dgm:t>
    </dgm:pt>
    <dgm:pt modelId="{41079B7A-E47A-44EA-B23A-2F5D1260CBF2}" type="sibTrans" cxnId="{E6BAFD76-A2C5-40BD-9AD9-337D7DD630A6}">
      <dgm:prSet/>
      <dgm:spPr/>
      <dgm:t>
        <a:bodyPr/>
        <a:lstStyle/>
        <a:p>
          <a:endParaRPr lang="pl-PL"/>
        </a:p>
      </dgm:t>
    </dgm:pt>
    <dgm:pt modelId="{1118E61B-9042-4719-9B4F-4CAF6C966F97}">
      <dgm:prSet custT="1"/>
      <dgm:spPr/>
      <dgm:t>
        <a:bodyPr/>
        <a:lstStyle/>
        <a:p>
          <a:pPr algn="just"/>
          <a:r>
            <a:rPr lang="pl-PL" sz="1050" dirty="0">
              <a:solidFill>
                <a:schemeClr val="tx1"/>
              </a:solidFill>
            </a:rPr>
            <a:t>ZASADY KSZTAŁTOWANIA POLITYKI PRZESTRZENNEJ PRZEZ JEDNOSTKI SAMORZĄDU TERYTORIALNEGO I ORGANY ADMINISTRACJI RZĄDOWEJ; </a:t>
          </a:r>
        </a:p>
      </dgm:t>
    </dgm:pt>
    <dgm:pt modelId="{0583FBE1-731C-4B62-B5F6-FD1372F2E474}" type="parTrans" cxnId="{A64446ED-F706-4271-8B91-D166FB376405}">
      <dgm:prSet/>
      <dgm:spPr/>
      <dgm:t>
        <a:bodyPr/>
        <a:lstStyle/>
        <a:p>
          <a:endParaRPr lang="pl-PL"/>
        </a:p>
      </dgm:t>
    </dgm:pt>
    <dgm:pt modelId="{AD042C1E-1894-4F7E-96A2-42263ED49A35}" type="sibTrans" cxnId="{A64446ED-F706-4271-8B91-D166FB376405}">
      <dgm:prSet/>
      <dgm:spPr/>
      <dgm:t>
        <a:bodyPr/>
        <a:lstStyle/>
        <a:p>
          <a:endParaRPr lang="pl-PL"/>
        </a:p>
      </dgm:t>
    </dgm:pt>
    <dgm:pt modelId="{53BFE779-DDD6-457B-8D2A-8301AEE4F52D}">
      <dgm:prSet custT="1"/>
      <dgm:spPr/>
      <dgm:t>
        <a:bodyPr/>
        <a:lstStyle/>
        <a:p>
          <a:pPr algn="just"/>
          <a:r>
            <a:rPr lang="pl-PL" sz="1050" dirty="0">
              <a:solidFill>
                <a:schemeClr val="tx1"/>
              </a:solidFill>
            </a:rPr>
            <a:t>ZAKRES I SPOSOBY POSTĘPOWANIA W SPRAWACH PRZEZNACZANIA TERENÓW NA OKREŚLONE CELE ORAZ USTALANIA ZASAD ICH ZAGOSPODAROWANIA I ZABUDOWY. </a:t>
          </a:r>
        </a:p>
      </dgm:t>
    </dgm:pt>
    <dgm:pt modelId="{9D46024A-413A-4179-B6E5-C8E1081E8FCF}" type="parTrans" cxnId="{F1BB1383-3E76-4230-8EA8-080F400EB8EC}">
      <dgm:prSet/>
      <dgm:spPr/>
      <dgm:t>
        <a:bodyPr/>
        <a:lstStyle/>
        <a:p>
          <a:endParaRPr lang="pl-PL"/>
        </a:p>
      </dgm:t>
    </dgm:pt>
    <dgm:pt modelId="{C07DECCB-FB15-464E-85A7-EDD518F3E128}" type="sibTrans" cxnId="{F1BB1383-3E76-4230-8EA8-080F400EB8EC}">
      <dgm:prSet/>
      <dgm:spPr/>
      <dgm:t>
        <a:bodyPr/>
        <a:lstStyle/>
        <a:p>
          <a:endParaRPr lang="pl-PL"/>
        </a:p>
      </dgm:t>
    </dgm:pt>
    <dgm:pt modelId="{7707FB99-B314-490B-BB85-94A8CEB6F81C}">
      <dgm:prSet/>
      <dgm:spPr/>
      <dgm:t>
        <a:bodyPr/>
        <a:lstStyle/>
        <a:p>
          <a:r>
            <a:rPr lang="pl-PL" dirty="0">
              <a:solidFill>
                <a:schemeClr val="tx1"/>
              </a:solidFill>
            </a:rPr>
            <a:t>ŁAD PRZESTRZENNY I ZRÓWNOWAŻONY ROZWÓJ PRZYJĘTE ZA PODSTAWĘ TYCH DZIAŁAŃ</a:t>
          </a:r>
        </a:p>
      </dgm:t>
    </dgm:pt>
    <dgm:pt modelId="{13EFDAB5-FC12-4821-B3DF-499CD56638FA}" type="parTrans" cxnId="{6077CEF6-F98D-4798-9D9A-FF7E0D691203}">
      <dgm:prSet/>
      <dgm:spPr/>
      <dgm:t>
        <a:bodyPr/>
        <a:lstStyle/>
        <a:p>
          <a:endParaRPr lang="pl-PL"/>
        </a:p>
      </dgm:t>
    </dgm:pt>
    <dgm:pt modelId="{B9885912-DD15-402A-A9B3-DE0AEF881DEA}" type="sibTrans" cxnId="{6077CEF6-F98D-4798-9D9A-FF7E0D691203}">
      <dgm:prSet/>
      <dgm:spPr/>
      <dgm:t>
        <a:bodyPr/>
        <a:lstStyle/>
        <a:p>
          <a:endParaRPr lang="pl-PL"/>
        </a:p>
      </dgm:t>
    </dgm:pt>
    <dgm:pt modelId="{46241E69-F615-4755-A3EC-462ABC2E003B}" type="pres">
      <dgm:prSet presAssocID="{D83DD547-6BCC-40BF-8748-5567B6B64528}" presName="CompostProcess" presStyleCnt="0">
        <dgm:presLayoutVars>
          <dgm:dir/>
          <dgm:resizeHandles val="exact"/>
        </dgm:presLayoutVars>
      </dgm:prSet>
      <dgm:spPr/>
    </dgm:pt>
    <dgm:pt modelId="{3FCBE9FB-EA78-4504-9ECF-9E591DC923E9}" type="pres">
      <dgm:prSet presAssocID="{D83DD547-6BCC-40BF-8748-5567B6B64528}" presName="arrow" presStyleLbl="bgShp" presStyleIdx="0" presStyleCnt="1"/>
      <dgm:spPr/>
    </dgm:pt>
    <dgm:pt modelId="{C2C1CB54-DDD9-49CF-B4E1-B4C4130C48F8}" type="pres">
      <dgm:prSet presAssocID="{D83DD547-6BCC-40BF-8748-5567B6B64528}" presName="linearProcess" presStyleCnt="0"/>
      <dgm:spPr/>
    </dgm:pt>
    <dgm:pt modelId="{EDB825DB-8D2A-4B96-981F-DDEB402AF1D2}" type="pres">
      <dgm:prSet presAssocID="{669A0A8C-5936-4E09-90B7-AE953E95D2EF}" presName="textNode" presStyleLbl="node1" presStyleIdx="0" presStyleCnt="2">
        <dgm:presLayoutVars>
          <dgm:bulletEnabled val="1"/>
        </dgm:presLayoutVars>
      </dgm:prSet>
      <dgm:spPr/>
    </dgm:pt>
    <dgm:pt modelId="{A9E7E711-E5DC-4532-8F63-00C8D4AF774F}" type="pres">
      <dgm:prSet presAssocID="{41079B7A-E47A-44EA-B23A-2F5D1260CBF2}" presName="sibTrans" presStyleCnt="0"/>
      <dgm:spPr/>
    </dgm:pt>
    <dgm:pt modelId="{4A01DCBB-5892-4A96-B151-F7C86F847D5B}" type="pres">
      <dgm:prSet presAssocID="{7707FB99-B314-490B-BB85-94A8CEB6F81C}" presName="textNode" presStyleLbl="node1" presStyleIdx="1" presStyleCnt="2">
        <dgm:presLayoutVars>
          <dgm:bulletEnabled val="1"/>
        </dgm:presLayoutVars>
      </dgm:prSet>
      <dgm:spPr/>
    </dgm:pt>
  </dgm:ptLst>
  <dgm:cxnLst>
    <dgm:cxn modelId="{A5436C05-B62E-410B-979C-2F216948F25C}" type="presOf" srcId="{7707FB99-B314-490B-BB85-94A8CEB6F81C}" destId="{4A01DCBB-5892-4A96-B151-F7C86F847D5B}" srcOrd="0" destOrd="0" presId="urn:microsoft.com/office/officeart/2005/8/layout/hProcess9"/>
    <dgm:cxn modelId="{E2E3335E-7BD3-4BFA-9E3E-2F0E1A182B37}" type="presOf" srcId="{1118E61B-9042-4719-9B4F-4CAF6C966F97}" destId="{EDB825DB-8D2A-4B96-981F-DDEB402AF1D2}" srcOrd="0" destOrd="1" presId="urn:microsoft.com/office/officeart/2005/8/layout/hProcess9"/>
    <dgm:cxn modelId="{E6BAFD76-A2C5-40BD-9AD9-337D7DD630A6}" srcId="{D83DD547-6BCC-40BF-8748-5567B6B64528}" destId="{669A0A8C-5936-4E09-90B7-AE953E95D2EF}" srcOrd="0" destOrd="0" parTransId="{EEE877EA-5225-4E1C-8329-61DC0CD27486}" sibTransId="{41079B7A-E47A-44EA-B23A-2F5D1260CBF2}"/>
    <dgm:cxn modelId="{A7747B5A-0DA3-462E-B348-5D2B3386B2A2}" type="presOf" srcId="{D83DD547-6BCC-40BF-8748-5567B6B64528}" destId="{46241E69-F615-4755-A3EC-462ABC2E003B}" srcOrd="0" destOrd="0" presId="urn:microsoft.com/office/officeart/2005/8/layout/hProcess9"/>
    <dgm:cxn modelId="{F1BB1383-3E76-4230-8EA8-080F400EB8EC}" srcId="{669A0A8C-5936-4E09-90B7-AE953E95D2EF}" destId="{53BFE779-DDD6-457B-8D2A-8301AEE4F52D}" srcOrd="1" destOrd="0" parTransId="{9D46024A-413A-4179-B6E5-C8E1081E8FCF}" sibTransId="{C07DECCB-FB15-464E-85A7-EDD518F3E128}"/>
    <dgm:cxn modelId="{9F4E1F9E-1D07-44B9-B448-D2BDDE3021B9}" type="presOf" srcId="{53BFE779-DDD6-457B-8D2A-8301AEE4F52D}" destId="{EDB825DB-8D2A-4B96-981F-DDEB402AF1D2}" srcOrd="0" destOrd="2" presId="urn:microsoft.com/office/officeart/2005/8/layout/hProcess9"/>
    <dgm:cxn modelId="{79AD3BE9-FDF2-425E-8026-1FF38ABFEA3D}" type="presOf" srcId="{669A0A8C-5936-4E09-90B7-AE953E95D2EF}" destId="{EDB825DB-8D2A-4B96-981F-DDEB402AF1D2}" srcOrd="0" destOrd="0" presId="urn:microsoft.com/office/officeart/2005/8/layout/hProcess9"/>
    <dgm:cxn modelId="{A64446ED-F706-4271-8B91-D166FB376405}" srcId="{669A0A8C-5936-4E09-90B7-AE953E95D2EF}" destId="{1118E61B-9042-4719-9B4F-4CAF6C966F97}" srcOrd="0" destOrd="0" parTransId="{0583FBE1-731C-4B62-B5F6-FD1372F2E474}" sibTransId="{AD042C1E-1894-4F7E-96A2-42263ED49A35}"/>
    <dgm:cxn modelId="{6077CEF6-F98D-4798-9D9A-FF7E0D691203}" srcId="{D83DD547-6BCC-40BF-8748-5567B6B64528}" destId="{7707FB99-B314-490B-BB85-94A8CEB6F81C}" srcOrd="1" destOrd="0" parTransId="{13EFDAB5-FC12-4821-B3DF-499CD56638FA}" sibTransId="{B9885912-DD15-402A-A9B3-DE0AEF881DEA}"/>
    <dgm:cxn modelId="{D3ABB4DE-C827-4660-AB13-A36EBAD6F569}" type="presParOf" srcId="{46241E69-F615-4755-A3EC-462ABC2E003B}" destId="{3FCBE9FB-EA78-4504-9ECF-9E591DC923E9}" srcOrd="0" destOrd="0" presId="urn:microsoft.com/office/officeart/2005/8/layout/hProcess9"/>
    <dgm:cxn modelId="{F0A0EB39-33F4-43BF-B33E-0290B774DDE3}" type="presParOf" srcId="{46241E69-F615-4755-A3EC-462ABC2E003B}" destId="{C2C1CB54-DDD9-49CF-B4E1-B4C4130C48F8}" srcOrd="1" destOrd="0" presId="urn:microsoft.com/office/officeart/2005/8/layout/hProcess9"/>
    <dgm:cxn modelId="{14109E0B-D716-4789-B52E-D3D897CB42DC}" type="presParOf" srcId="{C2C1CB54-DDD9-49CF-B4E1-B4C4130C48F8}" destId="{EDB825DB-8D2A-4B96-981F-DDEB402AF1D2}" srcOrd="0" destOrd="0" presId="urn:microsoft.com/office/officeart/2005/8/layout/hProcess9"/>
    <dgm:cxn modelId="{5016D06B-1F6C-4921-B805-5A3B7C44606D}" type="presParOf" srcId="{C2C1CB54-DDD9-49CF-B4E1-B4C4130C48F8}" destId="{A9E7E711-E5DC-4532-8F63-00C8D4AF774F}" srcOrd="1" destOrd="0" presId="urn:microsoft.com/office/officeart/2005/8/layout/hProcess9"/>
    <dgm:cxn modelId="{AD9A8434-FA06-44D9-AF14-B15C84A2CB65}" type="presParOf" srcId="{C2C1CB54-DDD9-49CF-B4E1-B4C4130C48F8}" destId="{4A01DCBB-5892-4A96-B151-F7C86F847D5B}"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2FFF91-B33E-4DD6-A12B-BD821DB00619}"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pl-PL"/>
        </a:p>
      </dgm:t>
    </dgm:pt>
    <dgm:pt modelId="{7A7F98F6-9B19-4019-884D-65C97438E641}">
      <dgm:prSet phldrT="[Tekst]"/>
      <dgm:spPr/>
      <dgm:t>
        <a:bodyPr/>
        <a:lstStyle/>
        <a:p>
          <a:r>
            <a:rPr lang="pl-PL" dirty="0">
              <a:solidFill>
                <a:schemeClr val="tx1"/>
              </a:solidFill>
            </a:rPr>
            <a:t>POZIOMY PLANOWANIA PRZESTRZENNEGO</a:t>
          </a:r>
        </a:p>
      </dgm:t>
    </dgm:pt>
    <dgm:pt modelId="{21E6F55F-4BD5-4E48-9B04-3B6A41EB1F8A}" type="parTrans" cxnId="{4DA0F646-151D-48DC-853A-57C145D70779}">
      <dgm:prSet/>
      <dgm:spPr/>
      <dgm:t>
        <a:bodyPr/>
        <a:lstStyle/>
        <a:p>
          <a:endParaRPr lang="pl-PL"/>
        </a:p>
      </dgm:t>
    </dgm:pt>
    <dgm:pt modelId="{3475900C-4E8E-45D1-B434-3584DD9B7792}" type="sibTrans" cxnId="{4DA0F646-151D-48DC-853A-57C145D70779}">
      <dgm:prSet/>
      <dgm:spPr/>
      <dgm:t>
        <a:bodyPr/>
        <a:lstStyle/>
        <a:p>
          <a:endParaRPr lang="pl-PL"/>
        </a:p>
      </dgm:t>
    </dgm:pt>
    <dgm:pt modelId="{9056E318-2DDE-4884-B8A2-2F18C2E6B0BE}">
      <dgm:prSet phldrT="[Tekst]"/>
      <dgm:spPr/>
      <dgm:t>
        <a:bodyPr/>
        <a:lstStyle/>
        <a:p>
          <a:r>
            <a:rPr lang="pl-PL" dirty="0">
              <a:solidFill>
                <a:schemeClr val="tx1"/>
              </a:solidFill>
            </a:rPr>
            <a:t>CENTRALNY</a:t>
          </a:r>
        </a:p>
      </dgm:t>
    </dgm:pt>
    <dgm:pt modelId="{DD19E953-1B96-457D-9093-6D1F42F8F70E}" type="parTrans" cxnId="{802A8DCA-1288-443E-96C3-503F0BFEE2B5}">
      <dgm:prSet/>
      <dgm:spPr/>
      <dgm:t>
        <a:bodyPr/>
        <a:lstStyle/>
        <a:p>
          <a:endParaRPr lang="pl-PL"/>
        </a:p>
      </dgm:t>
    </dgm:pt>
    <dgm:pt modelId="{2C873025-CA5F-4BC6-BABA-7098EA350003}" type="sibTrans" cxnId="{802A8DCA-1288-443E-96C3-503F0BFEE2B5}">
      <dgm:prSet/>
      <dgm:spPr/>
      <dgm:t>
        <a:bodyPr/>
        <a:lstStyle/>
        <a:p>
          <a:endParaRPr lang="pl-PL"/>
        </a:p>
      </dgm:t>
    </dgm:pt>
    <dgm:pt modelId="{2FA55DF1-FD0E-4CAD-BCC2-E175EB7B63D2}">
      <dgm:prSet phldrT="[Tekst]"/>
      <dgm:spPr/>
      <dgm:t>
        <a:bodyPr/>
        <a:lstStyle/>
        <a:p>
          <a:r>
            <a:rPr lang="pl-PL" dirty="0">
              <a:solidFill>
                <a:schemeClr val="tx1"/>
              </a:solidFill>
            </a:rPr>
            <a:t>REGIONALNY</a:t>
          </a:r>
        </a:p>
      </dgm:t>
    </dgm:pt>
    <dgm:pt modelId="{88A6F6EB-032D-4984-8881-8A71434510F2}" type="parTrans" cxnId="{EE2FC234-ED92-42A9-A64A-BD794A5DA16A}">
      <dgm:prSet/>
      <dgm:spPr/>
      <dgm:t>
        <a:bodyPr/>
        <a:lstStyle/>
        <a:p>
          <a:endParaRPr lang="pl-PL"/>
        </a:p>
      </dgm:t>
    </dgm:pt>
    <dgm:pt modelId="{9D78393A-066D-4CEE-9F39-3A77FE5BCB44}" type="sibTrans" cxnId="{EE2FC234-ED92-42A9-A64A-BD794A5DA16A}">
      <dgm:prSet/>
      <dgm:spPr/>
      <dgm:t>
        <a:bodyPr/>
        <a:lstStyle/>
        <a:p>
          <a:endParaRPr lang="pl-PL"/>
        </a:p>
      </dgm:t>
    </dgm:pt>
    <dgm:pt modelId="{AA583283-3F92-4EC0-8397-34A5C8D2C5A1}">
      <dgm:prSet phldrT="[Tekst]"/>
      <dgm:spPr/>
      <dgm:t>
        <a:bodyPr/>
        <a:lstStyle/>
        <a:p>
          <a:r>
            <a:rPr lang="pl-PL" dirty="0">
              <a:solidFill>
                <a:schemeClr val="tx1"/>
              </a:solidFill>
            </a:rPr>
            <a:t>LOKALNY</a:t>
          </a:r>
        </a:p>
      </dgm:t>
    </dgm:pt>
    <dgm:pt modelId="{B4A994B4-1744-404B-8222-F3F848D5DBA5}" type="parTrans" cxnId="{3B641B9C-1FC9-4A8D-9EFD-B92C7CDF344E}">
      <dgm:prSet/>
      <dgm:spPr/>
      <dgm:t>
        <a:bodyPr/>
        <a:lstStyle/>
        <a:p>
          <a:endParaRPr lang="pl-PL"/>
        </a:p>
      </dgm:t>
    </dgm:pt>
    <dgm:pt modelId="{B9FEF317-B96C-401E-83AB-71EDD27086F5}" type="sibTrans" cxnId="{3B641B9C-1FC9-4A8D-9EFD-B92C7CDF344E}">
      <dgm:prSet/>
      <dgm:spPr/>
      <dgm:t>
        <a:bodyPr/>
        <a:lstStyle/>
        <a:p>
          <a:endParaRPr lang="pl-PL"/>
        </a:p>
      </dgm:t>
    </dgm:pt>
    <dgm:pt modelId="{171885F1-CB0F-48FF-AF68-38294A90C58E}" type="pres">
      <dgm:prSet presAssocID="{B12FFF91-B33E-4DD6-A12B-BD821DB00619}" presName="Name0" presStyleCnt="0">
        <dgm:presLayoutVars>
          <dgm:chPref val="1"/>
          <dgm:dir/>
          <dgm:animOne val="branch"/>
          <dgm:animLvl val="lvl"/>
          <dgm:resizeHandles val="exact"/>
        </dgm:presLayoutVars>
      </dgm:prSet>
      <dgm:spPr/>
    </dgm:pt>
    <dgm:pt modelId="{868E4AFF-A1E8-4E25-8E39-398371D3FD2C}" type="pres">
      <dgm:prSet presAssocID="{7A7F98F6-9B19-4019-884D-65C97438E641}" presName="root1" presStyleCnt="0"/>
      <dgm:spPr/>
    </dgm:pt>
    <dgm:pt modelId="{B5CB79D7-5B13-4A95-8215-9A9F9EA56DD0}" type="pres">
      <dgm:prSet presAssocID="{7A7F98F6-9B19-4019-884D-65C97438E641}" presName="LevelOneTextNode" presStyleLbl="node0" presStyleIdx="0" presStyleCnt="1">
        <dgm:presLayoutVars>
          <dgm:chPref val="3"/>
        </dgm:presLayoutVars>
      </dgm:prSet>
      <dgm:spPr/>
    </dgm:pt>
    <dgm:pt modelId="{9ED9834C-1288-4695-9CF6-D59F3C96DE9C}" type="pres">
      <dgm:prSet presAssocID="{7A7F98F6-9B19-4019-884D-65C97438E641}" presName="level2hierChild" presStyleCnt="0"/>
      <dgm:spPr/>
    </dgm:pt>
    <dgm:pt modelId="{4CE9090E-43EC-4454-84E3-C346B22E2151}" type="pres">
      <dgm:prSet presAssocID="{DD19E953-1B96-457D-9093-6D1F42F8F70E}" presName="conn2-1" presStyleLbl="parChTrans1D2" presStyleIdx="0" presStyleCnt="3"/>
      <dgm:spPr/>
    </dgm:pt>
    <dgm:pt modelId="{8FA9FD60-FFCA-4FF4-848A-2943927F90F0}" type="pres">
      <dgm:prSet presAssocID="{DD19E953-1B96-457D-9093-6D1F42F8F70E}" presName="connTx" presStyleLbl="parChTrans1D2" presStyleIdx="0" presStyleCnt="3"/>
      <dgm:spPr/>
    </dgm:pt>
    <dgm:pt modelId="{84C06770-3DE2-44A7-8E5D-6B0304478954}" type="pres">
      <dgm:prSet presAssocID="{9056E318-2DDE-4884-B8A2-2F18C2E6B0BE}" presName="root2" presStyleCnt="0"/>
      <dgm:spPr/>
    </dgm:pt>
    <dgm:pt modelId="{D59ED34E-8396-488C-8DC9-BE4F88216983}" type="pres">
      <dgm:prSet presAssocID="{9056E318-2DDE-4884-B8A2-2F18C2E6B0BE}" presName="LevelTwoTextNode" presStyleLbl="node2" presStyleIdx="0" presStyleCnt="3">
        <dgm:presLayoutVars>
          <dgm:chPref val="3"/>
        </dgm:presLayoutVars>
      </dgm:prSet>
      <dgm:spPr/>
    </dgm:pt>
    <dgm:pt modelId="{25038441-9DF8-4D7E-8F34-E7D7F8C38C8C}" type="pres">
      <dgm:prSet presAssocID="{9056E318-2DDE-4884-B8A2-2F18C2E6B0BE}" presName="level3hierChild" presStyleCnt="0"/>
      <dgm:spPr/>
    </dgm:pt>
    <dgm:pt modelId="{BBBC2254-A575-4917-83E4-A5B23B7C9D90}" type="pres">
      <dgm:prSet presAssocID="{88A6F6EB-032D-4984-8881-8A71434510F2}" presName="conn2-1" presStyleLbl="parChTrans1D2" presStyleIdx="1" presStyleCnt="3"/>
      <dgm:spPr/>
    </dgm:pt>
    <dgm:pt modelId="{11855B32-0582-4D48-A982-15356785B58C}" type="pres">
      <dgm:prSet presAssocID="{88A6F6EB-032D-4984-8881-8A71434510F2}" presName="connTx" presStyleLbl="parChTrans1D2" presStyleIdx="1" presStyleCnt="3"/>
      <dgm:spPr/>
    </dgm:pt>
    <dgm:pt modelId="{CF0D67D0-892C-4430-A1A7-889877278CE5}" type="pres">
      <dgm:prSet presAssocID="{2FA55DF1-FD0E-4CAD-BCC2-E175EB7B63D2}" presName="root2" presStyleCnt="0"/>
      <dgm:spPr/>
    </dgm:pt>
    <dgm:pt modelId="{4CF5C8FE-A5FD-4ECA-8768-6072640D0104}" type="pres">
      <dgm:prSet presAssocID="{2FA55DF1-FD0E-4CAD-BCC2-E175EB7B63D2}" presName="LevelTwoTextNode" presStyleLbl="node2" presStyleIdx="1" presStyleCnt="3">
        <dgm:presLayoutVars>
          <dgm:chPref val="3"/>
        </dgm:presLayoutVars>
      </dgm:prSet>
      <dgm:spPr/>
    </dgm:pt>
    <dgm:pt modelId="{E9D44E0F-6D1E-44E3-89FA-8D317A4AC998}" type="pres">
      <dgm:prSet presAssocID="{2FA55DF1-FD0E-4CAD-BCC2-E175EB7B63D2}" presName="level3hierChild" presStyleCnt="0"/>
      <dgm:spPr/>
    </dgm:pt>
    <dgm:pt modelId="{D8619B12-88A5-4D19-AD7C-045997359DE4}" type="pres">
      <dgm:prSet presAssocID="{B4A994B4-1744-404B-8222-F3F848D5DBA5}" presName="conn2-1" presStyleLbl="parChTrans1D2" presStyleIdx="2" presStyleCnt="3"/>
      <dgm:spPr/>
    </dgm:pt>
    <dgm:pt modelId="{70E2A25A-F776-46C2-9A4F-1606A55AB961}" type="pres">
      <dgm:prSet presAssocID="{B4A994B4-1744-404B-8222-F3F848D5DBA5}" presName="connTx" presStyleLbl="parChTrans1D2" presStyleIdx="2" presStyleCnt="3"/>
      <dgm:spPr/>
    </dgm:pt>
    <dgm:pt modelId="{22BE505E-B42B-4BED-ACEF-3235848F98EC}" type="pres">
      <dgm:prSet presAssocID="{AA583283-3F92-4EC0-8397-34A5C8D2C5A1}" presName="root2" presStyleCnt="0"/>
      <dgm:spPr/>
    </dgm:pt>
    <dgm:pt modelId="{0EBFD5A9-7B66-41C1-8A73-4296D41692AB}" type="pres">
      <dgm:prSet presAssocID="{AA583283-3F92-4EC0-8397-34A5C8D2C5A1}" presName="LevelTwoTextNode" presStyleLbl="node2" presStyleIdx="2" presStyleCnt="3">
        <dgm:presLayoutVars>
          <dgm:chPref val="3"/>
        </dgm:presLayoutVars>
      </dgm:prSet>
      <dgm:spPr/>
    </dgm:pt>
    <dgm:pt modelId="{5E287D12-7910-438B-A710-314502EB9560}" type="pres">
      <dgm:prSet presAssocID="{AA583283-3F92-4EC0-8397-34A5C8D2C5A1}" presName="level3hierChild" presStyleCnt="0"/>
      <dgm:spPr/>
    </dgm:pt>
  </dgm:ptLst>
  <dgm:cxnLst>
    <dgm:cxn modelId="{5F724716-911A-4433-B260-BE413C108DE2}" type="presOf" srcId="{B12FFF91-B33E-4DD6-A12B-BD821DB00619}" destId="{171885F1-CB0F-48FF-AF68-38294A90C58E}" srcOrd="0" destOrd="0" presId="urn:microsoft.com/office/officeart/2008/layout/HorizontalMultiLevelHierarchy"/>
    <dgm:cxn modelId="{5DFAF017-6D0C-4CB3-8C3B-4F2EBC434671}" type="presOf" srcId="{DD19E953-1B96-457D-9093-6D1F42F8F70E}" destId="{8FA9FD60-FFCA-4FF4-848A-2943927F90F0}" srcOrd="1" destOrd="0" presId="urn:microsoft.com/office/officeart/2008/layout/HorizontalMultiLevelHierarchy"/>
    <dgm:cxn modelId="{0DCE1F30-5045-4E38-83A0-88C9AFBADEB1}" type="presOf" srcId="{88A6F6EB-032D-4984-8881-8A71434510F2}" destId="{11855B32-0582-4D48-A982-15356785B58C}" srcOrd="1" destOrd="0" presId="urn:microsoft.com/office/officeart/2008/layout/HorizontalMultiLevelHierarchy"/>
    <dgm:cxn modelId="{EE2FC234-ED92-42A9-A64A-BD794A5DA16A}" srcId="{7A7F98F6-9B19-4019-884D-65C97438E641}" destId="{2FA55DF1-FD0E-4CAD-BCC2-E175EB7B63D2}" srcOrd="1" destOrd="0" parTransId="{88A6F6EB-032D-4984-8881-8A71434510F2}" sibTransId="{9D78393A-066D-4CEE-9F39-3A77FE5BCB44}"/>
    <dgm:cxn modelId="{34A86D42-A189-4844-AC8A-A583FD2B3474}" type="presOf" srcId="{9056E318-2DDE-4884-B8A2-2F18C2E6B0BE}" destId="{D59ED34E-8396-488C-8DC9-BE4F88216983}" srcOrd="0" destOrd="0" presId="urn:microsoft.com/office/officeart/2008/layout/HorizontalMultiLevelHierarchy"/>
    <dgm:cxn modelId="{470BAD42-9C5A-402F-95BF-3C8FDD18ACEA}" type="presOf" srcId="{88A6F6EB-032D-4984-8881-8A71434510F2}" destId="{BBBC2254-A575-4917-83E4-A5B23B7C9D90}" srcOrd="0" destOrd="0" presId="urn:microsoft.com/office/officeart/2008/layout/HorizontalMultiLevelHierarchy"/>
    <dgm:cxn modelId="{4DA0F646-151D-48DC-853A-57C145D70779}" srcId="{B12FFF91-B33E-4DD6-A12B-BD821DB00619}" destId="{7A7F98F6-9B19-4019-884D-65C97438E641}" srcOrd="0" destOrd="0" parTransId="{21E6F55F-4BD5-4E48-9B04-3B6A41EB1F8A}" sibTransId="{3475900C-4E8E-45D1-B434-3584DD9B7792}"/>
    <dgm:cxn modelId="{3B641B9C-1FC9-4A8D-9EFD-B92C7CDF344E}" srcId="{7A7F98F6-9B19-4019-884D-65C97438E641}" destId="{AA583283-3F92-4EC0-8397-34A5C8D2C5A1}" srcOrd="2" destOrd="0" parTransId="{B4A994B4-1744-404B-8222-F3F848D5DBA5}" sibTransId="{B9FEF317-B96C-401E-83AB-71EDD27086F5}"/>
    <dgm:cxn modelId="{637907A8-7FDB-442A-8055-899A06339268}" type="presOf" srcId="{7A7F98F6-9B19-4019-884D-65C97438E641}" destId="{B5CB79D7-5B13-4A95-8215-9A9F9EA56DD0}" srcOrd="0" destOrd="0" presId="urn:microsoft.com/office/officeart/2008/layout/HorizontalMultiLevelHierarchy"/>
    <dgm:cxn modelId="{4AC1B9BE-33D8-4E67-869F-383EA7EAEDC1}" type="presOf" srcId="{B4A994B4-1744-404B-8222-F3F848D5DBA5}" destId="{D8619B12-88A5-4D19-AD7C-045997359DE4}" srcOrd="0" destOrd="0" presId="urn:microsoft.com/office/officeart/2008/layout/HorizontalMultiLevelHierarchy"/>
    <dgm:cxn modelId="{697C48C9-A411-4CEA-AA91-CFB79760AD47}" type="presOf" srcId="{B4A994B4-1744-404B-8222-F3F848D5DBA5}" destId="{70E2A25A-F776-46C2-9A4F-1606A55AB961}" srcOrd="1" destOrd="0" presId="urn:microsoft.com/office/officeart/2008/layout/HorizontalMultiLevelHierarchy"/>
    <dgm:cxn modelId="{802A8DCA-1288-443E-96C3-503F0BFEE2B5}" srcId="{7A7F98F6-9B19-4019-884D-65C97438E641}" destId="{9056E318-2DDE-4884-B8A2-2F18C2E6B0BE}" srcOrd="0" destOrd="0" parTransId="{DD19E953-1B96-457D-9093-6D1F42F8F70E}" sibTransId="{2C873025-CA5F-4BC6-BABA-7098EA350003}"/>
    <dgm:cxn modelId="{E408AFED-F7C3-40C4-8741-163FAC8D3E47}" type="presOf" srcId="{DD19E953-1B96-457D-9093-6D1F42F8F70E}" destId="{4CE9090E-43EC-4454-84E3-C346B22E2151}" srcOrd="0" destOrd="0" presId="urn:microsoft.com/office/officeart/2008/layout/HorizontalMultiLevelHierarchy"/>
    <dgm:cxn modelId="{9DFA5DEE-F0D5-4547-933C-7BE5FE471B76}" type="presOf" srcId="{2FA55DF1-FD0E-4CAD-BCC2-E175EB7B63D2}" destId="{4CF5C8FE-A5FD-4ECA-8768-6072640D0104}" srcOrd="0" destOrd="0" presId="urn:microsoft.com/office/officeart/2008/layout/HorizontalMultiLevelHierarchy"/>
    <dgm:cxn modelId="{7D0B2DF8-D314-42B0-9187-2BFFD78D2BC1}" type="presOf" srcId="{AA583283-3F92-4EC0-8397-34A5C8D2C5A1}" destId="{0EBFD5A9-7B66-41C1-8A73-4296D41692AB}" srcOrd="0" destOrd="0" presId="urn:microsoft.com/office/officeart/2008/layout/HorizontalMultiLevelHierarchy"/>
    <dgm:cxn modelId="{84798456-DF99-4E30-BBCC-7699639CEDE7}" type="presParOf" srcId="{171885F1-CB0F-48FF-AF68-38294A90C58E}" destId="{868E4AFF-A1E8-4E25-8E39-398371D3FD2C}" srcOrd="0" destOrd="0" presId="urn:microsoft.com/office/officeart/2008/layout/HorizontalMultiLevelHierarchy"/>
    <dgm:cxn modelId="{923FC4DD-0148-46FF-B726-33D7FA772AEE}" type="presParOf" srcId="{868E4AFF-A1E8-4E25-8E39-398371D3FD2C}" destId="{B5CB79D7-5B13-4A95-8215-9A9F9EA56DD0}" srcOrd="0" destOrd="0" presId="urn:microsoft.com/office/officeart/2008/layout/HorizontalMultiLevelHierarchy"/>
    <dgm:cxn modelId="{E6F496BB-D25E-498B-AFC9-2272D9D86538}" type="presParOf" srcId="{868E4AFF-A1E8-4E25-8E39-398371D3FD2C}" destId="{9ED9834C-1288-4695-9CF6-D59F3C96DE9C}" srcOrd="1" destOrd="0" presId="urn:microsoft.com/office/officeart/2008/layout/HorizontalMultiLevelHierarchy"/>
    <dgm:cxn modelId="{5398AD00-7ED7-4466-B429-FB0E8819B3E5}" type="presParOf" srcId="{9ED9834C-1288-4695-9CF6-D59F3C96DE9C}" destId="{4CE9090E-43EC-4454-84E3-C346B22E2151}" srcOrd="0" destOrd="0" presId="urn:microsoft.com/office/officeart/2008/layout/HorizontalMultiLevelHierarchy"/>
    <dgm:cxn modelId="{0FD154B6-B751-47C1-B9EE-C881AEE31395}" type="presParOf" srcId="{4CE9090E-43EC-4454-84E3-C346B22E2151}" destId="{8FA9FD60-FFCA-4FF4-848A-2943927F90F0}" srcOrd="0" destOrd="0" presId="urn:microsoft.com/office/officeart/2008/layout/HorizontalMultiLevelHierarchy"/>
    <dgm:cxn modelId="{1755D135-8A4D-4052-8F75-838AF71F208E}" type="presParOf" srcId="{9ED9834C-1288-4695-9CF6-D59F3C96DE9C}" destId="{84C06770-3DE2-44A7-8E5D-6B0304478954}" srcOrd="1" destOrd="0" presId="urn:microsoft.com/office/officeart/2008/layout/HorizontalMultiLevelHierarchy"/>
    <dgm:cxn modelId="{2F694F27-1471-449C-8A00-DF72756FE485}" type="presParOf" srcId="{84C06770-3DE2-44A7-8E5D-6B0304478954}" destId="{D59ED34E-8396-488C-8DC9-BE4F88216983}" srcOrd="0" destOrd="0" presId="urn:microsoft.com/office/officeart/2008/layout/HorizontalMultiLevelHierarchy"/>
    <dgm:cxn modelId="{0FA75CAC-2D64-433C-91ED-E110B53C4668}" type="presParOf" srcId="{84C06770-3DE2-44A7-8E5D-6B0304478954}" destId="{25038441-9DF8-4D7E-8F34-E7D7F8C38C8C}" srcOrd="1" destOrd="0" presId="urn:microsoft.com/office/officeart/2008/layout/HorizontalMultiLevelHierarchy"/>
    <dgm:cxn modelId="{793CC5C9-AD17-4BBA-BA3A-4833248AF488}" type="presParOf" srcId="{9ED9834C-1288-4695-9CF6-D59F3C96DE9C}" destId="{BBBC2254-A575-4917-83E4-A5B23B7C9D90}" srcOrd="2" destOrd="0" presId="urn:microsoft.com/office/officeart/2008/layout/HorizontalMultiLevelHierarchy"/>
    <dgm:cxn modelId="{7C2BBBA8-9F8A-4A31-9A56-6EA4E78CFC06}" type="presParOf" srcId="{BBBC2254-A575-4917-83E4-A5B23B7C9D90}" destId="{11855B32-0582-4D48-A982-15356785B58C}" srcOrd="0" destOrd="0" presId="urn:microsoft.com/office/officeart/2008/layout/HorizontalMultiLevelHierarchy"/>
    <dgm:cxn modelId="{B36C7843-F50F-4B14-9770-2987D7B864AE}" type="presParOf" srcId="{9ED9834C-1288-4695-9CF6-D59F3C96DE9C}" destId="{CF0D67D0-892C-4430-A1A7-889877278CE5}" srcOrd="3" destOrd="0" presId="urn:microsoft.com/office/officeart/2008/layout/HorizontalMultiLevelHierarchy"/>
    <dgm:cxn modelId="{293523E4-F202-4387-A22F-519343A6D69C}" type="presParOf" srcId="{CF0D67D0-892C-4430-A1A7-889877278CE5}" destId="{4CF5C8FE-A5FD-4ECA-8768-6072640D0104}" srcOrd="0" destOrd="0" presId="urn:microsoft.com/office/officeart/2008/layout/HorizontalMultiLevelHierarchy"/>
    <dgm:cxn modelId="{6A018246-71E4-4B3E-ACC6-7B30E9F07787}" type="presParOf" srcId="{CF0D67D0-892C-4430-A1A7-889877278CE5}" destId="{E9D44E0F-6D1E-44E3-89FA-8D317A4AC998}" srcOrd="1" destOrd="0" presId="urn:microsoft.com/office/officeart/2008/layout/HorizontalMultiLevelHierarchy"/>
    <dgm:cxn modelId="{FE9BBFEE-86E6-47BF-96C2-16D3120611FA}" type="presParOf" srcId="{9ED9834C-1288-4695-9CF6-D59F3C96DE9C}" destId="{D8619B12-88A5-4D19-AD7C-045997359DE4}" srcOrd="4" destOrd="0" presId="urn:microsoft.com/office/officeart/2008/layout/HorizontalMultiLevelHierarchy"/>
    <dgm:cxn modelId="{0E3AF468-1E83-48DD-BF90-AFAD34730326}" type="presParOf" srcId="{D8619B12-88A5-4D19-AD7C-045997359DE4}" destId="{70E2A25A-F776-46C2-9A4F-1606A55AB961}" srcOrd="0" destOrd="0" presId="urn:microsoft.com/office/officeart/2008/layout/HorizontalMultiLevelHierarchy"/>
    <dgm:cxn modelId="{AE4D3C43-1809-4BE7-A53B-D5AC86B46B43}" type="presParOf" srcId="{9ED9834C-1288-4695-9CF6-D59F3C96DE9C}" destId="{22BE505E-B42B-4BED-ACEF-3235848F98EC}" srcOrd="5" destOrd="0" presId="urn:microsoft.com/office/officeart/2008/layout/HorizontalMultiLevelHierarchy"/>
    <dgm:cxn modelId="{D7E562EC-6034-4FCD-A643-556DF1EAC0F0}" type="presParOf" srcId="{22BE505E-B42B-4BED-ACEF-3235848F98EC}" destId="{0EBFD5A9-7B66-41C1-8A73-4296D41692AB}" srcOrd="0" destOrd="0" presId="urn:microsoft.com/office/officeart/2008/layout/HorizontalMultiLevelHierarchy"/>
    <dgm:cxn modelId="{44237230-8018-4BF8-9937-3A9991CE4DDB}" type="presParOf" srcId="{22BE505E-B42B-4BED-ACEF-3235848F98EC}" destId="{5E287D12-7910-438B-A710-314502EB9560}"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E40576-BD0A-4BF8-A9C8-033CFD5A9C89}"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pl-PL"/>
        </a:p>
      </dgm:t>
    </dgm:pt>
    <dgm:pt modelId="{B83019D6-7F3C-4DFA-9A68-25D2E701F01E}">
      <dgm:prSet/>
      <dgm:spPr/>
      <dgm:t>
        <a:bodyPr/>
        <a:lstStyle/>
        <a:p>
          <a:pPr algn="just"/>
          <a:r>
            <a:rPr lang="pl-PL" dirty="0">
              <a:solidFill>
                <a:schemeClr val="tx1"/>
              </a:solidFill>
            </a:rPr>
            <a:t>W POLSKIM SYSTEMIE PLANISTYCZNYM NIE MA POZIOMU POWIATOWEGO – ORGANY POWIATU NIE KSZTAŁTUJĄ I NIE PROWADZĄ POLITYKI PRZESTRZENNEJ NA JEGO OBSZARZE;</a:t>
          </a:r>
        </a:p>
      </dgm:t>
    </dgm:pt>
    <dgm:pt modelId="{12A9F318-02CD-49AE-BC38-D2119936FD5F}" type="parTrans" cxnId="{C86C9D88-B1D7-4D62-ADA0-11F0CE21330A}">
      <dgm:prSet/>
      <dgm:spPr/>
      <dgm:t>
        <a:bodyPr/>
        <a:lstStyle/>
        <a:p>
          <a:endParaRPr lang="pl-PL"/>
        </a:p>
      </dgm:t>
    </dgm:pt>
    <dgm:pt modelId="{F08B094A-B8F0-4784-A2B8-4C9EE8561C76}" type="sibTrans" cxnId="{C86C9D88-B1D7-4D62-ADA0-11F0CE21330A}">
      <dgm:prSet/>
      <dgm:spPr/>
      <dgm:t>
        <a:bodyPr/>
        <a:lstStyle/>
        <a:p>
          <a:endParaRPr lang="pl-PL"/>
        </a:p>
      </dgm:t>
    </dgm:pt>
    <dgm:pt modelId="{F1FDD2FC-773A-4B77-B394-734483EB2B8C}">
      <dgm:prSet/>
      <dgm:spPr/>
      <dgm:t>
        <a:bodyPr/>
        <a:lstStyle/>
        <a:p>
          <a:pPr algn="just"/>
          <a:r>
            <a:rPr lang="pl-PL" dirty="0">
              <a:solidFill>
                <a:schemeClr val="tx1"/>
              </a:solidFill>
            </a:rPr>
            <a:t>NIE OZNACZA TO JEDNAK, ŻE POWIAT I JEGO ORGANY ZOSTAŁY CAŁKOWICIE WYŁĄCZONE Z UDZIAŁU W PROCEDURZE PLANISTYCZNEJ NA POZOSTAŁYCH POZIOMACH, TJ. LOKALNYM, REGIONALNYM ORAZ CENTRALNYM;</a:t>
          </a:r>
        </a:p>
      </dgm:t>
    </dgm:pt>
    <dgm:pt modelId="{1DFCE7AC-81E1-4EE3-B72B-8611FD21EE60}" type="parTrans" cxnId="{44B64146-E75B-42EE-A1D8-EE9FFBDA228C}">
      <dgm:prSet/>
      <dgm:spPr/>
      <dgm:t>
        <a:bodyPr/>
        <a:lstStyle/>
        <a:p>
          <a:endParaRPr lang="pl-PL"/>
        </a:p>
      </dgm:t>
    </dgm:pt>
    <dgm:pt modelId="{FF89D677-EA5C-4CEB-B2EB-AD7CA14C128E}" type="sibTrans" cxnId="{44B64146-E75B-42EE-A1D8-EE9FFBDA228C}">
      <dgm:prSet/>
      <dgm:spPr/>
      <dgm:t>
        <a:bodyPr/>
        <a:lstStyle/>
        <a:p>
          <a:endParaRPr lang="pl-PL"/>
        </a:p>
      </dgm:t>
    </dgm:pt>
    <dgm:pt modelId="{7D4B88CA-CDE8-459A-941E-FCA60A7439CD}">
      <dgm:prSet/>
      <dgm:spPr/>
      <dgm:t>
        <a:bodyPr/>
        <a:lstStyle/>
        <a:p>
          <a:r>
            <a:rPr lang="pl-PL" dirty="0">
              <a:solidFill>
                <a:schemeClr val="tx1"/>
              </a:solidFill>
            </a:rPr>
            <a:t>M.IN. ORGANY POWIATU PEŁNIĄ FUNKCJE OPINIODAWCZO-DORADCZE W PROCEDURZE PLANISTYCZNEJ; </a:t>
          </a:r>
          <a:endParaRPr lang="en-GB" dirty="0">
            <a:solidFill>
              <a:schemeClr val="tx1"/>
            </a:solidFill>
          </a:endParaRPr>
        </a:p>
      </dgm:t>
    </dgm:pt>
    <dgm:pt modelId="{592C1BD7-2540-465C-927F-AA3E3821F134}" type="parTrans" cxnId="{6E5A452C-3A59-4E5B-921B-5F8BC67D6CA3}">
      <dgm:prSet/>
      <dgm:spPr/>
      <dgm:t>
        <a:bodyPr/>
        <a:lstStyle/>
        <a:p>
          <a:endParaRPr lang="en-GB"/>
        </a:p>
      </dgm:t>
    </dgm:pt>
    <dgm:pt modelId="{D0F52E74-0EC6-45F9-A540-DF67041142D3}" type="sibTrans" cxnId="{6E5A452C-3A59-4E5B-921B-5F8BC67D6CA3}">
      <dgm:prSet/>
      <dgm:spPr/>
      <dgm:t>
        <a:bodyPr/>
        <a:lstStyle/>
        <a:p>
          <a:endParaRPr lang="en-GB"/>
        </a:p>
      </dgm:t>
    </dgm:pt>
    <dgm:pt modelId="{63F805C2-A7C8-4DBE-81EF-28CE103054FE}">
      <dgm:prSet/>
      <dgm:spPr/>
      <dgm:t>
        <a:bodyPr/>
        <a:lstStyle/>
        <a:p>
          <a:pPr algn="just"/>
          <a:r>
            <a:rPr lang="pl-PL" dirty="0">
              <a:solidFill>
                <a:schemeClr val="tx1"/>
              </a:solidFill>
            </a:rPr>
            <a:t>PRZY STAROSTACH POWIATÓW MOGĄ BYĆ POWOŁYWANE POWIATOWE KOMISJE URBANISTYCZNO-ARCHITEKTONICZNE JAKO ORGANY DORADCZE STAROSTÓW POWIATÓW ORAZ, NA PODSTAWIE STOSOWNYCH POROZUMIEŃ, WÓJTÓW, BURMISTRZÓW GMIN ALBO PREZYDENTÓW MIAST WCHODZĄCYCH W SKŁAD TYCH POWIATÓW, KTÓRE NIE POWOŁAŁY GMINNYCH KOMISJI LUB NIE POWIERZYŁY FUNKCJI PEŁNIENIA ORGANU DORADCZEGO KOMISJI POWOŁANEJ W INNEJ GMINIE.</a:t>
          </a:r>
          <a:endParaRPr lang="en-GB" dirty="0">
            <a:solidFill>
              <a:schemeClr val="tx1"/>
            </a:solidFill>
          </a:endParaRPr>
        </a:p>
      </dgm:t>
    </dgm:pt>
    <dgm:pt modelId="{7126DB3E-D524-4DA1-99DE-D5EA83078E2C}" type="parTrans" cxnId="{45F89640-F082-44F9-A538-AFE17339AC74}">
      <dgm:prSet/>
      <dgm:spPr/>
      <dgm:t>
        <a:bodyPr/>
        <a:lstStyle/>
        <a:p>
          <a:endParaRPr lang="en-GB"/>
        </a:p>
      </dgm:t>
    </dgm:pt>
    <dgm:pt modelId="{0CF10D06-0079-451B-83A7-3B5A29E1F6EC}" type="sibTrans" cxnId="{45F89640-F082-44F9-A538-AFE17339AC74}">
      <dgm:prSet/>
      <dgm:spPr/>
      <dgm:t>
        <a:bodyPr/>
        <a:lstStyle/>
        <a:p>
          <a:endParaRPr lang="en-GB"/>
        </a:p>
      </dgm:t>
    </dgm:pt>
    <dgm:pt modelId="{8BA9BC5B-5E70-4926-998F-7CA45B9BCA58}" type="pres">
      <dgm:prSet presAssocID="{43E40576-BD0A-4BF8-A9C8-033CFD5A9C89}" presName="linear" presStyleCnt="0">
        <dgm:presLayoutVars>
          <dgm:animLvl val="lvl"/>
          <dgm:resizeHandles val="exact"/>
        </dgm:presLayoutVars>
      </dgm:prSet>
      <dgm:spPr/>
    </dgm:pt>
    <dgm:pt modelId="{DD502C7F-4A7A-4266-8BAF-286AA8EE5781}" type="pres">
      <dgm:prSet presAssocID="{B83019D6-7F3C-4DFA-9A68-25D2E701F01E}" presName="parentText" presStyleLbl="node1" presStyleIdx="0" presStyleCnt="4">
        <dgm:presLayoutVars>
          <dgm:chMax val="0"/>
          <dgm:bulletEnabled val="1"/>
        </dgm:presLayoutVars>
      </dgm:prSet>
      <dgm:spPr/>
    </dgm:pt>
    <dgm:pt modelId="{606A6753-4CCA-40D2-91C3-0C16C1B3579E}" type="pres">
      <dgm:prSet presAssocID="{F08B094A-B8F0-4784-A2B8-4C9EE8561C76}" presName="spacer" presStyleCnt="0"/>
      <dgm:spPr/>
    </dgm:pt>
    <dgm:pt modelId="{28979866-DDA7-4BEE-9BE9-5454DDA357B6}" type="pres">
      <dgm:prSet presAssocID="{F1FDD2FC-773A-4B77-B394-734483EB2B8C}" presName="parentText" presStyleLbl="node1" presStyleIdx="1" presStyleCnt="4">
        <dgm:presLayoutVars>
          <dgm:chMax val="0"/>
          <dgm:bulletEnabled val="1"/>
        </dgm:presLayoutVars>
      </dgm:prSet>
      <dgm:spPr/>
    </dgm:pt>
    <dgm:pt modelId="{AF3B61E5-B8FA-40E3-833E-90A2B48723B1}" type="pres">
      <dgm:prSet presAssocID="{FF89D677-EA5C-4CEB-B2EB-AD7CA14C128E}" presName="spacer" presStyleCnt="0"/>
      <dgm:spPr/>
    </dgm:pt>
    <dgm:pt modelId="{86631535-2ED2-417A-BB10-AB27C60505E0}" type="pres">
      <dgm:prSet presAssocID="{7D4B88CA-CDE8-459A-941E-FCA60A7439CD}" presName="parentText" presStyleLbl="node1" presStyleIdx="2" presStyleCnt="4">
        <dgm:presLayoutVars>
          <dgm:chMax val="0"/>
          <dgm:bulletEnabled val="1"/>
        </dgm:presLayoutVars>
      </dgm:prSet>
      <dgm:spPr/>
    </dgm:pt>
    <dgm:pt modelId="{7259E935-40EA-465A-A425-FCCE13E2D74B}" type="pres">
      <dgm:prSet presAssocID="{D0F52E74-0EC6-45F9-A540-DF67041142D3}" presName="spacer" presStyleCnt="0"/>
      <dgm:spPr/>
    </dgm:pt>
    <dgm:pt modelId="{7B342D9A-98D0-4A91-AF49-782D0E98B7C6}" type="pres">
      <dgm:prSet presAssocID="{63F805C2-A7C8-4DBE-81EF-28CE103054FE}" presName="parentText" presStyleLbl="node1" presStyleIdx="3" presStyleCnt="4">
        <dgm:presLayoutVars>
          <dgm:chMax val="0"/>
          <dgm:bulletEnabled val="1"/>
        </dgm:presLayoutVars>
      </dgm:prSet>
      <dgm:spPr/>
    </dgm:pt>
  </dgm:ptLst>
  <dgm:cxnLst>
    <dgm:cxn modelId="{F8EDD623-88B3-4420-A003-616CB4002365}" type="presOf" srcId="{F1FDD2FC-773A-4B77-B394-734483EB2B8C}" destId="{28979866-DDA7-4BEE-9BE9-5454DDA357B6}" srcOrd="0" destOrd="0" presId="urn:microsoft.com/office/officeart/2005/8/layout/vList2"/>
    <dgm:cxn modelId="{6E5A452C-3A59-4E5B-921B-5F8BC67D6CA3}" srcId="{43E40576-BD0A-4BF8-A9C8-033CFD5A9C89}" destId="{7D4B88CA-CDE8-459A-941E-FCA60A7439CD}" srcOrd="2" destOrd="0" parTransId="{592C1BD7-2540-465C-927F-AA3E3821F134}" sibTransId="{D0F52E74-0EC6-45F9-A540-DF67041142D3}"/>
    <dgm:cxn modelId="{F990FF3E-460B-4578-9386-51A639D2A08D}" type="presOf" srcId="{B83019D6-7F3C-4DFA-9A68-25D2E701F01E}" destId="{DD502C7F-4A7A-4266-8BAF-286AA8EE5781}" srcOrd="0" destOrd="0" presId="urn:microsoft.com/office/officeart/2005/8/layout/vList2"/>
    <dgm:cxn modelId="{45F89640-F082-44F9-A538-AFE17339AC74}" srcId="{43E40576-BD0A-4BF8-A9C8-033CFD5A9C89}" destId="{63F805C2-A7C8-4DBE-81EF-28CE103054FE}" srcOrd="3" destOrd="0" parTransId="{7126DB3E-D524-4DA1-99DE-D5EA83078E2C}" sibTransId="{0CF10D06-0079-451B-83A7-3B5A29E1F6EC}"/>
    <dgm:cxn modelId="{44B64146-E75B-42EE-A1D8-EE9FFBDA228C}" srcId="{43E40576-BD0A-4BF8-A9C8-033CFD5A9C89}" destId="{F1FDD2FC-773A-4B77-B394-734483EB2B8C}" srcOrd="1" destOrd="0" parTransId="{1DFCE7AC-81E1-4EE3-B72B-8611FD21EE60}" sibTransId="{FF89D677-EA5C-4CEB-B2EB-AD7CA14C128E}"/>
    <dgm:cxn modelId="{1F670368-4382-464F-B23C-75924CF0520D}" type="presOf" srcId="{63F805C2-A7C8-4DBE-81EF-28CE103054FE}" destId="{7B342D9A-98D0-4A91-AF49-782D0E98B7C6}" srcOrd="0" destOrd="0" presId="urn:microsoft.com/office/officeart/2005/8/layout/vList2"/>
    <dgm:cxn modelId="{C86C9D88-B1D7-4D62-ADA0-11F0CE21330A}" srcId="{43E40576-BD0A-4BF8-A9C8-033CFD5A9C89}" destId="{B83019D6-7F3C-4DFA-9A68-25D2E701F01E}" srcOrd="0" destOrd="0" parTransId="{12A9F318-02CD-49AE-BC38-D2119936FD5F}" sibTransId="{F08B094A-B8F0-4784-A2B8-4C9EE8561C76}"/>
    <dgm:cxn modelId="{A0D2B897-4E34-4CAA-B28A-A6305C224260}" type="presOf" srcId="{7D4B88CA-CDE8-459A-941E-FCA60A7439CD}" destId="{86631535-2ED2-417A-BB10-AB27C60505E0}" srcOrd="0" destOrd="0" presId="urn:microsoft.com/office/officeart/2005/8/layout/vList2"/>
    <dgm:cxn modelId="{78219DA4-43CF-4C56-90EF-1933FE792AE6}" type="presOf" srcId="{43E40576-BD0A-4BF8-A9C8-033CFD5A9C89}" destId="{8BA9BC5B-5E70-4926-998F-7CA45B9BCA58}" srcOrd="0" destOrd="0" presId="urn:microsoft.com/office/officeart/2005/8/layout/vList2"/>
    <dgm:cxn modelId="{72BA3586-D489-4118-B227-0D7D23E1129B}" type="presParOf" srcId="{8BA9BC5B-5E70-4926-998F-7CA45B9BCA58}" destId="{DD502C7F-4A7A-4266-8BAF-286AA8EE5781}" srcOrd="0" destOrd="0" presId="urn:microsoft.com/office/officeart/2005/8/layout/vList2"/>
    <dgm:cxn modelId="{A5DB3F1D-ADC0-4347-B117-33DEF12B1BEF}" type="presParOf" srcId="{8BA9BC5B-5E70-4926-998F-7CA45B9BCA58}" destId="{606A6753-4CCA-40D2-91C3-0C16C1B3579E}" srcOrd="1" destOrd="0" presId="urn:microsoft.com/office/officeart/2005/8/layout/vList2"/>
    <dgm:cxn modelId="{9C4A10D1-514C-4B46-A0D4-F31891DC72AF}" type="presParOf" srcId="{8BA9BC5B-5E70-4926-998F-7CA45B9BCA58}" destId="{28979866-DDA7-4BEE-9BE9-5454DDA357B6}" srcOrd="2" destOrd="0" presId="urn:microsoft.com/office/officeart/2005/8/layout/vList2"/>
    <dgm:cxn modelId="{74CC7EAC-443D-4949-A935-9DF5BF258345}" type="presParOf" srcId="{8BA9BC5B-5E70-4926-998F-7CA45B9BCA58}" destId="{AF3B61E5-B8FA-40E3-833E-90A2B48723B1}" srcOrd="3" destOrd="0" presId="urn:microsoft.com/office/officeart/2005/8/layout/vList2"/>
    <dgm:cxn modelId="{14C917B2-35FF-48EB-88B0-831CCFB9E130}" type="presParOf" srcId="{8BA9BC5B-5E70-4926-998F-7CA45B9BCA58}" destId="{86631535-2ED2-417A-BB10-AB27C60505E0}" srcOrd="4" destOrd="0" presId="urn:microsoft.com/office/officeart/2005/8/layout/vList2"/>
    <dgm:cxn modelId="{42A866EC-2084-4621-84B8-E58498B9CA12}" type="presParOf" srcId="{8BA9BC5B-5E70-4926-998F-7CA45B9BCA58}" destId="{7259E935-40EA-465A-A425-FCCE13E2D74B}" srcOrd="5" destOrd="0" presId="urn:microsoft.com/office/officeart/2005/8/layout/vList2"/>
    <dgm:cxn modelId="{BB70A2E9-FB12-44A2-BFCA-5F886423A672}" type="presParOf" srcId="{8BA9BC5B-5E70-4926-998F-7CA45B9BCA58}" destId="{7B342D9A-98D0-4A91-AF49-782D0E98B7C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F89154-16BF-4ACA-8BD6-B914C58BA459}">
      <dsp:nvSpPr>
        <dsp:cNvPr id="0" name=""/>
        <dsp:cNvSpPr/>
      </dsp:nvSpPr>
      <dsp:spPr>
        <a:xfrm>
          <a:off x="2053" y="800141"/>
          <a:ext cx="4379788" cy="275105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NAJWAŻNIEJSZA REGULACJA PRAWNA</a:t>
          </a:r>
          <a:endParaRPr lang="en-GB" sz="1800" kern="1200" dirty="0">
            <a:solidFill>
              <a:schemeClr val="tx1"/>
            </a:solidFill>
          </a:endParaRPr>
        </a:p>
      </dsp:txBody>
      <dsp:txXfrm>
        <a:off x="82629" y="880717"/>
        <a:ext cx="4218636" cy="2589902"/>
      </dsp:txXfrm>
    </dsp:sp>
    <dsp:sp modelId="{A4A26867-9ECB-44EC-874A-ACF721A27A09}">
      <dsp:nvSpPr>
        <dsp:cNvPr id="0" name=""/>
        <dsp:cNvSpPr/>
      </dsp:nvSpPr>
      <dsp:spPr>
        <a:xfrm>
          <a:off x="4819821" y="1632575"/>
          <a:ext cx="928515" cy="108618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4819821" y="1849812"/>
        <a:ext cx="649961" cy="651713"/>
      </dsp:txXfrm>
    </dsp:sp>
    <dsp:sp modelId="{DE889F14-774B-4BC9-9E71-4AC83A444E04}">
      <dsp:nvSpPr>
        <dsp:cNvPr id="0" name=""/>
        <dsp:cNvSpPr/>
      </dsp:nvSpPr>
      <dsp:spPr>
        <a:xfrm>
          <a:off x="6133757" y="800141"/>
          <a:ext cx="4379788" cy="2751054"/>
        </a:xfrm>
        <a:prstGeom prst="roundRect">
          <a:avLst>
            <a:gd name="adj" fmla="val 10000"/>
          </a:avLst>
        </a:prstGeom>
        <a:solidFill>
          <a:schemeClr val="accent3">
            <a:hueOff val="-20094868"/>
            <a:satOff val="320"/>
            <a:lumOff val="-686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USTAWA Z DNIA </a:t>
          </a:r>
          <a:br>
            <a:rPr lang="pl-PL" sz="1800" kern="1200" dirty="0">
              <a:solidFill>
                <a:schemeClr val="tx1"/>
              </a:solidFill>
            </a:rPr>
          </a:br>
          <a:r>
            <a:rPr lang="pl-PL" sz="1800" kern="1200" dirty="0">
              <a:solidFill>
                <a:schemeClr val="tx1"/>
              </a:solidFill>
            </a:rPr>
            <a:t>27 MARCA 2003 R. </a:t>
          </a:r>
          <a:br>
            <a:rPr lang="pl-PL" sz="1800" kern="1200" dirty="0">
              <a:solidFill>
                <a:schemeClr val="tx1"/>
              </a:solidFill>
            </a:rPr>
          </a:br>
          <a:r>
            <a:rPr lang="pl-PL" sz="1800" kern="1200" dirty="0">
              <a:solidFill>
                <a:schemeClr val="tx1"/>
              </a:solidFill>
            </a:rPr>
            <a:t>O PLANOWANIU I ZAGOSPODAROWANIU PRZESTRZENNYM </a:t>
          </a:r>
          <a:br>
            <a:rPr lang="pl-PL" sz="1800" kern="1200" dirty="0">
              <a:solidFill>
                <a:schemeClr val="tx1"/>
              </a:solidFill>
            </a:rPr>
          </a:br>
          <a:r>
            <a:rPr lang="pl-PL" sz="1800" kern="1200" dirty="0">
              <a:solidFill>
                <a:schemeClr val="tx1"/>
              </a:solidFill>
            </a:rPr>
            <a:t>(DALEJ: UPZP)</a:t>
          </a:r>
          <a:endParaRPr lang="en-GB" sz="1800" kern="1200" dirty="0">
            <a:solidFill>
              <a:schemeClr val="tx1"/>
            </a:solidFill>
          </a:endParaRPr>
        </a:p>
      </dsp:txBody>
      <dsp:txXfrm>
        <a:off x="6214333" y="880717"/>
        <a:ext cx="4218636" cy="25899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CBE9FB-EA78-4504-9ECF-9E591DC923E9}">
      <dsp:nvSpPr>
        <dsp:cNvPr id="0" name=""/>
        <dsp:cNvSpPr/>
      </dsp:nvSpPr>
      <dsp:spPr>
        <a:xfrm>
          <a:off x="897853" y="0"/>
          <a:ext cx="10175675" cy="4704751"/>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B825DB-8D2A-4B96-981F-DDEB402AF1D2}">
      <dsp:nvSpPr>
        <dsp:cNvPr id="0" name=""/>
        <dsp:cNvSpPr/>
      </dsp:nvSpPr>
      <dsp:spPr>
        <a:xfrm>
          <a:off x="146" y="1411425"/>
          <a:ext cx="5839556" cy="18819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pl-PL" sz="1400" kern="1200" dirty="0">
              <a:solidFill>
                <a:schemeClr val="tx1"/>
              </a:solidFill>
            </a:rPr>
            <a:t>ART. 1 -&gt; ZAKRES PRZEDMIOTOWY</a:t>
          </a:r>
        </a:p>
        <a:p>
          <a:pPr marL="57150" lvl="1" indent="-57150" algn="just" defTabSz="466725">
            <a:lnSpc>
              <a:spcPct val="90000"/>
            </a:lnSpc>
            <a:spcBef>
              <a:spcPct val="0"/>
            </a:spcBef>
            <a:spcAft>
              <a:spcPct val="15000"/>
            </a:spcAft>
            <a:buChar char="•"/>
          </a:pPr>
          <a:r>
            <a:rPr lang="pl-PL" sz="1050" kern="1200" dirty="0">
              <a:solidFill>
                <a:schemeClr val="tx1"/>
              </a:solidFill>
            </a:rPr>
            <a:t>ZASADY KSZTAŁTOWANIA POLITYKI PRZESTRZENNEJ PRZEZ JEDNOSTKI SAMORZĄDU TERYTORIALNEGO I ORGANY ADMINISTRACJI RZĄDOWEJ; </a:t>
          </a:r>
        </a:p>
        <a:p>
          <a:pPr marL="57150" lvl="1" indent="-57150" algn="just" defTabSz="466725">
            <a:lnSpc>
              <a:spcPct val="90000"/>
            </a:lnSpc>
            <a:spcBef>
              <a:spcPct val="0"/>
            </a:spcBef>
            <a:spcAft>
              <a:spcPct val="15000"/>
            </a:spcAft>
            <a:buChar char="•"/>
          </a:pPr>
          <a:r>
            <a:rPr lang="pl-PL" sz="1050" kern="1200" dirty="0">
              <a:solidFill>
                <a:schemeClr val="tx1"/>
              </a:solidFill>
            </a:rPr>
            <a:t>ZAKRES I SPOSOBY POSTĘPOWANIA W SPRAWACH PRZEZNACZANIA TERENÓW NA OKREŚLONE CELE ORAZ USTALANIA ZASAD ICH ZAGOSPODAROWANIA I ZABUDOWY. </a:t>
          </a:r>
        </a:p>
      </dsp:txBody>
      <dsp:txXfrm>
        <a:off x="92013" y="1503292"/>
        <a:ext cx="5655822" cy="1698166"/>
      </dsp:txXfrm>
    </dsp:sp>
    <dsp:sp modelId="{4A01DCBB-5892-4A96-B151-F7C86F847D5B}">
      <dsp:nvSpPr>
        <dsp:cNvPr id="0" name=""/>
        <dsp:cNvSpPr/>
      </dsp:nvSpPr>
      <dsp:spPr>
        <a:xfrm>
          <a:off x="6131680" y="1411425"/>
          <a:ext cx="5839556" cy="18819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pl-PL" sz="2200" kern="1200" dirty="0">
              <a:solidFill>
                <a:schemeClr val="tx1"/>
              </a:solidFill>
            </a:rPr>
            <a:t>ŁAD PRZESTRZENNY I ZRÓWNOWAŻONY ROZWÓJ PRZYJĘTE ZA PODSTAWĘ TYCH DZIAŁAŃ</a:t>
          </a:r>
        </a:p>
      </dsp:txBody>
      <dsp:txXfrm>
        <a:off x="6223547" y="1503292"/>
        <a:ext cx="5655822" cy="16981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19B12-88A5-4D19-AD7C-045997359DE4}">
      <dsp:nvSpPr>
        <dsp:cNvPr id="0" name=""/>
        <dsp:cNvSpPr/>
      </dsp:nvSpPr>
      <dsp:spPr>
        <a:xfrm>
          <a:off x="4030114" y="2849482"/>
          <a:ext cx="710318" cy="1353503"/>
        </a:xfrm>
        <a:custGeom>
          <a:avLst/>
          <a:gdLst/>
          <a:ahLst/>
          <a:cxnLst/>
          <a:rect l="0" t="0" r="0" b="0"/>
          <a:pathLst>
            <a:path>
              <a:moveTo>
                <a:pt x="0" y="0"/>
              </a:moveTo>
              <a:lnTo>
                <a:pt x="355159" y="0"/>
              </a:lnTo>
              <a:lnTo>
                <a:pt x="355159" y="1353503"/>
              </a:lnTo>
              <a:lnTo>
                <a:pt x="710318" y="1353503"/>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347059" y="3488019"/>
        <a:ext cx="76428" cy="76428"/>
      </dsp:txXfrm>
    </dsp:sp>
    <dsp:sp modelId="{BBBC2254-A575-4917-83E4-A5B23B7C9D90}">
      <dsp:nvSpPr>
        <dsp:cNvPr id="0" name=""/>
        <dsp:cNvSpPr/>
      </dsp:nvSpPr>
      <dsp:spPr>
        <a:xfrm>
          <a:off x="4030114" y="2803762"/>
          <a:ext cx="710318" cy="91440"/>
        </a:xfrm>
        <a:custGeom>
          <a:avLst/>
          <a:gdLst/>
          <a:ahLst/>
          <a:cxnLst/>
          <a:rect l="0" t="0" r="0" b="0"/>
          <a:pathLst>
            <a:path>
              <a:moveTo>
                <a:pt x="0" y="45720"/>
              </a:moveTo>
              <a:lnTo>
                <a:pt x="710318" y="45720"/>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367515" y="2831724"/>
        <a:ext cx="35515" cy="35515"/>
      </dsp:txXfrm>
    </dsp:sp>
    <dsp:sp modelId="{4CE9090E-43EC-4454-84E3-C346B22E2151}">
      <dsp:nvSpPr>
        <dsp:cNvPr id="0" name=""/>
        <dsp:cNvSpPr/>
      </dsp:nvSpPr>
      <dsp:spPr>
        <a:xfrm>
          <a:off x="4030114" y="1495978"/>
          <a:ext cx="710318" cy="1353503"/>
        </a:xfrm>
        <a:custGeom>
          <a:avLst/>
          <a:gdLst/>
          <a:ahLst/>
          <a:cxnLst/>
          <a:rect l="0" t="0" r="0" b="0"/>
          <a:pathLst>
            <a:path>
              <a:moveTo>
                <a:pt x="0" y="1353503"/>
              </a:moveTo>
              <a:lnTo>
                <a:pt x="355159" y="1353503"/>
              </a:lnTo>
              <a:lnTo>
                <a:pt x="355159" y="0"/>
              </a:lnTo>
              <a:lnTo>
                <a:pt x="710318" y="0"/>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347059" y="2134515"/>
        <a:ext cx="76428" cy="76428"/>
      </dsp:txXfrm>
    </dsp:sp>
    <dsp:sp modelId="{B5CB79D7-5B13-4A95-8215-9A9F9EA56DD0}">
      <dsp:nvSpPr>
        <dsp:cNvPr id="0" name=""/>
        <dsp:cNvSpPr/>
      </dsp:nvSpPr>
      <dsp:spPr>
        <a:xfrm rot="16200000">
          <a:off x="639230" y="2308080"/>
          <a:ext cx="5698964" cy="108280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solidFill>
                <a:schemeClr val="tx1"/>
              </a:solidFill>
            </a:rPr>
            <a:t>POZIOMY PLANOWANIA PRZESTRZENNEGO</a:t>
          </a:r>
        </a:p>
      </dsp:txBody>
      <dsp:txXfrm>
        <a:off x="639230" y="2308080"/>
        <a:ext cx="5698964" cy="1082803"/>
      </dsp:txXfrm>
    </dsp:sp>
    <dsp:sp modelId="{D59ED34E-8396-488C-8DC9-BE4F88216983}">
      <dsp:nvSpPr>
        <dsp:cNvPr id="0" name=""/>
        <dsp:cNvSpPr/>
      </dsp:nvSpPr>
      <dsp:spPr>
        <a:xfrm>
          <a:off x="4740433" y="954576"/>
          <a:ext cx="3551594" cy="108280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solidFill>
                <a:schemeClr val="tx1"/>
              </a:solidFill>
            </a:rPr>
            <a:t>CENTRALNY</a:t>
          </a:r>
        </a:p>
      </dsp:txBody>
      <dsp:txXfrm>
        <a:off x="4740433" y="954576"/>
        <a:ext cx="3551594" cy="1082803"/>
      </dsp:txXfrm>
    </dsp:sp>
    <dsp:sp modelId="{4CF5C8FE-A5FD-4ECA-8768-6072640D0104}">
      <dsp:nvSpPr>
        <dsp:cNvPr id="0" name=""/>
        <dsp:cNvSpPr/>
      </dsp:nvSpPr>
      <dsp:spPr>
        <a:xfrm>
          <a:off x="4740433" y="2308080"/>
          <a:ext cx="3551594" cy="108280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solidFill>
                <a:schemeClr val="tx1"/>
              </a:solidFill>
            </a:rPr>
            <a:t>REGIONALNY</a:t>
          </a:r>
        </a:p>
      </dsp:txBody>
      <dsp:txXfrm>
        <a:off x="4740433" y="2308080"/>
        <a:ext cx="3551594" cy="1082803"/>
      </dsp:txXfrm>
    </dsp:sp>
    <dsp:sp modelId="{0EBFD5A9-7B66-41C1-8A73-4296D41692AB}">
      <dsp:nvSpPr>
        <dsp:cNvPr id="0" name=""/>
        <dsp:cNvSpPr/>
      </dsp:nvSpPr>
      <dsp:spPr>
        <a:xfrm>
          <a:off x="4740433" y="3661584"/>
          <a:ext cx="3551594" cy="108280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solidFill>
                <a:schemeClr val="tx1"/>
              </a:solidFill>
            </a:rPr>
            <a:t>LOKALNY</a:t>
          </a:r>
        </a:p>
      </dsp:txBody>
      <dsp:txXfrm>
        <a:off x="4740433" y="3661584"/>
        <a:ext cx="3551594" cy="10828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502C7F-4A7A-4266-8BAF-286AA8EE5781}">
      <dsp:nvSpPr>
        <dsp:cNvPr id="0" name=""/>
        <dsp:cNvSpPr/>
      </dsp:nvSpPr>
      <dsp:spPr>
        <a:xfrm>
          <a:off x="0" y="407679"/>
          <a:ext cx="11633200" cy="9230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just" defTabSz="488950">
            <a:lnSpc>
              <a:spcPct val="90000"/>
            </a:lnSpc>
            <a:spcBef>
              <a:spcPct val="0"/>
            </a:spcBef>
            <a:spcAft>
              <a:spcPct val="35000"/>
            </a:spcAft>
            <a:buNone/>
          </a:pPr>
          <a:r>
            <a:rPr lang="pl-PL" sz="1100" kern="1200" dirty="0">
              <a:solidFill>
                <a:schemeClr val="tx1"/>
              </a:solidFill>
            </a:rPr>
            <a:t>W POLSKIM SYSTEMIE PLANISTYCZNYM NIE MA POZIOMU POWIATOWEGO – ORGANY POWIATU NIE KSZTAŁTUJĄ I NIE PROWADZĄ POLITYKI PRZESTRZENNEJ NA JEGO OBSZARZE;</a:t>
          </a:r>
        </a:p>
      </dsp:txBody>
      <dsp:txXfrm>
        <a:off x="45058" y="452737"/>
        <a:ext cx="11543084" cy="832904"/>
      </dsp:txXfrm>
    </dsp:sp>
    <dsp:sp modelId="{28979866-DDA7-4BEE-9BE9-5454DDA357B6}">
      <dsp:nvSpPr>
        <dsp:cNvPr id="0" name=""/>
        <dsp:cNvSpPr/>
      </dsp:nvSpPr>
      <dsp:spPr>
        <a:xfrm>
          <a:off x="0" y="1362379"/>
          <a:ext cx="11633200" cy="9230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just" defTabSz="488950">
            <a:lnSpc>
              <a:spcPct val="90000"/>
            </a:lnSpc>
            <a:spcBef>
              <a:spcPct val="0"/>
            </a:spcBef>
            <a:spcAft>
              <a:spcPct val="35000"/>
            </a:spcAft>
            <a:buNone/>
          </a:pPr>
          <a:r>
            <a:rPr lang="pl-PL" sz="1100" kern="1200" dirty="0">
              <a:solidFill>
                <a:schemeClr val="tx1"/>
              </a:solidFill>
            </a:rPr>
            <a:t>NIE OZNACZA TO JEDNAK, ŻE POWIAT I JEGO ORGANY ZOSTAŁY CAŁKOWICIE WYŁĄCZONE Z UDZIAŁU W PROCEDURZE PLANISTYCZNEJ NA POZOSTAŁYCH POZIOMACH, TJ. LOKALNYM, REGIONALNYM ORAZ CENTRALNYM;</a:t>
          </a:r>
        </a:p>
      </dsp:txBody>
      <dsp:txXfrm>
        <a:off x="45058" y="1407437"/>
        <a:ext cx="11543084" cy="832904"/>
      </dsp:txXfrm>
    </dsp:sp>
    <dsp:sp modelId="{86631535-2ED2-417A-BB10-AB27C60505E0}">
      <dsp:nvSpPr>
        <dsp:cNvPr id="0" name=""/>
        <dsp:cNvSpPr/>
      </dsp:nvSpPr>
      <dsp:spPr>
        <a:xfrm>
          <a:off x="0" y="2317080"/>
          <a:ext cx="11633200" cy="9230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pl-PL" sz="1100" kern="1200" dirty="0">
              <a:solidFill>
                <a:schemeClr val="tx1"/>
              </a:solidFill>
            </a:rPr>
            <a:t>M.IN. ORGANY POWIATU PEŁNIĄ FUNKCJE OPINIODAWCZO-DORADCZE W PROCEDURZE PLANISTYCZNEJ; </a:t>
          </a:r>
          <a:endParaRPr lang="en-GB" sz="1100" kern="1200" dirty="0">
            <a:solidFill>
              <a:schemeClr val="tx1"/>
            </a:solidFill>
          </a:endParaRPr>
        </a:p>
      </dsp:txBody>
      <dsp:txXfrm>
        <a:off x="45058" y="2362138"/>
        <a:ext cx="11543084" cy="832904"/>
      </dsp:txXfrm>
    </dsp:sp>
    <dsp:sp modelId="{7B342D9A-98D0-4A91-AF49-782D0E98B7C6}">
      <dsp:nvSpPr>
        <dsp:cNvPr id="0" name=""/>
        <dsp:cNvSpPr/>
      </dsp:nvSpPr>
      <dsp:spPr>
        <a:xfrm>
          <a:off x="0" y="3271780"/>
          <a:ext cx="11633200" cy="9230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just" defTabSz="488950">
            <a:lnSpc>
              <a:spcPct val="90000"/>
            </a:lnSpc>
            <a:spcBef>
              <a:spcPct val="0"/>
            </a:spcBef>
            <a:spcAft>
              <a:spcPct val="35000"/>
            </a:spcAft>
            <a:buNone/>
          </a:pPr>
          <a:r>
            <a:rPr lang="pl-PL" sz="1100" kern="1200" dirty="0">
              <a:solidFill>
                <a:schemeClr val="tx1"/>
              </a:solidFill>
            </a:rPr>
            <a:t>PRZY STAROSTACH POWIATÓW MOGĄ BYĆ POWOŁYWANE POWIATOWE KOMISJE URBANISTYCZNO-ARCHITEKTONICZNE JAKO ORGANY DORADCZE STAROSTÓW POWIATÓW ORAZ, NA PODSTAWIE STOSOWNYCH POROZUMIEŃ, WÓJTÓW, BURMISTRZÓW GMIN ALBO PREZYDENTÓW MIAST WCHODZĄCYCH W SKŁAD TYCH POWIATÓW, KTÓRE NIE POWOŁAŁY GMINNYCH KOMISJI LUB NIE POWIERZYŁY FUNKCJI PEŁNIENIA ORGANU DORADCZEGO KOMISJI POWOŁANEJ W INNEJ GMINIE.</a:t>
          </a:r>
          <a:endParaRPr lang="en-GB" sz="1100" kern="1200" dirty="0">
            <a:solidFill>
              <a:schemeClr val="tx1"/>
            </a:solidFill>
          </a:endParaRPr>
        </a:p>
      </dsp:txBody>
      <dsp:txXfrm>
        <a:off x="45058" y="3316838"/>
        <a:ext cx="11543084" cy="83290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11/26/2024</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362344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11/26/2024</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320562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11/26/2024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7773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11/26/2024</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87473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11/26/2024</a:t>
            </a:fld>
            <a:endParaRPr lang="en-US" dirty="0"/>
          </a:p>
        </p:txBody>
      </p:sp>
    </p:spTree>
    <p:extLst>
      <p:ext uri="{BB962C8B-B14F-4D97-AF65-F5344CB8AC3E}">
        <p14:creationId xmlns:p14="http://schemas.microsoft.com/office/powerpoint/2010/main" val="524981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11/26/2024</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968004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11/26/2024</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4191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11/26/2024</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249424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11/26/2024</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85948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11/26/2024</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681833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11/26/2024</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243194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11/26/2024</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0173586"/>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01" r:id="rId5"/>
    <p:sldLayoutId id="2147483706" r:id="rId6"/>
    <p:sldLayoutId id="2147483702" r:id="rId7"/>
    <p:sldLayoutId id="2147483703" r:id="rId8"/>
    <p:sldLayoutId id="2147483704" r:id="rId9"/>
    <p:sldLayoutId id="2147483705" r:id="rId10"/>
    <p:sldLayoutId id="2147483707"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sip.lex.pl/#/jurisprudence/523609294/1/vii-sa-wa-1204-22-zakres-wladztwa-planistycznego-gminy-wyrok-wojewodzkiego-sadu-administracyjnego...?cm=URELATION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sip.lex.pl/#/jurisprudence/523685616/1/ii-sa-kr-472-23-wladztwo-planistyczne-gminy-wyrok-wojewodzkiego-sadu-administracyjnego-w-krakowie?cm=URELATION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ip.lex.pl/#/jurisprudence/523611404/1/ii-sa-gd-767-22-zakres-wladztwa-planistycznego-gminy-wyrok-wojewodzkiego-sadu-administracyjnego-w...?cm=URELATION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ip.lex.pl/#/jurisprudence/523655860/1/ii-sa-lu-31-23-zakres-wladztwa-planistycznego-gminy-wyrok-wojewodzkiego-sadu-administracyjnego-w...?cm=URELATION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sip.lex.pl/#/jurisprudence/523763053/1/ii-sa-ke-566-23-zakres-wladztwa-planistycznego-gminy-wyrok-wojewodzkiego-sadu-administracyjnego-w...?cm=URELATION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sip.lex.pl/#/jurisprudence/523742414/1/ii-sa-lu-759-23-naduzycie-wladztwa-planistycznego-wyrok-wojewodzkiego-sadu-administracyjnego-w...?cm=URELA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sip.lex.pl/#/jurisprudence/523707254/1/vii-sa-wa-944-23-zasada-proporcjonalnosci-w-planowaniu-i-zagospodarowaniu-przestrzennym-wyrok...?cm=URELATION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sip.lex.pl/#/jurisprudence/523683221/1/ii-sa-ld-416-23-zakres-wladztwa-planistycznego-gminy-wyrok-wojewodzkiego-sadu-administracyjnego-w...?cm=URELATION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sip.lex.pl/#/jurisprudence/523609300/1/ii-osk-2227-21-znaczenie-prawne-czesci-graficznej-planu-miejscowego-wyrok-naczelnego-sadu...?cm=URELATION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sip.lex.pl/#/jurisprudence/523134330/1/ii-sa-kr-292-20-czytelnosc-planu-miejscowego-wyrok-wojewodzkiego-sadu-administracyjnego-w-krakowie?cm=URELATION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sip.lex.pl/#/jurisprudence/523694600/1/iv-sa-po-424-23-istotne-naruszenie-trybu-i-zasad-sporzadzania-planu-miejscowego-wyrok...?cm=URELATIONS"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ytuł 1">
            <a:extLst>
              <a:ext uri="{FF2B5EF4-FFF2-40B4-BE49-F238E27FC236}">
                <a16:creationId xmlns:a16="http://schemas.microsoft.com/office/drawing/2014/main" id="{C14E50FA-B50F-D76B-E2DF-C24F9DF72D59}"/>
              </a:ext>
            </a:extLst>
          </p:cNvPr>
          <p:cNvSpPr>
            <a:spLocks noGrp="1"/>
          </p:cNvSpPr>
          <p:nvPr>
            <p:ph type="ctrTitle"/>
          </p:nvPr>
        </p:nvSpPr>
        <p:spPr>
          <a:xfrm>
            <a:off x="6090045" y="1346200"/>
            <a:ext cx="5624118" cy="3284538"/>
          </a:xfrm>
        </p:spPr>
        <p:txBody>
          <a:bodyPr anchor="b">
            <a:normAutofit/>
          </a:bodyPr>
          <a:lstStyle/>
          <a:p>
            <a:pPr>
              <a:lnSpc>
                <a:spcPct val="110000"/>
              </a:lnSpc>
            </a:pPr>
            <a:r>
              <a:rPr lang="pl-PL" sz="3800"/>
              <a:t>SYSTEM PLANOWANIA PRZESTRZENNEGO</a:t>
            </a:r>
            <a:endParaRPr lang="en-GB" sz="3800"/>
          </a:p>
        </p:txBody>
      </p:sp>
      <p:sp>
        <p:nvSpPr>
          <p:cNvPr id="3" name="Podtytuł 2">
            <a:extLst>
              <a:ext uri="{FF2B5EF4-FFF2-40B4-BE49-F238E27FC236}">
                <a16:creationId xmlns:a16="http://schemas.microsoft.com/office/drawing/2014/main" id="{4F0393A8-8E89-6972-4C6F-E09D17F123C6}"/>
              </a:ext>
            </a:extLst>
          </p:cNvPr>
          <p:cNvSpPr>
            <a:spLocks noGrp="1"/>
          </p:cNvSpPr>
          <p:nvPr>
            <p:ph type="subTitle" idx="1"/>
          </p:nvPr>
        </p:nvSpPr>
        <p:spPr>
          <a:xfrm>
            <a:off x="6096369" y="4630738"/>
            <a:ext cx="5617794" cy="1150937"/>
          </a:xfrm>
        </p:spPr>
        <p:txBody>
          <a:bodyPr anchor="t">
            <a:normAutofit/>
          </a:bodyPr>
          <a:lstStyle/>
          <a:p>
            <a:r>
              <a:rPr lang="pl-PL" dirty="0"/>
              <a:t>DR KARINA PILARZ</a:t>
            </a:r>
            <a:endParaRPr lang="en-GB" dirty="0"/>
          </a:p>
        </p:txBody>
      </p:sp>
      <p:sp>
        <p:nvSpPr>
          <p:cNvPr id="11" name="Freeform: Shape 10">
            <a:extLst>
              <a:ext uri="{FF2B5EF4-FFF2-40B4-BE49-F238E27FC236}">
                <a16:creationId xmlns:a16="http://schemas.microsoft.com/office/drawing/2014/main" id="{96CB0275-66F1-4491-93B8-121D0C7176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14"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18D32C3D-8F76-4E99-BE56-0836CC38C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8493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3">
            <a:extLst>
              <a:ext uri="{FF2B5EF4-FFF2-40B4-BE49-F238E27FC236}">
                <a16:creationId xmlns:a16="http://schemas.microsoft.com/office/drawing/2014/main" id="{59DE28AD-21E5-D5F6-B416-224D8CBB1773}"/>
              </a:ext>
            </a:extLst>
          </p:cNvPr>
          <p:cNvPicPr>
            <a:picLocks noChangeAspect="1"/>
          </p:cNvPicPr>
          <p:nvPr/>
        </p:nvPicPr>
        <p:blipFill rotWithShape="1">
          <a:blip r:embed="rId2"/>
          <a:srcRect l="8883" r="17728"/>
          <a:stretch/>
        </p:blipFill>
        <p:spPr>
          <a:xfrm>
            <a:off x="153" y="10"/>
            <a:ext cx="5033023" cy="6857990"/>
          </a:xfrm>
          <a:custGeom>
            <a:avLst/>
            <a:gdLst/>
            <a:ahLst/>
            <a:cxnLst/>
            <a:rect l="l" t="t" r="r" b="b"/>
            <a:pathLst>
              <a:path w="4710787" h="6858000">
                <a:moveTo>
                  <a:pt x="0" y="0"/>
                </a:moveTo>
                <a:lnTo>
                  <a:pt x="1214365" y="0"/>
                </a:lnTo>
                <a:lnTo>
                  <a:pt x="1994531" y="0"/>
                </a:lnTo>
                <a:lnTo>
                  <a:pt x="3087764" y="0"/>
                </a:lnTo>
                <a:lnTo>
                  <a:pt x="3109888" y="14997"/>
                </a:lnTo>
                <a:cubicBezTo>
                  <a:pt x="4137051" y="754641"/>
                  <a:pt x="4710787" y="2093192"/>
                  <a:pt x="4710787" y="3621656"/>
                </a:cubicBezTo>
                <a:cubicBezTo>
                  <a:pt x="4710787" y="4969131"/>
                  <a:pt x="3782062" y="5602839"/>
                  <a:pt x="2836437" y="6374814"/>
                </a:cubicBezTo>
                <a:cubicBezTo>
                  <a:pt x="2664234" y="6515397"/>
                  <a:pt x="2493607" y="6653108"/>
                  <a:pt x="2319789" y="6780599"/>
                </a:cubicBezTo>
                <a:lnTo>
                  <a:pt x="2208033" y="6858000"/>
                </a:lnTo>
                <a:lnTo>
                  <a:pt x="1994531" y="6858000"/>
                </a:lnTo>
                <a:lnTo>
                  <a:pt x="1214365" y="6858000"/>
                </a:lnTo>
                <a:lnTo>
                  <a:pt x="0" y="6858000"/>
                </a:lnTo>
                <a:close/>
              </a:path>
            </a:pathLst>
          </a:custGeom>
        </p:spPr>
      </p:pic>
      <p:sp>
        <p:nvSpPr>
          <p:cNvPr id="15" name="Freeform: Shape 14">
            <a:extLst>
              <a:ext uri="{FF2B5EF4-FFF2-40B4-BE49-F238E27FC236}">
                <a16:creationId xmlns:a16="http://schemas.microsoft.com/office/drawing/2014/main" id="{70766076-46F5-42D5-A773-2B3BEF2B8B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2557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624157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A5D405-86C1-44CD-9FAB-ECABE406311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6448CD5A-BA61-4197-A477-AAF9E243E762}"/>
              </a:ext>
            </a:extLst>
          </p:cNvPr>
          <p:cNvSpPr>
            <a:spLocks noGrp="1"/>
          </p:cNvSpPr>
          <p:nvPr>
            <p:ph idx="1"/>
          </p:nvPr>
        </p:nvSpPr>
        <p:spPr>
          <a:xfrm>
            <a:off x="1920239" y="2312276"/>
            <a:ext cx="8770571" cy="3651504"/>
          </a:xfrm>
        </p:spPr>
        <p:txBody>
          <a:bodyPr>
            <a:normAutofit fontScale="92500" lnSpcReduction="10000"/>
          </a:bodyPr>
          <a:lstStyle/>
          <a:p>
            <a:pPr marL="0" indent="0" algn="just">
              <a:buNone/>
            </a:pPr>
            <a:r>
              <a:rPr lang="pl-PL" sz="1200" dirty="0"/>
              <a:t>Art.  3.</a:t>
            </a:r>
          </a:p>
          <a:p>
            <a:pPr marL="0" indent="0" algn="just">
              <a:buNone/>
            </a:pPr>
            <a:r>
              <a:rPr lang="pl-PL" sz="1200" dirty="0"/>
              <a:t>1. </a:t>
            </a:r>
            <a:r>
              <a:rPr lang="pl-PL" sz="1200" b="1" dirty="0"/>
              <a:t>Kształtowanie i prowadzenie polityki przestrzennej </a:t>
            </a:r>
            <a:r>
              <a:rPr lang="pl-PL" sz="1200" dirty="0"/>
              <a:t>na terenie gminy, w tym uchwalanie gminnych aktów planowania przestrzennego, z wyjątkiem morskich wód wewnętrznych, morza terytorialnego i wyłącznej strefy ekonomicznej oraz terenów zamkniętych ustalonych przez organ inny niż minister właściwy do spraw transportu, należy do zadań własnych gminy.</a:t>
            </a:r>
          </a:p>
          <a:p>
            <a:pPr marL="0" indent="0" algn="just">
              <a:buNone/>
            </a:pPr>
            <a:r>
              <a:rPr lang="pl-PL" sz="1200" dirty="0"/>
              <a:t>(…)</a:t>
            </a:r>
          </a:p>
          <a:p>
            <a:pPr marL="0" indent="0" algn="just">
              <a:buNone/>
            </a:pPr>
            <a:r>
              <a:rPr lang="pl-PL" sz="1200" dirty="0"/>
              <a:t>2a. </a:t>
            </a:r>
            <a:r>
              <a:rPr lang="pl-PL" sz="1200" b="1" dirty="0"/>
              <a:t>Kształtowanie i prowadzenie polityki przestrzennej</a:t>
            </a:r>
            <a:r>
              <a:rPr lang="pl-PL" sz="1200" dirty="0"/>
              <a:t> na obszarze związku metropolitalnego (obszarze metropolitalnym) należy do zadań związku metropolitalnego, jeżeli został utworzony.</a:t>
            </a:r>
          </a:p>
          <a:p>
            <a:pPr marL="0" indent="0" algn="just">
              <a:buNone/>
            </a:pPr>
            <a:r>
              <a:rPr lang="pl-PL" sz="1200" dirty="0"/>
              <a:t>3. </a:t>
            </a:r>
            <a:r>
              <a:rPr lang="pl-PL" sz="1200" b="1" dirty="0"/>
              <a:t>Kształtowanie i prowadzenie polityki przestrzennej </a:t>
            </a:r>
            <a:r>
              <a:rPr lang="pl-PL" sz="1200" dirty="0"/>
              <a:t>w województwie, w tym uchwalanie planu zagospodarowania przestrzennego województwa oraz audytu krajobrazowego, należy do zadań samorządu województwa.</a:t>
            </a:r>
          </a:p>
          <a:p>
            <a:pPr marL="0" indent="0" algn="just">
              <a:buNone/>
            </a:pPr>
            <a:r>
              <a:rPr lang="pl-PL" sz="1200" dirty="0"/>
              <a:t>4. </a:t>
            </a:r>
            <a:r>
              <a:rPr lang="pl-PL" sz="1200" b="1" dirty="0"/>
              <a:t>Kształtowanie i prowadzenie polityki przestrzennej </a:t>
            </a:r>
            <a:r>
              <a:rPr lang="pl-PL" sz="1200" dirty="0"/>
              <a:t>państwa należy do zadań Rady Ministrów.</a:t>
            </a:r>
          </a:p>
        </p:txBody>
      </p:sp>
    </p:spTree>
    <p:extLst>
      <p:ext uri="{BB962C8B-B14F-4D97-AF65-F5344CB8AC3E}">
        <p14:creationId xmlns:p14="http://schemas.microsoft.com/office/powerpoint/2010/main" val="47705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5968B4-4585-4998-B33B-AA367259F520}"/>
              </a:ext>
            </a:extLst>
          </p:cNvPr>
          <p:cNvSpPr>
            <a:spLocks noGrp="1"/>
          </p:cNvSpPr>
          <p:nvPr>
            <p:ph type="title"/>
          </p:nvPr>
        </p:nvSpPr>
        <p:spPr/>
        <p:txBody>
          <a:bodyPr>
            <a:normAutofit fontScale="90000"/>
          </a:bodyPr>
          <a:lstStyle/>
          <a:p>
            <a:pPr algn="just"/>
            <a:r>
              <a:rPr lang="pl-PL" sz="3200" b="1" dirty="0">
                <a:effectLst/>
                <a:ea typeface="Calibri" panose="020F0502020204030204" pitchFamily="34" charset="0"/>
                <a:cs typeface="Times New Roman" panose="02020603050405020304" pitchFamily="18" charset="0"/>
              </a:rPr>
              <a:t>Powiat samorządowy w polskim systemie planowania przestrzennego</a:t>
            </a:r>
            <a:endParaRPr lang="pl-PL" dirty="0"/>
          </a:p>
        </p:txBody>
      </p:sp>
      <p:sp>
        <p:nvSpPr>
          <p:cNvPr id="3" name="Symbol zastępczy zawartości 2">
            <a:extLst>
              <a:ext uri="{FF2B5EF4-FFF2-40B4-BE49-F238E27FC236}">
                <a16:creationId xmlns:a16="http://schemas.microsoft.com/office/drawing/2014/main" id="{61D8EA20-C7AB-49B1-8CBE-C71B229D20D1}"/>
              </a:ext>
            </a:extLst>
          </p:cNvPr>
          <p:cNvSpPr>
            <a:spLocks noGrp="1"/>
          </p:cNvSpPr>
          <p:nvPr>
            <p:ph idx="1"/>
          </p:nvPr>
        </p:nvSpPr>
        <p:spPr/>
        <p:txBody>
          <a:bodyPr/>
          <a:lstStyle/>
          <a:p>
            <a:pPr marL="0" indent="0">
              <a:buNone/>
            </a:pPr>
            <a:endParaRPr lang="pl-PL" dirty="0"/>
          </a:p>
          <a:p>
            <a:pPr marL="0" indent="0">
              <a:buNone/>
            </a:pPr>
            <a:r>
              <a:rPr lang="pl-PL" dirty="0"/>
              <a:t>Art. 3 </a:t>
            </a:r>
          </a:p>
          <a:p>
            <a:pPr marL="0" indent="0">
              <a:buNone/>
            </a:pPr>
            <a:r>
              <a:rPr lang="pl-PL" dirty="0"/>
              <a:t>(…)</a:t>
            </a:r>
          </a:p>
          <a:p>
            <a:pPr marL="0" indent="0" algn="just">
              <a:buNone/>
            </a:pPr>
            <a:r>
              <a:rPr lang="pl-PL" dirty="0"/>
              <a:t>2. </a:t>
            </a:r>
            <a:r>
              <a:rPr lang="pl-PL" dirty="0">
                <a:solidFill>
                  <a:schemeClr val="accent5"/>
                </a:solidFill>
              </a:rPr>
              <a:t>Prowadzenie</a:t>
            </a:r>
            <a:r>
              <a:rPr lang="pl-PL" dirty="0"/>
              <a:t>, </a:t>
            </a:r>
            <a:r>
              <a:rPr lang="pl-PL" u="sng" dirty="0"/>
              <a:t>w granicach swojej właściwości rzeczowej,</a:t>
            </a:r>
            <a:r>
              <a:rPr lang="pl-PL" dirty="0"/>
              <a:t> </a:t>
            </a:r>
            <a:r>
              <a:rPr lang="pl-PL" dirty="0">
                <a:solidFill>
                  <a:schemeClr val="accent5"/>
                </a:solidFill>
              </a:rPr>
              <a:t>analiz i studiów z zakresu zagospodarowania przestrzennego, odnoszących się do obszaru powiatu i zagadnień jego rozwoju</a:t>
            </a:r>
            <a:r>
              <a:rPr lang="pl-PL" dirty="0"/>
              <a:t>, </a:t>
            </a:r>
            <a:r>
              <a:rPr lang="pl-PL" dirty="0">
                <a:solidFill>
                  <a:schemeClr val="accent2"/>
                </a:solidFill>
              </a:rPr>
              <a:t>należy do zadań samorządu powiatu</a:t>
            </a:r>
            <a:r>
              <a:rPr lang="pl-PL" dirty="0"/>
              <a:t>. </a:t>
            </a:r>
          </a:p>
        </p:txBody>
      </p:sp>
    </p:spTree>
    <p:extLst>
      <p:ext uri="{BB962C8B-B14F-4D97-AF65-F5344CB8AC3E}">
        <p14:creationId xmlns:p14="http://schemas.microsoft.com/office/powerpoint/2010/main" val="2694586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A0088A-38A4-459D-A5DF-07A920BA952A}"/>
              </a:ext>
            </a:extLst>
          </p:cNvPr>
          <p:cNvSpPr>
            <a:spLocks noGrp="1"/>
          </p:cNvSpPr>
          <p:nvPr>
            <p:ph type="title"/>
          </p:nvPr>
        </p:nvSpPr>
        <p:spPr>
          <a:xfrm>
            <a:off x="1371600" y="301006"/>
            <a:ext cx="10241280" cy="1234440"/>
          </a:xfrm>
        </p:spPr>
        <p:txBody>
          <a:bodyPr/>
          <a:lstStyle/>
          <a:p>
            <a:pPr algn="ctr"/>
            <a:endParaRPr lang="pl-PL" dirty="0"/>
          </a:p>
        </p:txBody>
      </p:sp>
      <p:graphicFrame>
        <p:nvGraphicFramePr>
          <p:cNvPr id="4" name="Symbol zastępczy zawartości 3">
            <a:extLst>
              <a:ext uri="{FF2B5EF4-FFF2-40B4-BE49-F238E27FC236}">
                <a16:creationId xmlns:a16="http://schemas.microsoft.com/office/drawing/2014/main" id="{C79DA342-59BE-43E2-936A-0A8B31F45107}"/>
              </a:ext>
            </a:extLst>
          </p:cNvPr>
          <p:cNvGraphicFramePr>
            <a:graphicFrameLocks noGrp="1"/>
          </p:cNvGraphicFramePr>
          <p:nvPr>
            <p:ph idx="1"/>
            <p:extLst>
              <p:ext uri="{D42A27DB-BD31-4B8C-83A1-F6EECF244321}">
                <p14:modId xmlns:p14="http://schemas.microsoft.com/office/powerpoint/2010/main" val="3926886967"/>
              </p:ext>
            </p:extLst>
          </p:nvPr>
        </p:nvGraphicFramePr>
        <p:xfrm>
          <a:off x="274320" y="2153920"/>
          <a:ext cx="11633200" cy="4602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2963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C1994A-B08B-6A94-56B8-7AFE82075B75}"/>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95D68708-3259-1005-108B-7D08E2805CEB}"/>
              </a:ext>
            </a:extLst>
          </p:cNvPr>
          <p:cNvSpPr>
            <a:spLocks noGrp="1"/>
          </p:cNvSpPr>
          <p:nvPr>
            <p:ph idx="1"/>
          </p:nvPr>
        </p:nvSpPr>
        <p:spPr/>
        <p:txBody>
          <a:bodyPr>
            <a:normAutofit/>
          </a:bodyPr>
          <a:lstStyle/>
          <a:p>
            <a:pPr algn="ctr"/>
            <a:r>
              <a:rPr lang="pl-PL" sz="5400" b="1" dirty="0">
                <a:solidFill>
                  <a:srgbClr val="FF0000"/>
                </a:solidFill>
              </a:rPr>
              <a:t>WŁADZTWO PLANISTYCZNE GMINY</a:t>
            </a:r>
            <a:endParaRPr lang="en-GB" sz="5400" b="1" dirty="0">
              <a:solidFill>
                <a:srgbClr val="FF0000"/>
              </a:solidFill>
            </a:endParaRPr>
          </a:p>
        </p:txBody>
      </p:sp>
    </p:spTree>
    <p:extLst>
      <p:ext uri="{BB962C8B-B14F-4D97-AF65-F5344CB8AC3E}">
        <p14:creationId xmlns:p14="http://schemas.microsoft.com/office/powerpoint/2010/main" val="2952644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B18875-214B-9BB9-49A9-FDB55C58E007}"/>
              </a:ext>
            </a:extLst>
          </p:cNvPr>
          <p:cNvSpPr>
            <a:spLocks noGrp="1"/>
          </p:cNvSpPr>
          <p:nvPr>
            <p:ph type="title"/>
          </p:nvPr>
        </p:nvSpPr>
        <p:spPr>
          <a:xfrm>
            <a:off x="1920240" y="716540"/>
            <a:ext cx="8770571" cy="1345269"/>
          </a:xfrm>
        </p:spPr>
        <p:txBody>
          <a:bodyPr>
            <a:normAutofit fontScale="90000"/>
          </a:bodyPr>
          <a:lstStyle/>
          <a:p>
            <a:pPr algn="ctr"/>
            <a:br>
              <a:rPr lang="pl-PL" dirty="0"/>
            </a:br>
            <a:br>
              <a:rPr lang="pl-PL" dirty="0"/>
            </a:br>
            <a:r>
              <a:rPr lang="pl-PL" dirty="0"/>
              <a:t>ORZECZNICTWO SĄDÓW ADMINISTRACYJNYCH – WYBRANE PRZYKŁADY</a:t>
            </a:r>
            <a:endParaRPr lang="en-GB" dirty="0"/>
          </a:p>
        </p:txBody>
      </p:sp>
      <p:sp>
        <p:nvSpPr>
          <p:cNvPr id="3" name="Symbol zastępczy zawartości 2">
            <a:extLst>
              <a:ext uri="{FF2B5EF4-FFF2-40B4-BE49-F238E27FC236}">
                <a16:creationId xmlns:a16="http://schemas.microsoft.com/office/drawing/2014/main" id="{0448C0E3-5BD9-C1A1-B992-77FB1395BD34}"/>
              </a:ext>
            </a:extLst>
          </p:cNvPr>
          <p:cNvSpPr>
            <a:spLocks noGrp="1"/>
          </p:cNvSpPr>
          <p:nvPr>
            <p:ph idx="1"/>
          </p:nvPr>
        </p:nvSpPr>
        <p:spPr/>
        <p:txBody>
          <a:bodyPr>
            <a:normAutofit fontScale="625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VII SA/Wa 1204/22 – Wyrok Wojewódzkiego Sądu Administracyjnego w Warszawie </a:t>
            </a:r>
            <a:r>
              <a:rPr lang="pl-PL" b="1" u="sng" dirty="0">
                <a:solidFill>
                  <a:srgbClr val="0070C0"/>
                </a:solidFill>
              </a:rPr>
              <a:t>z dnia  16 listopada 2022  r. (LEX nr 3515598)</a:t>
            </a:r>
          </a:p>
          <a:p>
            <a:pPr algn="just"/>
            <a:r>
              <a:rPr lang="pl-PL" dirty="0"/>
              <a:t>Władztwo planistyczne stanowi </a:t>
            </a:r>
            <a:r>
              <a:rPr lang="pl-PL" b="1" dirty="0"/>
              <a:t>kompetencję gminy do samodzielnego i zgodnego z jej interesami oraz zapewnieniem ładu przestrzennego, kształtowania polityki przestrzennej.</a:t>
            </a:r>
            <a:r>
              <a:rPr lang="pl-PL" dirty="0"/>
              <a:t> Obejmuje ono samodzielne ustalenie przez radę gminy przeznaczenia terenów, rozmieszczenia inwestycji celu publicznego oraz określanie sposobów zagospodarowania i warunków zabudowy. </a:t>
            </a:r>
            <a:r>
              <a:rPr lang="pl-PL" b="1" dirty="0"/>
              <a:t>Uchwalając plan miejscowy najczęściej następuje wyważanie interesów: prywatnego i publicznego</a:t>
            </a:r>
            <a:r>
              <a:rPr lang="pl-PL" dirty="0"/>
              <a:t>, co nieuchronnie prowadzi do </a:t>
            </a:r>
            <a:r>
              <a:rPr lang="pl-PL" dirty="0">
                <a:solidFill>
                  <a:srgbClr val="FF0000"/>
                </a:solidFill>
              </a:rPr>
              <a:t>powstawania konfliktów interesów indywidualnych z interesem publicznym.</a:t>
            </a:r>
            <a:r>
              <a:rPr lang="pl-PL" dirty="0"/>
              <a:t> </a:t>
            </a:r>
            <a:r>
              <a:rPr lang="pl-PL" b="1" dirty="0"/>
              <a:t>W pojęciu władztwa planistycznego mieszczą się właśnie wprowadzone przezeń ograniczenia prawa własności. </a:t>
            </a:r>
            <a:r>
              <a:rPr lang="pl-PL" dirty="0"/>
              <a:t>O przekroczeniu władztwa planistycznego można mówić dopiero wtedy, gdy działanie gminy jest dowolne i nieuzasadnione.</a:t>
            </a:r>
          </a:p>
          <a:p>
            <a:endParaRPr lang="en-GB" dirty="0"/>
          </a:p>
        </p:txBody>
      </p:sp>
    </p:spTree>
    <p:extLst>
      <p:ext uri="{BB962C8B-B14F-4D97-AF65-F5344CB8AC3E}">
        <p14:creationId xmlns:p14="http://schemas.microsoft.com/office/powerpoint/2010/main" val="3342429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FD6458-63B2-1B11-D3EB-BC419550FA8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43EAB8C-2EBF-7F78-14CA-0A5F3231C850}"/>
              </a:ext>
            </a:extLst>
          </p:cNvPr>
          <p:cNvSpPr>
            <a:spLocks noGrp="1"/>
          </p:cNvSpPr>
          <p:nvPr>
            <p:ph idx="1"/>
          </p:nvPr>
        </p:nvSpPr>
        <p:spPr/>
        <p:txBody>
          <a:bodyPr>
            <a:normAutofit fontScale="775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II SA/Kr 472/23 – Wyrok Wojewódzkiego Sądu Administracyjnego w Krakowie </a:t>
            </a:r>
            <a:r>
              <a:rPr lang="pl-PL" b="1" u="sng" dirty="0">
                <a:solidFill>
                  <a:srgbClr val="0070C0"/>
                </a:solidFill>
              </a:rPr>
              <a:t>z dnia  22 czerwca 2023  r. (LEX nr 3591920)</a:t>
            </a:r>
          </a:p>
          <a:p>
            <a:pPr algn="just"/>
            <a:r>
              <a:rPr lang="pl-PL" dirty="0"/>
              <a:t>Gmina dysponuje samodzielnością w kształtowaniu polityki przestrzennej (władztwo planistyczne), jednakże powyższe </a:t>
            </a:r>
            <a:r>
              <a:rPr lang="pl-PL" b="1" dirty="0"/>
              <a:t>nie oznacza dowolności w korzystaniu przez radę gminy z kompetencji w zakresie stanowienia planów miejscowych</a:t>
            </a:r>
            <a:r>
              <a:rPr lang="pl-PL" dirty="0"/>
              <a:t>. Władztwo planistyczne gminy w tej mierze </a:t>
            </a:r>
            <a:r>
              <a:rPr lang="pl-PL" b="1" dirty="0">
                <a:solidFill>
                  <a:srgbClr val="FF0000"/>
                </a:solidFill>
              </a:rPr>
              <a:t>nie jest bowiem absolutne i niczym nieograniczone.</a:t>
            </a:r>
            <a:r>
              <a:rPr lang="pl-PL" b="1" dirty="0"/>
              <a:t> </a:t>
            </a:r>
            <a:r>
              <a:rPr lang="pl-PL" dirty="0"/>
              <a:t>Wolą ustawodawcy było bowiem pozostawienie organom gminy uprawnienia do uchwalania miejscowych planów zagospodarowania przestrzennego (aktów prawa miejscowego), </a:t>
            </a:r>
            <a:r>
              <a:rPr lang="pl-PL" b="1" dirty="0"/>
              <a:t>przy jednoczesnym jednak nałożeniu obowiązku przestrzegania reguł stanowienia prawa.</a:t>
            </a:r>
          </a:p>
          <a:p>
            <a:endParaRPr lang="en-GB" dirty="0"/>
          </a:p>
        </p:txBody>
      </p:sp>
    </p:spTree>
    <p:extLst>
      <p:ext uri="{BB962C8B-B14F-4D97-AF65-F5344CB8AC3E}">
        <p14:creationId xmlns:p14="http://schemas.microsoft.com/office/powerpoint/2010/main" val="1830147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774A4-1312-5B26-C99E-3C38AD888D88}"/>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19CD1AA-266C-BA76-8551-841E23218B1D}"/>
              </a:ext>
            </a:extLst>
          </p:cNvPr>
          <p:cNvSpPr>
            <a:spLocks noGrp="1"/>
          </p:cNvSpPr>
          <p:nvPr>
            <p:ph idx="1"/>
          </p:nvPr>
        </p:nvSpPr>
        <p:spPr/>
        <p:txBody>
          <a:bodyPr>
            <a:normAutofit fontScale="850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II SA/Gd 767/22 – Wyrok Wojewódzkiego Sądu Administracyjnego w Gdańsku </a:t>
            </a:r>
            <a:r>
              <a:rPr lang="pl-PL" b="1" u="sng" dirty="0">
                <a:solidFill>
                  <a:srgbClr val="0070C0"/>
                </a:solidFill>
              </a:rPr>
              <a:t>z dnia  22 marca 2023  r. (LEX nr 3517708)</a:t>
            </a:r>
          </a:p>
          <a:p>
            <a:pPr algn="just"/>
            <a:r>
              <a:rPr lang="pl-PL" dirty="0"/>
              <a:t>Przysługujące gminie "władztwo planistyczne" </a:t>
            </a:r>
            <a:r>
              <a:rPr lang="pl-PL" b="1" dirty="0"/>
              <a:t>jest ograniczone przepisami prawa oraz szczegółowymi przepisami, w tym Konstytucji RP, chroniącymi prawo własności. </a:t>
            </a:r>
            <a:r>
              <a:rPr lang="pl-PL" dirty="0"/>
              <a:t>Zakres ochrony prawa własności nie jest jednak bezwzględny a gmina, kształtując i prowadząc politykę przestrzenną na swoim terenie, musi uwzględniać nie tylko prawo własności, ale również </a:t>
            </a:r>
            <a:r>
              <a:rPr lang="pl-PL" b="1" dirty="0"/>
              <a:t>wymagania ładu przestrzennego, walory architektoniczne i krajobrazowe, wymagania ochrony środowiska i potrzeby interesu publicznego.</a:t>
            </a:r>
          </a:p>
          <a:p>
            <a:endParaRPr lang="en-GB" dirty="0"/>
          </a:p>
        </p:txBody>
      </p:sp>
    </p:spTree>
    <p:extLst>
      <p:ext uri="{BB962C8B-B14F-4D97-AF65-F5344CB8AC3E}">
        <p14:creationId xmlns:p14="http://schemas.microsoft.com/office/powerpoint/2010/main" val="3927988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DFC9E8-510D-00C4-7227-3087B8703FD1}"/>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C1B5873E-2D4C-6F6E-5747-5AFA28224A33}"/>
              </a:ext>
            </a:extLst>
          </p:cNvPr>
          <p:cNvSpPr>
            <a:spLocks noGrp="1"/>
          </p:cNvSpPr>
          <p:nvPr>
            <p:ph idx="1"/>
          </p:nvPr>
        </p:nvSpPr>
        <p:spPr/>
        <p:txBody>
          <a:bodyPr>
            <a:normAutofit fontScale="850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II SA/Lu 31/23 – Wyrok Wojewódzkiego Sądu Administracyjnego w Lublinie </a:t>
            </a:r>
            <a:r>
              <a:rPr lang="pl-PL" b="1" u="sng" dirty="0">
                <a:solidFill>
                  <a:srgbClr val="0070C0"/>
                </a:solidFill>
              </a:rPr>
              <a:t>z dnia  25 kwietnia 2023  r. (LEX nr 3562164)</a:t>
            </a:r>
          </a:p>
          <a:p>
            <a:pPr algn="just"/>
            <a:r>
              <a:rPr lang="pl-PL" dirty="0"/>
              <a:t>Gmina posiada samodzielność w zakresie władczego przeznaczania i określania warunków zagospodarowania terenów tzw. władztwo planistyczne. </a:t>
            </a:r>
            <a:r>
              <a:rPr lang="pl-PL" b="1" dirty="0"/>
              <a:t>Władztwo to nie jest jednak nieograniczone, gdyż jako jednostka samorządu terytorialnego gmina wykonuje zadania publiczne, zatem musi działać na podstawie i w granicach prawa powszechnie obowiązującego.</a:t>
            </a:r>
            <a:r>
              <a:rPr lang="pl-PL" dirty="0"/>
              <a:t> </a:t>
            </a:r>
            <a:r>
              <a:rPr lang="pl-PL" dirty="0">
                <a:solidFill>
                  <a:srgbClr val="FF0000"/>
                </a:solidFill>
              </a:rPr>
              <a:t>Ograniczenie wykonywania prawa własności wynikające z miejscowego planu, jest więc prawnie dopuszczalne i nie stanowi naruszenia wskazanych wyżej norm konstytucyjnych.</a:t>
            </a:r>
          </a:p>
          <a:p>
            <a:endParaRPr lang="en-GB" dirty="0"/>
          </a:p>
        </p:txBody>
      </p:sp>
    </p:spTree>
    <p:extLst>
      <p:ext uri="{BB962C8B-B14F-4D97-AF65-F5344CB8AC3E}">
        <p14:creationId xmlns:p14="http://schemas.microsoft.com/office/powerpoint/2010/main" val="820851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F00B9F-5F37-C162-6786-A14E066A8591}"/>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9C699DF-EF46-ACE1-46E3-F9BD7A4996BA}"/>
              </a:ext>
            </a:extLst>
          </p:cNvPr>
          <p:cNvSpPr>
            <a:spLocks noGrp="1"/>
          </p:cNvSpPr>
          <p:nvPr>
            <p:ph idx="1"/>
          </p:nvPr>
        </p:nvSpPr>
        <p:spPr/>
        <p:txBody>
          <a:bodyPr>
            <a:normAutofit fontScale="77500" lnSpcReduction="20000"/>
          </a:bodyPr>
          <a:lstStyle/>
          <a:p>
            <a:endParaRPr lang="pl-PL" dirty="0"/>
          </a:p>
          <a:p>
            <a:r>
              <a:rPr lang="pl-PL" b="1" u="sng" dirty="0">
                <a:solidFill>
                  <a:srgbClr val="0070C0"/>
                </a:solidFill>
                <a:hlinkClick r:id="rId2">
                  <a:extLst>
                    <a:ext uri="{A12FA001-AC4F-418D-AE19-62706E023703}">
                      <ahyp:hlinkClr xmlns:ahyp="http://schemas.microsoft.com/office/drawing/2018/hyperlinkcolor" val="tx"/>
                    </a:ext>
                  </a:extLst>
                </a:hlinkClick>
              </a:rPr>
              <a:t>II SA/</a:t>
            </a:r>
            <a:r>
              <a:rPr lang="pl-PL" b="1" u="sng" dirty="0" err="1">
                <a:solidFill>
                  <a:srgbClr val="0070C0"/>
                </a:solidFill>
                <a:hlinkClick r:id="rId2">
                  <a:extLst>
                    <a:ext uri="{A12FA001-AC4F-418D-AE19-62706E023703}">
                      <ahyp:hlinkClr xmlns:ahyp="http://schemas.microsoft.com/office/drawing/2018/hyperlinkcolor" val="tx"/>
                    </a:ext>
                  </a:extLst>
                </a:hlinkClick>
              </a:rPr>
              <a:t>Ke</a:t>
            </a:r>
            <a:r>
              <a:rPr lang="pl-PL" b="1" u="sng" dirty="0">
                <a:solidFill>
                  <a:srgbClr val="0070C0"/>
                </a:solidFill>
                <a:hlinkClick r:id="rId2">
                  <a:extLst>
                    <a:ext uri="{A12FA001-AC4F-418D-AE19-62706E023703}">
                      <ahyp:hlinkClr xmlns:ahyp="http://schemas.microsoft.com/office/drawing/2018/hyperlinkcolor" val="tx"/>
                    </a:ext>
                  </a:extLst>
                </a:hlinkClick>
              </a:rPr>
              <a:t> 566/23 – Wyrok Wojewódzkiego Sądu Administracyjnego w Kielcach </a:t>
            </a:r>
            <a:r>
              <a:rPr lang="pl-PL" b="1" u="sng" dirty="0">
                <a:solidFill>
                  <a:srgbClr val="0070C0"/>
                </a:solidFill>
              </a:rPr>
              <a:t>z dnia  27 grudnia 2023  r. (LEX nr 3669357) </a:t>
            </a:r>
          </a:p>
          <a:p>
            <a:pPr algn="just"/>
            <a:r>
              <a:rPr lang="pl-PL" dirty="0"/>
              <a:t>Organy gminy, wprowadzając ograniczenia w korzystaniu z konstytucyjnie chronionego prawa własności, </a:t>
            </a:r>
            <a:r>
              <a:rPr lang="pl-PL" b="1" dirty="0"/>
              <a:t>obowiązane są stosować takie środki prawne, które będą najmniej uciążliwe dla poszczególnych podmiotów oraz pozostaną w racjonalnej proporcji do zamierzonych celów.</a:t>
            </a:r>
            <a:r>
              <a:rPr lang="pl-PL" dirty="0"/>
              <a:t> Nieuniknione jest jednak to, że przy tworzeniu miejscowego planu zagospodarowania przestrzennego ujawniają się sprzeczne interesy różnych podmiotów. Niewątpliwie rozstrzyganie tych konfliktów w procesie stanowienia prawa wymaga każdorazowo </a:t>
            </a:r>
            <a:r>
              <a:rPr lang="pl-PL" b="1" dirty="0"/>
              <a:t>wyważenia interesu poszczególnych właścicieli nieruchomości oraz interesu publicznego całej wspólnoty samorządowej.</a:t>
            </a:r>
          </a:p>
          <a:p>
            <a:endParaRPr lang="en-GB" dirty="0"/>
          </a:p>
        </p:txBody>
      </p:sp>
    </p:spTree>
    <p:extLst>
      <p:ext uri="{BB962C8B-B14F-4D97-AF65-F5344CB8AC3E}">
        <p14:creationId xmlns:p14="http://schemas.microsoft.com/office/powerpoint/2010/main" val="2891823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D6AC00-5E3F-706A-2195-1E960287FD9C}"/>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11D629E3-560F-89CB-A8A7-4774E0ABA723}"/>
              </a:ext>
            </a:extLst>
          </p:cNvPr>
          <p:cNvSpPr>
            <a:spLocks noGrp="1"/>
          </p:cNvSpPr>
          <p:nvPr>
            <p:ph idx="1"/>
          </p:nvPr>
        </p:nvSpPr>
        <p:spPr/>
        <p:txBody>
          <a:bodyPr>
            <a:normAutofit fontScale="85000" lnSpcReduction="1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II SA/Lu 759/23 – Wyrok Wojewódzkiego Sądu Administracyjnego w Lublinie </a:t>
            </a:r>
            <a:r>
              <a:rPr lang="pl-PL" b="1" u="sng" dirty="0">
                <a:solidFill>
                  <a:srgbClr val="0070C0"/>
                </a:solidFill>
              </a:rPr>
              <a:t>z dnia  7 grudnia 2023  r. (LEX nr 3648718)</a:t>
            </a:r>
          </a:p>
          <a:p>
            <a:pPr algn="just"/>
            <a:r>
              <a:rPr lang="pl-PL" dirty="0"/>
              <a:t>Nadużycie kompetencji planistycznych (nadużycie władztwa planistycznego) </a:t>
            </a:r>
            <a:r>
              <a:rPr lang="pl-PL" b="1" dirty="0"/>
              <a:t>polega na wykorzystaniu ustawowego upoważnienia do kształtowania polityki przestrzennej w celach sprzecznych z prawem, niezgodnych z istotą i przeznaczeniem przyznanej kompetencji. </a:t>
            </a:r>
            <a:r>
              <a:rPr lang="pl-PL" dirty="0"/>
              <a:t>Chodzi zatem o takie sytuacje, gdy organ wykonuje swoje kompetencje planistyczne nie uwzględniając zarówno interesów prywatnych, jak i publicznych, </a:t>
            </a:r>
            <a:r>
              <a:rPr lang="pl-PL" b="1" dirty="0"/>
              <a:t>działa w sposób nieproporcjonalny, dowolny i arbitralny.</a:t>
            </a:r>
          </a:p>
          <a:p>
            <a:endParaRPr lang="en-GB" dirty="0"/>
          </a:p>
        </p:txBody>
      </p:sp>
    </p:spTree>
    <p:extLst>
      <p:ext uri="{BB962C8B-B14F-4D97-AF65-F5344CB8AC3E}">
        <p14:creationId xmlns:p14="http://schemas.microsoft.com/office/powerpoint/2010/main" val="2096207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6753B5-7B18-B7E8-241E-8B285D74493A}"/>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E32DFDEA-24D2-ADA3-1020-2A80E412B792}"/>
              </a:ext>
            </a:extLst>
          </p:cNvPr>
          <p:cNvSpPr>
            <a:spLocks noGrp="1"/>
          </p:cNvSpPr>
          <p:nvPr>
            <p:ph idx="1"/>
          </p:nvPr>
        </p:nvSpPr>
        <p:spPr/>
        <p:txBody>
          <a:bodyPr>
            <a:normAutofit/>
          </a:bodyPr>
          <a:lstStyle/>
          <a:p>
            <a:pPr algn="ctr"/>
            <a:r>
              <a:rPr lang="pl-PL" sz="4800" dirty="0">
                <a:solidFill>
                  <a:srgbClr val="FF0000"/>
                </a:solidFill>
              </a:rPr>
              <a:t>KRYTYKA POLSKIEGO SYSTEMU PLANISTYCZNEGO</a:t>
            </a:r>
            <a:endParaRPr lang="en-GB" sz="4800" dirty="0">
              <a:solidFill>
                <a:srgbClr val="FF0000"/>
              </a:solidFill>
            </a:endParaRPr>
          </a:p>
        </p:txBody>
      </p:sp>
    </p:spTree>
    <p:extLst>
      <p:ext uri="{BB962C8B-B14F-4D97-AF65-F5344CB8AC3E}">
        <p14:creationId xmlns:p14="http://schemas.microsoft.com/office/powerpoint/2010/main" val="7475982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19269F-044C-F014-41E9-6682F5EA214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8D549C3B-7FDB-2D38-6A36-D84F9289F95A}"/>
              </a:ext>
            </a:extLst>
          </p:cNvPr>
          <p:cNvSpPr>
            <a:spLocks noGrp="1"/>
          </p:cNvSpPr>
          <p:nvPr>
            <p:ph idx="1"/>
          </p:nvPr>
        </p:nvSpPr>
        <p:spPr/>
        <p:txBody>
          <a:bodyPr>
            <a:normAutofit fontScale="700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VII SA/Wa 944/23 – Wyrok Wojewódzkiego Sądu Administracyjnego w Warszawie </a:t>
            </a:r>
            <a:r>
              <a:rPr lang="pl-PL" b="1" u="sng" dirty="0">
                <a:solidFill>
                  <a:srgbClr val="0070C0"/>
                </a:solidFill>
              </a:rPr>
              <a:t>z dnia  31 sierpnia 2023  r. (LEX nr 3613558)</a:t>
            </a:r>
          </a:p>
          <a:p>
            <a:pPr algn="just"/>
            <a:r>
              <a:rPr lang="pl-PL" dirty="0"/>
              <a:t>Zachowanie zasady proporcjonalności ma kluczowe znaczenie dla oceny, czy określone rozstrzygnięcie nie wykracza poza granice władztwa planistycznego i nie stanowi jego nadużycia. Oznacza to, że </a:t>
            </a:r>
            <a:r>
              <a:rPr lang="pl-PL" b="1" dirty="0"/>
              <a:t>ingerencja gminy poprzez działania planistyczne w sferę prawną podmiotu, naruszająca atrybuty właścicielskie, </a:t>
            </a:r>
            <a:r>
              <a:rPr lang="pl-PL" b="1" dirty="0">
                <a:solidFill>
                  <a:srgbClr val="FF0000"/>
                </a:solidFill>
              </a:rPr>
              <a:t>dla swej legalności wymaga bezwzględnie wykazania, że gmina </a:t>
            </a:r>
            <a:r>
              <a:rPr lang="pl-PL" b="1" dirty="0"/>
              <a:t>stanowiąc w miejscowym planie zagospodarowania przestrzennego o przeznaczeniu terenu i sposobie jego zagospodarowania </a:t>
            </a:r>
            <a:r>
              <a:rPr lang="pl-PL" b="1" dirty="0">
                <a:solidFill>
                  <a:srgbClr val="FF0000"/>
                </a:solidFill>
              </a:rPr>
              <a:t>nie nadużyła swoich uprawnień, i wprowadziła tylko te konieczne ograniczenia sposobu wykonywania prawa własności, proporcjonalnie do dyktowanych interesem publicznym potrzeb ingerencji w sferę praw i wolności.</a:t>
            </a:r>
          </a:p>
          <a:p>
            <a:endParaRPr lang="en-GB" dirty="0"/>
          </a:p>
        </p:txBody>
      </p:sp>
    </p:spTree>
    <p:extLst>
      <p:ext uri="{BB962C8B-B14F-4D97-AF65-F5344CB8AC3E}">
        <p14:creationId xmlns:p14="http://schemas.microsoft.com/office/powerpoint/2010/main" val="1368115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80516C-A8E4-456E-B0D9-3639408583D2}"/>
              </a:ext>
            </a:extLst>
          </p:cNvPr>
          <p:cNvSpPr>
            <a:spLocks noGrp="1"/>
          </p:cNvSpPr>
          <p:nvPr>
            <p:ph type="title"/>
          </p:nvPr>
        </p:nvSpPr>
        <p:spPr>
          <a:xfrm>
            <a:off x="2444620" y="608915"/>
            <a:ext cx="7567127" cy="1234440"/>
          </a:xfrm>
        </p:spPr>
        <p:txBody>
          <a:bodyPr>
            <a:noAutofit/>
          </a:bodyPr>
          <a:lstStyle/>
          <a:p>
            <a:pPr algn="ctr"/>
            <a:r>
              <a:rPr lang="pl-PL" sz="2000" dirty="0"/>
              <a:t>GŁÓWNY INSTRUMENT PLANOWANIA </a:t>
            </a:r>
            <a:br>
              <a:rPr lang="pl-PL" sz="2000" dirty="0"/>
            </a:br>
            <a:r>
              <a:rPr lang="pl-PL" sz="2000" dirty="0"/>
              <a:t>I ZAGOSPODAROWANIA PRZESTRZENNEGO – </a:t>
            </a:r>
            <a:br>
              <a:rPr lang="pl-PL" sz="2000" dirty="0"/>
            </a:br>
            <a:r>
              <a:rPr lang="pl-PL" sz="2000" u="sng" dirty="0">
                <a:effectLst>
                  <a:outerShdw blurRad="38100" dist="38100" dir="2700000" algn="tl">
                    <a:srgbClr val="000000">
                      <a:alpha val="43137"/>
                    </a:srgbClr>
                  </a:outerShdw>
                </a:effectLst>
              </a:rPr>
              <a:t>MIEJSCOWY PLAN ZAGOSPODAROWANIA PRZESTRZENNEGO (MPZP)</a:t>
            </a:r>
          </a:p>
        </p:txBody>
      </p:sp>
      <p:sp>
        <p:nvSpPr>
          <p:cNvPr id="3" name="Symbol zastępczy zawartości 2">
            <a:extLst>
              <a:ext uri="{FF2B5EF4-FFF2-40B4-BE49-F238E27FC236}">
                <a16:creationId xmlns:a16="http://schemas.microsoft.com/office/drawing/2014/main" id="{41A008A2-158E-4367-BDE8-0F727E0D20F8}"/>
              </a:ext>
            </a:extLst>
          </p:cNvPr>
          <p:cNvSpPr>
            <a:spLocks noGrp="1"/>
          </p:cNvSpPr>
          <p:nvPr>
            <p:ph idx="1"/>
          </p:nvPr>
        </p:nvSpPr>
        <p:spPr>
          <a:xfrm>
            <a:off x="518160" y="2312276"/>
            <a:ext cx="11379200" cy="4352684"/>
          </a:xfrm>
        </p:spPr>
        <p:txBody>
          <a:bodyPr>
            <a:normAutofit/>
          </a:bodyPr>
          <a:lstStyle/>
          <a:p>
            <a:pPr algn="just"/>
            <a:r>
              <a:rPr lang="pl-PL" sz="1050" dirty="0"/>
              <a:t>Art.  4</a:t>
            </a:r>
          </a:p>
          <a:p>
            <a:pPr algn="just"/>
            <a:r>
              <a:rPr lang="pl-PL" sz="1050" dirty="0"/>
              <a:t>1. </a:t>
            </a:r>
            <a:r>
              <a:rPr lang="pl-PL" sz="1050" b="1" dirty="0"/>
              <a:t>Ustalenie przeznaczenia terenu, rozmieszczenie inwestycji celu publicznego oraz określenie sposobów zagospodarowania i warunków zabudowy terenu następuje w miejscowym planie zagospodarowania przestrzennego.</a:t>
            </a:r>
          </a:p>
          <a:p>
            <a:pPr algn="just"/>
            <a:r>
              <a:rPr lang="pl-PL" sz="1050" dirty="0"/>
              <a:t>1a. W odniesieniu do obszarów morskich wód wewnętrznych, morza terytorialnego i wyłącznej strefy ekonomicznej przeznaczenie terenu, rozmieszczenie inwestycji celu publicznego oraz sposób zagospodarowania i warunki zabudowy terenu określa się na podstawie przepisów ustawy z dnia 21 marca 1991 r. o obszarach morskich Rzeczypospolitej Polskiej i administracji morskiej (Dz. U. z 2022 r. poz. 457, z późn. zm.).</a:t>
            </a:r>
          </a:p>
          <a:p>
            <a:pPr algn="just"/>
            <a:r>
              <a:rPr lang="pl-PL" sz="1050" dirty="0">
                <a:solidFill>
                  <a:srgbClr val="0070C0"/>
                </a:solidFill>
              </a:rPr>
              <a:t>2. W przypadku braku miejscowego planu zagospodarowania przestrzennego określenie sposobów zagospodarowania i warunków zabudowy terenu następuje w drodze decyzji o warunkach zabudowy i zagospodarowania terenu, przy czym:</a:t>
            </a:r>
          </a:p>
          <a:p>
            <a:pPr algn="just"/>
            <a:r>
              <a:rPr lang="pl-PL" sz="1050" dirty="0">
                <a:solidFill>
                  <a:srgbClr val="0070C0"/>
                </a:solidFill>
              </a:rPr>
              <a:t>1) lokalizację inwestycji celu publicznego ustala się w drodze decyzji o lokalizacji inwestycji celu publicznego;</a:t>
            </a:r>
          </a:p>
          <a:p>
            <a:pPr algn="just"/>
            <a:r>
              <a:rPr lang="pl-PL" sz="1050" dirty="0">
                <a:solidFill>
                  <a:srgbClr val="0070C0"/>
                </a:solidFill>
              </a:rPr>
              <a:t>2) sposób zagospodarowania terenu i warunki zabudowy dla innych inwestycji ustala się w drodze decyzji o warunkach zabudowy.</a:t>
            </a:r>
          </a:p>
          <a:p>
            <a:pPr algn="just"/>
            <a:r>
              <a:rPr lang="pl-PL" sz="1050" dirty="0"/>
              <a:t>3. W odniesieniu do terenów zamkniętych w miejscowym planie zagospodarowania przestrzennego ustala się tylko granice tych terenów oraz granice ich stref ochronnych. W strefach ochronnych ustala się ograniczenia w zagospodarowaniu i korzystaniu z terenów, w tym zakaz zabudowy.</a:t>
            </a:r>
          </a:p>
          <a:p>
            <a:pPr algn="just"/>
            <a:r>
              <a:rPr lang="pl-PL" sz="1050" dirty="0"/>
              <a:t>4. Przepisów ust. 3 nie stosuje się do terenów zamkniętych ustalanych przez ministra właściwego do spraw transportu.</a:t>
            </a:r>
          </a:p>
        </p:txBody>
      </p:sp>
    </p:spTree>
    <p:extLst>
      <p:ext uri="{BB962C8B-B14F-4D97-AF65-F5344CB8AC3E}">
        <p14:creationId xmlns:p14="http://schemas.microsoft.com/office/powerpoint/2010/main" val="106169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D38333-8527-8084-6F8F-36D293859DB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1F7312EF-C39B-C88F-40E7-96A3FD560712}"/>
              </a:ext>
            </a:extLst>
          </p:cNvPr>
          <p:cNvSpPr>
            <a:spLocks noGrp="1"/>
          </p:cNvSpPr>
          <p:nvPr>
            <p:ph idx="1"/>
          </p:nvPr>
        </p:nvSpPr>
        <p:spPr/>
        <p:txBody>
          <a:bodyPr>
            <a:normAutofit fontScale="77500" lnSpcReduction="20000"/>
          </a:bodyPr>
          <a:lstStyle/>
          <a:p>
            <a:pPr algn="just"/>
            <a:r>
              <a:rPr lang="pl-PL" dirty="0"/>
              <a:t>Art.  6</a:t>
            </a:r>
          </a:p>
          <a:p>
            <a:pPr algn="just"/>
            <a:r>
              <a:rPr lang="pl-PL" b="1" dirty="0"/>
              <a:t>1. Ustalenia miejscowego planu zagospodarowania przestrzennego kształtują, wraz z innymi przepisami, sposób wykonywania prawa własności nieruchomości.</a:t>
            </a:r>
          </a:p>
          <a:p>
            <a:pPr algn="just"/>
            <a:r>
              <a:rPr lang="pl-PL" dirty="0"/>
              <a:t>2. Każdy ma prawo, w granicach określonych ustawą, do:</a:t>
            </a:r>
          </a:p>
          <a:p>
            <a:pPr algn="just"/>
            <a:r>
              <a:rPr lang="pl-PL" dirty="0"/>
              <a:t>1) zagospodarowania terenu, do którego ma tytuł prawny, zgodnie z warunkami ustalonymi w miejscowym planie zagospodarowania przestrzennego albo decyzji o warunkach zabudowy i zagospodarowania terenu, jeżeli nie narusza to chronionego prawem interesu publicznego oraz osób trzecich;</a:t>
            </a:r>
          </a:p>
          <a:p>
            <a:pPr algn="just"/>
            <a:r>
              <a:rPr lang="pl-PL" dirty="0"/>
              <a:t>2) ochrony własnego interesu prawnego przy zagospodarowaniu terenów należących do innych osób lub jednostek organizacyjnych.</a:t>
            </a:r>
            <a:endParaRPr lang="en-GB" dirty="0"/>
          </a:p>
        </p:txBody>
      </p:sp>
    </p:spTree>
    <p:extLst>
      <p:ext uri="{BB962C8B-B14F-4D97-AF65-F5344CB8AC3E}">
        <p14:creationId xmlns:p14="http://schemas.microsoft.com/office/powerpoint/2010/main" val="955602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9083F1-955C-0670-B770-76321E8B464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50F3A46-4076-DCE7-5BE5-58CDFD9253B9}"/>
              </a:ext>
            </a:extLst>
          </p:cNvPr>
          <p:cNvSpPr>
            <a:spLocks noGrp="1"/>
          </p:cNvSpPr>
          <p:nvPr>
            <p:ph idx="1"/>
          </p:nvPr>
        </p:nvSpPr>
        <p:spPr>
          <a:xfrm>
            <a:off x="1920240" y="2312276"/>
            <a:ext cx="8770571" cy="4017404"/>
          </a:xfrm>
        </p:spPr>
        <p:txBody>
          <a:bodyPr>
            <a:normAutofit fontScale="47500" lnSpcReduction="20000"/>
          </a:bodyPr>
          <a:lstStyle/>
          <a:p>
            <a:pPr algn="just"/>
            <a:endParaRPr lang="pl-PL" sz="3100" b="1" u="sng" dirty="0">
              <a:solidFill>
                <a:srgbClr val="0070C0"/>
              </a:solidFill>
            </a:endParaRPr>
          </a:p>
          <a:p>
            <a:pPr algn="just"/>
            <a:r>
              <a:rPr lang="pl-PL" sz="3100"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Łodzi </a:t>
            </a:r>
            <a:r>
              <a:rPr lang="pl-PL" sz="3100" b="1" u="sng" dirty="0">
                <a:solidFill>
                  <a:srgbClr val="0070C0"/>
                </a:solidFill>
              </a:rPr>
              <a:t>z dnia  19 lipca 2023 r., sygn. akt II SA/Łd 416/23, (LEX nr 3589525)</a:t>
            </a:r>
          </a:p>
          <a:p>
            <a:pPr algn="just"/>
            <a:r>
              <a:rPr lang="pl-PL" sz="3100" dirty="0"/>
              <a:t>O przekroczeniu władztwa planistycznego można mówić wówczas, gdy rozwiązania planistyczne są dowolne i pozbawione uzasadnienia merytorycznego. W istotę bowiem władztwa planistycznego gminy włączone jest uprawnienie, polegające na legalnej ingerencji w sferę wykonywania prawa własności. W ramach realizacji tego uprawnienia gmina zobowiązana jest do kierowania się interesem publicznym oraz odpowiednim jego wyważeniem w odniesieniu do interesu prywatnego, przy jednoczesnym uwzględnieniu zasady niedyskryminacji, proporcjonalności i racjonalnego postępowania w perspektywie oddziaływania na prawo własności.</a:t>
            </a:r>
          </a:p>
          <a:p>
            <a:pPr algn="just"/>
            <a:endParaRPr lang="pl-PL" sz="3100" dirty="0"/>
          </a:p>
          <a:p>
            <a:endParaRPr lang="en-GB" dirty="0"/>
          </a:p>
        </p:txBody>
      </p:sp>
    </p:spTree>
    <p:extLst>
      <p:ext uri="{BB962C8B-B14F-4D97-AF65-F5344CB8AC3E}">
        <p14:creationId xmlns:p14="http://schemas.microsoft.com/office/powerpoint/2010/main" val="1417367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964831-3337-6718-B64D-10687948720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F16B0D0B-5739-B81B-5851-8872C1BE5569}"/>
              </a:ext>
            </a:extLst>
          </p:cNvPr>
          <p:cNvSpPr>
            <a:spLocks noGrp="1"/>
          </p:cNvSpPr>
          <p:nvPr>
            <p:ph idx="1"/>
          </p:nvPr>
        </p:nvSpPr>
        <p:spPr/>
        <p:txBody>
          <a:bodyPr>
            <a:normAutofit fontScale="70000" lnSpcReduction="20000"/>
          </a:bodyPr>
          <a:lstStyle/>
          <a:p>
            <a:pPr algn="just"/>
            <a:r>
              <a:rPr lang="pl-PL" sz="1800" b="1" u="sng" dirty="0">
                <a:solidFill>
                  <a:srgbClr val="0070C0"/>
                </a:solidFill>
              </a:rPr>
              <a:t>Wyrok Wojewódzkiego Sądu Administracyjnego w Lublinie z dnia  22 czerwca 2023 r., sygn. akt II SA/Lu 244/23, (LEX nr 3586194)</a:t>
            </a:r>
          </a:p>
          <a:p>
            <a:pPr algn="just"/>
            <a:r>
              <a:rPr lang="pl-PL" sz="1800" dirty="0"/>
              <a:t>Gminny prawodawca, działając w granicach przysługującego mu władztwa planistycznego, może kształtować sposób wykonywania prawa własności (art. 6 ust. 1 u.p.z.p.), ma zatem kompetencje do wprowadzania rozwiązań ograniczających czy wyłączających możliwość wykorzystania nieruchomości będących prywatną własnością. Niemniej jednak tego rodzaju ingerencja musi być racjonalnie uzasadniona. Władztwo planistyczne gminy stanowi uprawnienie organu do legalnej ingerencji w sferę wykonywania prawa własności, nie stanowi jednak władztwa absolutnego, nieograniczonego, gdyż gmina, wykonując je, ma obowiązek działać w granicach prawa, kierować się interesem publicznym, wyważać interesy publiczne z interesami prywatnymi, uwzględniać aspekt racjonalnego działania i proporcjonalności ingerencji w sferę wykonywania prawa własności.</a:t>
            </a:r>
          </a:p>
          <a:p>
            <a:endParaRPr lang="en-GB" dirty="0"/>
          </a:p>
        </p:txBody>
      </p:sp>
    </p:spTree>
    <p:extLst>
      <p:ext uri="{BB962C8B-B14F-4D97-AF65-F5344CB8AC3E}">
        <p14:creationId xmlns:p14="http://schemas.microsoft.com/office/powerpoint/2010/main" val="2980373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5A95B8-7DCC-FAD1-9557-52831307986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14169B9D-1B97-1061-0030-3F175474CB74}"/>
              </a:ext>
            </a:extLst>
          </p:cNvPr>
          <p:cNvSpPr>
            <a:spLocks noGrp="1"/>
          </p:cNvSpPr>
          <p:nvPr>
            <p:ph idx="1"/>
          </p:nvPr>
        </p:nvSpPr>
        <p:spPr>
          <a:xfrm>
            <a:off x="1920240" y="2312276"/>
            <a:ext cx="8770571" cy="4403484"/>
          </a:xfrm>
        </p:spPr>
        <p:txBody>
          <a:bodyPr>
            <a:normAutofit fontScale="92500" lnSpcReduction="10000"/>
          </a:bodyPr>
          <a:lstStyle/>
          <a:p>
            <a:pPr algn="just"/>
            <a:r>
              <a:rPr lang="pl-PL" sz="1200" dirty="0"/>
              <a:t>Art.  14</a:t>
            </a:r>
          </a:p>
          <a:p>
            <a:pPr algn="just"/>
            <a:r>
              <a:rPr lang="pl-PL" sz="1200" dirty="0"/>
              <a:t>1. W celu ustalenia przeznaczenia terenów, w tym dla inwestycji celu publicznego, oraz określenia sposobów ich zagospodarowania i zabudowy rada gminy podejmuje uchwałę o przystąpieniu do sporządzenia miejscowego planu zagospodarowania przestrzennego, zwanego dalej "planem miejscowym", z zastrzeżeniem ust. 6.</a:t>
            </a:r>
          </a:p>
          <a:p>
            <a:pPr algn="just"/>
            <a:r>
              <a:rPr lang="pl-PL" sz="1200" dirty="0"/>
              <a:t>2. Integralną częścią uchwały, o której mowa w ust. 1, jest </a:t>
            </a:r>
            <a:r>
              <a:rPr lang="pl-PL" sz="1200" b="1" dirty="0"/>
              <a:t>załącznik graficzny</a:t>
            </a:r>
            <a:r>
              <a:rPr lang="pl-PL" sz="1200" dirty="0"/>
              <a:t> przedstawiający granice obszaru objętego projektem planu miejscowego.</a:t>
            </a:r>
          </a:p>
          <a:p>
            <a:pPr algn="just"/>
            <a:r>
              <a:rPr lang="pl-PL" sz="1200" dirty="0"/>
              <a:t>(…)</a:t>
            </a:r>
          </a:p>
          <a:p>
            <a:pPr algn="just"/>
            <a:r>
              <a:rPr lang="pl-PL" sz="1200" dirty="0"/>
              <a:t>4. Uchwałę, o której mowa w ust. 1, rada gminy podejmuje z własnej inicjatywy, na wniosek wójta, burmistrza albo prezydenta miasta lub w wyniku zgłoszenia w ramach obywatelskiej inicjatywy uchwałodawczej, o której mowa w art. 41a ustawy z dnia 8 marca 1990 r. o samorządzie gminnym.</a:t>
            </a:r>
          </a:p>
          <a:p>
            <a:pPr algn="just"/>
            <a:r>
              <a:rPr lang="pl-PL" sz="1200" dirty="0"/>
              <a:t>(…)</a:t>
            </a:r>
          </a:p>
          <a:p>
            <a:pPr algn="just"/>
            <a:r>
              <a:rPr lang="pl-PL" sz="1200" dirty="0"/>
              <a:t>7. </a:t>
            </a:r>
            <a:r>
              <a:rPr lang="pl-PL" sz="1200" dirty="0">
                <a:solidFill>
                  <a:srgbClr val="0070C0"/>
                </a:solidFill>
              </a:rPr>
              <a:t>Plan miejscowy sporządza się obowiązkowo, jeżeli wymagają tego przepisy odrębne.</a:t>
            </a:r>
          </a:p>
          <a:p>
            <a:pPr algn="just"/>
            <a:r>
              <a:rPr lang="pl-PL" sz="1200" dirty="0"/>
              <a:t>8. </a:t>
            </a:r>
            <a:r>
              <a:rPr lang="pl-PL" sz="1200" b="1" dirty="0">
                <a:solidFill>
                  <a:srgbClr val="FF0000"/>
                </a:solidFill>
              </a:rPr>
              <a:t>Plan miejscowy jest aktem prawa miejscowego.</a:t>
            </a:r>
            <a:endParaRPr lang="en-GB" sz="1200" b="1" dirty="0">
              <a:solidFill>
                <a:srgbClr val="FF0000"/>
              </a:solidFill>
            </a:endParaRPr>
          </a:p>
        </p:txBody>
      </p:sp>
    </p:spTree>
    <p:extLst>
      <p:ext uri="{BB962C8B-B14F-4D97-AF65-F5344CB8AC3E}">
        <p14:creationId xmlns:p14="http://schemas.microsoft.com/office/powerpoint/2010/main" val="1044832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B54125-2274-3ACF-2B29-E19E066FCE6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C7190452-C251-7368-4C56-A13DF5461DF1}"/>
              </a:ext>
            </a:extLst>
          </p:cNvPr>
          <p:cNvSpPr>
            <a:spLocks noGrp="1"/>
          </p:cNvSpPr>
          <p:nvPr>
            <p:ph idx="1"/>
          </p:nvPr>
        </p:nvSpPr>
        <p:spPr/>
        <p:txBody>
          <a:bodyPr/>
          <a:lstStyle/>
          <a:p>
            <a:pPr algn="just"/>
            <a:r>
              <a:rPr lang="pl-PL" dirty="0"/>
              <a:t>Art. 87 Konstytucji RP</a:t>
            </a:r>
          </a:p>
          <a:p>
            <a:pPr algn="just"/>
            <a:r>
              <a:rPr lang="pl-PL" dirty="0"/>
              <a:t>1. Źródłami powszechnie obowiązującego prawa Rzeczypospolitej Polskiej są: Konstytucja, ustawy, ratyfikowane umowy międzynarodowe oraz rozporządzenia.</a:t>
            </a:r>
          </a:p>
          <a:p>
            <a:pPr algn="just"/>
            <a:r>
              <a:rPr lang="pl-PL" dirty="0"/>
              <a:t>2. </a:t>
            </a:r>
            <a:r>
              <a:rPr lang="pl-PL" b="1" dirty="0">
                <a:solidFill>
                  <a:schemeClr val="accent1">
                    <a:lumMod val="75000"/>
                  </a:schemeClr>
                </a:solidFill>
              </a:rPr>
              <a:t>Źródłami powszechnie obowiązującego prawa Rzeczypospolitej Polskiej są na obszarze działania organów, które je ustanowiły, akty prawa miejscowego.</a:t>
            </a:r>
            <a:endParaRPr lang="en-GB" b="1" dirty="0">
              <a:solidFill>
                <a:schemeClr val="accent1">
                  <a:lumMod val="75000"/>
                </a:schemeClr>
              </a:solidFill>
            </a:endParaRPr>
          </a:p>
        </p:txBody>
      </p:sp>
    </p:spTree>
    <p:extLst>
      <p:ext uri="{BB962C8B-B14F-4D97-AF65-F5344CB8AC3E}">
        <p14:creationId xmlns:p14="http://schemas.microsoft.com/office/powerpoint/2010/main" val="9751413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FA0D81-9441-B5CC-41E9-8388BB58B366}"/>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CA002C8-3E86-EE8E-261E-B8C0B7C1920E}"/>
              </a:ext>
            </a:extLst>
          </p:cNvPr>
          <p:cNvSpPr>
            <a:spLocks noGrp="1"/>
          </p:cNvSpPr>
          <p:nvPr>
            <p:ph idx="1"/>
          </p:nvPr>
        </p:nvSpPr>
        <p:spPr/>
        <p:txBody>
          <a:bodyPr>
            <a:normAutofit fontScale="700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Naczelnego Sądu Administracyjnego </a:t>
            </a:r>
            <a:r>
              <a:rPr lang="pl-PL" b="1" u="sng" dirty="0">
                <a:solidFill>
                  <a:srgbClr val="0070C0"/>
                </a:solidFill>
              </a:rPr>
              <a:t>z dnia  20 grudnia 2022 r., sygn. akt </a:t>
            </a:r>
            <a:r>
              <a:rPr lang="pl-PL" b="1" u="sng" dirty="0">
                <a:solidFill>
                  <a:srgbClr val="0070C0"/>
                </a:solidFill>
                <a:hlinkClick r:id="rId2">
                  <a:extLst>
                    <a:ext uri="{A12FA001-AC4F-418D-AE19-62706E023703}">
                      <ahyp:hlinkClr xmlns:ahyp="http://schemas.microsoft.com/office/drawing/2018/hyperlinkcolor" val="tx"/>
                    </a:ext>
                  </a:extLst>
                </a:hlinkClick>
              </a:rPr>
              <a:t>II OSK 2227/21, </a:t>
            </a:r>
            <a:r>
              <a:rPr lang="pl-PL" b="1" u="sng" dirty="0">
                <a:solidFill>
                  <a:srgbClr val="0070C0"/>
                </a:solidFill>
              </a:rPr>
              <a:t>(LEX nr 3515604) </a:t>
            </a:r>
          </a:p>
          <a:p>
            <a:pPr algn="just"/>
            <a:r>
              <a:rPr lang="pl-PL" dirty="0"/>
              <a:t>Ustawodawca w art. 14 ust. 8 u.p.z.p., uznając plan miejscowy za akt prawa miejscowego, nie odnosił się w tym względzie wyłącznie do części tekstowej. To, że graficzna część planu nie może być samoistnym źródłem wiążących ustaleń w zakresie ustalenia przeznaczenia terenu oraz określenia jego sposobów zagospodarowania i warunków zabudowy, nie może być podstawą do kwestionowania jej normatywnego charakteru. Rysunek planu jest formalnie i materialnie zintegrowany z częścią tekstową, pełniąc przy tym funkcje uzupełniające, wyjaśniające i ilustrujące ustalenia ujęte w treści uchwały. Z tych też względów część graficzna planu powinna być poddana tym samym (choć przy uwzględnieniu swoistości graficznego przekazu) wymogom legislacyjnym co część tekstowa.</a:t>
            </a:r>
          </a:p>
          <a:p>
            <a:endParaRPr lang="en-GB" dirty="0"/>
          </a:p>
        </p:txBody>
      </p:sp>
    </p:spTree>
    <p:extLst>
      <p:ext uri="{BB962C8B-B14F-4D97-AF65-F5344CB8AC3E}">
        <p14:creationId xmlns:p14="http://schemas.microsoft.com/office/powerpoint/2010/main" val="15753562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E6D1A0-9309-F6CE-23F4-B0C0D5F4DD61}"/>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C8DE062-CFD9-3BD7-D5AC-7308C8A5897A}"/>
              </a:ext>
            </a:extLst>
          </p:cNvPr>
          <p:cNvSpPr>
            <a:spLocks noGrp="1"/>
          </p:cNvSpPr>
          <p:nvPr>
            <p:ph idx="1"/>
          </p:nvPr>
        </p:nvSpPr>
        <p:spPr/>
        <p:txBody>
          <a:bodyPr>
            <a:normAutofit fontScale="77500" lnSpcReduction="20000"/>
          </a:bodyPr>
          <a:lstStyle/>
          <a:p>
            <a:endParaRPr lang="pl-PL" dirty="0"/>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Krakowie </a:t>
            </a:r>
            <a:r>
              <a:rPr lang="pl-PL" b="1" u="sng" dirty="0">
                <a:solidFill>
                  <a:srgbClr val="0070C0"/>
                </a:solidFill>
              </a:rPr>
              <a:t>z dnia  3 lipca 2020 r., sygn</a:t>
            </a:r>
            <a:r>
              <a:rPr lang="pl-PL" b="1" u="sng" dirty="0">
                <a:solidFill>
                  <a:srgbClr val="0070C0"/>
                </a:solidFill>
                <a:hlinkClick r:id="rId2">
                  <a:extLst>
                    <a:ext uri="{A12FA001-AC4F-418D-AE19-62706E023703}">
                      <ahyp:hlinkClr xmlns:ahyp="http://schemas.microsoft.com/office/drawing/2018/hyperlinkcolor" val="tx"/>
                    </a:ext>
                  </a:extLst>
                </a:hlinkClick>
              </a:rPr>
              <a:t>.</a:t>
            </a:r>
            <a:r>
              <a:rPr lang="pl-PL" b="1" u="sng" dirty="0">
                <a:solidFill>
                  <a:srgbClr val="0070C0"/>
                </a:solidFill>
              </a:rPr>
              <a:t> akt</a:t>
            </a:r>
            <a:r>
              <a:rPr lang="pl-PL" b="1" u="sng" dirty="0">
                <a:solidFill>
                  <a:srgbClr val="0070C0"/>
                </a:solidFill>
                <a:hlinkClick r:id="rId2">
                  <a:extLst>
                    <a:ext uri="{A12FA001-AC4F-418D-AE19-62706E023703}">
                      <ahyp:hlinkClr xmlns:ahyp="http://schemas.microsoft.com/office/drawing/2018/hyperlinkcolor" val="tx"/>
                    </a:ext>
                  </a:extLst>
                </a:hlinkClick>
              </a:rPr>
              <a:t> II SA/Kr 292/20,</a:t>
            </a:r>
            <a:r>
              <a:rPr lang="pl-PL" b="1" u="sng" dirty="0">
                <a:solidFill>
                  <a:srgbClr val="0070C0"/>
                </a:solidFill>
              </a:rPr>
              <a:t> (LEX nr 3040634)</a:t>
            </a:r>
          </a:p>
          <a:p>
            <a:pPr algn="just"/>
            <a:r>
              <a:rPr lang="pl-PL" dirty="0"/>
              <a:t>W treści planu zagospodarowania przestrzennego, stanowiącego zgodnie z art. 14 ust. 8 u.p.z.p., akt prawa miejscowego, niedopuszczalne są postanowienia niedookreślone, czy potoczne. Plan zagospodarowania przestrzennego, jako akt prawa miejscowego powinien zawierać regulacje czytelne - niebudzące wątpliwości interpretacyjnych. Jeżeli tego nie czyni, budząc wątpliwości zasadniczej natury, co do parametrów lokalizacji inwestycji na terenie objętym planem miejscowym, to może stanowić zagrożenie dla standardów państwa prawa, powielając wątpliwości na etapie rozstrzygnięć indywidualnych.</a:t>
            </a:r>
          </a:p>
          <a:p>
            <a:endParaRPr lang="en-GB" dirty="0"/>
          </a:p>
        </p:txBody>
      </p:sp>
    </p:spTree>
    <p:extLst>
      <p:ext uri="{BB962C8B-B14F-4D97-AF65-F5344CB8AC3E}">
        <p14:creationId xmlns:p14="http://schemas.microsoft.com/office/powerpoint/2010/main" val="35346620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C2828C-0107-E388-7038-DDF6BFC10B7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CBB947C5-C6CC-34B7-0BB4-8417814219E7}"/>
              </a:ext>
            </a:extLst>
          </p:cNvPr>
          <p:cNvSpPr>
            <a:spLocks noGrp="1"/>
          </p:cNvSpPr>
          <p:nvPr>
            <p:ph idx="1"/>
          </p:nvPr>
        </p:nvSpPr>
        <p:spPr/>
        <p:txBody>
          <a:bodyPr/>
          <a:lstStyle/>
          <a:p>
            <a:pPr algn="just"/>
            <a:endParaRPr lang="pl-PL" dirty="0"/>
          </a:p>
          <a:p>
            <a:pPr algn="just"/>
            <a:r>
              <a:rPr lang="pl-PL" dirty="0"/>
              <a:t>Art. 15 – obligatoryjne i fakultatywne elementy planu miejscowego;</a:t>
            </a:r>
          </a:p>
          <a:p>
            <a:pPr algn="just"/>
            <a:r>
              <a:rPr lang="pl-PL" dirty="0"/>
              <a:t>Art. 17 – procedura planistyczna;</a:t>
            </a:r>
          </a:p>
          <a:p>
            <a:pPr algn="just"/>
            <a:r>
              <a:rPr lang="pl-PL" dirty="0"/>
              <a:t>Art. 20 – uchwalenie planu miejscowego;</a:t>
            </a:r>
          </a:p>
          <a:p>
            <a:pPr algn="just"/>
            <a:r>
              <a:rPr lang="pl-PL" dirty="0"/>
              <a:t>Art. 27b – procedura uproszczona.</a:t>
            </a:r>
            <a:endParaRPr lang="en-GB" dirty="0"/>
          </a:p>
        </p:txBody>
      </p:sp>
    </p:spTree>
    <p:extLst>
      <p:ext uri="{BB962C8B-B14F-4D97-AF65-F5344CB8AC3E}">
        <p14:creationId xmlns:p14="http://schemas.microsoft.com/office/powerpoint/2010/main" val="383105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1E489A-DFAD-4BF9-8EA7-A7EE79D132C9}"/>
              </a:ext>
            </a:extLst>
          </p:cNvPr>
          <p:cNvSpPr>
            <a:spLocks noGrp="1"/>
          </p:cNvSpPr>
          <p:nvPr>
            <p:ph type="title"/>
          </p:nvPr>
        </p:nvSpPr>
        <p:spPr/>
        <p:txBody>
          <a:bodyPr/>
          <a:lstStyle/>
          <a:p>
            <a:r>
              <a:rPr lang="pl-PL" dirty="0"/>
              <a:t>POLSKI SYSTEM PLANISTYCZNY</a:t>
            </a:r>
            <a:endParaRPr lang="en-GB" dirty="0"/>
          </a:p>
        </p:txBody>
      </p:sp>
      <p:graphicFrame>
        <p:nvGraphicFramePr>
          <p:cNvPr id="4" name="Symbol zastępczy zawartości 3">
            <a:extLst>
              <a:ext uri="{FF2B5EF4-FFF2-40B4-BE49-F238E27FC236}">
                <a16:creationId xmlns:a16="http://schemas.microsoft.com/office/drawing/2014/main" id="{5B442A2D-A427-47FB-A637-D6B5A678AEA5}"/>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98468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D683D9-EDF5-A3F1-75D3-93C31A63A6A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EC8B194B-65E2-B08A-1125-39E3D4DB643D}"/>
              </a:ext>
            </a:extLst>
          </p:cNvPr>
          <p:cNvSpPr>
            <a:spLocks noGrp="1"/>
          </p:cNvSpPr>
          <p:nvPr>
            <p:ph idx="1"/>
          </p:nvPr>
        </p:nvSpPr>
        <p:spPr/>
        <p:txBody>
          <a:bodyPr>
            <a:normAutofit fontScale="85000" lnSpcReduction="10000"/>
          </a:bodyPr>
          <a:lstStyle/>
          <a:p>
            <a:pPr algn="just"/>
            <a:r>
              <a:rPr lang="pl-PL" dirty="0"/>
              <a:t>Art.  28</a:t>
            </a:r>
          </a:p>
          <a:p>
            <a:pPr algn="just"/>
            <a:r>
              <a:rPr lang="pl-PL" dirty="0"/>
              <a:t>1. </a:t>
            </a:r>
            <a:r>
              <a:rPr lang="pl-PL" dirty="0">
                <a:solidFill>
                  <a:srgbClr val="00B050"/>
                </a:solidFill>
              </a:rPr>
              <a:t>Istotne naruszenie zasad sporządzania planu ogólnego lub planu miejscowego</a:t>
            </a:r>
            <a:r>
              <a:rPr lang="pl-PL" dirty="0"/>
              <a:t>, </a:t>
            </a:r>
            <a:r>
              <a:rPr lang="pl-PL" dirty="0">
                <a:solidFill>
                  <a:srgbClr val="0070C0"/>
                </a:solidFill>
              </a:rPr>
              <a:t>istotne naruszenie trybu ich sporządzania</a:t>
            </a:r>
            <a:r>
              <a:rPr lang="pl-PL" dirty="0"/>
              <a:t>, a także </a:t>
            </a:r>
            <a:r>
              <a:rPr lang="pl-PL" dirty="0">
                <a:solidFill>
                  <a:srgbClr val="FF0000"/>
                </a:solidFill>
              </a:rPr>
              <a:t>naruszenie właściwości organów w tym zakresie</a:t>
            </a:r>
            <a:r>
              <a:rPr lang="pl-PL" dirty="0"/>
              <a:t>, </a:t>
            </a:r>
            <a:r>
              <a:rPr lang="pl-PL" u="sng" dirty="0"/>
              <a:t>powodują nieważność uchwały rady gminy w całości lub części.</a:t>
            </a:r>
          </a:p>
          <a:p>
            <a:pPr algn="just"/>
            <a:r>
              <a:rPr lang="pl-PL" dirty="0"/>
              <a:t>2. Jeżeli rozstrzygnięcie nadzorcze wojewody stwierdzające nieważność uchwały w sprawie planu ogólnego lub planu miejscowego stanie się prawomocne, czynności, o których mowa w art. 13i i art. 17, ponawia się w zakresie niezbędnym do doprowadzenia do zgodności projektu planu ogólnego lub planu miejscowego z przepisami prawnymi.</a:t>
            </a:r>
            <a:endParaRPr lang="en-GB" dirty="0"/>
          </a:p>
        </p:txBody>
      </p:sp>
    </p:spTree>
    <p:extLst>
      <p:ext uri="{BB962C8B-B14F-4D97-AF65-F5344CB8AC3E}">
        <p14:creationId xmlns:p14="http://schemas.microsoft.com/office/powerpoint/2010/main" val="17735444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CC8860-697C-3847-758E-34434316BC63}"/>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AEF9EC2-A4DD-053F-8E08-7F32575D5719}"/>
              </a:ext>
            </a:extLst>
          </p:cNvPr>
          <p:cNvSpPr>
            <a:spLocks noGrp="1"/>
          </p:cNvSpPr>
          <p:nvPr>
            <p:ph idx="1"/>
          </p:nvPr>
        </p:nvSpPr>
        <p:spPr/>
        <p:txBody>
          <a:bodyPr>
            <a:normAutofit fontScale="85000" lnSpcReduction="10000"/>
          </a:bodyPr>
          <a:lstStyle/>
          <a:p>
            <a:endParaRPr lang="pl-PL" b="1" u="sng" dirty="0">
              <a:solidFill>
                <a:srgbClr val="0070C0"/>
              </a:solidFill>
            </a:endParaRPr>
          </a:p>
          <a:p>
            <a:pPr algn="just"/>
            <a:r>
              <a:rPr lang="pl-PL" b="1" u="sng" dirty="0">
                <a:solidFill>
                  <a:srgbClr val="0070C0"/>
                </a:solidFill>
                <a:hlinkClick r:id="rId2">
                  <a:extLst>
                    <a:ext uri="{A12FA001-AC4F-418D-AE19-62706E023703}">
                      <ahyp:hlinkClr xmlns:ahyp="http://schemas.microsoft.com/office/drawing/2018/hyperlinkcolor" val="tx"/>
                    </a:ext>
                  </a:extLst>
                </a:hlinkClick>
              </a:rPr>
              <a:t>Wyrok Wojewódzkiego Sądu Administracyjnego w Poznaniu </a:t>
            </a:r>
            <a:r>
              <a:rPr lang="pl-PL" b="1" u="sng" dirty="0">
                <a:solidFill>
                  <a:srgbClr val="0070C0"/>
                </a:solidFill>
              </a:rPr>
              <a:t>z dnia  17 sierpnia 2023  r., sygn. akt IV SA/Po 424/23, (LEX nr 3600904)</a:t>
            </a:r>
          </a:p>
          <a:p>
            <a:pPr algn="just"/>
            <a:r>
              <a:rPr lang="pl-PL" dirty="0"/>
              <a:t>W świetle art. 28 ust. 1 u.p.z.p. nie każde naruszenie zasad sporządzania planu miejscowego lub trybu jego sporządzania skutkuje stwierdzeniem nieważności uchwały rady gminy w całości lub w części. Naruszenie takie musi zostać ocenione jako istotne, czyli takie, które prowadzi w konsekwencji do sytuacji, gdy przyjęte ustalenia planistyczne są jednoznacznie odmienne od tych, które zostałyby podjęte, gdyby nie naruszono zasad lub trybu sporządzania planu miejscowego.</a:t>
            </a:r>
          </a:p>
          <a:p>
            <a:endParaRPr lang="en-GB" dirty="0"/>
          </a:p>
        </p:txBody>
      </p:sp>
    </p:spTree>
    <p:extLst>
      <p:ext uri="{BB962C8B-B14F-4D97-AF65-F5344CB8AC3E}">
        <p14:creationId xmlns:p14="http://schemas.microsoft.com/office/powerpoint/2010/main" val="13030384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3BCA0C-D2F2-0981-BF98-B9285AE88281}"/>
              </a:ext>
            </a:extLst>
          </p:cNvPr>
          <p:cNvSpPr>
            <a:spLocks noGrp="1"/>
          </p:cNvSpPr>
          <p:nvPr>
            <p:ph type="title"/>
          </p:nvPr>
        </p:nvSpPr>
        <p:spPr/>
        <p:txBody>
          <a:bodyPr/>
          <a:lstStyle/>
          <a:p>
            <a:r>
              <a:rPr lang="pl-PL" dirty="0"/>
              <a:t>Zintegrowany plan inwestycyjny</a:t>
            </a:r>
            <a:endParaRPr lang="en-GB" dirty="0"/>
          </a:p>
        </p:txBody>
      </p:sp>
      <p:sp>
        <p:nvSpPr>
          <p:cNvPr id="3" name="Symbol zastępczy zawartości 2">
            <a:extLst>
              <a:ext uri="{FF2B5EF4-FFF2-40B4-BE49-F238E27FC236}">
                <a16:creationId xmlns:a16="http://schemas.microsoft.com/office/drawing/2014/main" id="{F171380C-B5D0-2C76-6EB4-731B05060E41}"/>
              </a:ext>
            </a:extLst>
          </p:cNvPr>
          <p:cNvSpPr>
            <a:spLocks noGrp="1"/>
          </p:cNvSpPr>
          <p:nvPr>
            <p:ph idx="1"/>
          </p:nvPr>
        </p:nvSpPr>
        <p:spPr/>
        <p:txBody>
          <a:bodyPr>
            <a:normAutofit fontScale="85000" lnSpcReduction="10000"/>
          </a:bodyPr>
          <a:lstStyle/>
          <a:p>
            <a:pPr algn="just"/>
            <a:r>
              <a:rPr lang="pl-PL" sz="1600" dirty="0"/>
              <a:t>Art.  37ea</a:t>
            </a:r>
          </a:p>
          <a:p>
            <a:pPr algn="just"/>
            <a:r>
              <a:rPr lang="pl-PL" sz="1600" dirty="0"/>
              <a:t>1. Na wniosek inwestora złożony za pośrednictwem wójta, burmistrza albo prezydenta miasta </a:t>
            </a:r>
            <a:r>
              <a:rPr lang="pl-PL" sz="1600" b="1" dirty="0">
                <a:solidFill>
                  <a:srgbClr val="0070C0"/>
                </a:solidFill>
              </a:rPr>
              <a:t>rada gminy może uchwalić zintegrowany plan inwestycyjny.</a:t>
            </a:r>
          </a:p>
          <a:p>
            <a:pPr algn="just"/>
            <a:r>
              <a:rPr lang="pl-PL" sz="1600" dirty="0"/>
              <a:t>2. Zintegrowany plan inwestycyjny </a:t>
            </a:r>
            <a:r>
              <a:rPr lang="pl-PL" sz="1600" b="1" dirty="0">
                <a:solidFill>
                  <a:srgbClr val="D816B3"/>
                </a:solidFill>
              </a:rPr>
              <a:t>obejmuje obszar inwestycji głównej oraz inwestycji uzupełniającej.</a:t>
            </a:r>
          </a:p>
          <a:p>
            <a:pPr algn="just"/>
            <a:r>
              <a:rPr lang="pl-PL" sz="1600" dirty="0"/>
              <a:t>3. Zintegrowany plan inwestycyjny </a:t>
            </a:r>
            <a:r>
              <a:rPr lang="pl-PL" sz="1600" b="1" dirty="0">
                <a:solidFill>
                  <a:srgbClr val="00B050"/>
                </a:solidFill>
              </a:rPr>
              <a:t>jest szczególną formą planu miejscowego.</a:t>
            </a:r>
          </a:p>
          <a:p>
            <a:pPr algn="just"/>
            <a:r>
              <a:rPr lang="pl-PL" sz="1600" dirty="0"/>
              <a:t>4. Wejście w życie zintegrowanego planu inwestycyjnego </a:t>
            </a:r>
            <a:r>
              <a:rPr lang="pl-PL" sz="1600" u="sng" dirty="0"/>
              <a:t>powoduje utratę mocy obowiązującej planów miejscowych lub ich części odnoszących się do terenu objętego tym zintegrowanym planem inwestycyjnym.</a:t>
            </a:r>
            <a:endParaRPr lang="en-GB" sz="1600" u="sng" dirty="0"/>
          </a:p>
        </p:txBody>
      </p:sp>
    </p:spTree>
    <p:extLst>
      <p:ext uri="{BB962C8B-B14F-4D97-AF65-F5344CB8AC3E}">
        <p14:creationId xmlns:p14="http://schemas.microsoft.com/office/powerpoint/2010/main" val="2716397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ABA255-4FE2-4BDE-1B24-43F8DA756100}"/>
              </a:ext>
            </a:extLst>
          </p:cNvPr>
          <p:cNvSpPr>
            <a:spLocks noGrp="1"/>
          </p:cNvSpPr>
          <p:nvPr>
            <p:ph type="title"/>
          </p:nvPr>
        </p:nvSpPr>
        <p:spPr>
          <a:xfrm>
            <a:off x="1920240" y="777500"/>
            <a:ext cx="8770571" cy="1345269"/>
          </a:xfrm>
        </p:spPr>
        <p:txBody>
          <a:bodyPr>
            <a:normAutofit fontScale="90000"/>
          </a:bodyPr>
          <a:lstStyle/>
          <a:p>
            <a:pPr algn="just"/>
            <a:r>
              <a:rPr lang="pl-PL" dirty="0"/>
              <a:t>Zarządzenie wojewody w sprawie planu miejscowego dla inwestycji o szczególnym znaczeniu</a:t>
            </a:r>
            <a:endParaRPr lang="en-GB" dirty="0"/>
          </a:p>
        </p:txBody>
      </p:sp>
      <p:sp>
        <p:nvSpPr>
          <p:cNvPr id="3" name="Symbol zastępczy zawartości 2">
            <a:extLst>
              <a:ext uri="{FF2B5EF4-FFF2-40B4-BE49-F238E27FC236}">
                <a16:creationId xmlns:a16="http://schemas.microsoft.com/office/drawing/2014/main" id="{0752B186-3131-5F9D-2050-EFCB5CFE451B}"/>
              </a:ext>
            </a:extLst>
          </p:cNvPr>
          <p:cNvSpPr>
            <a:spLocks noGrp="1"/>
          </p:cNvSpPr>
          <p:nvPr>
            <p:ph idx="1"/>
          </p:nvPr>
        </p:nvSpPr>
        <p:spPr/>
        <p:txBody>
          <a:bodyPr>
            <a:normAutofit fontScale="62500" lnSpcReduction="20000"/>
          </a:bodyPr>
          <a:lstStyle/>
          <a:p>
            <a:pPr algn="just"/>
            <a:r>
              <a:rPr lang="pl-PL" dirty="0"/>
              <a:t>Art.  37na</a:t>
            </a:r>
          </a:p>
          <a:p>
            <a:pPr marL="342900" indent="-342900" algn="just">
              <a:buAutoNum type="arabicPeriod"/>
            </a:pPr>
            <a:r>
              <a:rPr lang="pl-PL" dirty="0"/>
              <a:t>Rada Ministrów może wystąpić do wojewody o wydanie zarządzenia w sprawie planu miejscowego dla inwestycji o szczególnym znaczeniu dla ochrony podstawowych interesów bezpieczeństwa Państwa lub gospodarki narodowej, o planowanych kosztach inwestycji wynoszących co najmniej 500 mln zł oraz liczbie nowych miejsc pracy wynoszącej co najmniej 50.</a:t>
            </a:r>
          </a:p>
          <a:p>
            <a:pPr algn="just"/>
            <a:r>
              <a:rPr lang="pl-PL" dirty="0"/>
              <a:t>(…)</a:t>
            </a:r>
          </a:p>
          <a:p>
            <a:pPr marL="355600" indent="-355600" algn="just"/>
            <a:r>
              <a:rPr lang="pl-PL" dirty="0"/>
              <a:t>4. Jeżeli rada gminy nie wyrazi zgody, o której mowa w ust. 2 pkt 8, wojewoda nie wydaje zarządzenia, o którym mowa w ust. 1.</a:t>
            </a:r>
          </a:p>
          <a:p>
            <a:pPr algn="just"/>
            <a:r>
              <a:rPr lang="pl-PL" dirty="0"/>
              <a:t>(…)</a:t>
            </a:r>
          </a:p>
          <a:p>
            <a:pPr marL="355600" indent="-355600" algn="just"/>
            <a:r>
              <a:rPr lang="pl-PL" dirty="0"/>
              <a:t>8. W zakresie nieuregulowanym w ust. 1-7 do planów miejscowych, o którym mowa w ust. 1, stosuje się odpowiednio przepisy o planach miejscowych uchwalanych przez radę gminy.</a:t>
            </a:r>
            <a:endParaRPr lang="en-GB" dirty="0"/>
          </a:p>
        </p:txBody>
      </p:sp>
    </p:spTree>
    <p:extLst>
      <p:ext uri="{BB962C8B-B14F-4D97-AF65-F5344CB8AC3E}">
        <p14:creationId xmlns:p14="http://schemas.microsoft.com/office/powerpoint/2010/main" val="19729254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715DBB-DAC9-BFE9-B5E8-B98CD5B59A04}"/>
              </a:ext>
            </a:extLst>
          </p:cNvPr>
          <p:cNvSpPr>
            <a:spLocks noGrp="1"/>
          </p:cNvSpPr>
          <p:nvPr>
            <p:ph type="title"/>
          </p:nvPr>
        </p:nvSpPr>
        <p:spPr/>
        <p:txBody>
          <a:bodyPr/>
          <a:lstStyle/>
          <a:p>
            <a:r>
              <a:rPr lang="pl-PL" dirty="0"/>
              <a:t>Plan ogólny</a:t>
            </a:r>
            <a:endParaRPr lang="en-GB" dirty="0"/>
          </a:p>
        </p:txBody>
      </p:sp>
      <p:sp>
        <p:nvSpPr>
          <p:cNvPr id="3" name="Symbol zastępczy zawartości 2">
            <a:extLst>
              <a:ext uri="{FF2B5EF4-FFF2-40B4-BE49-F238E27FC236}">
                <a16:creationId xmlns:a16="http://schemas.microsoft.com/office/drawing/2014/main" id="{B1CD95C8-3694-60CB-74C1-32E341168E12}"/>
              </a:ext>
            </a:extLst>
          </p:cNvPr>
          <p:cNvSpPr>
            <a:spLocks noGrp="1"/>
          </p:cNvSpPr>
          <p:nvPr>
            <p:ph idx="1"/>
          </p:nvPr>
        </p:nvSpPr>
        <p:spPr>
          <a:xfrm>
            <a:off x="1920240" y="2312276"/>
            <a:ext cx="8770571" cy="4393324"/>
          </a:xfrm>
        </p:spPr>
        <p:txBody>
          <a:bodyPr>
            <a:normAutofit/>
          </a:bodyPr>
          <a:lstStyle/>
          <a:p>
            <a:pPr algn="just"/>
            <a:r>
              <a:rPr lang="pl-PL" sz="1000" dirty="0"/>
              <a:t>Art.  13a</a:t>
            </a:r>
          </a:p>
          <a:p>
            <a:pPr algn="just"/>
            <a:r>
              <a:rPr lang="pl-PL" sz="1000" dirty="0"/>
              <a:t>1. Dla obszaru gminy, z wyłączeniem terenów zamkniętych innych niż ustalane przez ministra właściwego do spraw transportu, rada gminy uchwala plan ogólny gminy, zwany dalej "planem ogólnym".</a:t>
            </a:r>
          </a:p>
          <a:p>
            <a:pPr algn="just"/>
            <a:r>
              <a:rPr lang="pl-PL" sz="1000" dirty="0"/>
              <a:t>2. Zmiana planu ogólnego może obejmować część obszaru gminy.</a:t>
            </a:r>
          </a:p>
          <a:p>
            <a:pPr algn="just"/>
            <a:r>
              <a:rPr lang="pl-PL" sz="1000" dirty="0"/>
              <a:t>(...)</a:t>
            </a:r>
          </a:p>
          <a:p>
            <a:pPr algn="just"/>
            <a:r>
              <a:rPr lang="pl-PL" sz="1000" dirty="0"/>
              <a:t>4. W planie ogólnym:</a:t>
            </a:r>
          </a:p>
          <a:p>
            <a:pPr algn="just"/>
            <a:r>
              <a:rPr lang="pl-PL" sz="1000" dirty="0"/>
              <a:t>1) określa się:</a:t>
            </a:r>
          </a:p>
          <a:p>
            <a:pPr algn="just"/>
            <a:r>
              <a:rPr lang="pl-PL" sz="1000" dirty="0"/>
              <a:t>a) strefy planistyczne,</a:t>
            </a:r>
          </a:p>
          <a:p>
            <a:pPr algn="just"/>
            <a:r>
              <a:rPr lang="pl-PL" sz="1000" dirty="0"/>
              <a:t>b) gminne standardy urbanistyczne;</a:t>
            </a:r>
          </a:p>
          <a:p>
            <a:pPr algn="just"/>
            <a:r>
              <a:rPr lang="pl-PL" sz="1000" dirty="0"/>
              <a:t>2) można określić:</a:t>
            </a:r>
          </a:p>
          <a:p>
            <a:pPr algn="just"/>
            <a:r>
              <a:rPr lang="pl-PL" sz="1000" dirty="0"/>
              <a:t>a) obszary uzupełnienia zabudowy,</a:t>
            </a:r>
          </a:p>
          <a:p>
            <a:pPr algn="just"/>
            <a:r>
              <a:rPr lang="pl-PL" sz="1000" dirty="0"/>
              <a:t>b) obszary zabudowy śródmiejskiej.</a:t>
            </a:r>
          </a:p>
        </p:txBody>
      </p:sp>
    </p:spTree>
    <p:extLst>
      <p:ext uri="{BB962C8B-B14F-4D97-AF65-F5344CB8AC3E}">
        <p14:creationId xmlns:p14="http://schemas.microsoft.com/office/powerpoint/2010/main" val="29010487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12E13D-3A0A-3663-2900-85C9425FA118}"/>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8998AC6C-0DB2-7E7C-EA78-34332550400F}"/>
              </a:ext>
            </a:extLst>
          </p:cNvPr>
          <p:cNvSpPr>
            <a:spLocks noGrp="1"/>
          </p:cNvSpPr>
          <p:nvPr>
            <p:ph idx="1"/>
          </p:nvPr>
        </p:nvSpPr>
        <p:spPr/>
        <p:txBody>
          <a:bodyPr>
            <a:normAutofit fontScale="92500" lnSpcReduction="20000"/>
          </a:bodyPr>
          <a:lstStyle/>
          <a:p>
            <a:pPr algn="just"/>
            <a:r>
              <a:rPr lang="pl-PL" dirty="0"/>
              <a:t>5. Plan ogólny w zakresie, o którym mowa w:</a:t>
            </a:r>
          </a:p>
          <a:p>
            <a:pPr algn="just"/>
            <a:r>
              <a:rPr lang="pl-PL" dirty="0"/>
              <a:t>1) ust. 4 pkt 1 i pkt 2 lit. b, uwzględnia się przy sporządzaniu miejscowego planu zagospodarowania przestrzennego oraz stanowi podstawę prawną decyzji o warunkach zabudowy i zagospodarowania terenu;</a:t>
            </a:r>
          </a:p>
          <a:p>
            <a:pPr algn="just"/>
            <a:r>
              <a:rPr lang="pl-PL" dirty="0"/>
              <a:t>2) ust. 4 pkt 2 lit. a, stanowi podstawę prawną decyzji o warunkach zabudowy.</a:t>
            </a:r>
          </a:p>
          <a:p>
            <a:pPr algn="just"/>
            <a:r>
              <a:rPr lang="pl-PL" dirty="0"/>
              <a:t>(…)</a:t>
            </a:r>
          </a:p>
          <a:p>
            <a:pPr algn="just"/>
            <a:r>
              <a:rPr lang="pl-PL" dirty="0"/>
              <a:t>7. </a:t>
            </a:r>
            <a:r>
              <a:rPr lang="pl-PL" b="1" dirty="0">
                <a:solidFill>
                  <a:srgbClr val="FF0000"/>
                </a:solidFill>
              </a:rPr>
              <a:t>Plan ogólny jest aktem prawa miejscowego.</a:t>
            </a:r>
            <a:endParaRPr lang="en-GB" b="1" dirty="0">
              <a:solidFill>
                <a:srgbClr val="FF0000"/>
              </a:solidFill>
            </a:endParaRPr>
          </a:p>
          <a:p>
            <a:endParaRPr lang="en-GB" dirty="0"/>
          </a:p>
        </p:txBody>
      </p:sp>
    </p:spTree>
    <p:extLst>
      <p:ext uri="{BB962C8B-B14F-4D97-AF65-F5344CB8AC3E}">
        <p14:creationId xmlns:p14="http://schemas.microsoft.com/office/powerpoint/2010/main" val="259903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2C20158F-3A5F-0395-F91C-966D4F52677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6307AAE1-D426-9A9E-D7DB-80FFADB25D2D}"/>
              </a:ext>
            </a:extLst>
          </p:cNvPr>
          <p:cNvSpPr>
            <a:spLocks noGrp="1"/>
          </p:cNvSpPr>
          <p:nvPr>
            <p:ph idx="1"/>
          </p:nvPr>
        </p:nvSpPr>
        <p:spPr>
          <a:xfrm>
            <a:off x="1920240" y="2312276"/>
            <a:ext cx="8770571" cy="3651504"/>
          </a:xfrm>
        </p:spPr>
        <p:txBody>
          <a:bodyPr/>
          <a:lstStyle/>
          <a:p>
            <a:r>
              <a:rPr lang="pl-PL" dirty="0"/>
              <a:t>Art.  13b – elementy uwzględniane przy ustalaniu planu ogólnego gminy;</a:t>
            </a:r>
          </a:p>
          <a:p>
            <a:r>
              <a:rPr lang="pl-PL" dirty="0"/>
              <a:t>Art.  13c – podział obszaru objętego planem ogólnym gminy na strefy planistyczne;</a:t>
            </a:r>
          </a:p>
          <a:p>
            <a:r>
              <a:rPr lang="pl-PL" dirty="0"/>
              <a:t>Art.  13i – podjęcie uchwały o przystąpieniu do sporządzania planu ogólnego gminy oraz działania podejmowane po jej podjęciu</a:t>
            </a:r>
            <a:endParaRPr lang="en-GB" dirty="0"/>
          </a:p>
        </p:txBody>
      </p:sp>
    </p:spTree>
    <p:extLst>
      <p:ext uri="{BB962C8B-B14F-4D97-AF65-F5344CB8AC3E}">
        <p14:creationId xmlns:p14="http://schemas.microsoft.com/office/powerpoint/2010/main" val="37547486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66E2E3-460A-803C-EB3F-F6B630DCF20A}"/>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312EF3F-571B-DB9E-2F43-2D6FBAD885CE}"/>
              </a:ext>
            </a:extLst>
          </p:cNvPr>
          <p:cNvSpPr>
            <a:spLocks noGrp="1"/>
          </p:cNvSpPr>
          <p:nvPr>
            <p:ph idx="1"/>
          </p:nvPr>
        </p:nvSpPr>
        <p:spPr/>
        <p:txBody>
          <a:bodyPr>
            <a:normAutofit fontScale="55000" lnSpcReduction="20000"/>
          </a:bodyPr>
          <a:lstStyle/>
          <a:p>
            <a:pPr algn="just"/>
            <a:r>
              <a:rPr lang="pl-PL" dirty="0"/>
              <a:t>Art.  13k</a:t>
            </a:r>
          </a:p>
          <a:p>
            <a:pPr algn="just"/>
            <a:r>
              <a:rPr lang="pl-PL" dirty="0"/>
              <a:t>1. Wójt, burmistrz albo prezydent miasta przedstawia wojewodzie uchwałę w sprawie uchwalenia planu ogólnego wraz z załącznikiem oraz dokumentacją prac planistycznych w celu oceny ich zgodności z przepisami prawnymi.</a:t>
            </a:r>
          </a:p>
          <a:p>
            <a:pPr algn="just"/>
            <a:r>
              <a:rPr lang="pl-PL" dirty="0"/>
              <a:t>2. Jeżeli plan ogólny uniemożliwia realizację inwestycji celu publicznego o znaczeniu krajowym, wojewódzkim, metropolitalnym lub powiatowym, ujętych w planie zagospodarowania przestrzennego województwa, a rada gminy nie przystąpiła do zmiany planu ogólnego albo, uchwalając plan ogólny lub jego zmianę, nie wprowadziła ustaleń umożliwiających realizację tych inwestycji, wojewoda, po podjęciu czynności zmierzających do uzgodnienia terminu realizacji tych inwestycji i warunków wprowadzenia tych inwestycji do planu ogólnego, wzywa radę gminy do uchwalenia planu ogólnego lub jego zmiany w wyznaczonym terminie. Po bezskutecznym upływie tego terminu wojewoda sporządza miejscowy plan zagospodarowania przestrzennego albo jego zmianę dla obszaru, którego dotyczy zaniechanie gminy, w zakresie koniecznym dla możliwości realizacji inwestycji celu publicznego oraz wydaje w tej sprawie zarządzenie zastępcze.</a:t>
            </a:r>
          </a:p>
          <a:p>
            <a:pPr algn="just"/>
            <a:r>
              <a:rPr lang="pl-PL" dirty="0"/>
              <a:t>3. W przypadku, o którym mowa w ust. 2, koszty sporządzenia planu miejscowego ponosi w całości gmina, której obszaru dotyczy zarządzenie zastępcze.</a:t>
            </a:r>
            <a:endParaRPr lang="en-GB" dirty="0"/>
          </a:p>
        </p:txBody>
      </p:sp>
    </p:spTree>
    <p:extLst>
      <p:ext uri="{BB962C8B-B14F-4D97-AF65-F5344CB8AC3E}">
        <p14:creationId xmlns:p14="http://schemas.microsoft.com/office/powerpoint/2010/main" val="13371505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597210-9E31-921E-332E-31CD9E2B3168}"/>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07F138D-018A-99C6-5146-8D27C84833B6}"/>
              </a:ext>
            </a:extLst>
          </p:cNvPr>
          <p:cNvSpPr>
            <a:spLocks noGrp="1"/>
          </p:cNvSpPr>
          <p:nvPr>
            <p:ph idx="1"/>
          </p:nvPr>
        </p:nvSpPr>
        <p:spPr/>
        <p:txBody>
          <a:bodyPr>
            <a:normAutofit lnSpcReduction="10000"/>
          </a:bodyPr>
          <a:lstStyle/>
          <a:p>
            <a:pPr algn="just"/>
            <a:r>
              <a:rPr lang="pl-PL" b="1" dirty="0"/>
              <a:t>Art.  65 ustawy z dnia 7 lipca 2023 r. o zmianie ustawy o planowaniu i zagospodarowaniu przestrzennym oraz niektórych innych ustaw </a:t>
            </a:r>
          </a:p>
          <a:p>
            <a:pPr algn="just"/>
            <a:endParaRPr lang="pl-PL" dirty="0"/>
          </a:p>
          <a:p>
            <a:pPr algn="just"/>
            <a:r>
              <a:rPr lang="pl-PL" dirty="0"/>
              <a:t>1. Studia uwarunkowań i kierunków zagospodarowania przestrzennego gmin </a:t>
            </a:r>
            <a:r>
              <a:rPr lang="pl-PL" b="1" dirty="0">
                <a:solidFill>
                  <a:srgbClr val="FF0000"/>
                </a:solidFill>
              </a:rPr>
              <a:t>zachowują moc do dnia wejścia w życie planu ogólnego gminy w danej gminie, jednak nie dłużej niż do dnia 31 grudnia 2025 r.</a:t>
            </a:r>
            <a:r>
              <a:rPr lang="pl-PL" dirty="0"/>
              <a:t>, i stosuje się do nich przepisy dotychczasowe.</a:t>
            </a:r>
          </a:p>
          <a:p>
            <a:endParaRPr lang="en-GB" dirty="0"/>
          </a:p>
        </p:txBody>
      </p:sp>
    </p:spTree>
    <p:extLst>
      <p:ext uri="{BB962C8B-B14F-4D97-AF65-F5344CB8AC3E}">
        <p14:creationId xmlns:p14="http://schemas.microsoft.com/office/powerpoint/2010/main" val="22893737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2B9B2D-1AFB-F749-3BB2-898B343C3891}"/>
              </a:ext>
            </a:extLst>
          </p:cNvPr>
          <p:cNvSpPr>
            <a:spLocks noGrp="1"/>
          </p:cNvSpPr>
          <p:nvPr>
            <p:ph type="title"/>
          </p:nvPr>
        </p:nvSpPr>
        <p:spPr>
          <a:xfrm>
            <a:off x="1920240" y="807980"/>
            <a:ext cx="8770571" cy="1345269"/>
          </a:xfrm>
        </p:spPr>
        <p:txBody>
          <a:bodyPr>
            <a:normAutofit fontScale="90000"/>
          </a:bodyPr>
          <a:lstStyle/>
          <a:p>
            <a:pPr algn="just"/>
            <a:r>
              <a:rPr lang="pl-PL" dirty="0"/>
              <a:t>Studium uwarunkowań i kierunków zagospodarowania przestrzennego gminy</a:t>
            </a:r>
            <a:endParaRPr lang="en-GB" dirty="0"/>
          </a:p>
        </p:txBody>
      </p:sp>
      <p:sp>
        <p:nvSpPr>
          <p:cNvPr id="3" name="Symbol zastępczy zawartości 2">
            <a:extLst>
              <a:ext uri="{FF2B5EF4-FFF2-40B4-BE49-F238E27FC236}">
                <a16:creationId xmlns:a16="http://schemas.microsoft.com/office/drawing/2014/main" id="{9B218C9E-2495-4265-C54B-E46F15721256}"/>
              </a:ext>
            </a:extLst>
          </p:cNvPr>
          <p:cNvSpPr>
            <a:spLocks noGrp="1"/>
          </p:cNvSpPr>
          <p:nvPr>
            <p:ph idx="1"/>
          </p:nvPr>
        </p:nvSpPr>
        <p:spPr/>
        <p:txBody>
          <a:bodyPr>
            <a:normAutofit fontScale="92500" lnSpcReduction="10000"/>
          </a:bodyPr>
          <a:lstStyle/>
          <a:p>
            <a:pPr algn="just"/>
            <a:r>
              <a:rPr lang="pl-PL" sz="1100" dirty="0"/>
              <a:t>Art.  9.  </a:t>
            </a:r>
          </a:p>
          <a:p>
            <a:pPr algn="just"/>
            <a:r>
              <a:rPr lang="pl-PL" sz="1100" dirty="0"/>
              <a:t>1. W celu określenia polityki przestrzennej gminy, w tym lokalnych zasad zagospodarowania przestrzennego, rada gminy podejmuje uchwałę o przystąpieniu do sporządzania studium uwarunkowań i kierunków zagospodarowania przestrzennego gminy, zwanego dalej "studium".</a:t>
            </a:r>
          </a:p>
          <a:p>
            <a:pPr algn="just"/>
            <a:r>
              <a:rPr lang="pl-PL" sz="1100" dirty="0"/>
              <a:t>2. Wójt, burmistrz albo prezydent miasta sporządza studium zawierające część tekstową i graficzną, uwzględniając ustalenia strategii rozwoju województwa i planu zagospodarowania przestrzennego województwa, a także strategii rozwoju ponadlokalnego oraz strategii rozwoju gminy, o ile gmina dysponuje takim opracowaniem.</a:t>
            </a:r>
          </a:p>
          <a:p>
            <a:pPr algn="just"/>
            <a:r>
              <a:rPr lang="pl-PL" sz="1100" dirty="0"/>
              <a:t>3. Studium sporządza się dla obszaru w granicach administracyjnych gminy.</a:t>
            </a:r>
          </a:p>
          <a:p>
            <a:pPr algn="just"/>
            <a:r>
              <a:rPr lang="pl-PL" sz="1100" dirty="0"/>
              <a:t>3a. Zmiana studium dla części obszaru gminy wymaga dokonania, zarówno w części tekstowej jak i graficznej studium, zmian w odniesieniu do wszystkich treści, które w wyniku wprowadzonej zmiany przestają być aktualne, w szczególności zmian w zakresie określonym w art. 10 ust. 1.</a:t>
            </a:r>
          </a:p>
          <a:p>
            <a:pPr algn="just"/>
            <a:r>
              <a:rPr lang="pl-PL" sz="1100" dirty="0"/>
              <a:t>4. </a:t>
            </a:r>
            <a:r>
              <a:rPr lang="pl-PL" sz="1100" b="1" dirty="0">
                <a:solidFill>
                  <a:srgbClr val="0070C0"/>
                </a:solidFill>
              </a:rPr>
              <a:t>Ustalenia studium są wiążące dla organów gminy przy sporządzaniu planów miejscowych.</a:t>
            </a:r>
          </a:p>
          <a:p>
            <a:pPr algn="just"/>
            <a:r>
              <a:rPr lang="pl-PL" sz="1100" dirty="0"/>
              <a:t>5. </a:t>
            </a:r>
            <a:r>
              <a:rPr lang="pl-PL" sz="1100" b="1" u="sng" dirty="0">
                <a:solidFill>
                  <a:srgbClr val="FF0000"/>
                </a:solidFill>
              </a:rPr>
              <a:t>Studium nie jest aktem prawa miejscowego.</a:t>
            </a:r>
            <a:endParaRPr lang="en-GB" sz="1100" b="1" u="sng" dirty="0">
              <a:solidFill>
                <a:srgbClr val="FF0000"/>
              </a:solidFill>
            </a:endParaRPr>
          </a:p>
        </p:txBody>
      </p:sp>
    </p:spTree>
    <p:extLst>
      <p:ext uri="{BB962C8B-B14F-4D97-AF65-F5344CB8AC3E}">
        <p14:creationId xmlns:p14="http://schemas.microsoft.com/office/powerpoint/2010/main" val="1663886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861A31-A5EE-4D1B-9399-168611F3AF3E}"/>
              </a:ext>
            </a:extLst>
          </p:cNvPr>
          <p:cNvSpPr>
            <a:spLocks noGrp="1"/>
          </p:cNvSpPr>
          <p:nvPr>
            <p:ph type="title"/>
          </p:nvPr>
        </p:nvSpPr>
        <p:spPr/>
        <p:txBody>
          <a:bodyPr>
            <a:normAutofit/>
          </a:bodyPr>
          <a:lstStyle/>
          <a:p>
            <a:endParaRPr lang="pl-PL" dirty="0"/>
          </a:p>
        </p:txBody>
      </p:sp>
      <p:graphicFrame>
        <p:nvGraphicFramePr>
          <p:cNvPr id="4" name="Symbol zastępczy zawartości 3">
            <a:extLst>
              <a:ext uri="{FF2B5EF4-FFF2-40B4-BE49-F238E27FC236}">
                <a16:creationId xmlns:a16="http://schemas.microsoft.com/office/drawing/2014/main" id="{7A6D08D2-C425-4266-871B-DAD6D6CBA9E5}"/>
              </a:ext>
            </a:extLst>
          </p:cNvPr>
          <p:cNvGraphicFramePr>
            <a:graphicFrameLocks noGrp="1"/>
          </p:cNvGraphicFramePr>
          <p:nvPr>
            <p:ph idx="1"/>
            <p:extLst>
              <p:ext uri="{D42A27DB-BD31-4B8C-83A1-F6EECF244321}">
                <p14:modId xmlns:p14="http://schemas.microsoft.com/office/powerpoint/2010/main" val="487770955"/>
              </p:ext>
            </p:extLst>
          </p:nvPr>
        </p:nvGraphicFramePr>
        <p:xfrm>
          <a:off x="111760" y="1787489"/>
          <a:ext cx="11971383" cy="4704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98193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4B930C-307C-DB0F-9BBC-4E3ADAB7F92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E83CC03F-A36B-31FC-2170-175CE57011C3}"/>
              </a:ext>
            </a:extLst>
          </p:cNvPr>
          <p:cNvSpPr>
            <a:spLocks noGrp="1"/>
          </p:cNvSpPr>
          <p:nvPr>
            <p:ph idx="1"/>
          </p:nvPr>
        </p:nvSpPr>
        <p:spPr/>
        <p:txBody>
          <a:bodyPr>
            <a:normAutofit fontScale="85000" lnSpcReduction="20000"/>
          </a:bodyPr>
          <a:lstStyle/>
          <a:p>
            <a:pPr algn="just"/>
            <a:r>
              <a:rPr lang="pl-PL" dirty="0"/>
              <a:t>Art. 94 usg</a:t>
            </a:r>
          </a:p>
          <a:p>
            <a:pPr algn="just"/>
            <a:r>
              <a:rPr lang="pl-PL" dirty="0"/>
              <a:t>1. Nie stwierdza się nieważności uchwały lub zarządzenia organu gminy po upływie jednego roku od dnia ich podjęcia, </a:t>
            </a:r>
            <a:r>
              <a:rPr lang="pl-PL" dirty="0">
                <a:solidFill>
                  <a:srgbClr val="FF0000"/>
                </a:solidFill>
              </a:rPr>
              <a:t>chyba że uchybiono obowiązkowi przedłożenia uchwały lub zarządzenia w terminie określonym w art. 90 ust. 1, albo jeżeli są one aktem prawa miejscowego.</a:t>
            </a:r>
          </a:p>
          <a:p>
            <a:pPr algn="just"/>
            <a:r>
              <a:rPr lang="pl-PL" dirty="0"/>
              <a:t>2. Jeżeli nie stwierdzono nieważności uchwały lub zarządzenia z powodu upływu terminu określonego w ust. 1, a istnieją przesłanki stwierdzenia nieważności, sąd administracyjny orzeka o ich niezgodności z prawem. Uchwała lub zarządzenie tracą moc prawną z dniem orzeczenia o ich niezgodności z prawem. Przepisy Kodeksu postępowania administracyjnego co do skutków takiego orzeczenia stosuje się odpowiednio.</a:t>
            </a:r>
            <a:endParaRPr lang="en-GB" dirty="0"/>
          </a:p>
        </p:txBody>
      </p:sp>
    </p:spTree>
    <p:extLst>
      <p:ext uri="{BB962C8B-B14F-4D97-AF65-F5344CB8AC3E}">
        <p14:creationId xmlns:p14="http://schemas.microsoft.com/office/powerpoint/2010/main" val="5320968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838FB2-277E-19BB-303E-24ECC49F01BA}"/>
              </a:ext>
            </a:extLst>
          </p:cNvPr>
          <p:cNvSpPr>
            <a:spLocks noGrp="1"/>
          </p:cNvSpPr>
          <p:nvPr>
            <p:ph type="title"/>
          </p:nvPr>
        </p:nvSpPr>
        <p:spPr/>
        <p:txBody>
          <a:bodyPr/>
          <a:lstStyle/>
          <a:p>
            <a:r>
              <a:rPr lang="pl-PL" dirty="0"/>
              <a:t>Uchwała krajobrazowa</a:t>
            </a:r>
            <a:endParaRPr lang="en-GB" dirty="0"/>
          </a:p>
        </p:txBody>
      </p:sp>
      <p:sp>
        <p:nvSpPr>
          <p:cNvPr id="3" name="Symbol zastępczy zawartości 2">
            <a:extLst>
              <a:ext uri="{FF2B5EF4-FFF2-40B4-BE49-F238E27FC236}">
                <a16:creationId xmlns:a16="http://schemas.microsoft.com/office/drawing/2014/main" id="{D2A43A5B-E826-56E2-85DF-746A81E12EC5}"/>
              </a:ext>
            </a:extLst>
          </p:cNvPr>
          <p:cNvSpPr>
            <a:spLocks noGrp="1"/>
          </p:cNvSpPr>
          <p:nvPr>
            <p:ph idx="1"/>
          </p:nvPr>
        </p:nvSpPr>
        <p:spPr>
          <a:xfrm>
            <a:off x="1920240" y="2312276"/>
            <a:ext cx="8770571" cy="4464444"/>
          </a:xfrm>
        </p:spPr>
        <p:txBody>
          <a:bodyPr>
            <a:normAutofit fontScale="62500" lnSpcReduction="20000"/>
          </a:bodyPr>
          <a:lstStyle/>
          <a:p>
            <a:pPr algn="just"/>
            <a:r>
              <a:rPr lang="pl-PL" dirty="0"/>
              <a:t>Art.  37a</a:t>
            </a:r>
          </a:p>
          <a:p>
            <a:pPr algn="just"/>
            <a:r>
              <a:rPr lang="pl-PL" dirty="0"/>
              <a:t>1. Rada gminy może ustalić w formie uchwały zasady i warunki sytuowania obiektów małej architektury, tablic reklamowych i urządzeń reklamowych oraz ogrodzeń, ich gabaryty, standardy jakościowe oraz rodzaje materiałów budowlanych, z jakich mogą być wykonane.</a:t>
            </a:r>
          </a:p>
          <a:p>
            <a:pPr algn="just"/>
            <a:r>
              <a:rPr lang="pl-PL" dirty="0"/>
              <a:t>2. W odniesieniu do szyldów w uchwale, o której mowa w ust. 1, określa się zasady i warunki ich sytuowania, gabaryty oraz liczbę szyldów, które mogą być umieszczone na danej nieruchomości przez podmiot prowadzący na niej działalność.</a:t>
            </a:r>
          </a:p>
          <a:p>
            <a:pPr algn="just"/>
            <a:r>
              <a:rPr lang="pl-PL" dirty="0"/>
              <a:t>3. W uchwale, o której mowa w ust. 1, rada gminy może ustalić zakaz sytuowania ogrodzeń oraz tablic reklamowych i urządzeń reklamowych, z wyłączeniem szyldów.</a:t>
            </a:r>
          </a:p>
          <a:p>
            <a:pPr algn="just"/>
            <a:r>
              <a:rPr lang="pl-PL" dirty="0"/>
              <a:t>4. Uchwała, o której mowa w ust. 1, </a:t>
            </a:r>
            <a:r>
              <a:rPr lang="pl-PL" u="sng" dirty="0">
                <a:solidFill>
                  <a:srgbClr val="FF0000"/>
                </a:solidFill>
              </a:rPr>
              <a:t>jest aktem prawa miejscowego</a:t>
            </a:r>
            <a:r>
              <a:rPr lang="pl-PL" dirty="0"/>
              <a:t>.</a:t>
            </a:r>
          </a:p>
          <a:p>
            <a:pPr algn="just"/>
            <a:r>
              <a:rPr lang="pl-PL" dirty="0"/>
              <a:t>5. Uchwała, o której mowa w ust. 1, dotyczy całego obszaru gminy, z wyłączeniem terenów zamkniętych ustalonych przez inne organy niż ministra właściwego do spraw transportu.</a:t>
            </a:r>
          </a:p>
          <a:p>
            <a:pPr algn="just"/>
            <a:r>
              <a:rPr lang="pl-PL" dirty="0"/>
              <a:t>6. Uchwała, o której mowa w ust. 1, może przewidywać różne regulacje dla różnych obszarów gminy określając w sposób jednoznaczny granice tych obszarów.</a:t>
            </a:r>
          </a:p>
          <a:p>
            <a:pPr algn="just"/>
            <a:r>
              <a:rPr lang="pl-PL" dirty="0"/>
              <a:t>(…)</a:t>
            </a:r>
            <a:endParaRPr lang="en-GB" dirty="0"/>
          </a:p>
        </p:txBody>
      </p:sp>
    </p:spTree>
    <p:extLst>
      <p:ext uri="{BB962C8B-B14F-4D97-AF65-F5344CB8AC3E}">
        <p14:creationId xmlns:p14="http://schemas.microsoft.com/office/powerpoint/2010/main" val="8212544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611DA0-CDEE-C2D7-5D6C-59061755894E}"/>
              </a:ext>
            </a:extLst>
          </p:cNvPr>
          <p:cNvSpPr>
            <a:spLocks noGrp="1"/>
          </p:cNvSpPr>
          <p:nvPr>
            <p:ph type="title"/>
          </p:nvPr>
        </p:nvSpPr>
        <p:spPr/>
        <p:txBody>
          <a:bodyPr/>
          <a:lstStyle/>
          <a:p>
            <a:endParaRPr lang="en-GB"/>
          </a:p>
        </p:txBody>
      </p:sp>
      <p:pic>
        <p:nvPicPr>
          <p:cNvPr id="5" name="Symbol zastępczy zawartości 4">
            <a:extLst>
              <a:ext uri="{FF2B5EF4-FFF2-40B4-BE49-F238E27FC236}">
                <a16:creationId xmlns:a16="http://schemas.microsoft.com/office/drawing/2014/main" id="{73F2243C-17B0-2408-4B4E-9B96560D34EB}"/>
              </a:ext>
            </a:extLst>
          </p:cNvPr>
          <p:cNvPicPr>
            <a:picLocks noGrp="1" noChangeAspect="1"/>
          </p:cNvPicPr>
          <p:nvPr>
            <p:ph idx="1"/>
          </p:nvPr>
        </p:nvPicPr>
        <p:blipFill>
          <a:blip r:embed="rId2"/>
          <a:stretch>
            <a:fillRect/>
          </a:stretch>
        </p:blipFill>
        <p:spPr>
          <a:xfrm>
            <a:off x="3847757" y="2590584"/>
            <a:ext cx="4915586" cy="3096057"/>
          </a:xfrm>
        </p:spPr>
      </p:pic>
    </p:spTree>
    <p:extLst>
      <p:ext uri="{BB962C8B-B14F-4D97-AF65-F5344CB8AC3E}">
        <p14:creationId xmlns:p14="http://schemas.microsoft.com/office/powerpoint/2010/main" val="39264201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282C19-BA38-BEEC-185A-AAE9E1E39ED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FFABD112-908F-CDCF-8D40-B96B5F715180}"/>
              </a:ext>
            </a:extLst>
          </p:cNvPr>
          <p:cNvSpPr>
            <a:spLocks noGrp="1"/>
          </p:cNvSpPr>
          <p:nvPr>
            <p:ph idx="1"/>
          </p:nvPr>
        </p:nvSpPr>
        <p:spPr/>
        <p:txBody>
          <a:bodyPr/>
          <a:lstStyle/>
          <a:p>
            <a:endParaRPr lang="en-GB"/>
          </a:p>
        </p:txBody>
      </p:sp>
      <p:pic>
        <p:nvPicPr>
          <p:cNvPr id="5" name="Obraz 4">
            <a:extLst>
              <a:ext uri="{FF2B5EF4-FFF2-40B4-BE49-F238E27FC236}">
                <a16:creationId xmlns:a16="http://schemas.microsoft.com/office/drawing/2014/main" id="{8002772E-9271-F352-0BB2-43FF06060061}"/>
              </a:ext>
            </a:extLst>
          </p:cNvPr>
          <p:cNvPicPr>
            <a:picLocks noChangeAspect="1"/>
          </p:cNvPicPr>
          <p:nvPr/>
        </p:nvPicPr>
        <p:blipFill>
          <a:blip r:embed="rId2"/>
          <a:stretch>
            <a:fillRect/>
          </a:stretch>
        </p:blipFill>
        <p:spPr>
          <a:xfrm>
            <a:off x="932675" y="2510279"/>
            <a:ext cx="10745700" cy="2772162"/>
          </a:xfrm>
          <a:prstGeom prst="rect">
            <a:avLst/>
          </a:prstGeom>
        </p:spPr>
      </p:pic>
    </p:spTree>
    <p:extLst>
      <p:ext uri="{BB962C8B-B14F-4D97-AF65-F5344CB8AC3E}">
        <p14:creationId xmlns:p14="http://schemas.microsoft.com/office/powerpoint/2010/main" val="23590773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1D3150-A591-80E0-90A0-FE0765BB1B6C}"/>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8E2EED1-2A86-9D41-1FE4-EFC7A47CFD29}"/>
              </a:ext>
            </a:extLst>
          </p:cNvPr>
          <p:cNvSpPr>
            <a:spLocks noGrp="1"/>
          </p:cNvSpPr>
          <p:nvPr>
            <p:ph idx="1"/>
          </p:nvPr>
        </p:nvSpPr>
        <p:spPr/>
        <p:txBody>
          <a:bodyPr/>
          <a:lstStyle/>
          <a:p>
            <a:endParaRPr lang="en-GB"/>
          </a:p>
        </p:txBody>
      </p:sp>
      <p:pic>
        <p:nvPicPr>
          <p:cNvPr id="5" name="Obraz 4">
            <a:extLst>
              <a:ext uri="{FF2B5EF4-FFF2-40B4-BE49-F238E27FC236}">
                <a16:creationId xmlns:a16="http://schemas.microsoft.com/office/drawing/2014/main" id="{B5CCAFD3-F723-1CD7-33C1-4EAE39F660C0}"/>
              </a:ext>
            </a:extLst>
          </p:cNvPr>
          <p:cNvPicPr>
            <a:picLocks noChangeAspect="1"/>
          </p:cNvPicPr>
          <p:nvPr/>
        </p:nvPicPr>
        <p:blipFill>
          <a:blip r:embed="rId2"/>
          <a:stretch>
            <a:fillRect/>
          </a:stretch>
        </p:blipFill>
        <p:spPr>
          <a:xfrm>
            <a:off x="827885" y="2597146"/>
            <a:ext cx="10955279" cy="3315163"/>
          </a:xfrm>
          <a:prstGeom prst="rect">
            <a:avLst/>
          </a:prstGeom>
        </p:spPr>
      </p:pic>
    </p:spTree>
    <p:extLst>
      <p:ext uri="{BB962C8B-B14F-4D97-AF65-F5344CB8AC3E}">
        <p14:creationId xmlns:p14="http://schemas.microsoft.com/office/powerpoint/2010/main" val="1857064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D5EEC5-AD9C-5811-95C9-55EF8D1286A2}"/>
              </a:ext>
            </a:extLst>
          </p:cNvPr>
          <p:cNvSpPr>
            <a:spLocks noGrp="1"/>
          </p:cNvSpPr>
          <p:nvPr>
            <p:ph type="title"/>
          </p:nvPr>
        </p:nvSpPr>
        <p:spPr/>
        <p:txBody>
          <a:bodyPr>
            <a:normAutofit fontScale="90000"/>
          </a:bodyPr>
          <a:lstStyle/>
          <a:p>
            <a:r>
              <a:rPr lang="pl-PL" dirty="0"/>
              <a:t>Planowanie przestrzenne w województwie</a:t>
            </a:r>
            <a:endParaRPr lang="en-GB" dirty="0"/>
          </a:p>
        </p:txBody>
      </p:sp>
      <p:sp>
        <p:nvSpPr>
          <p:cNvPr id="3" name="Symbol zastępczy zawartości 2">
            <a:extLst>
              <a:ext uri="{FF2B5EF4-FFF2-40B4-BE49-F238E27FC236}">
                <a16:creationId xmlns:a16="http://schemas.microsoft.com/office/drawing/2014/main" id="{A78EC7B3-94C1-CA0D-5774-ED7580493B0D}"/>
              </a:ext>
            </a:extLst>
          </p:cNvPr>
          <p:cNvSpPr>
            <a:spLocks noGrp="1"/>
          </p:cNvSpPr>
          <p:nvPr>
            <p:ph idx="1"/>
          </p:nvPr>
        </p:nvSpPr>
        <p:spPr/>
        <p:txBody>
          <a:bodyPr/>
          <a:lstStyle/>
          <a:p>
            <a:pPr algn="just"/>
            <a:r>
              <a:rPr lang="pl-PL" dirty="0"/>
              <a:t>Art.  38</a:t>
            </a:r>
          </a:p>
          <a:p>
            <a:pPr algn="just"/>
            <a:r>
              <a:rPr lang="pl-PL" dirty="0"/>
              <a:t>Organy samorządu województwa sporządzają plan zagospodarowania przestrzennego województwa, prowadzą analizy i studia oraz opracowują koncepcje i programy, odnoszące się do obszarów i problemów zagospodarowania przestrzennego odpowiednio do potrzeb i celów podejmowanych w tym zakresie prac, a także sporządzają audyt krajobrazowy.</a:t>
            </a:r>
          </a:p>
          <a:p>
            <a:endParaRPr lang="en-GB" dirty="0"/>
          </a:p>
        </p:txBody>
      </p:sp>
    </p:spTree>
    <p:extLst>
      <p:ext uri="{BB962C8B-B14F-4D97-AF65-F5344CB8AC3E}">
        <p14:creationId xmlns:p14="http://schemas.microsoft.com/office/powerpoint/2010/main" val="15444765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CA9532-DD4D-34C1-5584-E2EAD8052D81}"/>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501AA3AC-BB76-D12A-372B-BF97FCEA4924}"/>
              </a:ext>
            </a:extLst>
          </p:cNvPr>
          <p:cNvSpPr>
            <a:spLocks noGrp="1"/>
          </p:cNvSpPr>
          <p:nvPr>
            <p:ph idx="1"/>
          </p:nvPr>
        </p:nvSpPr>
        <p:spPr/>
        <p:txBody>
          <a:bodyPr/>
          <a:lstStyle/>
          <a:p>
            <a:pPr algn="just"/>
            <a:r>
              <a:rPr lang="pl-PL" dirty="0"/>
              <a:t>Najważniejszym aktem planistycznym na poziomie regionalnym jest plan zagospodarowania przestrzennego województwa. Nie ma on charakteru powszechnie obowiązującego. Stanowi instrument zarządzania rozwojem regionalnym, który zapewnia koordynację między planowaniem krajowym a planowaniem lokalnym. Określa zasady organizacji struktury przestrzennej regionu, uwzględniając zewnętrzne i wewnętrzne uwarunkowania społeczno-gospodarcze i funkcjonalno-przestrzenne. </a:t>
            </a:r>
            <a:endParaRPr lang="en-GB" dirty="0"/>
          </a:p>
        </p:txBody>
      </p:sp>
    </p:spTree>
    <p:extLst>
      <p:ext uri="{BB962C8B-B14F-4D97-AF65-F5344CB8AC3E}">
        <p14:creationId xmlns:p14="http://schemas.microsoft.com/office/powerpoint/2010/main" val="415003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C51DF6-6436-581B-2A2E-CD74AA272272}"/>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773BC6E-B250-E6FA-42E9-B5CC1952602E}"/>
              </a:ext>
            </a:extLst>
          </p:cNvPr>
          <p:cNvSpPr>
            <a:spLocks noGrp="1"/>
          </p:cNvSpPr>
          <p:nvPr>
            <p:ph idx="1"/>
          </p:nvPr>
        </p:nvSpPr>
        <p:spPr/>
        <p:txBody>
          <a:bodyPr>
            <a:normAutofit/>
          </a:bodyPr>
          <a:lstStyle/>
          <a:p>
            <a:r>
              <a:rPr lang="pl-PL" dirty="0"/>
              <a:t>Art.  38a</a:t>
            </a:r>
          </a:p>
          <a:p>
            <a:pPr algn="just"/>
            <a:r>
              <a:rPr lang="pl-PL" dirty="0"/>
              <a:t>1. Dla obszaru województwa sporządza się, nie rzadziej niż raz na 20 lat, audyt krajobrazowy.</a:t>
            </a:r>
          </a:p>
          <a:p>
            <a:pPr algn="just"/>
            <a:r>
              <a:rPr lang="pl-PL" dirty="0"/>
              <a:t>2. Audyt krajobrazowy identyfikuje krajobrazy występujące na całym obszarze województwa, określa ich cechy charakterystyczne oraz dokonuje oceny ich wartości.</a:t>
            </a:r>
          </a:p>
          <a:p>
            <a:pPr algn="just"/>
            <a:r>
              <a:rPr lang="pl-PL" dirty="0"/>
              <a:t>(…)</a:t>
            </a:r>
          </a:p>
          <a:p>
            <a:endParaRPr lang="en-GB" dirty="0"/>
          </a:p>
        </p:txBody>
      </p:sp>
    </p:spTree>
    <p:extLst>
      <p:ext uri="{BB962C8B-B14F-4D97-AF65-F5344CB8AC3E}">
        <p14:creationId xmlns:p14="http://schemas.microsoft.com/office/powerpoint/2010/main" val="14349405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502895-6F13-E141-820E-1D9612A0550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06241B3C-6385-0BE4-34EE-4EA9267B5FB1}"/>
              </a:ext>
            </a:extLst>
          </p:cNvPr>
          <p:cNvSpPr>
            <a:spLocks noGrp="1"/>
          </p:cNvSpPr>
          <p:nvPr>
            <p:ph idx="1"/>
          </p:nvPr>
        </p:nvSpPr>
        <p:spPr/>
        <p:txBody>
          <a:bodyPr/>
          <a:lstStyle/>
          <a:p>
            <a:pPr algn="just"/>
            <a:r>
              <a:rPr lang="pl-PL" dirty="0"/>
              <a:t>Art.  38b – sporządzenie audytu krajobrazowego;</a:t>
            </a:r>
          </a:p>
          <a:p>
            <a:pPr algn="just"/>
            <a:r>
              <a:rPr lang="pl-PL" dirty="0"/>
              <a:t>Art.  39 – uchwała o przystąpieniu do sporządzania planu zagospodarowania przestrzennego województwa;</a:t>
            </a:r>
          </a:p>
          <a:p>
            <a:pPr algn="just"/>
            <a:r>
              <a:rPr lang="pl-PL" dirty="0"/>
              <a:t>Art.  41 – procedura planistyczna w województwie;</a:t>
            </a:r>
          </a:p>
          <a:p>
            <a:pPr algn="just"/>
            <a:r>
              <a:rPr lang="pl-PL" dirty="0"/>
              <a:t>Art.  42 – uchwalenie planu zagospodarowania przestrzennego województwa</a:t>
            </a:r>
            <a:endParaRPr lang="en-GB" dirty="0"/>
          </a:p>
        </p:txBody>
      </p:sp>
    </p:spTree>
    <p:extLst>
      <p:ext uri="{BB962C8B-B14F-4D97-AF65-F5344CB8AC3E}">
        <p14:creationId xmlns:p14="http://schemas.microsoft.com/office/powerpoint/2010/main" val="8519142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8065DC-53BC-4608-DD4C-D80760CEA46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5874EE8B-E043-14D1-9B60-0D28356B0BFB}"/>
              </a:ext>
            </a:extLst>
          </p:cNvPr>
          <p:cNvSpPr>
            <a:spLocks noGrp="1"/>
          </p:cNvSpPr>
          <p:nvPr>
            <p:ph idx="1"/>
          </p:nvPr>
        </p:nvSpPr>
        <p:spPr>
          <a:xfrm>
            <a:off x="1920240" y="2312276"/>
            <a:ext cx="8770571" cy="4103504"/>
          </a:xfrm>
        </p:spPr>
        <p:txBody>
          <a:bodyPr>
            <a:normAutofit/>
          </a:bodyPr>
          <a:lstStyle/>
          <a:p>
            <a:pPr algn="just"/>
            <a:r>
              <a:rPr lang="pl-PL" sz="1200" dirty="0"/>
              <a:t>Art.  44</a:t>
            </a:r>
          </a:p>
          <a:p>
            <a:pPr algn="just"/>
            <a:r>
              <a:rPr lang="pl-PL" sz="1200" dirty="0"/>
              <a:t>1. </a:t>
            </a:r>
            <a:r>
              <a:rPr lang="pl-PL" sz="1200" b="1" dirty="0"/>
              <a:t>Ustalenia planu zagospodarowania przestrzennego województwa wprowadza się do planu ogólnego oraz planu miejscowego </a:t>
            </a:r>
            <a:r>
              <a:rPr lang="pl-PL" sz="1200" dirty="0"/>
              <a:t>po uprzednim uzgodnieniu terminu realizacji inwestycji celu publicznego o znaczeniu ponadlokalnym i warunków wprowadzenia ich do planu ogólnego oraz planu miejscowego.</a:t>
            </a:r>
          </a:p>
          <a:p>
            <a:pPr algn="just"/>
            <a:r>
              <a:rPr lang="pl-PL" sz="1200" dirty="0"/>
              <a:t>2. Uzgodnienia, o których mowa w ust. 1, przeprowadza marszałek województwa z wójtem, burmistrzem albo prezydentem miasta.</a:t>
            </a:r>
          </a:p>
          <a:p>
            <a:pPr algn="just"/>
            <a:r>
              <a:rPr lang="pl-PL" sz="1200" dirty="0"/>
              <a:t>3. Koszty wprowadzenia ustaleń planu zagospodarowania przestrzennego województwa do planu ogólnego i planu miejscowego oraz zwrotu wydatków na odszkodowania, o których mowa w art. 36, a także kwoty przeznaczone na pokrycie zwiększonych kosztów realizacji zadań gminnych są ustalane w umowie zawartej między marszałkiem województwa a wójtem, burmistrzem albo prezydentem miasta. Przepisy art. 21 stosuje się odpowiednio.</a:t>
            </a:r>
          </a:p>
          <a:p>
            <a:pPr algn="just"/>
            <a:r>
              <a:rPr lang="pl-PL" sz="1200" dirty="0"/>
              <a:t>4. Spory dotyczące spraw, o których mowa w ust. 1-3, rozstrzygają sądy powszechne.</a:t>
            </a:r>
            <a:endParaRPr lang="en-GB" sz="1200" dirty="0"/>
          </a:p>
        </p:txBody>
      </p:sp>
    </p:spTree>
    <p:extLst>
      <p:ext uri="{BB962C8B-B14F-4D97-AF65-F5344CB8AC3E}">
        <p14:creationId xmlns:p14="http://schemas.microsoft.com/office/powerpoint/2010/main" val="3431054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104687-FBE2-3324-9880-AC0B81F0D332}"/>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42187D5-863D-D215-F7DC-659439DE0595}"/>
              </a:ext>
            </a:extLst>
          </p:cNvPr>
          <p:cNvSpPr>
            <a:spLocks noGrp="1"/>
          </p:cNvSpPr>
          <p:nvPr>
            <p:ph idx="1"/>
          </p:nvPr>
        </p:nvSpPr>
        <p:spPr/>
        <p:txBody>
          <a:bodyPr>
            <a:normAutofit fontScale="85000" lnSpcReduction="10000"/>
          </a:bodyPr>
          <a:lstStyle/>
          <a:p>
            <a:pPr algn="just"/>
            <a:r>
              <a:rPr lang="pl-PL" dirty="0"/>
              <a:t>Art.  2 upzp</a:t>
            </a:r>
          </a:p>
          <a:p>
            <a:pPr algn="just"/>
            <a:r>
              <a:rPr lang="pl-PL" dirty="0"/>
              <a:t>Ilekroć w ustawie jest mowa o:</a:t>
            </a:r>
          </a:p>
          <a:p>
            <a:pPr marL="342900" indent="-342900" algn="just">
              <a:buAutoNum type="arabicParenR"/>
            </a:pPr>
            <a:r>
              <a:rPr lang="pl-PL" dirty="0"/>
              <a:t>„ładzie przestrzennym" – należy przez to rozumieć takie ukształtowanie przestrzeni, które tworzy harmonijną całość oraz uwzględnia w uporządkowanych relacjach wszelkie uwarunkowania i wymagania funkcjonalne, społeczno-gospodarcze, środowiskowe, kulturowe oraz kompozycyjno-estetyczne;</a:t>
            </a:r>
          </a:p>
          <a:p>
            <a:pPr marL="355600" indent="-355600" algn="just"/>
            <a:r>
              <a:rPr lang="pl-PL" dirty="0"/>
              <a:t>2) „zrównoważonym rozwoju" – należy przez to rozumieć rozwój, o którym mowa w art. 3 pkt 50 ustawy z dnia 27 kwietnia 2001 r. – Prawo ochrony środowiska (Dz. U. z 2022 r. poz. 2556 i 2687)</a:t>
            </a:r>
            <a:endParaRPr lang="en-GB" dirty="0"/>
          </a:p>
        </p:txBody>
      </p:sp>
    </p:spTree>
    <p:extLst>
      <p:ext uri="{BB962C8B-B14F-4D97-AF65-F5344CB8AC3E}">
        <p14:creationId xmlns:p14="http://schemas.microsoft.com/office/powerpoint/2010/main" val="25697559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537788-FCAD-4841-2937-93F47F36075F}"/>
              </a:ext>
            </a:extLst>
          </p:cNvPr>
          <p:cNvSpPr>
            <a:spLocks noGrp="1"/>
          </p:cNvSpPr>
          <p:nvPr>
            <p:ph type="title"/>
          </p:nvPr>
        </p:nvSpPr>
        <p:spPr/>
        <p:txBody>
          <a:bodyPr>
            <a:normAutofit fontScale="90000"/>
          </a:bodyPr>
          <a:lstStyle/>
          <a:p>
            <a:r>
              <a:rPr lang="pl-PL" dirty="0"/>
              <a:t>Planowanie przestrzenne na poziomie centralnym</a:t>
            </a:r>
            <a:endParaRPr lang="en-GB" dirty="0"/>
          </a:p>
        </p:txBody>
      </p:sp>
      <p:sp>
        <p:nvSpPr>
          <p:cNvPr id="3" name="Symbol zastępczy zawartości 2">
            <a:extLst>
              <a:ext uri="{FF2B5EF4-FFF2-40B4-BE49-F238E27FC236}">
                <a16:creationId xmlns:a16="http://schemas.microsoft.com/office/drawing/2014/main" id="{A0C7DE0E-53D4-F370-84FE-3EAEF45C3BA5}"/>
              </a:ext>
            </a:extLst>
          </p:cNvPr>
          <p:cNvSpPr>
            <a:spLocks noGrp="1"/>
          </p:cNvSpPr>
          <p:nvPr>
            <p:ph idx="1"/>
          </p:nvPr>
        </p:nvSpPr>
        <p:spPr/>
        <p:txBody>
          <a:bodyPr>
            <a:normAutofit/>
          </a:bodyPr>
          <a:lstStyle/>
          <a:p>
            <a:pPr algn="just"/>
            <a:r>
              <a:rPr lang="pl-PL" dirty="0"/>
              <a:t>W 2020 r. weszła w życie nowelizacja upzp , która m.in. wyeliminowała najważniejszy do tej pory akt planistyczny szczebla centralnego, tj. koncepcję przestrzennego zagospodarowania kraju. Reforma ta uznana została za wyraz tendencji centralistycznych oraz poddana krytyce, bowiem centralizacja uznawana jest za z natury rzeczy niedemokratyczną, a ponadto nieefektywną oraz niesprzyjającą rozwojowi społeczno-gospodarczemu kraju. </a:t>
            </a:r>
            <a:endParaRPr lang="en-GB" dirty="0"/>
          </a:p>
        </p:txBody>
      </p:sp>
    </p:spTree>
    <p:extLst>
      <p:ext uri="{BB962C8B-B14F-4D97-AF65-F5344CB8AC3E}">
        <p14:creationId xmlns:p14="http://schemas.microsoft.com/office/powerpoint/2010/main" val="15925771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4E5C2B-AC40-6F0D-8DCE-D9D18EA8E5AC}"/>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F1B4D333-7DA8-3748-F356-EE6AC70AFC7B}"/>
              </a:ext>
            </a:extLst>
          </p:cNvPr>
          <p:cNvSpPr>
            <a:spLocks noGrp="1"/>
          </p:cNvSpPr>
          <p:nvPr>
            <p:ph idx="1"/>
          </p:nvPr>
        </p:nvSpPr>
        <p:spPr/>
        <p:txBody>
          <a:bodyPr>
            <a:normAutofit fontScale="92500" lnSpcReduction="20000"/>
          </a:bodyPr>
          <a:lstStyle/>
          <a:p>
            <a:pPr algn="just"/>
            <a:r>
              <a:rPr lang="pl-PL" dirty="0"/>
              <a:t>Obecnie najważniejszym aktem planistycznym poziomu centralnego jest </a:t>
            </a:r>
            <a:r>
              <a:rPr lang="pl-PL" b="1" dirty="0"/>
              <a:t>średniookresowa strategia rozwoju kraju </a:t>
            </a:r>
            <a:r>
              <a:rPr lang="pl-PL" dirty="0"/>
              <a:t>(art. 12a ustawy o zasadach prowadzenia polityki rozwoju). Nowym instrumentem prawnym jest także przyjmowana przez Radę Ministrów w drodze uchwały </a:t>
            </a:r>
            <a:r>
              <a:rPr lang="pl-PL" b="1" dirty="0"/>
              <a:t>koncepcja rozwoju kraju </a:t>
            </a:r>
            <a:r>
              <a:rPr lang="pl-PL" dirty="0"/>
              <a:t>(art. 5 pkt 4ba ustawy o zasadach prowadzenia polityki rozwoju). Ponadto na poziomie kraju prowadzona jest </a:t>
            </a:r>
            <a:r>
              <a:rPr lang="pl-PL" b="1" dirty="0"/>
              <a:t>współpraca transgraniczna i przygraniczna w ramach planowania i zagospodarowania przestrzennego</a:t>
            </a:r>
            <a:r>
              <a:rPr lang="pl-PL" dirty="0"/>
              <a:t>, która oceniana jest jako problematyczna, gdyż systemy planistyczne poszczególnych państw nie są wzajemnie dostatecznie skoordynowane. </a:t>
            </a:r>
            <a:endParaRPr lang="en-GB" dirty="0"/>
          </a:p>
        </p:txBody>
      </p:sp>
    </p:spTree>
    <p:extLst>
      <p:ext uri="{BB962C8B-B14F-4D97-AF65-F5344CB8AC3E}">
        <p14:creationId xmlns:p14="http://schemas.microsoft.com/office/powerpoint/2010/main" val="26082907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D0B88C-5656-94EA-AA1F-1C64D98AACD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4F73285-C764-C97F-DC3C-A80917D8BE6B}"/>
              </a:ext>
            </a:extLst>
          </p:cNvPr>
          <p:cNvSpPr>
            <a:spLocks noGrp="1"/>
          </p:cNvSpPr>
          <p:nvPr>
            <p:ph idx="1"/>
          </p:nvPr>
        </p:nvSpPr>
        <p:spPr/>
        <p:txBody>
          <a:bodyPr/>
          <a:lstStyle/>
          <a:p>
            <a:pPr algn="ctr"/>
            <a:endParaRPr lang="pl-PL" b="1" dirty="0"/>
          </a:p>
          <a:p>
            <a:pPr algn="ctr"/>
            <a:endParaRPr lang="pl-PL" b="1" dirty="0"/>
          </a:p>
          <a:p>
            <a:pPr algn="ctr"/>
            <a:r>
              <a:rPr lang="pl-PL" b="1" dirty="0"/>
              <a:t>Rozdział  5</a:t>
            </a:r>
          </a:p>
          <a:p>
            <a:pPr algn="ctr"/>
            <a:r>
              <a:rPr lang="pl-PL" b="1" dirty="0"/>
              <a:t>Lokalizacja inwestycji celu publicznego i ustalanie warunków zabudowy w odniesieniu do innych inwestycji</a:t>
            </a:r>
          </a:p>
          <a:p>
            <a:endParaRPr lang="en-GB" dirty="0"/>
          </a:p>
        </p:txBody>
      </p:sp>
    </p:spTree>
    <p:extLst>
      <p:ext uri="{BB962C8B-B14F-4D97-AF65-F5344CB8AC3E}">
        <p14:creationId xmlns:p14="http://schemas.microsoft.com/office/powerpoint/2010/main" val="3097536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3999A2-0A6A-DA8D-C863-29C082CB2996}"/>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249049E-465A-C838-4EF8-E9EE3F2C680E}"/>
              </a:ext>
            </a:extLst>
          </p:cNvPr>
          <p:cNvSpPr>
            <a:spLocks noGrp="1"/>
          </p:cNvSpPr>
          <p:nvPr>
            <p:ph idx="1"/>
          </p:nvPr>
        </p:nvSpPr>
        <p:spPr/>
        <p:txBody>
          <a:bodyPr>
            <a:normAutofit fontScale="92500" lnSpcReduction="10000"/>
          </a:bodyPr>
          <a:lstStyle/>
          <a:p>
            <a:pPr algn="just"/>
            <a:r>
              <a:rPr lang="pl-PL" dirty="0"/>
              <a:t>Art. 2. Ilekroć w ustawie jest mowa o:</a:t>
            </a:r>
          </a:p>
          <a:p>
            <a:pPr algn="just"/>
            <a:r>
              <a:rPr lang="pl-PL" dirty="0"/>
              <a:t>(…)</a:t>
            </a:r>
          </a:p>
          <a:p>
            <a:pPr algn="just"/>
            <a:r>
              <a:rPr lang="pl-PL" dirty="0"/>
              <a:t>50) zrównoważonym rozwoju – rozumie się przez to taki rozwój społeczno-gospodarczy, w którym następuje proces integrowania działań politycznych, gospodarczych i społecznych, z zachowaniem równowagi przyrodniczej oraz trwałości podstawowych procesów przyrodniczych, w celu zagwarantowania możliwości zaspokajania podstawowych potrzeb poszczególnych społeczności lub obywateli zarówno współczesnego pokolenia, jak i przyszłych pokoleń.</a:t>
            </a:r>
            <a:endParaRPr lang="en-GB" dirty="0"/>
          </a:p>
        </p:txBody>
      </p:sp>
    </p:spTree>
    <p:extLst>
      <p:ext uri="{BB962C8B-B14F-4D97-AF65-F5344CB8AC3E}">
        <p14:creationId xmlns:p14="http://schemas.microsoft.com/office/powerpoint/2010/main" val="59962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0D5AD9-AAA5-C932-BE44-F049A1EACB5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FE71469B-EE42-1E15-BDC2-CBF02B9879E9}"/>
              </a:ext>
            </a:extLst>
          </p:cNvPr>
          <p:cNvSpPr>
            <a:spLocks noGrp="1"/>
          </p:cNvSpPr>
          <p:nvPr>
            <p:ph idx="1"/>
          </p:nvPr>
        </p:nvSpPr>
        <p:spPr/>
        <p:txBody>
          <a:bodyPr>
            <a:normAutofit fontScale="92500" lnSpcReduction="20000"/>
          </a:bodyPr>
          <a:lstStyle/>
          <a:p>
            <a:pPr algn="just"/>
            <a:r>
              <a:rPr lang="pl-PL" b="1" u="sng" dirty="0">
                <a:solidFill>
                  <a:srgbClr val="0070C0"/>
                </a:solidFill>
              </a:rPr>
              <a:t>Wyrok Wojewódzkiego Sądu Administracyjnego we Wrocławiu z dnia  7 czerwca 2022 r., sygn. akt II SA/Wr 156/22, (LEX nr 3362288)</a:t>
            </a:r>
          </a:p>
          <a:p>
            <a:pPr algn="just"/>
            <a:r>
              <a:rPr lang="pl-PL" dirty="0"/>
              <a:t>Za niedopuszczalne należy uznać takie określenie przeznaczenia terenów, które tworzy rodzaj chaosu przestrzennego i może prowadzić do konfliktów społecznych. Mieszane przeznaczenie terenu jest zatem możliwe, gdy według obiektywnych mierników konkretne funkcje nie pozostają ze sobą w kolizji zarówno w wymiarze architektoniczno-budowlanym, jak i funkcjonalno-użytkowym.</a:t>
            </a:r>
            <a:endParaRPr lang="en-GB" dirty="0"/>
          </a:p>
        </p:txBody>
      </p:sp>
    </p:spTree>
    <p:extLst>
      <p:ext uri="{BB962C8B-B14F-4D97-AF65-F5344CB8AC3E}">
        <p14:creationId xmlns:p14="http://schemas.microsoft.com/office/powerpoint/2010/main" val="1945969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17748991-BA90-4635-9E60-5E09568362D1}"/>
              </a:ext>
            </a:extLst>
          </p:cNvPr>
          <p:cNvGraphicFramePr>
            <a:graphicFrameLocks noGrp="1"/>
          </p:cNvGraphicFramePr>
          <p:nvPr>
            <p:ph idx="1"/>
          </p:nvPr>
        </p:nvGraphicFramePr>
        <p:xfrm>
          <a:off x="373224" y="373225"/>
          <a:ext cx="11239339" cy="56989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4162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AB235C-B845-DC0A-A307-EB75E7F9A7B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24E133C-5CE0-F923-89D8-9B25B4F8C170}"/>
              </a:ext>
            </a:extLst>
          </p:cNvPr>
          <p:cNvSpPr>
            <a:spLocks noGrp="1"/>
          </p:cNvSpPr>
          <p:nvPr>
            <p:ph idx="1"/>
          </p:nvPr>
        </p:nvSpPr>
        <p:spPr/>
        <p:txBody>
          <a:bodyPr>
            <a:normAutofit fontScale="92500" lnSpcReduction="20000"/>
          </a:bodyPr>
          <a:lstStyle/>
          <a:p>
            <a:r>
              <a:rPr lang="pl-PL" dirty="0"/>
              <a:t>Art. 2 pkt 22 upzp</a:t>
            </a:r>
          </a:p>
          <a:p>
            <a:r>
              <a:rPr lang="pl-PL" dirty="0"/>
              <a:t>Ilekroć w ustawie jest mowa o:</a:t>
            </a:r>
          </a:p>
          <a:p>
            <a:pPr algn="just"/>
            <a:r>
              <a:rPr lang="pl-PL" dirty="0"/>
              <a:t>„akcie planowania przestrzennego" – należy przez to rozumieć plan ogólny gminy, miejscowy plan zagospodarowania przestrzennego, uchwałę ustalającą zasady i warunki sytuowania obiektów małej architektury, tablic reklamowych i urządzeń reklamowych oraz ogrodzeń, ich gabaryty, standardy jakościowe oraz rodzaje materiałów budowlanych, z jakich mogą być wykonane, audyt krajobrazowy oraz plan zagospodarowania przestrzennego województwa.</a:t>
            </a:r>
            <a:endParaRPr lang="en-GB" dirty="0"/>
          </a:p>
        </p:txBody>
      </p:sp>
    </p:spTree>
    <p:extLst>
      <p:ext uri="{BB962C8B-B14F-4D97-AF65-F5344CB8AC3E}">
        <p14:creationId xmlns:p14="http://schemas.microsoft.com/office/powerpoint/2010/main" val="1718592234"/>
      </p:ext>
    </p:extLst>
  </p:cSld>
  <p:clrMapOvr>
    <a:masterClrMapping/>
  </p:clrMapOvr>
</p:sld>
</file>

<file path=ppt/theme/theme1.xml><?xml version="1.0" encoding="utf-8"?>
<a:theme xmlns:a="http://schemas.openxmlformats.org/drawingml/2006/main" name="SketchLinesVTI">
  <a:themeElements>
    <a:clrScheme name="AnalogousFromLightSeedRightStep">
      <a:dk1>
        <a:srgbClr val="000000"/>
      </a:dk1>
      <a:lt1>
        <a:srgbClr val="FFFFFF"/>
      </a:lt1>
      <a:dk2>
        <a:srgbClr val="3C2441"/>
      </a:dk2>
      <a:lt2>
        <a:srgbClr val="E3E8E2"/>
      </a:lt2>
      <a:accent1>
        <a:srgbClr val="BF96C6"/>
      </a:accent1>
      <a:accent2>
        <a:srgbClr val="BA7FAA"/>
      </a:accent2>
      <a:accent3>
        <a:srgbClr val="C696A6"/>
      </a:accent3>
      <a:accent4>
        <a:srgbClr val="BA847F"/>
      </a:accent4>
      <a:accent5>
        <a:srgbClr val="BB9F81"/>
      </a:accent5>
      <a:accent6>
        <a:srgbClr val="A9A574"/>
      </a:accent6>
      <a:hlink>
        <a:srgbClr val="609057"/>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docProps/app.xml><?xml version="1.0" encoding="utf-8"?>
<Properties xmlns="http://schemas.openxmlformats.org/officeDocument/2006/extended-properties" xmlns:vt="http://schemas.openxmlformats.org/officeDocument/2006/docPropsVTypes">
  <TotalTime>0</TotalTime>
  <Words>4352</Words>
  <Application>Microsoft Office PowerPoint</Application>
  <PresentationFormat>Panoramiczny</PresentationFormat>
  <Paragraphs>195</Paragraphs>
  <Slides>52</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52</vt:i4>
      </vt:variant>
    </vt:vector>
  </HeadingPairs>
  <TitlesOfParts>
    <vt:vector size="56" baseType="lpstr">
      <vt:lpstr>Meiryo</vt:lpstr>
      <vt:lpstr>Calibri</vt:lpstr>
      <vt:lpstr>Corbel</vt:lpstr>
      <vt:lpstr>SketchLinesVTI</vt:lpstr>
      <vt:lpstr>SYSTEM PLANOWANIA PRZESTRZENNEGO</vt:lpstr>
      <vt:lpstr>Prezentacja programu PowerPoint</vt:lpstr>
      <vt:lpstr>POLSKI SYSTEM PLANISTYCZNY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Powiat samorządowy w polskim systemie planowania przestrzennego</vt:lpstr>
      <vt:lpstr>Prezentacja programu PowerPoint</vt:lpstr>
      <vt:lpstr>Prezentacja programu PowerPoint</vt:lpstr>
      <vt:lpstr>  ORZECZNICTWO SĄDÓW ADMINISTRACYJNYCH – WYBRANE PRZYKŁADY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GŁÓWNY INSTRUMENT PLANOWANIA  I ZAGOSPODAROWANIA PRZESTRZENNEGO –  MIEJSCOWY PLAN ZAGOSPODAROWANIA PRZESTRZENNEGO (MPZP)</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Zintegrowany plan inwestycyjny</vt:lpstr>
      <vt:lpstr>Zarządzenie wojewody w sprawie planu miejscowego dla inwestycji o szczególnym znaczeniu</vt:lpstr>
      <vt:lpstr>Plan ogólny</vt:lpstr>
      <vt:lpstr>Prezentacja programu PowerPoint</vt:lpstr>
      <vt:lpstr>Prezentacja programu PowerPoint</vt:lpstr>
      <vt:lpstr>Prezentacja programu PowerPoint</vt:lpstr>
      <vt:lpstr>Prezentacja programu PowerPoint</vt:lpstr>
      <vt:lpstr>Studium uwarunkowań i kierunków zagospodarowania przestrzennego gminy</vt:lpstr>
      <vt:lpstr>Prezentacja programu PowerPoint</vt:lpstr>
      <vt:lpstr>Uchwała krajobrazowa</vt:lpstr>
      <vt:lpstr>Prezentacja programu PowerPoint</vt:lpstr>
      <vt:lpstr>Prezentacja programu PowerPoint</vt:lpstr>
      <vt:lpstr>Prezentacja programu PowerPoint</vt:lpstr>
      <vt:lpstr>Planowanie przestrzenne w województwie</vt:lpstr>
      <vt:lpstr>Prezentacja programu PowerPoint</vt:lpstr>
      <vt:lpstr>Prezentacja programu PowerPoint</vt:lpstr>
      <vt:lpstr>Prezentacja programu PowerPoint</vt:lpstr>
      <vt:lpstr>Prezentacja programu PowerPoint</vt:lpstr>
      <vt:lpstr>Planowanie przestrzenne na poziomie centralnym</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PLANOWANIA PRZESTRZENNEGO</dc:title>
  <dc:creator>Karina Pilarz</dc:creator>
  <cp:lastModifiedBy>Karina Pilarz</cp:lastModifiedBy>
  <cp:revision>5</cp:revision>
  <dcterms:created xsi:type="dcterms:W3CDTF">2023-09-22T14:49:14Z</dcterms:created>
  <dcterms:modified xsi:type="dcterms:W3CDTF">2024-11-26T14:26:04Z</dcterms:modified>
</cp:coreProperties>
</file>