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85" r:id="rId8"/>
    <p:sldId id="286" r:id="rId9"/>
    <p:sldId id="287" r:id="rId10"/>
    <p:sldId id="260" r:id="rId11"/>
    <p:sldId id="261" r:id="rId12"/>
    <p:sldId id="262" r:id="rId13"/>
    <p:sldId id="280" r:id="rId14"/>
    <p:sldId id="288" r:id="rId15"/>
    <p:sldId id="263" r:id="rId16"/>
    <p:sldId id="264" r:id="rId17"/>
    <p:sldId id="265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77" r:id="rId26"/>
    <p:sldId id="276" r:id="rId27"/>
    <p:sldId id="289" r:id="rId28"/>
    <p:sldId id="290" r:id="rId29"/>
    <p:sldId id="291" r:id="rId30"/>
    <p:sldId id="278" r:id="rId31"/>
    <p:sldId id="282" r:id="rId32"/>
    <p:sldId id="283" r:id="rId33"/>
    <p:sldId id="279" r:id="rId34"/>
    <p:sldId id="284" r:id="rId35"/>
    <p:sldId id="292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1.Tworzenie</a:t>
            </a:r>
            <a:br>
              <a:rPr lang="pl-PL" dirty="0" smtClean="0"/>
            </a:br>
            <a:r>
              <a:rPr lang="pl-PL" dirty="0" smtClean="0"/>
              <a:t>2.Uprawnienia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</a:t>
            </a:r>
            <a:r>
              <a:rPr lang="pl-PL" dirty="0"/>
              <a:t>DO  Z.Z. MAJĄ …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u="sng" dirty="0" smtClean="0"/>
              <a:t>WARUNKOWE</a:t>
            </a:r>
            <a:r>
              <a:rPr lang="pl-PL" dirty="0" smtClean="0"/>
              <a:t>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>
              <a:buNone/>
            </a:pPr>
            <a:r>
              <a:rPr lang="pl-PL" dirty="0" smtClean="0"/>
              <a:t>1/ PRAWO TWORZENIA I WSTĘPOWANIA DO Z.Z. 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</a:t>
            </a:r>
            <a:r>
              <a:rPr lang="pl-PL" dirty="0" smtClean="0"/>
              <a:t>Z.Z.  </a:t>
            </a:r>
            <a:r>
              <a:rPr lang="pl-PL" dirty="0"/>
              <a:t>I </a:t>
            </a:r>
            <a:r>
              <a:rPr lang="pl-PL" dirty="0" smtClean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4/</a:t>
            </a:r>
            <a:r>
              <a:rPr lang="pl-PL" dirty="0"/>
              <a:t>WARUNKOWE PRAWO WSTĘPOWANIA 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BRAKU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476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>
              <a:buNone/>
            </a:pPr>
            <a:r>
              <a:rPr lang="pl-PL" dirty="0" smtClean="0"/>
              <a:t>1/ PRAWO </a:t>
            </a:r>
            <a:r>
              <a:rPr lang="pl-PL" b="1" dirty="0" smtClean="0"/>
              <a:t>TWORZENIA</a:t>
            </a:r>
            <a:r>
              <a:rPr lang="pl-PL" dirty="0" smtClean="0"/>
              <a:t> I </a:t>
            </a:r>
            <a:r>
              <a:rPr lang="pl-PL" b="1" dirty="0" smtClean="0"/>
              <a:t>WSTĘPOWANIA</a:t>
            </a:r>
            <a:r>
              <a:rPr lang="pl-PL" dirty="0" smtClean="0"/>
              <a:t> DO Z.Z.…</a:t>
            </a:r>
          </a:p>
          <a:p>
            <a:pPr>
              <a:buNone/>
            </a:pPr>
            <a:r>
              <a:rPr lang="pl-PL" dirty="0"/>
              <a:t>2/PRAWO </a:t>
            </a:r>
            <a:r>
              <a:rPr lang="pl-PL" b="1" dirty="0"/>
              <a:t>UTRZYMANIA PRZYNALEŻNOŚCI </a:t>
            </a:r>
            <a:r>
              <a:rPr lang="pl-PL" dirty="0"/>
              <a:t>W </a:t>
            </a:r>
            <a:r>
              <a:rPr lang="pl-PL" dirty="0" smtClean="0"/>
              <a:t>Z.Z.               I </a:t>
            </a:r>
            <a:r>
              <a:rPr lang="pl-PL" b="1" dirty="0" smtClean="0"/>
              <a:t>WSTĘPOWANIA</a:t>
            </a:r>
            <a:r>
              <a:rPr lang="pl-PL" dirty="0" smtClean="0"/>
              <a:t> </a:t>
            </a:r>
            <a:r>
              <a:rPr lang="pl-PL" dirty="0"/>
              <a:t>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</a:t>
            </a:r>
            <a:r>
              <a:rPr lang="pl-PL" b="1" dirty="0"/>
              <a:t>UTRZYMANIA PRZYNALEŻNOŚCI </a:t>
            </a:r>
            <a:r>
              <a:rPr lang="pl-PL" dirty="0"/>
              <a:t>W </a:t>
            </a:r>
            <a:r>
              <a:rPr lang="pl-PL" dirty="0" smtClean="0"/>
              <a:t>Z.Z.              </a:t>
            </a:r>
            <a:r>
              <a:rPr lang="pl-PL" dirty="0"/>
              <a:t>I </a:t>
            </a:r>
            <a:r>
              <a:rPr lang="pl-PL" b="1" dirty="0" smtClean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4/</a:t>
            </a:r>
            <a:r>
              <a:rPr lang="pl-PL" b="1" dirty="0"/>
              <a:t>WARUNKOWE PRAWO WSTĘPOWANIA </a:t>
            </a:r>
            <a:r>
              <a:rPr lang="pl-PL" dirty="0"/>
              <a:t>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BRAKU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  <a:endParaRPr lang="pl-PL" dirty="0"/>
          </a:p>
          <a:p>
            <a:pPr>
              <a:buNone/>
            </a:pPr>
            <a:r>
              <a:rPr lang="pl-PL" dirty="0" smtClean="0"/>
              <a:t>5/ </a:t>
            </a:r>
            <a:r>
              <a:rPr lang="pl-PL" b="1" dirty="0" smtClean="0"/>
              <a:t>OGRANICZONE MIEJSCOWO PRAWO TWORZENIA </a:t>
            </a:r>
            <a:r>
              <a:rPr lang="pl-PL" dirty="0" smtClean="0"/>
              <a:t>I </a:t>
            </a:r>
            <a:r>
              <a:rPr lang="pl-PL" b="1" dirty="0" smtClean="0"/>
              <a:t>WSTĘPOWANIA</a:t>
            </a:r>
            <a:r>
              <a:rPr lang="pl-PL" dirty="0" smtClean="0"/>
              <a:t> DO Z.Z. MAJĄ…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95568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PRAWO KOALICJI </a:t>
            </a:r>
          </a:p>
          <a:p>
            <a:pPr algn="ctr">
              <a:buNone/>
            </a:pPr>
            <a:r>
              <a:rPr lang="pl-PL" sz="3600" b="1" dirty="0" smtClean="0"/>
              <a:t>  WYŁĄCZENIA I OGRANICZENIA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WYŁĄCZENIA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ORGANICZENIA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TWORZENIE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marL="624078" indent="-514350">
              <a:buNone/>
            </a:pPr>
            <a:r>
              <a:rPr lang="pl-PL" dirty="0" smtClean="0"/>
              <a:t>UCHWAŁA O UTWORZNIE ZZ</a:t>
            </a:r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None/>
            </a:pPr>
            <a:r>
              <a:rPr lang="pl-PL" dirty="0" smtClean="0"/>
              <a:t>STATUT I KOMITET ZAŁOŻYCIELSKI</a:t>
            </a:r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r">
              <a:buNone/>
            </a:pPr>
            <a:r>
              <a:rPr lang="pl-PL" dirty="0" smtClean="0"/>
              <a:t>REJESTRACJA W KRS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076056" y="393305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 – ZAKRES PODMIOTOWY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23 maja 1991 r.</a:t>
            </a:r>
          </a:p>
          <a:p>
            <a:pPr algn="ctr">
              <a:buNone/>
            </a:pPr>
            <a:r>
              <a:rPr lang="pl-PL" b="1" dirty="0" smtClean="0"/>
              <a:t>o związkach zawodowych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REJESTRACJA W KRS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AKCEPTACJA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OSOBOWOŚC PRAWNA                   ODMOWA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KOREKTA STATUTU        UPŁYW TERMINU KOREKTY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REJESTRACJA                        ODDALENIE WNIOSKU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18448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76368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355976" y="184482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2123728" y="3645024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6660232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1979712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94826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SKREŚLENIE ZWIĄZKU ZAWODOWEGO  </a:t>
            </a:r>
          </a:p>
          <a:p>
            <a:pPr marL="109728" indent="0" algn="ctr">
              <a:buNone/>
            </a:pPr>
            <a:r>
              <a:rPr lang="pl-PL" b="1" dirty="0" smtClean="0"/>
              <a:t>Z REJESTRU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915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UPRAWNIENIA ZZ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poziom krajowy i UE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poziom zakładowy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uprawnienia </a:t>
            </a:r>
          </a:p>
          <a:p>
            <a:pPr algn="r">
              <a:buNone/>
            </a:pPr>
            <a:r>
              <a:rPr lang="pl-PL" dirty="0" smtClean="0"/>
              <a:t>działaczy </a:t>
            </a:r>
            <a:r>
              <a:rPr lang="pl-PL" smtClean="0"/>
              <a:t>zz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konsultacyjne/</a:t>
            </a:r>
            <a:r>
              <a:rPr lang="pl-PL" dirty="0" err="1" smtClean="0"/>
              <a:t>współdecyzyjne</a:t>
            </a:r>
            <a:r>
              <a:rPr lang="pl-PL" dirty="0" smtClean="0"/>
              <a:t>/kontrolne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123728" y="1988840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88840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1988840"/>
            <a:ext cx="360040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619672" y="285293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779912" y="364502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UPRAWNIENIA Z.Z. – POZIOM ZAKŁADOWY</a:t>
            </a:r>
          </a:p>
          <a:p>
            <a:pPr marL="109728" indent="0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u="sng" dirty="0" smtClean="0"/>
              <a:t>Uprawniona</a:t>
            </a:r>
            <a:r>
              <a:rPr lang="pl-PL" dirty="0" smtClean="0"/>
              <a:t> zakładowa organizacja związkowa (</a:t>
            </a: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 1. </a:t>
            </a:r>
            <a:r>
              <a:rPr lang="pl-PL" dirty="0" smtClean="0"/>
              <a:t>)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a </a:t>
            </a:r>
          </a:p>
          <a:p>
            <a:pPr algn="ctr">
              <a:buNone/>
            </a:pPr>
            <a:r>
              <a:rPr lang="pl-PL" dirty="0"/>
              <a:t>z</a:t>
            </a:r>
            <a:r>
              <a:rPr lang="pl-PL" dirty="0" smtClean="0"/>
              <a:t>akładowa organizacja 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Uprawnienia </a:t>
            </a:r>
            <a:r>
              <a:rPr lang="pl-PL" b="1" dirty="0" smtClean="0"/>
              <a:t>zakładowej organizacji związkowej </a:t>
            </a:r>
            <a:r>
              <a:rPr lang="pl-PL" dirty="0" smtClean="0"/>
              <a:t>przysługują organizacji zrzeszającej </a:t>
            </a:r>
            <a:r>
              <a:rPr lang="pl-PL" b="1" u="sng" dirty="0" smtClean="0"/>
              <a:t>co najmniej 10 członków </a:t>
            </a:r>
            <a:r>
              <a:rPr lang="pl-PL" dirty="0" smtClean="0"/>
              <a:t>będących: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1)   pracownikami u pracodawcy objętego działaniem tej </a:t>
            </a:r>
            <a:r>
              <a:rPr lang="pl-PL" dirty="0" err="1" smtClean="0"/>
              <a:t>z.o.z</a:t>
            </a:r>
            <a:r>
              <a:rPr lang="pl-PL" dirty="0" smtClean="0"/>
              <a:t>. , albo…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 </a:t>
            </a:r>
          </a:p>
          <a:p>
            <a:pPr>
              <a:buNone/>
            </a:pPr>
            <a:r>
              <a:rPr lang="pl-PL" dirty="0" smtClean="0"/>
              <a:t>Albo…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   innymi </a:t>
            </a:r>
            <a:r>
              <a:rPr lang="pl-PL" dirty="0"/>
              <a:t>niż pracownicy </a:t>
            </a:r>
            <a:r>
              <a:rPr lang="pl-PL" b="1" dirty="0"/>
              <a:t>osobami wykonującymi pracę zarobkową</a:t>
            </a:r>
            <a:r>
              <a:rPr lang="pl-PL" dirty="0"/>
              <a:t>, które świadczą pracę przez co najmniej 6 miesięcy na rzecz pracodawcy objętego działaniem tej </a:t>
            </a:r>
            <a:r>
              <a:rPr lang="pl-PL" dirty="0" smtClean="0"/>
              <a:t>organizacji.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Organizacja zakładowa </a:t>
            </a:r>
            <a:r>
              <a:rPr lang="pl-PL" dirty="0"/>
              <a:t>przedstawia pracodawcy, co 6 miesięcy - według stanu na dzień 30 czerwca i 31 grudnia - w terminie do 10. dnia miesiąca następującego po tym okresie, informację o </a:t>
            </a:r>
            <a:r>
              <a:rPr lang="pl-PL" dirty="0" smtClean="0"/>
              <a:t>liczbie  ww. członków.</a:t>
            </a:r>
          </a:p>
          <a:p>
            <a:endParaRPr lang="pl-PL" dirty="0"/>
          </a:p>
          <a:p>
            <a:pPr algn="r"/>
            <a:r>
              <a:rPr lang="pl-PL" i="1" dirty="0" smtClean="0"/>
              <a:t>A JEŚLI TEGO NIE ZROBI?</a:t>
            </a:r>
          </a:p>
          <a:p>
            <a:pPr algn="r"/>
            <a:r>
              <a:rPr lang="pl-PL" i="1" dirty="0" smtClean="0"/>
              <a:t>A JEŚLI DANA OSOBA NALEŻY                                 DO KILKU Z.O.Z.?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JAWNOŚĆ INFROMACJ ZAWARTYCH W SPRAWOZDANIU O ILOŚCI CZŁONKÓW Z.O.Z.</a:t>
            </a:r>
          </a:p>
          <a:p>
            <a:endParaRPr lang="pl-PL" dirty="0"/>
          </a:p>
          <a:p>
            <a:r>
              <a:rPr lang="pl-PL" dirty="0" smtClean="0"/>
              <a:t>PROCEDURA KWESTIONOWANIA SPRAWOZDANIA Z.O.Z.</a:t>
            </a:r>
          </a:p>
          <a:p>
            <a:endParaRPr lang="pl-PL" dirty="0"/>
          </a:p>
          <a:p>
            <a:r>
              <a:rPr lang="pl-PL" dirty="0" smtClean="0"/>
              <a:t>SĄDOWY TRYB ROZPATRYWANIA ZASTRZEŻEŃ DO SPRAWOZDANIA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36942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dirty="0" smtClean="0"/>
              <a:t>REPREZENTATYWNOŚĆ ORGANIZACJI ZWIĄZKOWYCH W ZAKRESIE ZBIOROWEGO PRAWA PRACY</a:t>
            </a:r>
          </a:p>
          <a:p>
            <a:pPr marL="109728" indent="0" algn="ctr">
              <a:buNone/>
            </a:pPr>
            <a:r>
              <a:rPr lang="pl-PL" dirty="0" smtClean="0"/>
              <a:t>(Art. 25</a:t>
            </a:r>
            <a:r>
              <a:rPr lang="pl-PL" baseline="30000" dirty="0" smtClean="0"/>
              <a:t>2</a:t>
            </a:r>
            <a:r>
              <a:rPr lang="pl-PL" dirty="0" smtClean="0"/>
              <a:t> – 25</a:t>
            </a:r>
            <a:r>
              <a:rPr lang="pl-PL" baseline="30000" dirty="0" smtClean="0"/>
              <a:t>3</a:t>
            </a:r>
            <a:r>
              <a:rPr lang="pl-PL" dirty="0" smtClean="0"/>
              <a:t> ustawy </a:t>
            </a:r>
            <a:r>
              <a:rPr lang="pl-PL" dirty="0" err="1" smtClean="0"/>
              <a:t>zz</a:t>
            </a:r>
            <a:r>
              <a:rPr lang="pl-PL" dirty="0" smtClean="0"/>
              <a:t>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31426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KRYTERIA ILOŚCIOWE - NA PRZYKŁAD:</a:t>
            </a:r>
            <a:endParaRPr lang="pl-PL" b="1" dirty="0"/>
          </a:p>
          <a:p>
            <a:r>
              <a:rPr lang="pl-PL" dirty="0"/>
              <a:t>  Reprezentatywną zakładową organizacją związkową jest zakładowa organizacja związkowa:</a:t>
            </a:r>
          </a:p>
          <a:p>
            <a:pPr marL="109728" indent="0">
              <a:buNone/>
            </a:pPr>
            <a:r>
              <a:rPr lang="pl-PL" dirty="0"/>
              <a:t>1) będąca jednostką organizacyjną albo organizacją członkowską ponadzakładowej organizacji związkowej uznanej za reprezentatywną w rozumieniu ustawy </a:t>
            </a:r>
            <a:r>
              <a:rPr lang="pl-PL" i="1" dirty="0"/>
              <a:t>o Radzie Dialogu Społecznego</a:t>
            </a:r>
            <a:r>
              <a:rPr lang="pl-PL" dirty="0"/>
              <a:t>, zrzeszająca co najmniej 8% osób wykonujących pracę zarobkową zatrudnionych u pracodawcy lub</a:t>
            </a:r>
          </a:p>
          <a:p>
            <a:pPr marL="109728" indent="0">
              <a:buNone/>
            </a:pPr>
            <a:r>
              <a:rPr lang="pl-PL" dirty="0"/>
              <a:t>2) zrzeszająca co najmniej 15% osób wykonujących pracę zarobkową zatrudnionych u pracodawcy.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2080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 1. </a:t>
            </a:r>
            <a:r>
              <a:rPr lang="pl-PL" dirty="0" smtClean="0"/>
              <a:t>1. </a:t>
            </a:r>
          </a:p>
          <a:p>
            <a:pPr algn="ctr">
              <a:buNone/>
            </a:pPr>
            <a:r>
              <a:rPr lang="pl-PL" dirty="0" smtClean="0"/>
              <a:t>Związek zawodowy jest dobrowolną i samorządną organizacją </a:t>
            </a:r>
            <a:r>
              <a:rPr lang="pl-PL" b="1" u="sng" dirty="0" smtClean="0"/>
              <a:t>LUDZI PRACY, </a:t>
            </a:r>
          </a:p>
          <a:p>
            <a:pPr algn="ctr">
              <a:buNone/>
            </a:pPr>
            <a:r>
              <a:rPr lang="pl-PL" dirty="0" smtClean="0"/>
              <a:t>powołaną do reprezentowania i obrony ich praw, interesów zawodowych i socjalnych.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KOMPETENCJE  UPRAWNIONEJ Z.O.Z.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26 – 30 ustawy </a:t>
            </a:r>
            <a:r>
              <a:rPr lang="pl-PL" b="1" i="1" dirty="0" smtClean="0"/>
              <a:t>o związkach zawodowych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KOMPETENCJE  UPRAWNIONEJ ZOZ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ZAJMOWANIE STANOWISKA</a:t>
            </a:r>
          </a:p>
          <a:p>
            <a:r>
              <a:rPr lang="pl-PL" dirty="0" smtClean="0"/>
              <a:t>UPRAWNIENIA KONTROLNE</a:t>
            </a:r>
          </a:p>
          <a:p>
            <a:r>
              <a:rPr lang="pl-PL" dirty="0" smtClean="0"/>
              <a:t>RELACJE Z ORGANAMI OCHRONY PRACY</a:t>
            </a:r>
          </a:p>
          <a:p>
            <a:r>
              <a:rPr lang="pl-PL" dirty="0" smtClean="0"/>
              <a:t>KONSULTACJE I PROZUMIENIA  W SPRAWIE PRZEJŚCIA ZAKŁADU PRACY NA INNEGO PRACODAWCĘ</a:t>
            </a:r>
          </a:p>
          <a:p>
            <a:r>
              <a:rPr lang="pl-PL" dirty="0" smtClean="0"/>
              <a:t>ZFŚS, </a:t>
            </a:r>
            <a:r>
              <a:rPr lang="pl-PL" dirty="0"/>
              <a:t>REGULAMINY NAGRÓD I PREMIOWANIA</a:t>
            </a:r>
          </a:p>
          <a:p>
            <a:pPr marL="109728" indent="0">
              <a:buNone/>
            </a:pPr>
            <a:r>
              <a:rPr lang="pl-PL" dirty="0" smtClean="0"/>
              <a:t>– WSPÓŁDECYDOWANIE</a:t>
            </a:r>
          </a:p>
          <a:p>
            <a:r>
              <a:rPr lang="pl-PL" dirty="0" smtClean="0"/>
              <a:t>UPRAWNIENIA INFORMACYJNE</a:t>
            </a:r>
          </a:p>
          <a:p>
            <a:r>
              <a:rPr lang="pl-PL" dirty="0" smtClean="0"/>
              <a:t>DZIAŁANIE W RAZIE ZAGROŻEŃ ŻYCIA/ZDROWIA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55158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PLURALIZM ZWIĄZKOWY</a:t>
            </a:r>
            <a:endParaRPr lang="pl-PL" b="1" dirty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ZASADY WSPÓŁPRACY Z WIELOMA ZOZ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147907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zwolnienia od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doraźne</a:t>
            </a:r>
          </a:p>
          <a:p>
            <a:pPr>
              <a:buNone/>
            </a:pPr>
            <a:r>
              <a:rPr lang="pl-PL" dirty="0" smtClean="0"/>
              <a:t>          - na czas pełnienia </a:t>
            </a:r>
          </a:p>
          <a:p>
            <a:pPr>
              <a:buNone/>
            </a:pPr>
            <a:r>
              <a:rPr lang="pl-PL" dirty="0" smtClean="0"/>
              <a:t>              funkcji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urlop bezpłatny</a:t>
            </a:r>
          </a:p>
          <a:p>
            <a:pPr algn="r">
              <a:buNone/>
            </a:pPr>
            <a:r>
              <a:rPr lang="pl-PL" dirty="0" smtClean="0"/>
              <a:t>ochrona trwałości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204864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204864"/>
            <a:ext cx="2160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204864"/>
            <a:ext cx="3096344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331640" y="285293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123728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 algn="r"/>
            <a:r>
              <a:rPr lang="pl-PL" b="1" dirty="0" smtClean="0"/>
              <a:t>Art. </a:t>
            </a:r>
            <a:r>
              <a:rPr lang="pl-PL" b="1" dirty="0" smtClean="0"/>
              <a:t>25</a:t>
            </a:r>
            <a:endParaRPr lang="pl-PL" b="1" dirty="0" smtClean="0"/>
          </a:p>
          <a:p>
            <a:pPr algn="r"/>
            <a:r>
              <a:rPr lang="pl-PL" b="1" dirty="0" smtClean="0"/>
              <a:t>Art</a:t>
            </a:r>
            <a:r>
              <a:rPr lang="pl-PL" b="1" dirty="0" smtClean="0"/>
              <a:t>. 31 </a:t>
            </a:r>
          </a:p>
          <a:p>
            <a:pPr algn="r"/>
            <a:r>
              <a:rPr lang="pl-PL" b="1" dirty="0" smtClean="0"/>
              <a:t>Art. 32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68679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Odpowiedzialność za naruszenie przepisów </a:t>
            </a:r>
            <a:r>
              <a:rPr lang="pl-PL" dirty="0" smtClean="0"/>
              <a:t>ustawy o związkach zawodowych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  </a:t>
            </a:r>
            <a:r>
              <a:rPr lang="pl-PL" dirty="0" smtClean="0"/>
              <a:t>35 ust.1  - naruszania </a:t>
            </a:r>
            <a:r>
              <a:rPr lang="pl-PL" dirty="0"/>
              <a:t>wolności </a:t>
            </a:r>
            <a:r>
              <a:rPr lang="pl-PL" dirty="0" smtClean="0"/>
              <a:t>związkowej</a:t>
            </a:r>
          </a:p>
          <a:p>
            <a:r>
              <a:rPr lang="pl-PL" dirty="0"/>
              <a:t>Art.  35 ust</a:t>
            </a:r>
            <a:r>
              <a:rPr lang="pl-PL" dirty="0" smtClean="0"/>
              <a:t>. 2</a:t>
            </a:r>
            <a:r>
              <a:rPr lang="pl-PL" baseline="30000" dirty="0" smtClean="0"/>
              <a:t>1</a:t>
            </a:r>
            <a:r>
              <a:rPr lang="pl-PL" dirty="0" smtClean="0"/>
              <a:t> – delikty działaczy związkowych</a:t>
            </a:r>
          </a:p>
          <a:p>
            <a:r>
              <a:rPr lang="pl-PL" dirty="0"/>
              <a:t>Art.  </a:t>
            </a:r>
            <a:r>
              <a:rPr lang="pl-PL" dirty="0" smtClean="0"/>
              <a:t>36</a:t>
            </a:r>
            <a:r>
              <a:rPr lang="pl-PL" dirty="0"/>
              <a:t> </a:t>
            </a:r>
            <a:r>
              <a:rPr lang="pl-PL" dirty="0" smtClean="0"/>
              <a:t>- działalność </a:t>
            </a:r>
            <a:r>
              <a:rPr lang="pl-PL" dirty="0"/>
              <a:t>związku zawodowego sprzeczna z </a:t>
            </a:r>
            <a:r>
              <a:rPr lang="pl-PL" dirty="0" smtClean="0"/>
              <a:t>prawem</a:t>
            </a:r>
            <a:endParaRPr lang="pl-PL" dirty="0"/>
          </a:p>
          <a:p>
            <a:r>
              <a:rPr lang="pl-PL" dirty="0" smtClean="0"/>
              <a:t> 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99090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LUDZIE PRACY?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 smtClean="0"/>
              <a:t>WYROK TK Z CZERWCA 2015 r. K 1/13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Przepis art. 2 ust. 1 ustawy o związkach zawodowych w zakresie w jakim ogranicza prawo tworzenia i wstępowania do związków zawodowych  osobom nie wymienionym w nim ale wykonującym </a:t>
            </a:r>
            <a:r>
              <a:rPr lang="pl-PL" i="1" u="sng" dirty="0" smtClean="0"/>
              <a:t>prace zarobkową </a:t>
            </a:r>
            <a:r>
              <a:rPr lang="pl-PL" b="1" i="1" dirty="0" smtClean="0"/>
              <a:t>jest niezgodny z art. 59 ust 1 w zw. z art. 12 Konstytucji RP…</a:t>
            </a:r>
          </a:p>
          <a:p>
            <a:pPr algn="ctr">
              <a:buNone/>
            </a:pPr>
            <a:r>
              <a:rPr lang="pl-PL" dirty="0" smtClean="0"/>
              <a:t>!!!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OSOBY WYKONUJĄCE PRACĘ </a:t>
            </a:r>
            <a:r>
              <a:rPr lang="pl-PL" b="1" dirty="0" smtClean="0"/>
              <a:t>ZAROBKOWĄ TO</a:t>
            </a: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- pracownik w rozumieniu art. 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oraz…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8370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</a:t>
            </a:r>
            <a:r>
              <a:rPr lang="pl-PL" dirty="0" smtClean="0"/>
              <a:t>1 </a:t>
            </a:r>
          </a:p>
          <a:p>
            <a:pPr algn="ctr">
              <a:buFontTx/>
              <a:buChar char="-"/>
            </a:pPr>
            <a:r>
              <a:rPr lang="pl-PL" dirty="0" smtClean="0"/>
              <a:t>osoba </a:t>
            </a:r>
            <a:r>
              <a:rPr lang="pl-PL" dirty="0"/>
              <a:t>świadczącą pracę za wynagrodzeniem na innej podstawie niż stosunek pracy, pod </a:t>
            </a:r>
            <a:endParaRPr lang="pl-PL" dirty="0" smtClean="0"/>
          </a:p>
          <a:p>
            <a:pPr algn="ctr">
              <a:buFontTx/>
              <a:buChar char="-"/>
            </a:pPr>
            <a:endParaRPr lang="pl-PL" dirty="0"/>
          </a:p>
          <a:p>
            <a:pPr algn="ctr">
              <a:buFontTx/>
              <a:buChar char="-"/>
            </a:pPr>
            <a:r>
              <a:rPr lang="pl-PL" dirty="0" smtClean="0"/>
              <a:t>warunkiem</a:t>
            </a:r>
            <a:r>
              <a:rPr lang="pl-PL" dirty="0"/>
              <a:t>, że…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…</a:t>
            </a:r>
            <a:r>
              <a:rPr lang="pl-PL" dirty="0" smtClean="0"/>
              <a:t>nie zatrudnia do swej pracy innych osób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….ma takie prawa i interesy związane z wykonywaniem pracy, które mogą być reprezentowane i bronione przez związek zawodowy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3667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</a:t>
            </a:r>
            <a:r>
              <a:rPr lang="pl-PL" dirty="0" smtClean="0"/>
              <a:t>2 . </a:t>
            </a:r>
          </a:p>
          <a:p>
            <a:pPr algn="ctr">
              <a:buNone/>
            </a:pPr>
            <a:r>
              <a:rPr lang="pl-PL" b="1" dirty="0" smtClean="0"/>
              <a:t>PRACODAWCA</a:t>
            </a:r>
          </a:p>
          <a:p>
            <a:pPr algn="ctr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pracodawca w rozumieniu art. 3 </a:t>
            </a:r>
            <a:r>
              <a:rPr lang="pl-PL" dirty="0" err="1" smtClean="0"/>
              <a:t>k.p</a:t>
            </a:r>
            <a:r>
              <a:rPr lang="pl-PL" dirty="0" smtClean="0"/>
              <a:t>.,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jednostka  organizacyjna, </a:t>
            </a:r>
            <a:r>
              <a:rPr lang="pl-PL" dirty="0"/>
              <a:t>choćby nie posiadała osobowości prawnej, a także </a:t>
            </a:r>
            <a:r>
              <a:rPr lang="pl-PL" dirty="0" smtClean="0"/>
              <a:t>osoba fizyczna, </a:t>
            </a:r>
            <a:r>
              <a:rPr lang="pl-PL" dirty="0"/>
              <a:t>jeżeli </a:t>
            </a:r>
            <a:r>
              <a:rPr lang="pl-PL" u="sng" dirty="0"/>
              <a:t>zatrudniają one inną niż pracownik osobę wykonującą pracę zarobkową, niezależnie od podstawy tego zatrudnienia</a:t>
            </a:r>
            <a:r>
              <a:rPr lang="pl-PL" dirty="0"/>
              <a:t>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0709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579</TotalTime>
  <Words>649</Words>
  <Application>Microsoft Office PowerPoint</Application>
  <PresentationFormat>Pokaz na ekranie (4:3)</PresentationFormat>
  <Paragraphs>229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Hol</vt:lpstr>
      <vt:lpstr>ZWIĄZKI ZAWODOWE 1.Tworzenie 2.Uprawnienia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 Tworzenie związku zawodowego</dc:title>
  <dc:creator>borowicz</dc:creator>
  <cp:lastModifiedBy>Jacek</cp:lastModifiedBy>
  <cp:revision>39</cp:revision>
  <dcterms:created xsi:type="dcterms:W3CDTF">2016-03-31T08:37:04Z</dcterms:created>
  <dcterms:modified xsi:type="dcterms:W3CDTF">2020-03-18T19:07:41Z</dcterms:modified>
</cp:coreProperties>
</file>