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0" r:id="rId5"/>
    <p:sldId id="269" r:id="rId6"/>
    <p:sldId id="272" r:id="rId7"/>
    <p:sldId id="268" r:id="rId8"/>
    <p:sldId id="267" r:id="rId9"/>
    <p:sldId id="266" r:id="rId10"/>
    <p:sldId id="273" r:id="rId11"/>
    <p:sldId id="265" r:id="rId12"/>
    <p:sldId id="274" r:id="rId13"/>
    <p:sldId id="296" r:id="rId14"/>
    <p:sldId id="264" r:id="rId15"/>
    <p:sldId id="278" r:id="rId16"/>
    <p:sldId id="277" r:id="rId17"/>
    <p:sldId id="276" r:id="rId18"/>
    <p:sldId id="275" r:id="rId19"/>
    <p:sldId id="282" r:id="rId20"/>
    <p:sldId id="281" r:id="rId21"/>
    <p:sldId id="280" r:id="rId22"/>
    <p:sldId id="279" r:id="rId23"/>
    <p:sldId id="285" r:id="rId24"/>
    <p:sldId id="284" r:id="rId25"/>
    <p:sldId id="283" r:id="rId26"/>
    <p:sldId id="297" r:id="rId27"/>
    <p:sldId id="262" r:id="rId28"/>
    <p:sldId id="286" r:id="rId29"/>
    <p:sldId id="298" r:id="rId30"/>
    <p:sldId id="261" r:id="rId31"/>
    <p:sldId id="293" r:id="rId32"/>
    <p:sldId id="292" r:id="rId33"/>
    <p:sldId id="291" r:id="rId34"/>
    <p:sldId id="290" r:id="rId35"/>
    <p:sldId id="289" r:id="rId36"/>
    <p:sldId id="288" r:id="rId37"/>
    <p:sldId id="295" r:id="rId38"/>
    <p:sldId id="294" r:id="rId3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CDAF08-5C3C-4F54-B929-F04236FE3D9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ABEB67A7-3D04-4FF8-ACE6-1706ABCA9F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385BC435-70AB-4374-93E3-D205A9BD9C91}"/>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5" name="Symbol zastępczy stopki 4">
            <a:extLst>
              <a:ext uri="{FF2B5EF4-FFF2-40B4-BE49-F238E27FC236}">
                <a16:creationId xmlns:a16="http://schemas.microsoft.com/office/drawing/2014/main" id="{65F1C5F3-B480-47C1-8303-29F82B5D6E4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08A3880-B45E-4CD3-B60C-1C88BFE88FD2}"/>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530609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8F81DC-7DD3-448B-9031-2F187A732E86}"/>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9879A28F-B9C8-4447-B4F1-90E4C3D0B34E}"/>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7E6DC13-64B3-477F-93FC-F10EB2351BA8}"/>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5" name="Symbol zastępczy stopki 4">
            <a:extLst>
              <a:ext uri="{FF2B5EF4-FFF2-40B4-BE49-F238E27FC236}">
                <a16:creationId xmlns:a16="http://schemas.microsoft.com/office/drawing/2014/main" id="{AFCA4F90-B802-45F2-9FD5-D3837624EE6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9BD5683-1DA5-4099-B767-98D44766F33B}"/>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3295734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A884BDA9-CEE4-4ABB-957E-9592D818F8F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1F42844C-BD71-4D1C-86CD-A60DD72A1FA3}"/>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E0CCB1F-B0F9-47C0-A3F0-93D1AD38E769}"/>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5" name="Symbol zastępczy stopki 4">
            <a:extLst>
              <a:ext uri="{FF2B5EF4-FFF2-40B4-BE49-F238E27FC236}">
                <a16:creationId xmlns:a16="http://schemas.microsoft.com/office/drawing/2014/main" id="{0756373A-75AC-4033-A97F-BA982A9C35E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11E87A5-59D0-48DB-BFB9-027D4A4265E9}"/>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413383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BFB6A4-F437-4419-BB71-1D68A497BDB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81DAF36-1E6E-4026-A2E7-6DD4B0B38048}"/>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57FDDDC-E51A-4E09-9D5C-EC9023A02B32}"/>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5" name="Symbol zastępczy stopki 4">
            <a:extLst>
              <a:ext uri="{FF2B5EF4-FFF2-40B4-BE49-F238E27FC236}">
                <a16:creationId xmlns:a16="http://schemas.microsoft.com/office/drawing/2014/main" id="{F8323B5D-6320-48FD-B768-12B9E252CB5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DB97919-1D28-42C9-83B6-360668575BD6}"/>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3346480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6F9CDD-EDD7-4209-80EF-88BFC93908F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BFE03762-D08C-4715-8976-820A538EE8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A356C99D-E53D-406A-A4B4-3200CE0B0417}"/>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5" name="Symbol zastępczy stopki 4">
            <a:extLst>
              <a:ext uri="{FF2B5EF4-FFF2-40B4-BE49-F238E27FC236}">
                <a16:creationId xmlns:a16="http://schemas.microsoft.com/office/drawing/2014/main" id="{1ACE4402-787C-448A-BA28-30DC4AF6B11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D7AC140-9492-4272-ABC8-42BC13CFD13C}"/>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368435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320981-93D2-42D7-8D8B-408EBB31426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49AF90B-A9DA-4F09-9CE8-5C900B643734}"/>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F9604349-B3DD-4B36-A7D4-E42232462CD7}"/>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FB6D0BC4-34B3-4D3A-A5C7-D34F13490BEF}"/>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6" name="Symbol zastępczy stopki 5">
            <a:extLst>
              <a:ext uri="{FF2B5EF4-FFF2-40B4-BE49-F238E27FC236}">
                <a16:creationId xmlns:a16="http://schemas.microsoft.com/office/drawing/2014/main" id="{82CB922B-1007-4D34-9658-394D70FE93A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841367A-D2C7-4178-BA6C-69D49F75F12E}"/>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1986295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86A591-6F26-45FE-82DD-9EAFA374BA88}"/>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775FF180-9585-4DA2-8FF4-26EAC01792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153B5657-4C23-4A5F-8901-30B3B533B353}"/>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AD97BB3C-ECBB-4125-8353-4C4C9A637C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A3D6499A-0F63-4834-97F3-C54581F751D8}"/>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9850A7B-CB6A-4320-81F1-18EBE22D86C1}"/>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8" name="Symbol zastępczy stopki 7">
            <a:extLst>
              <a:ext uri="{FF2B5EF4-FFF2-40B4-BE49-F238E27FC236}">
                <a16:creationId xmlns:a16="http://schemas.microsoft.com/office/drawing/2014/main" id="{B612B5F8-16F0-4CE9-8885-CD65E9655F6B}"/>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E484FCCD-3096-472A-B36D-92607372C9CD}"/>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74512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1D5A9E-F5E5-4146-A7C1-33EB44F5B89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94AA80DD-7BC8-431A-B557-4A4BAAA02AE6}"/>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4" name="Symbol zastępczy stopki 3">
            <a:extLst>
              <a:ext uri="{FF2B5EF4-FFF2-40B4-BE49-F238E27FC236}">
                <a16:creationId xmlns:a16="http://schemas.microsoft.com/office/drawing/2014/main" id="{A2D00A62-7E9B-48E4-AE16-D6892DBADA7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734B8F1-C7AF-42BE-B342-74F2211DA13C}"/>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1684437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46D5CE3-921E-4485-85D2-FAF0B63454D0}"/>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3" name="Symbol zastępczy stopki 2">
            <a:extLst>
              <a:ext uri="{FF2B5EF4-FFF2-40B4-BE49-F238E27FC236}">
                <a16:creationId xmlns:a16="http://schemas.microsoft.com/office/drawing/2014/main" id="{78088741-9C76-4B2F-BAE8-73E099E47174}"/>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0056A799-5CC9-43CF-AB57-25CA377817E5}"/>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287227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611B6E-3F92-4568-B0D7-AFA028A759F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19E2013E-E946-4707-83D6-35995B009E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B0BDF52F-E477-4062-BD6B-54BBEB877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D6D4125B-7362-47F5-8BA9-8BDA4306B62B}"/>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6" name="Symbol zastępczy stopki 5">
            <a:extLst>
              <a:ext uri="{FF2B5EF4-FFF2-40B4-BE49-F238E27FC236}">
                <a16:creationId xmlns:a16="http://schemas.microsoft.com/office/drawing/2014/main" id="{9BE41C83-DE3D-4FA0-8D39-45159CE392E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B7661A9-90CA-421C-AB57-A03A5FE24514}"/>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340575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BB206F-4E2B-4B61-9356-E6128F8969C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D123938-4B6F-4428-A3FA-F0236A5E25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E8FB3E66-836D-4FAB-B0DA-2051588D86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79DD380A-DE45-42CE-B860-6B2276EBF35E}"/>
              </a:ext>
            </a:extLst>
          </p:cNvPr>
          <p:cNvSpPr>
            <a:spLocks noGrp="1"/>
          </p:cNvSpPr>
          <p:nvPr>
            <p:ph type="dt" sz="half" idx="10"/>
          </p:nvPr>
        </p:nvSpPr>
        <p:spPr/>
        <p:txBody>
          <a:bodyPr/>
          <a:lstStyle/>
          <a:p>
            <a:fld id="{EC26D051-9B5A-4858-A430-EC36BD367425}" type="datetimeFigureOut">
              <a:rPr lang="pl-PL" smtClean="0"/>
              <a:t>20.04.2023</a:t>
            </a:fld>
            <a:endParaRPr lang="pl-PL"/>
          </a:p>
        </p:txBody>
      </p:sp>
      <p:sp>
        <p:nvSpPr>
          <p:cNvPr id="6" name="Symbol zastępczy stopki 5">
            <a:extLst>
              <a:ext uri="{FF2B5EF4-FFF2-40B4-BE49-F238E27FC236}">
                <a16:creationId xmlns:a16="http://schemas.microsoft.com/office/drawing/2014/main" id="{1A486060-D8D0-4332-84B7-DF374742877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800FB83-B7F3-44FB-87D5-A5E10ABE0EEA}"/>
              </a:ext>
            </a:extLst>
          </p:cNvPr>
          <p:cNvSpPr>
            <a:spLocks noGrp="1"/>
          </p:cNvSpPr>
          <p:nvPr>
            <p:ph type="sldNum" sz="quarter" idx="12"/>
          </p:nvPr>
        </p:nvSpPr>
        <p:spPr/>
        <p:txBody>
          <a:bodyPr/>
          <a:lstStyle/>
          <a:p>
            <a:fld id="{9434A724-EB0E-45D6-B678-F4CF59AC820F}" type="slidenum">
              <a:rPr lang="pl-PL" smtClean="0"/>
              <a:t>‹#›</a:t>
            </a:fld>
            <a:endParaRPr lang="pl-PL"/>
          </a:p>
        </p:txBody>
      </p:sp>
    </p:spTree>
    <p:extLst>
      <p:ext uri="{BB962C8B-B14F-4D97-AF65-F5344CB8AC3E}">
        <p14:creationId xmlns:p14="http://schemas.microsoft.com/office/powerpoint/2010/main" val="262944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723185F6-7642-4993-A0EC-892CF29CD7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5A704F1A-729F-4E50-B7CB-E19E417170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BEC9729-1B73-457A-B6A4-46FC5B58FF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6D051-9B5A-4858-A430-EC36BD367425}" type="datetimeFigureOut">
              <a:rPr lang="pl-PL" smtClean="0"/>
              <a:t>20.04.2023</a:t>
            </a:fld>
            <a:endParaRPr lang="pl-PL"/>
          </a:p>
        </p:txBody>
      </p:sp>
      <p:sp>
        <p:nvSpPr>
          <p:cNvPr id="5" name="Symbol zastępczy stopki 4">
            <a:extLst>
              <a:ext uri="{FF2B5EF4-FFF2-40B4-BE49-F238E27FC236}">
                <a16:creationId xmlns:a16="http://schemas.microsoft.com/office/drawing/2014/main" id="{DF145269-0839-44C9-A0E2-BFEDE48C18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EE4498F3-B241-44D6-BC87-55CC6211C7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4A724-EB0E-45D6-B678-F4CF59AC820F}" type="slidenum">
              <a:rPr lang="pl-PL" smtClean="0"/>
              <a:t>‹#›</a:t>
            </a:fld>
            <a:endParaRPr lang="pl-PL"/>
          </a:p>
        </p:txBody>
      </p:sp>
    </p:spTree>
    <p:extLst>
      <p:ext uri="{BB962C8B-B14F-4D97-AF65-F5344CB8AC3E}">
        <p14:creationId xmlns:p14="http://schemas.microsoft.com/office/powerpoint/2010/main" val="2602097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DE33F8-5361-4C34-B93F-31AD55B7B998}"/>
              </a:ext>
            </a:extLst>
          </p:cNvPr>
          <p:cNvSpPr>
            <a:spLocks noGrp="1"/>
          </p:cNvSpPr>
          <p:nvPr>
            <p:ph type="ctrTitle"/>
          </p:nvPr>
        </p:nvSpPr>
        <p:spPr/>
        <p:txBody>
          <a:bodyPr/>
          <a:lstStyle/>
          <a:p>
            <a:r>
              <a:rPr lang="en-GB" b="1" dirty="0"/>
              <a:t>Contractual liability</a:t>
            </a:r>
            <a:endParaRPr lang="pl-PL" dirty="0"/>
          </a:p>
        </p:txBody>
      </p:sp>
      <p:sp>
        <p:nvSpPr>
          <p:cNvPr id="3" name="Podtytuł 2">
            <a:extLst>
              <a:ext uri="{FF2B5EF4-FFF2-40B4-BE49-F238E27FC236}">
                <a16:creationId xmlns:a16="http://schemas.microsoft.com/office/drawing/2014/main" id="{6B652E40-1B88-47DE-9536-41E7709070F4}"/>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612601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lgn="ctr">
              <a:buNone/>
            </a:pPr>
            <a:r>
              <a:rPr lang="en-GB" b="1" dirty="0"/>
              <a:t>LIABILITY ON THE BASIS OF FAULT</a:t>
            </a:r>
            <a:endParaRPr lang="pl-PL" dirty="0"/>
          </a:p>
          <a:p>
            <a:endParaRPr lang="pl-PL" dirty="0"/>
          </a:p>
          <a:p>
            <a:pPr marL="0" indent="0">
              <a:buNone/>
            </a:pPr>
            <a:r>
              <a:rPr lang="en-GB" b="1" dirty="0"/>
              <a:t>Art. 476 CC</a:t>
            </a:r>
            <a:endParaRPr lang="pl-PL" dirty="0"/>
          </a:p>
          <a:p>
            <a:pPr marL="0" indent="0">
              <a:buNone/>
            </a:pPr>
            <a:r>
              <a:rPr lang="en-GB" b="1" dirty="0"/>
              <a:t>Debtor's delay; default. </a:t>
            </a:r>
            <a:endParaRPr lang="pl-PL" dirty="0"/>
          </a:p>
          <a:p>
            <a:pPr marL="0" indent="0">
              <a:buNone/>
            </a:pPr>
            <a:r>
              <a:rPr lang="en-GB" dirty="0"/>
              <a:t>A debtor is in default if he </a:t>
            </a:r>
            <a:r>
              <a:rPr lang="en-GB" b="1" dirty="0"/>
              <a:t>does not make the performance on time and</a:t>
            </a:r>
            <a:r>
              <a:rPr lang="en-GB" dirty="0"/>
              <a:t>, if the time limit is not specified, if he does not make the performance immediately at the creditor's demand. </a:t>
            </a:r>
            <a:r>
              <a:rPr lang="en-GB" b="1" dirty="0"/>
              <a:t>This does not apply where the delay in making the performance is due to circumstances for which the debtor is not liable.</a:t>
            </a:r>
            <a:endParaRPr lang="pl-PL" dirty="0"/>
          </a:p>
          <a:p>
            <a:pPr marL="0" indent="0">
              <a:buNone/>
            </a:pPr>
            <a:endParaRPr lang="pl-PL" dirty="0"/>
          </a:p>
        </p:txBody>
      </p:sp>
    </p:spTree>
    <p:extLst>
      <p:ext uri="{BB962C8B-B14F-4D97-AF65-F5344CB8AC3E}">
        <p14:creationId xmlns:p14="http://schemas.microsoft.com/office/powerpoint/2010/main" val="3484779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lgn="ctr">
              <a:buNone/>
            </a:pPr>
            <a:r>
              <a:rPr lang="en-GB" b="1" dirty="0"/>
              <a:t>EXCLUSION CONTRACTOR OF LIABILITY</a:t>
            </a:r>
            <a:endParaRPr lang="pl-PL" dirty="0"/>
          </a:p>
          <a:p>
            <a:pPr marL="0" indent="0">
              <a:buNone/>
            </a:pPr>
            <a:r>
              <a:rPr lang="en-GB" dirty="0"/>
              <a:t> </a:t>
            </a:r>
            <a:endParaRPr lang="pl-PL" dirty="0"/>
          </a:p>
          <a:p>
            <a:pPr marL="0" indent="0">
              <a:buNone/>
            </a:pPr>
            <a:r>
              <a:rPr lang="en-GB" b="1" dirty="0"/>
              <a:t>Art. 362 CC </a:t>
            </a:r>
            <a:endParaRPr lang="pl-PL" dirty="0"/>
          </a:p>
          <a:p>
            <a:pPr marL="0" indent="0">
              <a:buNone/>
            </a:pPr>
            <a:r>
              <a:rPr lang="en-GB" dirty="0"/>
              <a:t>If an aggrieved party has contributed to damage arising or increasing, the obligation to remedy the damage is appropriately reduced according to the circumstances, and especially to the degree of both parties' fault.</a:t>
            </a:r>
            <a:endParaRPr lang="pl-PL" dirty="0"/>
          </a:p>
          <a:p>
            <a:pPr marL="0" indent="0">
              <a:buNone/>
            </a:pPr>
            <a:endParaRPr lang="pl-PL" dirty="0"/>
          </a:p>
        </p:txBody>
      </p:sp>
    </p:spTree>
    <p:extLst>
      <p:ext uri="{BB962C8B-B14F-4D97-AF65-F5344CB8AC3E}">
        <p14:creationId xmlns:p14="http://schemas.microsoft.com/office/powerpoint/2010/main" val="85184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10000"/>
          </a:bodyPr>
          <a:lstStyle/>
          <a:p>
            <a:pPr marL="0" indent="0" algn="ctr">
              <a:buNone/>
            </a:pPr>
            <a:r>
              <a:rPr lang="en-GB" b="1" dirty="0"/>
              <a:t>EXCLUSION CONTRACTOR OF LIABILITY</a:t>
            </a:r>
            <a:endParaRPr lang="pl-PL" dirty="0"/>
          </a:p>
          <a:p>
            <a:pPr marL="0" indent="0">
              <a:buNone/>
            </a:pPr>
            <a:r>
              <a:rPr lang="en-GB" dirty="0"/>
              <a:t> </a:t>
            </a:r>
            <a:r>
              <a:rPr lang="en-GB" b="1" dirty="0"/>
              <a:t>Art. 655 CC</a:t>
            </a:r>
            <a:endParaRPr lang="pl-PL" dirty="0"/>
          </a:p>
          <a:p>
            <a:pPr marL="0" indent="0">
              <a:buNone/>
            </a:pPr>
            <a:r>
              <a:rPr lang="en-GB" b="1" dirty="0"/>
              <a:t>Risk of destruction of a facility. </a:t>
            </a:r>
            <a:endParaRPr lang="pl-PL" dirty="0"/>
          </a:p>
          <a:p>
            <a:pPr marL="0" indent="0">
              <a:buNone/>
            </a:pPr>
            <a:r>
              <a:rPr lang="en-GB" dirty="0"/>
              <a:t>If a </a:t>
            </a:r>
            <a:r>
              <a:rPr lang="en-GB" b="1" dirty="0"/>
              <a:t>facility is destroyed or damaged as a result of defective materials, machines or equipment supplied by the investor or as a result of work being performed in accordance with the investor's instructions</a:t>
            </a:r>
            <a:r>
              <a:rPr lang="en-GB" dirty="0"/>
              <a:t>, the contractor may demand the agreed remuneration or an appropriate part thereof if he had warned the investor of the risk of destruction of or damage to the facility beforehand or if, despite having used due care, he could not have determined that the materials, machines or equipment supplied by the investor were defective.</a:t>
            </a:r>
            <a:endParaRPr lang="pl-PL" dirty="0"/>
          </a:p>
          <a:p>
            <a:pPr marL="0" indent="0">
              <a:buNone/>
            </a:pPr>
            <a:endParaRPr lang="pl-PL" dirty="0"/>
          </a:p>
        </p:txBody>
      </p:sp>
    </p:spTree>
    <p:extLst>
      <p:ext uri="{BB962C8B-B14F-4D97-AF65-F5344CB8AC3E}">
        <p14:creationId xmlns:p14="http://schemas.microsoft.com/office/powerpoint/2010/main" val="1428421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1F0CF6-D8E6-4278-A96C-EFC7908BF985}"/>
              </a:ext>
            </a:extLst>
          </p:cNvPr>
          <p:cNvSpPr>
            <a:spLocks noGrp="1"/>
          </p:cNvSpPr>
          <p:nvPr>
            <p:ph type="ctrTitle"/>
          </p:nvPr>
        </p:nvSpPr>
        <p:spPr/>
        <p:txBody>
          <a:bodyPr/>
          <a:lstStyle/>
          <a:p>
            <a:r>
              <a:rPr lang="en-GB" b="1" dirty="0"/>
              <a:t>REMEDY OF DAMAGE</a:t>
            </a:r>
            <a:endParaRPr lang="pl-PL" dirty="0"/>
          </a:p>
        </p:txBody>
      </p:sp>
      <p:sp>
        <p:nvSpPr>
          <p:cNvPr id="3" name="Podtytuł 2">
            <a:extLst>
              <a:ext uri="{FF2B5EF4-FFF2-40B4-BE49-F238E27FC236}">
                <a16:creationId xmlns:a16="http://schemas.microsoft.com/office/drawing/2014/main" id="{D46EC740-BF6F-46B9-8A54-92A93961B499}"/>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33964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20000"/>
          </a:bodyPr>
          <a:lstStyle/>
          <a:p>
            <a:pPr marL="0" indent="0" algn="ctr">
              <a:buNone/>
            </a:pPr>
            <a:r>
              <a:rPr lang="en-GB" b="1" dirty="0"/>
              <a:t>REMEDY OF DAMAGE</a:t>
            </a:r>
            <a:endParaRPr lang="pl-PL" dirty="0"/>
          </a:p>
          <a:p>
            <a:pPr marL="0" indent="0">
              <a:buNone/>
            </a:pPr>
            <a:r>
              <a:rPr lang="en-GB" b="1" dirty="0"/>
              <a:t>Art. 363 CC </a:t>
            </a:r>
            <a:endParaRPr lang="pl-PL" dirty="0"/>
          </a:p>
          <a:p>
            <a:pPr marL="0" indent="0">
              <a:buNone/>
            </a:pPr>
            <a:r>
              <a:rPr lang="en-GB" dirty="0"/>
              <a:t>§ 1. </a:t>
            </a:r>
            <a:r>
              <a:rPr lang="en-GB" b="1" dirty="0"/>
              <a:t>Damage should be remedied</a:t>
            </a:r>
            <a:r>
              <a:rPr lang="en-GB" dirty="0"/>
              <a:t>, at the aggrieved party's choice, </a:t>
            </a:r>
            <a:r>
              <a:rPr lang="en-GB" b="1" dirty="0"/>
              <a:t>either by the previous condition being restored or a relevant sum of money being paid.</a:t>
            </a:r>
            <a:r>
              <a:rPr lang="en-GB" dirty="0"/>
              <a:t> If, however, restoration of the previous condition is not possible or it results in excessive difficulties or costs for the obliged person, the aggrieved party's claim is limited to monetary performance.</a:t>
            </a:r>
            <a:endParaRPr lang="pl-PL" dirty="0"/>
          </a:p>
          <a:p>
            <a:pPr marL="0" indent="0">
              <a:buNone/>
            </a:pPr>
            <a:endParaRPr lang="pl-PL" dirty="0"/>
          </a:p>
          <a:p>
            <a:pPr marL="0" indent="0">
              <a:buNone/>
            </a:pPr>
            <a:r>
              <a:rPr lang="en-GB" dirty="0"/>
              <a:t>§ 2. If the damage is to be remedied by payment of money, the amount of the compensation should be set according to prices as at the compensation determination date unless extraordinary circumstances require that prices existing at another time be taken as the basis.</a:t>
            </a:r>
            <a:endParaRPr lang="pl-PL" dirty="0"/>
          </a:p>
          <a:p>
            <a:pPr marL="0" indent="0">
              <a:buNone/>
            </a:pPr>
            <a:endParaRPr lang="pl-PL" dirty="0"/>
          </a:p>
        </p:txBody>
      </p:sp>
    </p:spTree>
    <p:extLst>
      <p:ext uri="{BB962C8B-B14F-4D97-AF65-F5344CB8AC3E}">
        <p14:creationId xmlns:p14="http://schemas.microsoft.com/office/powerpoint/2010/main" val="3462820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a:bodyPr>
          <a:lstStyle/>
          <a:p>
            <a:pPr marL="0" indent="0" algn="ctr">
              <a:buNone/>
            </a:pPr>
            <a:r>
              <a:rPr lang="en-GB" b="1" dirty="0"/>
              <a:t>REMEDY OF DAMAGE</a:t>
            </a:r>
            <a:endParaRPr lang="pl-PL" dirty="0"/>
          </a:p>
          <a:p>
            <a:pPr marL="0" indent="0">
              <a:buNone/>
            </a:pPr>
            <a:r>
              <a:rPr lang="en-GB" b="1" dirty="0"/>
              <a:t>Art. 477 CC </a:t>
            </a:r>
            <a:endParaRPr lang="pl-PL" dirty="0"/>
          </a:p>
          <a:p>
            <a:pPr marL="0" indent="0">
              <a:buNone/>
            </a:pPr>
            <a:r>
              <a:rPr lang="en-GB" b="1" dirty="0"/>
              <a:t>Effects of debtor’s default. </a:t>
            </a:r>
            <a:endParaRPr lang="pl-PL" dirty="0"/>
          </a:p>
          <a:p>
            <a:pPr marL="0" indent="0">
              <a:buNone/>
            </a:pPr>
            <a:r>
              <a:rPr lang="en-GB" b="1" dirty="0"/>
              <a:t> § 1. If the debtor is in default, the creditor may demand, independently of the performance, that any damage caused by the default be remedied.</a:t>
            </a:r>
            <a:endParaRPr lang="pl-PL" dirty="0"/>
          </a:p>
          <a:p>
            <a:pPr marL="0" indent="0">
              <a:buNone/>
            </a:pPr>
            <a:r>
              <a:rPr lang="en-GB" b="1" dirty="0"/>
              <a:t> </a:t>
            </a:r>
            <a:endParaRPr lang="pl-PL" dirty="0"/>
          </a:p>
          <a:p>
            <a:pPr marL="0" indent="0">
              <a:buNone/>
            </a:pPr>
            <a:r>
              <a:rPr lang="en-GB" b="1" dirty="0"/>
              <a:t> § 2. If, however, due to the debtor's default, the performance has become meaningless to the creditor either completely or to a major extent, the creditor may refuse to accept the performance and demand remedy of any damage caused by the non-performance.</a:t>
            </a:r>
            <a:endParaRPr lang="pl-PL" dirty="0"/>
          </a:p>
          <a:p>
            <a:pPr marL="0" indent="0">
              <a:buNone/>
            </a:pPr>
            <a:endParaRPr lang="pl-PL" dirty="0"/>
          </a:p>
        </p:txBody>
      </p:sp>
    </p:spTree>
    <p:extLst>
      <p:ext uri="{BB962C8B-B14F-4D97-AF65-F5344CB8AC3E}">
        <p14:creationId xmlns:p14="http://schemas.microsoft.com/office/powerpoint/2010/main" val="1925648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10000"/>
          </a:bodyPr>
          <a:lstStyle/>
          <a:p>
            <a:pPr marL="0" indent="0" algn="ctr">
              <a:buNone/>
            </a:pPr>
            <a:r>
              <a:rPr lang="en-GB" b="1" dirty="0"/>
              <a:t>REMEDY OF DAMAGE</a:t>
            </a:r>
            <a:endParaRPr lang="pl-PL" dirty="0"/>
          </a:p>
          <a:p>
            <a:pPr marL="0" indent="0">
              <a:buNone/>
            </a:pPr>
            <a:r>
              <a:rPr lang="en-GB" b="1" dirty="0"/>
              <a:t>Art. 486. </a:t>
            </a:r>
            <a:endParaRPr lang="pl-PL" dirty="0"/>
          </a:p>
          <a:p>
            <a:pPr marL="0" indent="0">
              <a:buNone/>
            </a:pPr>
            <a:r>
              <a:rPr lang="en-GB" b="1" dirty="0"/>
              <a:t>Effects of creditor's default</a:t>
            </a:r>
            <a:endParaRPr lang="pl-PL" dirty="0"/>
          </a:p>
          <a:p>
            <a:pPr marL="0" indent="0">
              <a:buNone/>
            </a:pPr>
            <a:r>
              <a:rPr lang="en-GB" dirty="0"/>
              <a:t> § 1. If the creditor is in default, </a:t>
            </a:r>
            <a:r>
              <a:rPr lang="en-GB" b="1" dirty="0"/>
              <a:t>the debtor may demand that any resulting damage be remedied;</a:t>
            </a:r>
            <a:r>
              <a:rPr lang="en-GB" dirty="0"/>
              <a:t> he may also place the object of the performance in court deposit.</a:t>
            </a:r>
            <a:endParaRPr lang="pl-PL" dirty="0"/>
          </a:p>
          <a:p>
            <a:pPr marL="0" indent="0">
              <a:buNone/>
            </a:pPr>
            <a:r>
              <a:rPr lang="en-GB" dirty="0"/>
              <a:t> </a:t>
            </a:r>
            <a:endParaRPr lang="pl-PL" dirty="0"/>
          </a:p>
          <a:p>
            <a:pPr marL="0" indent="0">
              <a:buNone/>
            </a:pPr>
            <a:r>
              <a:rPr lang="en-GB" dirty="0"/>
              <a:t> § 2. </a:t>
            </a:r>
            <a:r>
              <a:rPr lang="en-GB" b="1" dirty="0"/>
              <a:t>A creditor is in default if, without good cause, he either avoids accepting a performance offered or refuses to perform an act without which the performance cannot be made, or represents to the debtor that he will not accept the performance.</a:t>
            </a:r>
            <a:endParaRPr lang="pl-PL" dirty="0"/>
          </a:p>
          <a:p>
            <a:pPr marL="0" indent="0">
              <a:buNone/>
            </a:pPr>
            <a:endParaRPr lang="pl-PL" b="1" dirty="0"/>
          </a:p>
          <a:p>
            <a:pPr marL="0" indent="0">
              <a:buNone/>
            </a:pPr>
            <a:endParaRPr lang="pl-PL" dirty="0"/>
          </a:p>
        </p:txBody>
      </p:sp>
    </p:spTree>
    <p:extLst>
      <p:ext uri="{BB962C8B-B14F-4D97-AF65-F5344CB8AC3E}">
        <p14:creationId xmlns:p14="http://schemas.microsoft.com/office/powerpoint/2010/main" val="1725807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70000" lnSpcReduction="20000"/>
          </a:bodyPr>
          <a:lstStyle/>
          <a:p>
            <a:pPr marL="0" indent="0" algn="ctr">
              <a:buNone/>
            </a:pPr>
            <a:r>
              <a:rPr lang="en-GB" b="1" dirty="0"/>
              <a:t>REMEDY OF DAMAGE</a:t>
            </a:r>
            <a:endParaRPr lang="pl-PL" dirty="0"/>
          </a:p>
          <a:p>
            <a:pPr marL="0" indent="0">
              <a:buNone/>
            </a:pPr>
            <a:r>
              <a:rPr lang="en-GB" b="1" dirty="0"/>
              <a:t>Art. 637. Implied warranty for defects. </a:t>
            </a:r>
            <a:endParaRPr lang="pl-PL" dirty="0"/>
          </a:p>
          <a:p>
            <a:pPr marL="0" indent="0">
              <a:buNone/>
            </a:pPr>
            <a:r>
              <a:rPr lang="en-GB" dirty="0"/>
              <a:t> § 1. </a:t>
            </a:r>
            <a:r>
              <a:rPr lang="en-GB" b="1" dirty="0"/>
              <a:t>If a specific work has defects</a:t>
            </a:r>
            <a:r>
              <a:rPr lang="en-GB" dirty="0"/>
              <a:t>, the </a:t>
            </a:r>
            <a:r>
              <a:rPr lang="en-GB" dirty="0" err="1"/>
              <a:t>orderer</a:t>
            </a:r>
            <a:r>
              <a:rPr lang="en-GB" dirty="0"/>
              <a:t> may demand that </a:t>
            </a:r>
            <a:r>
              <a:rPr lang="en-GB" b="1" dirty="0"/>
              <a:t>they be removed by giving the person that accepted the order an additional period for this purpose with the stipulation that, after the period passes to no effect, he will not accept the rectification.</a:t>
            </a:r>
            <a:r>
              <a:rPr lang="en-GB" dirty="0"/>
              <a:t> The person that accepted the order may refuse to rectify the specific work if it entails excessive costs.</a:t>
            </a:r>
            <a:endParaRPr lang="pl-PL" dirty="0"/>
          </a:p>
          <a:p>
            <a:endParaRPr lang="pl-PL" dirty="0"/>
          </a:p>
          <a:p>
            <a:pPr marL="0" indent="0">
              <a:buNone/>
            </a:pPr>
            <a:r>
              <a:rPr lang="en-GB" dirty="0"/>
              <a:t> § 2. If the defects cannot be removed or if it follows from the circumstances that the person that accepted the order will not be able to remove them on time, the </a:t>
            </a:r>
            <a:r>
              <a:rPr lang="en-GB" dirty="0" err="1"/>
              <a:t>orderer</a:t>
            </a:r>
            <a:r>
              <a:rPr lang="en-GB" dirty="0"/>
              <a:t> may rescind the contract if the defects are major; </a:t>
            </a:r>
            <a:r>
              <a:rPr lang="en-GB" b="1" dirty="0"/>
              <a:t>if the defects are minor, the </a:t>
            </a:r>
            <a:r>
              <a:rPr lang="en-GB" b="1" dirty="0" err="1"/>
              <a:t>orderer</a:t>
            </a:r>
            <a:r>
              <a:rPr lang="en-GB" b="1" dirty="0"/>
              <a:t> may demand an appropriate reduction in the remuneration</a:t>
            </a:r>
            <a:r>
              <a:rPr lang="en-GB" dirty="0"/>
              <a:t>. The same applies where the person that accepted the order does not remove the defects during a period set by the </a:t>
            </a:r>
            <a:r>
              <a:rPr lang="en-GB" dirty="0" err="1"/>
              <a:t>orderer</a:t>
            </a:r>
            <a:r>
              <a:rPr lang="en-GB" dirty="0"/>
              <a:t>.</a:t>
            </a:r>
            <a:endParaRPr lang="pl-PL" dirty="0"/>
          </a:p>
          <a:p>
            <a:endParaRPr lang="pl-PL" dirty="0"/>
          </a:p>
          <a:p>
            <a:pPr marL="0" indent="0">
              <a:buNone/>
            </a:pPr>
            <a:r>
              <a:rPr lang="en-GB" b="1" dirty="0"/>
              <a:t>Art. 638. Reference. </a:t>
            </a:r>
            <a:r>
              <a:rPr lang="en-GB" dirty="0"/>
              <a:t>Unless the preceding articles provide otherwise, the provisions on implied warranty for defects in sales apply accordingly to implied warranty for defects in a specific work.</a:t>
            </a:r>
            <a:endParaRPr lang="pl-PL" dirty="0"/>
          </a:p>
          <a:p>
            <a:pPr marL="0" indent="0">
              <a:buNone/>
            </a:pPr>
            <a:endParaRPr lang="pl-PL" b="1" dirty="0"/>
          </a:p>
          <a:p>
            <a:pPr marL="0" indent="0">
              <a:buNone/>
            </a:pPr>
            <a:endParaRPr lang="pl-PL" dirty="0"/>
          </a:p>
        </p:txBody>
      </p:sp>
    </p:spTree>
    <p:extLst>
      <p:ext uri="{BB962C8B-B14F-4D97-AF65-F5344CB8AC3E}">
        <p14:creationId xmlns:p14="http://schemas.microsoft.com/office/powerpoint/2010/main" val="3024092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20000"/>
          </a:bodyPr>
          <a:lstStyle/>
          <a:p>
            <a:pPr marL="0" indent="0" algn="ctr">
              <a:buNone/>
            </a:pPr>
            <a:r>
              <a:rPr lang="en-GB" b="1" dirty="0"/>
              <a:t>REMEDY OF DAMAGE</a:t>
            </a:r>
            <a:endParaRPr lang="pl-PL" dirty="0"/>
          </a:p>
          <a:p>
            <a:pPr marL="0" indent="0">
              <a:buNone/>
            </a:pPr>
            <a:r>
              <a:rPr lang="en-GB" b="1" dirty="0"/>
              <a:t>15.4 FIDIC </a:t>
            </a:r>
            <a:endParaRPr lang="pl-PL" dirty="0"/>
          </a:p>
          <a:p>
            <a:pPr marL="0" indent="0">
              <a:buNone/>
            </a:pPr>
            <a:r>
              <a:rPr lang="en-GB" b="1" dirty="0"/>
              <a:t>After termination of the Contract</a:t>
            </a:r>
            <a:r>
              <a:rPr lang="en-GB" dirty="0"/>
              <a:t> under Sub-Clause 15.2 [Termination for Contractor’s Default</a:t>
            </a:r>
            <a:r>
              <a:rPr lang="en-GB" b="1" dirty="0"/>
              <a:t>], the Employer shall be entitled</a:t>
            </a:r>
            <a:r>
              <a:rPr lang="en-GB" dirty="0"/>
              <a:t> subject to Sub-Clause 20.2 [Claims For Payment and/or EOT] </a:t>
            </a:r>
            <a:r>
              <a:rPr lang="en-GB" b="1" dirty="0"/>
              <a:t>to payment by the Contractor of:</a:t>
            </a:r>
            <a:endParaRPr lang="pl-PL" dirty="0"/>
          </a:p>
          <a:p>
            <a:r>
              <a:rPr lang="en-GB" dirty="0"/>
              <a:t> (a) </a:t>
            </a:r>
            <a:r>
              <a:rPr lang="en-GB" b="1" dirty="0"/>
              <a:t>the additional costs of execution of the Works, and all other costs reasonably incurred by the Employer</a:t>
            </a:r>
            <a:r>
              <a:rPr lang="en-GB" dirty="0"/>
              <a:t> (including costs incurred in clearing, cleaning and reinstating the Site as described under Sub-Clause 11.11 [Clearance of Site]), after allowing for any sum due to the Contractor under Sub-Clause 15.3 [Valuation after Termination for Contractor’s Default];  </a:t>
            </a:r>
            <a:endParaRPr lang="pl-PL" dirty="0"/>
          </a:p>
          <a:p>
            <a:r>
              <a:rPr lang="en-GB" dirty="0"/>
              <a:t>(b) </a:t>
            </a:r>
            <a:r>
              <a:rPr lang="en-GB" b="1" dirty="0"/>
              <a:t>any losses and damages suffered by the Employer in completing the Works;</a:t>
            </a:r>
            <a:r>
              <a:rPr lang="en-GB" dirty="0"/>
              <a:t> and </a:t>
            </a:r>
            <a:endParaRPr lang="pl-PL" dirty="0"/>
          </a:p>
          <a:p>
            <a:endParaRPr lang="pl-PL" dirty="0"/>
          </a:p>
          <a:p>
            <a:pPr marL="0" indent="0">
              <a:buNone/>
            </a:pPr>
            <a:endParaRPr lang="pl-PL" b="1" dirty="0"/>
          </a:p>
          <a:p>
            <a:pPr marL="0" indent="0">
              <a:buNone/>
            </a:pPr>
            <a:endParaRPr lang="pl-PL" dirty="0"/>
          </a:p>
        </p:txBody>
      </p:sp>
    </p:spTree>
    <p:extLst>
      <p:ext uri="{BB962C8B-B14F-4D97-AF65-F5344CB8AC3E}">
        <p14:creationId xmlns:p14="http://schemas.microsoft.com/office/powerpoint/2010/main" val="4072461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normAutofit/>
          </a:bodyPr>
          <a:lstStyle/>
          <a:p>
            <a:pPr algn="ctr"/>
            <a:r>
              <a:rPr lang="en-GB" sz="3600" b="1" dirty="0"/>
              <a:t>REMEDY OF DAMAGE BY PAYING A SUM OF MONEY</a:t>
            </a:r>
            <a:endParaRPr lang="pl-PL" sz="3600"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lvl="0"/>
            <a:r>
              <a:rPr lang="en-GB" b="1" dirty="0"/>
              <a:t>Liquidated damages </a:t>
            </a:r>
            <a:endParaRPr lang="pl-PL" dirty="0"/>
          </a:p>
          <a:p>
            <a:pPr lvl="0"/>
            <a:r>
              <a:rPr lang="en-GB" b="1" dirty="0"/>
              <a:t>Interest for the period of delay</a:t>
            </a:r>
            <a:endParaRPr lang="pl-PL" dirty="0"/>
          </a:p>
          <a:p>
            <a:pPr marL="0" indent="0">
              <a:buNone/>
            </a:pPr>
            <a:endParaRPr lang="pl-PL" dirty="0"/>
          </a:p>
        </p:txBody>
      </p:sp>
    </p:spTree>
    <p:extLst>
      <p:ext uri="{BB962C8B-B14F-4D97-AF65-F5344CB8AC3E}">
        <p14:creationId xmlns:p14="http://schemas.microsoft.com/office/powerpoint/2010/main" val="1218335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buNone/>
            </a:pPr>
            <a:r>
              <a:rPr lang="en-GB" dirty="0"/>
              <a:t>The catalogue of entities which are liability includes: </a:t>
            </a:r>
            <a:endParaRPr lang="pl-PL" dirty="0"/>
          </a:p>
          <a:p>
            <a:pPr lvl="0"/>
            <a:r>
              <a:rPr lang="en-GB" dirty="0"/>
              <a:t>Investor </a:t>
            </a:r>
            <a:endParaRPr lang="pl-PL" dirty="0"/>
          </a:p>
          <a:p>
            <a:pPr lvl="0"/>
            <a:r>
              <a:rPr lang="en-GB" dirty="0"/>
              <a:t>Contractor </a:t>
            </a:r>
            <a:endParaRPr lang="pl-PL" dirty="0"/>
          </a:p>
          <a:p>
            <a:pPr marL="0" indent="0">
              <a:buNone/>
            </a:pPr>
            <a:endParaRPr lang="pl-PL" dirty="0"/>
          </a:p>
        </p:txBody>
      </p:sp>
    </p:spTree>
    <p:extLst>
      <p:ext uri="{BB962C8B-B14F-4D97-AF65-F5344CB8AC3E}">
        <p14:creationId xmlns:p14="http://schemas.microsoft.com/office/powerpoint/2010/main" val="3109710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normAutofit/>
          </a:bodyPr>
          <a:lstStyle/>
          <a:p>
            <a:pPr algn="ctr"/>
            <a:r>
              <a:rPr lang="en-GB" sz="3600" b="1" dirty="0"/>
              <a:t>REMEDY OF DAMAGE BY PAYING A SUM OF MONEY</a:t>
            </a:r>
            <a:endParaRPr lang="pl-PL" sz="3600"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a:bodyPr>
          <a:lstStyle/>
          <a:p>
            <a:pPr marL="0" indent="0">
              <a:buNone/>
            </a:pPr>
            <a:r>
              <a:rPr lang="en-GB" b="1" dirty="0"/>
              <a:t>Art. 483 CC</a:t>
            </a:r>
            <a:endParaRPr lang="pl-PL" dirty="0"/>
          </a:p>
          <a:p>
            <a:pPr marL="0" indent="0">
              <a:buNone/>
            </a:pPr>
            <a:r>
              <a:rPr lang="en-GB" b="1" dirty="0"/>
              <a:t>liquidated damages. </a:t>
            </a:r>
            <a:endParaRPr lang="pl-PL" dirty="0"/>
          </a:p>
          <a:p>
            <a:pPr marL="0" indent="0">
              <a:buNone/>
            </a:pPr>
            <a:r>
              <a:rPr lang="en-GB" dirty="0"/>
              <a:t> § 1. A contract may stipulate that </a:t>
            </a:r>
            <a:r>
              <a:rPr lang="en-GB" b="1" dirty="0"/>
              <a:t>damage arising from non-performance or improper performance of a non-monetary obligation will be remedied by a specific sum (liquidated damages) being paid.</a:t>
            </a:r>
            <a:endParaRPr lang="pl-PL" dirty="0"/>
          </a:p>
          <a:p>
            <a:endParaRPr lang="pl-PL" dirty="0"/>
          </a:p>
          <a:p>
            <a:pPr marL="0" indent="0">
              <a:buNone/>
            </a:pPr>
            <a:r>
              <a:rPr lang="en-GB" dirty="0"/>
              <a:t> § 2. A debtor cannot, without the creditor's consent, be released from the obligation by paying liquidated damages.</a:t>
            </a:r>
            <a:endParaRPr lang="pl-PL" dirty="0"/>
          </a:p>
          <a:p>
            <a:pPr marL="0" indent="0">
              <a:buNone/>
            </a:pPr>
            <a:endParaRPr lang="pl-PL" dirty="0"/>
          </a:p>
        </p:txBody>
      </p:sp>
    </p:spTree>
    <p:extLst>
      <p:ext uri="{BB962C8B-B14F-4D97-AF65-F5344CB8AC3E}">
        <p14:creationId xmlns:p14="http://schemas.microsoft.com/office/powerpoint/2010/main" val="1445672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normAutofit/>
          </a:bodyPr>
          <a:lstStyle/>
          <a:p>
            <a:pPr algn="ctr"/>
            <a:r>
              <a:rPr lang="en-GB" sz="3600" b="1" dirty="0"/>
              <a:t>REMEDY OF DAMAGE BY PAYING A SUM OF MONEY</a:t>
            </a:r>
            <a:endParaRPr lang="pl-PL" sz="3600"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10000"/>
          </a:bodyPr>
          <a:lstStyle/>
          <a:p>
            <a:pPr marL="0" indent="0">
              <a:buNone/>
            </a:pPr>
            <a:r>
              <a:rPr lang="en-GB" b="1" dirty="0"/>
              <a:t>Art. 484 CC</a:t>
            </a:r>
            <a:endParaRPr lang="pl-PL" dirty="0"/>
          </a:p>
          <a:p>
            <a:pPr marL="0" indent="0">
              <a:buNone/>
            </a:pPr>
            <a:r>
              <a:rPr lang="en-GB" b="1" dirty="0"/>
              <a:t>Amount. </a:t>
            </a:r>
            <a:endParaRPr lang="pl-PL" dirty="0"/>
          </a:p>
          <a:p>
            <a:pPr marL="0" indent="0">
              <a:buNone/>
            </a:pPr>
            <a:r>
              <a:rPr lang="en-GB" dirty="0"/>
              <a:t> § 1. In the event of non-performance or improper performance of an obligation, </a:t>
            </a:r>
            <a:r>
              <a:rPr lang="en-GB" b="1" dirty="0"/>
              <a:t>liquidated damages are due to the creditor in the stipulated amount regardless of the value of the damage suffered</a:t>
            </a:r>
            <a:r>
              <a:rPr lang="en-GB" dirty="0"/>
              <a:t>. A demand for compensation in excess of the stipulated liquidated damages is not admissible unless the parties have decided otherwise.</a:t>
            </a:r>
            <a:endParaRPr lang="pl-PL" dirty="0"/>
          </a:p>
          <a:p>
            <a:pPr marL="0" indent="0">
              <a:buNone/>
            </a:pPr>
            <a:r>
              <a:rPr lang="en-GB" dirty="0"/>
              <a:t> </a:t>
            </a:r>
            <a:endParaRPr lang="pl-PL" dirty="0"/>
          </a:p>
          <a:p>
            <a:pPr marL="0" indent="0">
              <a:buNone/>
            </a:pPr>
            <a:r>
              <a:rPr lang="en-GB" dirty="0"/>
              <a:t> § 2. If the greater part of the obligation has been performed, the debtor may demand that the liquidated damages be reduced; the same applies to the case where the liquidated damages are grossly overstated.</a:t>
            </a:r>
            <a:endParaRPr lang="pl-PL" dirty="0"/>
          </a:p>
          <a:p>
            <a:pPr marL="0" indent="0">
              <a:buNone/>
            </a:pPr>
            <a:endParaRPr lang="pl-PL" dirty="0"/>
          </a:p>
        </p:txBody>
      </p:sp>
    </p:spTree>
    <p:extLst>
      <p:ext uri="{BB962C8B-B14F-4D97-AF65-F5344CB8AC3E}">
        <p14:creationId xmlns:p14="http://schemas.microsoft.com/office/powerpoint/2010/main" val="1845564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normAutofit/>
          </a:bodyPr>
          <a:lstStyle/>
          <a:p>
            <a:pPr algn="ctr"/>
            <a:r>
              <a:rPr lang="en-GB" sz="3600" b="1" dirty="0"/>
              <a:t>REMEDY OF DAMAGE BY PAYING A SUM OF MONEY</a:t>
            </a:r>
            <a:endParaRPr lang="pl-PL" sz="3600"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20000"/>
          </a:bodyPr>
          <a:lstStyle/>
          <a:p>
            <a:pPr marL="0" indent="0">
              <a:buNone/>
            </a:pPr>
            <a:r>
              <a:rPr lang="en-GB" b="1" dirty="0"/>
              <a:t>8.8 FIDIC</a:t>
            </a:r>
            <a:endParaRPr lang="pl-PL" dirty="0"/>
          </a:p>
          <a:p>
            <a:pPr marL="0" indent="0">
              <a:buNone/>
            </a:pPr>
            <a:r>
              <a:rPr lang="en-GB" b="1" dirty="0"/>
              <a:t>Delay Damages  </a:t>
            </a:r>
            <a:endParaRPr lang="pl-PL" dirty="0"/>
          </a:p>
          <a:p>
            <a:r>
              <a:rPr lang="en-GB" b="1" dirty="0"/>
              <a:t>If the Contractor fails to comply</a:t>
            </a:r>
            <a:r>
              <a:rPr lang="en-GB" dirty="0"/>
              <a:t> with Sub-Clause 8.2 [Time for Completion], </a:t>
            </a:r>
            <a:r>
              <a:rPr lang="en-GB" b="1" dirty="0"/>
              <a:t>the Employer shall be entitled subject </a:t>
            </a:r>
            <a:r>
              <a:rPr lang="en-GB" dirty="0"/>
              <a:t>to Sub-Clause 20.2 [Claims For Payment and/or EOT] </a:t>
            </a:r>
            <a:r>
              <a:rPr lang="en-GB" b="1" dirty="0"/>
              <a:t>to payment of Delay Damages by the Contractor for this default. </a:t>
            </a:r>
            <a:endParaRPr lang="pl-PL" dirty="0"/>
          </a:p>
          <a:p>
            <a:r>
              <a:rPr lang="en-GB" b="1" dirty="0"/>
              <a:t>Delay Damages shall be the amount stated in the Contract Data, which shall be paid for every day which shall elapse between</a:t>
            </a:r>
            <a:r>
              <a:rPr lang="en-GB" dirty="0"/>
              <a:t> </a:t>
            </a:r>
            <a:r>
              <a:rPr lang="en-GB" b="1" dirty="0"/>
              <a:t>the relevant Time for Completion and the relevant Date of Completion of the Works or Section. </a:t>
            </a:r>
            <a:endParaRPr lang="pl-PL" dirty="0"/>
          </a:p>
          <a:p>
            <a:r>
              <a:rPr lang="en-GB" dirty="0"/>
              <a:t>The total amount due under this Sub-Clause shall not exceed the maximum amount of Delay Damages (if any) stated in the Contract Data. </a:t>
            </a:r>
            <a:endParaRPr lang="pl-PL" dirty="0"/>
          </a:p>
          <a:p>
            <a:pPr marL="0" indent="0">
              <a:buNone/>
            </a:pPr>
            <a:endParaRPr lang="pl-PL" dirty="0"/>
          </a:p>
        </p:txBody>
      </p:sp>
    </p:spTree>
    <p:extLst>
      <p:ext uri="{BB962C8B-B14F-4D97-AF65-F5344CB8AC3E}">
        <p14:creationId xmlns:p14="http://schemas.microsoft.com/office/powerpoint/2010/main" val="2485650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normAutofit/>
          </a:bodyPr>
          <a:lstStyle/>
          <a:p>
            <a:pPr algn="ctr"/>
            <a:r>
              <a:rPr lang="en-GB" sz="3600" b="1" dirty="0"/>
              <a:t>REMEDY OF DAMAGE BY PAYING A SUM OF MONEY</a:t>
            </a:r>
            <a:endParaRPr lang="pl-PL" sz="3600"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20000"/>
          </a:bodyPr>
          <a:lstStyle/>
          <a:p>
            <a:pPr marL="0" indent="0">
              <a:buNone/>
            </a:pPr>
            <a:r>
              <a:rPr lang="en-GB" b="1" dirty="0"/>
              <a:t>8.8 FIDIC</a:t>
            </a:r>
            <a:endParaRPr lang="pl-PL" dirty="0"/>
          </a:p>
          <a:p>
            <a:r>
              <a:rPr lang="en-GB" b="1" dirty="0"/>
              <a:t>These Delay Damages shall be the only damages due from the Contractor for the Contractor’s failure to comply with</a:t>
            </a:r>
            <a:r>
              <a:rPr lang="en-GB" dirty="0"/>
              <a:t> Sub-Clause 8.2 [</a:t>
            </a:r>
            <a:r>
              <a:rPr lang="en-GB" b="1" dirty="0"/>
              <a:t>Time for Completion</a:t>
            </a:r>
            <a:r>
              <a:rPr lang="en-GB" dirty="0"/>
              <a:t>], </a:t>
            </a:r>
            <a:r>
              <a:rPr lang="en-GB" b="1" dirty="0"/>
              <a:t>other than in the event of termination</a:t>
            </a:r>
            <a:r>
              <a:rPr lang="en-GB" dirty="0"/>
              <a:t> under Sub-Clause 15.2 [Termination for Contractor’s Default] </a:t>
            </a:r>
            <a:r>
              <a:rPr lang="en-GB" b="1" dirty="0"/>
              <a:t>before completion of the Works.</a:t>
            </a:r>
            <a:r>
              <a:rPr lang="en-GB" dirty="0"/>
              <a:t> </a:t>
            </a:r>
            <a:endParaRPr lang="pl-PL" dirty="0"/>
          </a:p>
          <a:p>
            <a:r>
              <a:rPr lang="en-GB" b="1" dirty="0"/>
              <a:t>These Delay Damages shall not relieve the Contractor from the obligation to complete the Works, or from any other duties, obligations or responsibilities which the Contractor may have under or in connection with the Contract.</a:t>
            </a:r>
            <a:endParaRPr lang="pl-PL" dirty="0"/>
          </a:p>
          <a:p>
            <a:r>
              <a:rPr lang="en-GB" dirty="0"/>
              <a:t>  This Sub-Clause shall </a:t>
            </a:r>
            <a:r>
              <a:rPr lang="en-GB" b="1" dirty="0"/>
              <a:t>not limit the Contractor’s liability for Delay Damages in any case of fraud, gross negligence, deliberate default or reckless misconduct by the Contractor.</a:t>
            </a:r>
            <a:endParaRPr lang="pl-PL" dirty="0"/>
          </a:p>
          <a:p>
            <a:pPr marL="0" indent="0">
              <a:buNone/>
            </a:pPr>
            <a:endParaRPr lang="pl-PL" dirty="0"/>
          </a:p>
        </p:txBody>
      </p:sp>
    </p:spTree>
    <p:extLst>
      <p:ext uri="{BB962C8B-B14F-4D97-AF65-F5344CB8AC3E}">
        <p14:creationId xmlns:p14="http://schemas.microsoft.com/office/powerpoint/2010/main" val="301697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normAutofit/>
          </a:bodyPr>
          <a:lstStyle/>
          <a:p>
            <a:pPr algn="ctr"/>
            <a:r>
              <a:rPr lang="en-GB" sz="3600" b="1" dirty="0"/>
              <a:t>REMEDY OF DAMAGE BY PAYING A SUM OF MONEY</a:t>
            </a:r>
            <a:endParaRPr lang="pl-PL" sz="3600"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10000"/>
          </a:bodyPr>
          <a:lstStyle/>
          <a:p>
            <a:pPr marL="0" indent="0">
              <a:buNone/>
            </a:pPr>
            <a:r>
              <a:rPr lang="en-GB" b="1" dirty="0"/>
              <a:t>15.4 FIDIC </a:t>
            </a:r>
            <a:endParaRPr lang="pl-PL" dirty="0"/>
          </a:p>
          <a:p>
            <a:r>
              <a:rPr lang="en-GB" b="1" dirty="0"/>
              <a:t>After termination of the Contract</a:t>
            </a:r>
            <a:r>
              <a:rPr lang="en-GB" dirty="0"/>
              <a:t> under Sub-Clause 15.2 [Termination for Contractor’s Default], the Employer shall be entitled subject to Sub-Clause 20.2 [Claims For Payment and/or EOT] </a:t>
            </a:r>
            <a:r>
              <a:rPr lang="en-GB" b="1" dirty="0"/>
              <a:t>to payment by the Contractor of:</a:t>
            </a:r>
            <a:endParaRPr lang="pl-PL" dirty="0"/>
          </a:p>
          <a:p>
            <a:pPr marL="0" indent="0">
              <a:buNone/>
            </a:pPr>
            <a:r>
              <a:rPr lang="en-GB" dirty="0"/>
              <a:t> </a:t>
            </a:r>
            <a:endParaRPr lang="pl-PL" dirty="0"/>
          </a:p>
          <a:p>
            <a:r>
              <a:rPr lang="en-GB" dirty="0"/>
              <a:t> (c) </a:t>
            </a:r>
            <a:r>
              <a:rPr lang="en-GB" b="1" dirty="0"/>
              <a:t>Delay Damages, if the Works or a Section have not been taken over</a:t>
            </a:r>
            <a:r>
              <a:rPr lang="en-GB" dirty="0"/>
              <a:t> under Sub-Clause 10.1 [Taking Over the Works and Sections] </a:t>
            </a:r>
            <a:r>
              <a:rPr lang="en-GB" b="1" dirty="0"/>
              <a:t>and if the date of termination under Sub-Clause 15.2 [Termination for Contractor’s Default] occurs after the date corresponding to the Time for Completion of the Works or Section (as the case may be). Such Delay Damages shall be paid for every day that has elapsed between these two dates.</a:t>
            </a:r>
            <a:endParaRPr lang="pl-PL" dirty="0"/>
          </a:p>
          <a:p>
            <a:pPr marL="0" indent="0">
              <a:buNone/>
            </a:pPr>
            <a:endParaRPr lang="pl-PL" dirty="0"/>
          </a:p>
        </p:txBody>
      </p:sp>
    </p:spTree>
    <p:extLst>
      <p:ext uri="{BB962C8B-B14F-4D97-AF65-F5344CB8AC3E}">
        <p14:creationId xmlns:p14="http://schemas.microsoft.com/office/powerpoint/2010/main" val="1207413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normAutofit/>
          </a:bodyPr>
          <a:lstStyle/>
          <a:p>
            <a:pPr algn="ctr"/>
            <a:r>
              <a:rPr lang="en-GB" sz="3600" b="1" dirty="0"/>
              <a:t>REMEDY OF DAMAGE BY PAYING A SUM OF MONEY</a:t>
            </a:r>
            <a:endParaRPr lang="pl-PL" sz="3600"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a:xfrm>
            <a:off x="838200" y="1491049"/>
            <a:ext cx="10515600" cy="5469923"/>
          </a:xfrm>
        </p:spPr>
        <p:txBody>
          <a:bodyPr>
            <a:normAutofit fontScale="70000" lnSpcReduction="20000"/>
          </a:bodyPr>
          <a:lstStyle/>
          <a:p>
            <a:pPr marL="0" indent="0" algn="ctr">
              <a:buNone/>
            </a:pPr>
            <a:r>
              <a:rPr lang="en-GB" sz="3800" b="1" dirty="0"/>
              <a:t>Interest for the period of delay</a:t>
            </a:r>
            <a:endParaRPr lang="pl-PL" sz="3800" dirty="0"/>
          </a:p>
          <a:p>
            <a:endParaRPr lang="pl-PL" dirty="0"/>
          </a:p>
          <a:p>
            <a:pPr marL="0" indent="0">
              <a:buNone/>
            </a:pPr>
            <a:r>
              <a:rPr lang="en-GB" b="1" dirty="0"/>
              <a:t>Art. 481 CC</a:t>
            </a:r>
            <a:endParaRPr lang="pl-PL" dirty="0"/>
          </a:p>
          <a:p>
            <a:pPr marL="0" indent="0">
              <a:buNone/>
            </a:pPr>
            <a:r>
              <a:rPr lang="en-GB" b="1" dirty="0"/>
              <a:t>Delayed monetary performances. </a:t>
            </a:r>
            <a:endParaRPr lang="pl-PL" dirty="0"/>
          </a:p>
          <a:p>
            <a:pPr marL="0" indent="0">
              <a:buNone/>
            </a:pPr>
            <a:r>
              <a:rPr lang="en-GB" dirty="0"/>
              <a:t> § 1. If a debtor is late with a monetary performance, </a:t>
            </a:r>
            <a:r>
              <a:rPr lang="en-GB" b="1" dirty="0"/>
              <a:t>the creditor may demand interest for the period of delay</a:t>
            </a:r>
            <a:r>
              <a:rPr lang="en-GB" dirty="0"/>
              <a:t> even if he has not suffered any damage and </a:t>
            </a:r>
            <a:r>
              <a:rPr lang="en-GB" b="1" dirty="0"/>
              <a:t>even if the delay was due to circumstances for which the debtor is not liable.</a:t>
            </a:r>
            <a:endParaRPr lang="pl-PL" dirty="0"/>
          </a:p>
          <a:p>
            <a:pPr marL="0" indent="0">
              <a:buNone/>
            </a:pPr>
            <a:r>
              <a:rPr lang="en-GB" dirty="0"/>
              <a:t>  § 2</a:t>
            </a:r>
            <a:r>
              <a:rPr lang="en-GB" b="1" dirty="0"/>
              <a:t>. If the interest rate for delay is not fixed in advance, statutory interest is due.</a:t>
            </a:r>
            <a:r>
              <a:rPr lang="en-GB" dirty="0"/>
              <a:t> However, if the claim bears interest at a rate higher than the statutory rate, the creditor may demand interest for the delay at the higher rate.</a:t>
            </a:r>
            <a:endParaRPr lang="pl-PL" dirty="0"/>
          </a:p>
          <a:p>
            <a:pPr marL="0" indent="0">
              <a:buNone/>
            </a:pPr>
            <a:r>
              <a:rPr lang="en-GB" b="1" dirty="0"/>
              <a:t> § 3. If the debtor is in default, the creditor may also demand that the damage be remedied on general terms.</a:t>
            </a:r>
            <a:endParaRPr lang="pl-PL" dirty="0"/>
          </a:p>
          <a:p>
            <a:pPr marL="0" indent="0">
              <a:buNone/>
            </a:pPr>
            <a:r>
              <a:rPr lang="en-GB" dirty="0"/>
              <a:t> </a:t>
            </a:r>
            <a:endParaRPr lang="pl-PL" dirty="0"/>
          </a:p>
          <a:p>
            <a:pPr marL="0" indent="0">
              <a:buNone/>
            </a:pPr>
            <a:r>
              <a:rPr lang="en-GB" b="1" dirty="0"/>
              <a:t>Art. 482 CC</a:t>
            </a:r>
            <a:endParaRPr lang="pl-PL" dirty="0"/>
          </a:p>
          <a:p>
            <a:pPr marL="0" indent="0">
              <a:buNone/>
            </a:pPr>
            <a:r>
              <a:rPr lang="en-GB" b="1" dirty="0"/>
              <a:t>Interest on overdue interest. </a:t>
            </a:r>
            <a:endParaRPr lang="pl-PL" dirty="0"/>
          </a:p>
          <a:p>
            <a:pPr marL="0" indent="0">
              <a:buNone/>
            </a:pPr>
            <a:r>
              <a:rPr lang="en-GB" dirty="0"/>
              <a:t>§ 1. Interest for delay may be demanded on overdue interest only from the moment a court action is brought for the interest unless, after the arrears arose, the parties agreed to add the overdue interest to the principal debt.</a:t>
            </a:r>
            <a:endParaRPr lang="pl-PL" dirty="0"/>
          </a:p>
          <a:p>
            <a:pPr marL="0" indent="0">
              <a:buNone/>
            </a:pPr>
            <a:endParaRPr lang="pl-PL" dirty="0"/>
          </a:p>
        </p:txBody>
      </p:sp>
    </p:spTree>
    <p:extLst>
      <p:ext uri="{BB962C8B-B14F-4D97-AF65-F5344CB8AC3E}">
        <p14:creationId xmlns:p14="http://schemas.microsoft.com/office/powerpoint/2010/main" val="3933552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D0719E-02EB-4627-BEFB-654A15BC7E94}"/>
              </a:ext>
            </a:extLst>
          </p:cNvPr>
          <p:cNvSpPr>
            <a:spLocks noGrp="1"/>
          </p:cNvSpPr>
          <p:nvPr>
            <p:ph type="ctrTitle"/>
          </p:nvPr>
        </p:nvSpPr>
        <p:spPr/>
        <p:txBody>
          <a:bodyPr>
            <a:normAutofit/>
          </a:bodyPr>
          <a:lstStyle/>
          <a:p>
            <a:r>
              <a:rPr lang="en-GB" b="1" dirty="0"/>
              <a:t>LIMITATIONS OF CLAIMS OF REMEDY OF DAMAGE</a:t>
            </a:r>
            <a:endParaRPr lang="pl-PL" dirty="0"/>
          </a:p>
        </p:txBody>
      </p:sp>
      <p:sp>
        <p:nvSpPr>
          <p:cNvPr id="3" name="Podtytuł 2">
            <a:extLst>
              <a:ext uri="{FF2B5EF4-FFF2-40B4-BE49-F238E27FC236}">
                <a16:creationId xmlns:a16="http://schemas.microsoft.com/office/drawing/2014/main" id="{AAAF4B9E-F2AA-4110-84F1-E1A213338E74}"/>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5200215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normAutofit/>
          </a:bodyPr>
          <a:lstStyle/>
          <a:p>
            <a:pPr algn="ctr"/>
            <a:r>
              <a:rPr lang="en-GB" sz="3600" b="1" dirty="0"/>
              <a:t>REMEDY OF DAMAGE BY PAYING A SUM OF MONEY</a:t>
            </a:r>
            <a:endParaRPr lang="pl-PL" sz="3600"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a:bodyPr>
          <a:lstStyle/>
          <a:p>
            <a:pPr marL="0" indent="0" algn="ctr">
              <a:buNone/>
            </a:pPr>
            <a:r>
              <a:rPr lang="en-GB" b="1" dirty="0"/>
              <a:t>LIMITATIONS OF CLAIMS OF REMEDY OF DAMAGE</a:t>
            </a:r>
            <a:endParaRPr lang="pl-PL" dirty="0"/>
          </a:p>
          <a:p>
            <a:endParaRPr lang="pl-PL" b="1" dirty="0"/>
          </a:p>
          <a:p>
            <a:pPr marL="0" indent="0">
              <a:buNone/>
            </a:pPr>
            <a:r>
              <a:rPr lang="en-GB" b="1" dirty="0"/>
              <a:t>Art. 117 CC</a:t>
            </a:r>
            <a:endParaRPr lang="pl-PL" dirty="0"/>
          </a:p>
          <a:p>
            <a:pPr marL="0" indent="0">
              <a:buNone/>
            </a:pPr>
            <a:r>
              <a:rPr lang="en-GB" dirty="0"/>
              <a:t> § 1. Subject to the exceptions provided for in the law, </a:t>
            </a:r>
            <a:r>
              <a:rPr lang="en-GB" b="1" dirty="0"/>
              <a:t>property claims become barred by the statute of limitations.</a:t>
            </a:r>
            <a:endParaRPr lang="pl-PL" dirty="0"/>
          </a:p>
          <a:p>
            <a:pPr marL="0" indent="0">
              <a:buNone/>
            </a:pPr>
            <a:r>
              <a:rPr lang="en-GB" dirty="0"/>
              <a:t> </a:t>
            </a:r>
            <a:endParaRPr lang="pl-PL" dirty="0"/>
          </a:p>
          <a:p>
            <a:pPr marL="0" indent="0">
              <a:buNone/>
            </a:pPr>
            <a:r>
              <a:rPr lang="en-GB" dirty="0"/>
              <a:t> § 2. After the limitations period has run, the person against whom a claim is made may avoid satisfying it unless </a:t>
            </a:r>
            <a:r>
              <a:rPr lang="en-GB" b="1" dirty="0"/>
              <a:t>he waives his right to use the statute of limitations as a </a:t>
            </a:r>
            <a:r>
              <a:rPr lang="en-GB" b="1" dirty="0" err="1"/>
              <a:t>defense</a:t>
            </a:r>
            <a:r>
              <a:rPr lang="en-GB" b="1" dirty="0"/>
              <a:t>.</a:t>
            </a:r>
            <a:r>
              <a:rPr lang="en-GB" dirty="0"/>
              <a:t> Waiving the right to use the statute of limitations as a </a:t>
            </a:r>
            <a:r>
              <a:rPr lang="en-GB" dirty="0" err="1"/>
              <a:t>defense</a:t>
            </a:r>
            <a:r>
              <a:rPr lang="en-GB" dirty="0"/>
              <a:t> before the limitations period has run is, however, invalid.</a:t>
            </a:r>
            <a:endParaRPr lang="pl-PL" dirty="0"/>
          </a:p>
          <a:p>
            <a:pPr marL="0" indent="0">
              <a:buNone/>
            </a:pPr>
            <a:endParaRPr lang="pl-PL" dirty="0"/>
          </a:p>
        </p:txBody>
      </p:sp>
    </p:spTree>
    <p:extLst>
      <p:ext uri="{BB962C8B-B14F-4D97-AF65-F5344CB8AC3E}">
        <p14:creationId xmlns:p14="http://schemas.microsoft.com/office/powerpoint/2010/main" val="4299168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normAutofit/>
          </a:bodyPr>
          <a:lstStyle/>
          <a:p>
            <a:pPr algn="ctr"/>
            <a:r>
              <a:rPr lang="en-GB" sz="3600" b="1" dirty="0"/>
              <a:t>REMEDY OF DAMAGE BY PAYING A SUM OF MONEY</a:t>
            </a:r>
            <a:endParaRPr lang="pl-PL" sz="3600"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10000"/>
          </a:bodyPr>
          <a:lstStyle/>
          <a:p>
            <a:pPr marL="0" indent="0" algn="ctr">
              <a:buNone/>
            </a:pPr>
            <a:r>
              <a:rPr lang="en-GB" b="1" dirty="0"/>
              <a:t>LIMITATIONS OF CLAIMS OF REMEDY OF DAMAGE</a:t>
            </a:r>
            <a:endParaRPr lang="pl-PL" dirty="0"/>
          </a:p>
          <a:p>
            <a:endParaRPr lang="pl-PL" b="1" dirty="0"/>
          </a:p>
          <a:p>
            <a:pPr marL="0" indent="0">
              <a:buNone/>
            </a:pPr>
            <a:r>
              <a:rPr lang="pl-PL" dirty="0"/>
              <a:t> </a:t>
            </a:r>
            <a:r>
              <a:rPr lang="en-GB" b="1" dirty="0"/>
              <a:t>Art. 118 CC</a:t>
            </a:r>
            <a:endParaRPr lang="pl-PL" dirty="0"/>
          </a:p>
          <a:p>
            <a:pPr marL="0" indent="0">
              <a:buNone/>
            </a:pPr>
            <a:r>
              <a:rPr lang="en-GB" b="1" dirty="0"/>
              <a:t>Periods</a:t>
            </a:r>
            <a:endParaRPr lang="pl-PL" dirty="0"/>
          </a:p>
          <a:p>
            <a:pPr marL="0" indent="0">
              <a:buNone/>
            </a:pPr>
            <a:r>
              <a:rPr lang="en-GB" b="1" dirty="0"/>
              <a:t> </a:t>
            </a:r>
            <a:r>
              <a:rPr lang="en-GB" dirty="0"/>
              <a:t>Unless a specific regulation provides otherwise, </a:t>
            </a:r>
            <a:r>
              <a:rPr lang="en-GB" b="1" dirty="0"/>
              <a:t>the limitations period is six</a:t>
            </a:r>
            <a:r>
              <a:rPr lang="en-GB" dirty="0"/>
              <a:t> and </a:t>
            </a:r>
            <a:r>
              <a:rPr lang="en-GB" b="1" dirty="0"/>
              <a:t>for claims concerning periodical performances and claims connected with conducting business activity - two years.</a:t>
            </a:r>
            <a:endParaRPr lang="pl-PL" dirty="0"/>
          </a:p>
          <a:p>
            <a:pPr marL="0" indent="0">
              <a:buNone/>
            </a:pPr>
            <a:r>
              <a:rPr lang="en-GB" dirty="0"/>
              <a:t>  </a:t>
            </a:r>
            <a:endParaRPr lang="pl-PL" dirty="0"/>
          </a:p>
          <a:p>
            <a:pPr marL="0" indent="0">
              <a:buNone/>
            </a:pPr>
            <a:r>
              <a:rPr lang="en-GB" b="1" dirty="0"/>
              <a:t>Art. 119 CC </a:t>
            </a:r>
            <a:endParaRPr lang="pl-PL" dirty="0"/>
          </a:p>
          <a:p>
            <a:pPr marL="0" indent="0">
              <a:buNone/>
            </a:pPr>
            <a:r>
              <a:rPr lang="en-GB" b="1" dirty="0"/>
              <a:t>Limitations periods cannot be shortened or extended by a legal act.</a:t>
            </a:r>
            <a:endParaRPr lang="pl-PL" dirty="0"/>
          </a:p>
          <a:p>
            <a:pPr marL="0" indent="0">
              <a:buNone/>
            </a:pPr>
            <a:endParaRPr lang="pl-PL" dirty="0"/>
          </a:p>
        </p:txBody>
      </p:sp>
    </p:spTree>
    <p:extLst>
      <p:ext uri="{BB962C8B-B14F-4D97-AF65-F5344CB8AC3E}">
        <p14:creationId xmlns:p14="http://schemas.microsoft.com/office/powerpoint/2010/main" val="3317762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DBD715-4F6E-4125-8828-080B12012944}"/>
              </a:ext>
            </a:extLst>
          </p:cNvPr>
          <p:cNvSpPr>
            <a:spLocks noGrp="1"/>
          </p:cNvSpPr>
          <p:nvPr>
            <p:ph type="ctrTitle"/>
          </p:nvPr>
        </p:nvSpPr>
        <p:spPr/>
        <p:txBody>
          <a:bodyPr/>
          <a:lstStyle/>
          <a:p>
            <a:r>
              <a:rPr lang="en-GB" b="1" dirty="0"/>
              <a:t>joint and several liability</a:t>
            </a:r>
            <a:endParaRPr lang="pl-PL" dirty="0"/>
          </a:p>
        </p:txBody>
      </p:sp>
      <p:sp>
        <p:nvSpPr>
          <p:cNvPr id="3" name="Podtytuł 2">
            <a:extLst>
              <a:ext uri="{FF2B5EF4-FFF2-40B4-BE49-F238E27FC236}">
                <a16:creationId xmlns:a16="http://schemas.microsoft.com/office/drawing/2014/main" id="{B38D5506-3AF2-4B13-AA25-07B4006E5107}"/>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420825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lgn="ctr">
              <a:buNone/>
            </a:pPr>
            <a:r>
              <a:rPr lang="en-GB" b="1" dirty="0"/>
              <a:t>LIABILITY OF INVERSTOR </a:t>
            </a:r>
            <a:endParaRPr lang="pl-PL" dirty="0"/>
          </a:p>
          <a:p>
            <a:endParaRPr lang="pl-PL" dirty="0"/>
          </a:p>
          <a:p>
            <a:pPr marL="0" indent="0">
              <a:buNone/>
            </a:pPr>
            <a:r>
              <a:rPr lang="en-GB" b="1" dirty="0"/>
              <a:t>Art. 647 CC</a:t>
            </a:r>
            <a:endParaRPr lang="pl-PL" dirty="0"/>
          </a:p>
          <a:p>
            <a:pPr marL="0" indent="0">
              <a:buNone/>
            </a:pPr>
            <a:r>
              <a:rPr lang="en-GB" b="1" dirty="0"/>
              <a:t> </a:t>
            </a:r>
            <a:r>
              <a:rPr lang="en-GB" dirty="0"/>
              <a:t>By a construction works contract, the contractor commits to hand over the facility provided for in the contract performed in accordance with the design and technical know-how, and </a:t>
            </a:r>
            <a:r>
              <a:rPr lang="en-GB" b="1" dirty="0"/>
              <a:t>the investor commits to carry out the actions required by the relevant regulations to prepare the works, especially to hand over the construction site and to deliver the design and to accept the facility and pay the agreed remuneration</a:t>
            </a:r>
            <a:r>
              <a:rPr lang="en-GB" dirty="0"/>
              <a:t>.</a:t>
            </a:r>
            <a:endParaRPr lang="pl-PL" dirty="0"/>
          </a:p>
          <a:p>
            <a:pPr marL="0" indent="0">
              <a:buNone/>
            </a:pPr>
            <a:endParaRPr lang="pl-PL" dirty="0"/>
          </a:p>
        </p:txBody>
      </p:sp>
    </p:spTree>
    <p:extLst>
      <p:ext uri="{BB962C8B-B14F-4D97-AF65-F5344CB8AC3E}">
        <p14:creationId xmlns:p14="http://schemas.microsoft.com/office/powerpoint/2010/main" val="2119364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en-GB" b="1" dirty="0"/>
              <a:t>joint and several liability</a:t>
            </a:r>
            <a:endParaRPr lang="pl-PL"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buNone/>
            </a:pPr>
            <a:r>
              <a:rPr lang="en-GB" b="1" dirty="0"/>
              <a:t>Types of joint and several liability</a:t>
            </a:r>
            <a:endParaRPr lang="pl-PL" b="1" dirty="0"/>
          </a:p>
          <a:p>
            <a:pPr marL="0" indent="0">
              <a:buNone/>
            </a:pPr>
            <a:r>
              <a:rPr lang="en-GB" dirty="0"/>
              <a:t>A. The basic type of joint and several liability </a:t>
            </a:r>
            <a:endParaRPr lang="pl-PL" dirty="0"/>
          </a:p>
          <a:p>
            <a:pPr marL="0" indent="0">
              <a:buNone/>
            </a:pPr>
            <a:r>
              <a:rPr lang="en-GB" dirty="0"/>
              <a:t>B. </a:t>
            </a:r>
            <a:r>
              <a:rPr lang="en-GB" i="1" dirty="0"/>
              <a:t>In solidum </a:t>
            </a:r>
            <a:r>
              <a:rPr lang="en-GB" dirty="0"/>
              <a:t>liability </a:t>
            </a:r>
            <a:endParaRPr lang="pl-PL" dirty="0"/>
          </a:p>
          <a:p>
            <a:pPr marL="0" indent="0">
              <a:buNone/>
            </a:pPr>
            <a:endParaRPr lang="pl-PL" dirty="0"/>
          </a:p>
        </p:txBody>
      </p:sp>
    </p:spTree>
    <p:extLst>
      <p:ext uri="{BB962C8B-B14F-4D97-AF65-F5344CB8AC3E}">
        <p14:creationId xmlns:p14="http://schemas.microsoft.com/office/powerpoint/2010/main" val="1308637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en-GB" b="1" dirty="0"/>
              <a:t>joint and several liability</a:t>
            </a:r>
            <a:endParaRPr lang="pl-PL"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a:xfrm>
            <a:off x="582827" y="1932717"/>
            <a:ext cx="10515600" cy="4748170"/>
          </a:xfrm>
        </p:spPr>
        <p:txBody>
          <a:bodyPr>
            <a:normAutofit fontScale="55000" lnSpcReduction="20000"/>
          </a:bodyPr>
          <a:lstStyle/>
          <a:p>
            <a:pPr marL="0" indent="0" algn="ctr">
              <a:buNone/>
            </a:pPr>
            <a:r>
              <a:rPr lang="en-GB" sz="4400" b="1" dirty="0"/>
              <a:t>The basic type of joint and several liability</a:t>
            </a:r>
            <a:endParaRPr lang="pl-PL" sz="4400" dirty="0"/>
          </a:p>
          <a:p>
            <a:endParaRPr lang="pl-PL" b="1" dirty="0"/>
          </a:p>
          <a:p>
            <a:pPr marL="0" indent="0">
              <a:buNone/>
            </a:pPr>
            <a:r>
              <a:rPr lang="en-GB" b="1" dirty="0"/>
              <a:t>CONSORTIUM</a:t>
            </a:r>
            <a:endParaRPr lang="pl-PL" b="1" dirty="0"/>
          </a:p>
          <a:p>
            <a:pPr marL="0" indent="0">
              <a:buNone/>
            </a:pPr>
            <a:r>
              <a:rPr lang="en-GB" dirty="0"/>
              <a:t>Ar.  58 PPL</a:t>
            </a:r>
            <a:endParaRPr lang="pl-PL" dirty="0"/>
          </a:p>
          <a:p>
            <a:pPr marL="0" indent="0">
              <a:buNone/>
            </a:pPr>
            <a:r>
              <a:rPr lang="en-GB" dirty="0"/>
              <a:t>1</a:t>
            </a:r>
            <a:r>
              <a:rPr lang="en-GB" b="1" dirty="0"/>
              <a:t>. Economic operators</a:t>
            </a:r>
            <a:r>
              <a:rPr lang="en-GB" dirty="0"/>
              <a:t> may </a:t>
            </a:r>
            <a:r>
              <a:rPr lang="en-GB" b="1" dirty="0"/>
              <a:t>compete for a contract jointly. </a:t>
            </a:r>
            <a:endParaRPr lang="pl-PL" dirty="0"/>
          </a:p>
          <a:p>
            <a:pPr marL="0" indent="0">
              <a:buNone/>
            </a:pPr>
            <a:r>
              <a:rPr lang="en-GB" dirty="0"/>
              <a:t>2. In the case referred to in para. 1, economic operators shall appoint </a:t>
            </a:r>
            <a:r>
              <a:rPr lang="en-GB" b="1" dirty="0"/>
              <a:t>a plenipotentiary to represent them in the procurement procedure or to represent in the procedure and to conclude a public contract. </a:t>
            </a:r>
            <a:endParaRPr lang="pl-PL" dirty="0"/>
          </a:p>
          <a:p>
            <a:pPr marL="0" indent="0">
              <a:buNone/>
            </a:pPr>
            <a:r>
              <a:rPr lang="en-GB" dirty="0"/>
              <a:t>3. </a:t>
            </a:r>
            <a:r>
              <a:rPr lang="en-GB" b="1" dirty="0"/>
              <a:t>The contracting body shall not require</a:t>
            </a:r>
            <a:r>
              <a:rPr lang="en-GB" dirty="0"/>
              <a:t> from economic operators jointly competing for the award of a contract </a:t>
            </a:r>
            <a:r>
              <a:rPr lang="en-GB" b="1" dirty="0"/>
              <a:t>to have a specific legal form</a:t>
            </a:r>
            <a:r>
              <a:rPr lang="en-GB" dirty="0"/>
              <a:t> in order to submit a tender or a request to participate. </a:t>
            </a:r>
            <a:endParaRPr lang="pl-PL" dirty="0"/>
          </a:p>
          <a:p>
            <a:pPr marL="0" indent="0">
              <a:buNone/>
            </a:pPr>
            <a:r>
              <a:rPr lang="en-GB" dirty="0"/>
              <a:t>4. With reference to economic operators jointly competing for a contract, the contracting body may define requirements related to the performance of a contract in a different way than with reference to single economic operators, if this is justified by the nature of the contract and proportional to its subject-matter. </a:t>
            </a:r>
            <a:endParaRPr lang="pl-PL" dirty="0"/>
          </a:p>
          <a:p>
            <a:pPr marL="0" indent="0">
              <a:buNone/>
            </a:pPr>
            <a:r>
              <a:rPr lang="en-GB" dirty="0"/>
              <a:t>5. </a:t>
            </a:r>
            <a:r>
              <a:rPr lang="en-GB" b="1" dirty="0"/>
              <a:t>The provisions relating to economic operators shall apply accordingly to the economic operators jointly competing for a contract.</a:t>
            </a:r>
            <a:endParaRPr lang="pl-PL" dirty="0"/>
          </a:p>
          <a:p>
            <a:pPr marL="0" indent="0">
              <a:buNone/>
            </a:pPr>
            <a:r>
              <a:rPr lang="en-GB" b="1" dirty="0"/>
              <a:t> </a:t>
            </a:r>
            <a:endParaRPr lang="pl-PL" dirty="0"/>
          </a:p>
          <a:p>
            <a:pPr marL="0" indent="0">
              <a:buNone/>
            </a:pPr>
            <a:r>
              <a:rPr lang="en-GB" b="1" dirty="0"/>
              <a:t>Art. 445 PPL</a:t>
            </a:r>
            <a:endParaRPr lang="pl-PL" dirty="0"/>
          </a:p>
          <a:p>
            <a:pPr marL="0" indent="0">
              <a:buNone/>
            </a:pPr>
            <a:r>
              <a:rPr lang="en-GB" dirty="0"/>
              <a:t>1. The economic operators referred to in Article 58 para. 1 </a:t>
            </a:r>
            <a:r>
              <a:rPr lang="en-GB" b="1" dirty="0"/>
              <a:t>shall be jointly and severally liable for the performance of the contract and lodging of a contract performance guarantee. </a:t>
            </a:r>
            <a:endParaRPr lang="pl-PL" dirty="0"/>
          </a:p>
          <a:p>
            <a:pPr marL="0" indent="0" algn="r">
              <a:buNone/>
            </a:pPr>
            <a:endParaRPr lang="pl-PL" dirty="0"/>
          </a:p>
        </p:txBody>
      </p:sp>
    </p:spTree>
    <p:extLst>
      <p:ext uri="{BB962C8B-B14F-4D97-AF65-F5344CB8AC3E}">
        <p14:creationId xmlns:p14="http://schemas.microsoft.com/office/powerpoint/2010/main" val="819767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en-GB" b="1" dirty="0"/>
              <a:t>joint and several liability</a:t>
            </a:r>
            <a:endParaRPr lang="pl-PL"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85000" lnSpcReduction="20000"/>
          </a:bodyPr>
          <a:lstStyle/>
          <a:p>
            <a:pPr marL="0" indent="0" algn="ctr">
              <a:buNone/>
            </a:pPr>
            <a:r>
              <a:rPr lang="en-GB" b="1" dirty="0"/>
              <a:t>Joint and several debtors.</a:t>
            </a:r>
            <a:endParaRPr lang="pl-PL" dirty="0"/>
          </a:p>
          <a:p>
            <a:pPr marL="0" indent="0">
              <a:buNone/>
            </a:pPr>
            <a:r>
              <a:rPr lang="en-GB" b="1" dirty="0"/>
              <a:t> </a:t>
            </a:r>
            <a:endParaRPr lang="pl-PL" dirty="0"/>
          </a:p>
          <a:p>
            <a:pPr marL="0" indent="0">
              <a:buNone/>
            </a:pPr>
            <a:r>
              <a:rPr lang="en-GB" b="1" dirty="0"/>
              <a:t>Art. 366 CC</a:t>
            </a:r>
            <a:endParaRPr lang="pl-PL" dirty="0"/>
          </a:p>
          <a:p>
            <a:pPr marL="0" indent="0">
              <a:buNone/>
            </a:pPr>
            <a:r>
              <a:rPr lang="en-GB" dirty="0"/>
              <a:t>§ 1. Several debtors may be obliged in such a manner that </a:t>
            </a:r>
            <a:r>
              <a:rPr lang="en-GB" b="1" dirty="0"/>
              <a:t>the creditor may demand the whole or part of a performance from all the debtors jointly, from several of them, or from each of them individually,</a:t>
            </a:r>
            <a:r>
              <a:rPr lang="en-GB" dirty="0"/>
              <a:t> and </a:t>
            </a:r>
            <a:r>
              <a:rPr lang="en-GB" b="1" dirty="0"/>
              <a:t>satisfaction of the creditor by any of the debtors releases the other debtors </a:t>
            </a:r>
            <a:r>
              <a:rPr lang="en-GB" dirty="0"/>
              <a:t>(joint and several liability of debtors).</a:t>
            </a:r>
            <a:endParaRPr lang="pl-PL" dirty="0"/>
          </a:p>
          <a:p>
            <a:pPr marL="0" indent="0">
              <a:buNone/>
            </a:pPr>
            <a:r>
              <a:rPr lang="en-GB" b="1" dirty="0"/>
              <a:t> § 2. All joint and several debtors are liable until the creditor is completely satisfied.</a:t>
            </a:r>
            <a:endParaRPr lang="pl-PL" dirty="0"/>
          </a:p>
          <a:p>
            <a:endParaRPr lang="pl-PL" dirty="0"/>
          </a:p>
          <a:p>
            <a:pPr marL="0" indent="0">
              <a:buNone/>
            </a:pPr>
            <a:r>
              <a:rPr lang="en-GB" b="1" dirty="0"/>
              <a:t>Art. 369 CC</a:t>
            </a:r>
            <a:endParaRPr lang="pl-PL" dirty="0"/>
          </a:p>
          <a:p>
            <a:pPr marL="0" indent="0">
              <a:buNone/>
            </a:pPr>
            <a:r>
              <a:rPr lang="en-GB" dirty="0"/>
              <a:t>An obligation is joint and several if it </a:t>
            </a:r>
            <a:r>
              <a:rPr lang="en-GB" b="1" dirty="0"/>
              <a:t>follows from the law or a legal act.</a:t>
            </a:r>
            <a:endParaRPr lang="pl-PL" dirty="0"/>
          </a:p>
          <a:p>
            <a:pPr marL="0" indent="0" algn="r">
              <a:buNone/>
            </a:pPr>
            <a:endParaRPr lang="pl-PL" dirty="0"/>
          </a:p>
        </p:txBody>
      </p:sp>
    </p:spTree>
    <p:extLst>
      <p:ext uri="{BB962C8B-B14F-4D97-AF65-F5344CB8AC3E}">
        <p14:creationId xmlns:p14="http://schemas.microsoft.com/office/powerpoint/2010/main" val="5786323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en-GB" b="1" dirty="0"/>
              <a:t>joint and several liability</a:t>
            </a:r>
            <a:endParaRPr lang="pl-PL"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70000" lnSpcReduction="20000"/>
          </a:bodyPr>
          <a:lstStyle/>
          <a:p>
            <a:pPr marL="0" indent="0">
              <a:buNone/>
            </a:pPr>
            <a:r>
              <a:rPr lang="en-GB" b="1" dirty="0"/>
              <a:t>Art. 371 CC</a:t>
            </a:r>
            <a:endParaRPr lang="pl-PL" dirty="0"/>
          </a:p>
          <a:p>
            <a:pPr marL="0" indent="0">
              <a:buNone/>
            </a:pPr>
            <a:r>
              <a:rPr lang="en-GB" b="1" dirty="0"/>
              <a:t>Protection of co-debtors. </a:t>
            </a:r>
            <a:endParaRPr lang="pl-PL" dirty="0"/>
          </a:p>
          <a:p>
            <a:pPr marL="0" indent="0">
              <a:buNone/>
            </a:pPr>
            <a:r>
              <a:rPr lang="en-GB" dirty="0"/>
              <a:t>Actions and omissions by one of joint and several debtors cannot operate to the detriment of the co-debtors.</a:t>
            </a:r>
            <a:endParaRPr lang="pl-PL" dirty="0"/>
          </a:p>
          <a:p>
            <a:pPr marL="0" indent="0">
              <a:buNone/>
            </a:pPr>
            <a:r>
              <a:rPr lang="en-GB" dirty="0"/>
              <a:t> </a:t>
            </a:r>
            <a:endParaRPr lang="pl-PL" dirty="0"/>
          </a:p>
          <a:p>
            <a:pPr marL="0" indent="0">
              <a:buNone/>
            </a:pPr>
            <a:r>
              <a:rPr lang="en-GB" dirty="0"/>
              <a:t> </a:t>
            </a:r>
            <a:r>
              <a:rPr lang="en-GB" b="1" dirty="0"/>
              <a:t>Art. 372 CC</a:t>
            </a:r>
            <a:endParaRPr lang="pl-PL" dirty="0"/>
          </a:p>
          <a:p>
            <a:pPr marL="0" indent="0">
              <a:buNone/>
            </a:pPr>
            <a:r>
              <a:rPr lang="en-GB" b="1" dirty="0"/>
              <a:t>Running of limitations period.</a:t>
            </a:r>
            <a:endParaRPr lang="pl-PL" dirty="0"/>
          </a:p>
          <a:p>
            <a:pPr marL="0" indent="0">
              <a:buNone/>
            </a:pPr>
            <a:r>
              <a:rPr lang="en-GB" b="1" dirty="0"/>
              <a:t> </a:t>
            </a:r>
            <a:r>
              <a:rPr lang="en-GB" dirty="0"/>
              <a:t>The interruption or suspension of the running of the limitations period with regard to one of joint and several debtors is not effective towards the co-debtors.</a:t>
            </a:r>
            <a:endParaRPr lang="pl-PL" dirty="0"/>
          </a:p>
          <a:p>
            <a:pPr marL="0" indent="0">
              <a:buNone/>
            </a:pPr>
            <a:r>
              <a:rPr lang="en-GB" dirty="0"/>
              <a:t> </a:t>
            </a:r>
            <a:endParaRPr lang="pl-PL" dirty="0"/>
          </a:p>
          <a:p>
            <a:pPr marL="0" indent="0">
              <a:buNone/>
            </a:pPr>
            <a:r>
              <a:rPr lang="en-GB" dirty="0"/>
              <a:t> </a:t>
            </a:r>
            <a:r>
              <a:rPr lang="en-GB" b="1" dirty="0"/>
              <a:t>Art. 373 CC</a:t>
            </a:r>
            <a:endParaRPr lang="pl-PL" dirty="0"/>
          </a:p>
          <a:p>
            <a:pPr marL="0" indent="0">
              <a:buNone/>
            </a:pPr>
            <a:r>
              <a:rPr lang="en-GB" b="1" dirty="0"/>
              <a:t>Release of a debtor.</a:t>
            </a:r>
            <a:endParaRPr lang="pl-PL" dirty="0"/>
          </a:p>
          <a:p>
            <a:pPr marL="0" indent="0">
              <a:buNone/>
            </a:pPr>
            <a:r>
              <a:rPr lang="en-GB" dirty="0"/>
              <a:t>The release from debt or waiver of joint and several liability by a creditor with regard to one of joint and several debtors is not effective towards the co-debtors.</a:t>
            </a:r>
            <a:endParaRPr lang="pl-PL" dirty="0"/>
          </a:p>
          <a:p>
            <a:pPr marL="0" indent="0" algn="r">
              <a:buNone/>
            </a:pPr>
            <a:endParaRPr lang="pl-PL" dirty="0"/>
          </a:p>
        </p:txBody>
      </p:sp>
    </p:spTree>
    <p:extLst>
      <p:ext uri="{BB962C8B-B14F-4D97-AF65-F5344CB8AC3E}">
        <p14:creationId xmlns:p14="http://schemas.microsoft.com/office/powerpoint/2010/main" val="4319903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en-GB" b="1" dirty="0"/>
              <a:t>joint and several liability</a:t>
            </a:r>
            <a:endParaRPr lang="pl-PL"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lnSpcReduction="10000"/>
          </a:bodyPr>
          <a:lstStyle/>
          <a:p>
            <a:pPr marL="0" indent="0">
              <a:buNone/>
            </a:pPr>
            <a:r>
              <a:rPr lang="en-GB" b="1" dirty="0"/>
              <a:t>Art. 375 CC</a:t>
            </a:r>
            <a:endParaRPr lang="pl-PL" dirty="0"/>
          </a:p>
          <a:p>
            <a:pPr marL="0" indent="0">
              <a:buNone/>
            </a:pPr>
            <a:r>
              <a:rPr lang="en-GB" b="1" dirty="0" err="1"/>
              <a:t>Defenses</a:t>
            </a:r>
            <a:r>
              <a:rPr lang="en-GB" b="1" dirty="0"/>
              <a:t>.</a:t>
            </a:r>
            <a:endParaRPr lang="pl-PL" dirty="0"/>
          </a:p>
          <a:p>
            <a:pPr marL="0" indent="0">
              <a:buNone/>
            </a:pPr>
            <a:r>
              <a:rPr lang="en-GB" dirty="0"/>
              <a:t>  § 1. A joint and several debtor may defend himself by raising </a:t>
            </a:r>
            <a:r>
              <a:rPr lang="en-GB" dirty="0" err="1"/>
              <a:t>defenses</a:t>
            </a:r>
            <a:r>
              <a:rPr lang="en-GB" dirty="0"/>
              <a:t> which he is personally entitled to raise in respect of the creditor, or </a:t>
            </a:r>
            <a:r>
              <a:rPr lang="en-GB" dirty="0" err="1"/>
              <a:t>defenses</a:t>
            </a:r>
            <a:r>
              <a:rPr lang="en-GB" dirty="0"/>
              <a:t> which are common to all the debtors due to the origin or the substance of the obligation.</a:t>
            </a:r>
            <a:endParaRPr lang="pl-PL" dirty="0"/>
          </a:p>
          <a:p>
            <a:pPr marL="0" indent="0">
              <a:buNone/>
            </a:pPr>
            <a:r>
              <a:rPr lang="en-GB" dirty="0"/>
              <a:t> </a:t>
            </a:r>
            <a:endParaRPr lang="pl-PL" dirty="0"/>
          </a:p>
          <a:p>
            <a:pPr marL="0" indent="0">
              <a:buNone/>
            </a:pPr>
            <a:r>
              <a:rPr lang="en-GB" dirty="0"/>
              <a:t> § 2. A judgment passed in </a:t>
            </a:r>
            <a:r>
              <a:rPr lang="en-GB" dirty="0" err="1"/>
              <a:t>favor</a:t>
            </a:r>
            <a:r>
              <a:rPr lang="en-GB" dirty="0"/>
              <a:t> of one of joint and several debtors releases the co-debtors if it takes into account </a:t>
            </a:r>
            <a:r>
              <a:rPr lang="en-GB" dirty="0" err="1"/>
              <a:t>defenses</a:t>
            </a:r>
            <a:r>
              <a:rPr lang="en-GB" dirty="0"/>
              <a:t> common to them all.</a:t>
            </a:r>
            <a:endParaRPr lang="pl-PL" dirty="0"/>
          </a:p>
          <a:p>
            <a:pPr marL="0" indent="0" algn="r">
              <a:buNone/>
            </a:pPr>
            <a:endParaRPr lang="pl-PL" dirty="0"/>
          </a:p>
        </p:txBody>
      </p:sp>
    </p:spTree>
    <p:extLst>
      <p:ext uri="{BB962C8B-B14F-4D97-AF65-F5344CB8AC3E}">
        <p14:creationId xmlns:p14="http://schemas.microsoft.com/office/powerpoint/2010/main" val="40694852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en-GB" b="1" dirty="0"/>
              <a:t>joint and several liability</a:t>
            </a:r>
            <a:endParaRPr lang="pl-PL"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a:bodyPr>
          <a:lstStyle/>
          <a:p>
            <a:pPr marL="0" indent="0">
              <a:buNone/>
            </a:pPr>
            <a:r>
              <a:rPr lang="en-GB" b="1" dirty="0"/>
              <a:t>Art. 376 CC</a:t>
            </a:r>
            <a:endParaRPr lang="pl-PL" dirty="0"/>
          </a:p>
          <a:p>
            <a:pPr marL="0" indent="0">
              <a:buNone/>
            </a:pPr>
            <a:r>
              <a:rPr lang="en-GB" b="1" dirty="0"/>
              <a:t>Recourse among co-debtors. </a:t>
            </a:r>
            <a:endParaRPr lang="pl-PL" dirty="0"/>
          </a:p>
          <a:p>
            <a:pPr marL="0" indent="0">
              <a:buNone/>
            </a:pPr>
            <a:r>
              <a:rPr lang="en-GB" dirty="0"/>
              <a:t>  § 1. If one of joint and several debtors makes the performance, the substance of the legal relationship among the co-debtors decides whether and in what parts such debtor may demand reimbursement from the co-debtors. Unless the substance of the relationship provides otherwise, the debtor who makes the performance may demand reimbursement in equal parts.</a:t>
            </a:r>
            <a:endParaRPr lang="pl-PL" dirty="0"/>
          </a:p>
          <a:p>
            <a:pPr marL="0" indent="0">
              <a:buNone/>
            </a:pPr>
            <a:r>
              <a:rPr lang="en-GB" dirty="0"/>
              <a:t>  § 2. A part due from an insolvent debtor is divided among the co-debtors.</a:t>
            </a:r>
            <a:endParaRPr lang="pl-PL" dirty="0"/>
          </a:p>
          <a:p>
            <a:pPr marL="0" indent="0" algn="r">
              <a:buNone/>
            </a:pPr>
            <a:endParaRPr lang="pl-PL" dirty="0"/>
          </a:p>
        </p:txBody>
      </p:sp>
    </p:spTree>
    <p:extLst>
      <p:ext uri="{BB962C8B-B14F-4D97-AF65-F5344CB8AC3E}">
        <p14:creationId xmlns:p14="http://schemas.microsoft.com/office/powerpoint/2010/main" val="152357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en-GB" b="1" dirty="0"/>
              <a:t>joint and several liability</a:t>
            </a:r>
            <a:endParaRPr lang="pl-PL"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85000" lnSpcReduction="20000"/>
          </a:bodyPr>
          <a:lstStyle/>
          <a:p>
            <a:pPr marL="0" indent="0" algn="ctr">
              <a:buNone/>
            </a:pPr>
            <a:r>
              <a:rPr lang="en-GB" b="1" i="1" dirty="0"/>
              <a:t>In solidum </a:t>
            </a:r>
            <a:r>
              <a:rPr lang="en-GB" b="1" dirty="0"/>
              <a:t>liability</a:t>
            </a:r>
            <a:endParaRPr lang="pl-PL" dirty="0"/>
          </a:p>
          <a:p>
            <a:pPr marL="0" indent="0">
              <a:buNone/>
            </a:pPr>
            <a:endParaRPr lang="pl-PL" dirty="0"/>
          </a:p>
          <a:p>
            <a:pPr marL="0" indent="0">
              <a:buNone/>
            </a:pPr>
            <a:r>
              <a:rPr lang="en-GB" b="1" dirty="0"/>
              <a:t>Art.  647</a:t>
            </a:r>
            <a:r>
              <a:rPr lang="en-GB" b="1" baseline="30000" dirty="0"/>
              <a:t>1 </a:t>
            </a:r>
            <a:r>
              <a:rPr lang="en-GB" b="1" dirty="0"/>
              <a:t>CC  Contracts with subcontractor  </a:t>
            </a:r>
            <a:endParaRPr lang="pl-PL" dirty="0"/>
          </a:p>
          <a:p>
            <a:pPr marL="0" indent="0">
              <a:buNone/>
            </a:pPr>
            <a:r>
              <a:rPr lang="en-GB" dirty="0"/>
              <a:t>§  1. </a:t>
            </a:r>
            <a:r>
              <a:rPr lang="en-GB" b="1" dirty="0"/>
              <a:t>The investor is jointly and severally liable with the contractor</a:t>
            </a:r>
            <a:r>
              <a:rPr lang="en-GB" dirty="0"/>
              <a:t> (general contractor) </a:t>
            </a:r>
            <a:r>
              <a:rPr lang="en-GB" b="1" dirty="0"/>
              <a:t>for the payment of remuneration due to the subcontractor for the construction works performed by him.</a:t>
            </a:r>
            <a:r>
              <a:rPr lang="en-GB" dirty="0"/>
              <a:t> The detailed subject of this </a:t>
            </a:r>
            <a:r>
              <a:rPr lang="en-GB" b="1" dirty="0"/>
              <a:t>work shell be </a:t>
            </a:r>
            <a:r>
              <a:rPr lang="en-GB" b="1" dirty="0" err="1"/>
              <a:t>notificated</a:t>
            </a:r>
            <a:r>
              <a:rPr lang="en-GB" b="1" dirty="0"/>
              <a:t> to the investor</a:t>
            </a:r>
            <a:r>
              <a:rPr lang="en-GB" dirty="0"/>
              <a:t> by the contractor or subcontractor prior </a:t>
            </a:r>
            <a:r>
              <a:rPr lang="en-GB" b="1" dirty="0"/>
              <a:t>to the commencement of these works, unless within thirty days from the date of delivery of the notification</a:t>
            </a:r>
            <a:r>
              <a:rPr lang="en-GB" dirty="0"/>
              <a:t>, the investor filed an objection to the subcontractor and the contractor against the performance of these works by the subcontractor.</a:t>
            </a:r>
            <a:endParaRPr lang="pl-PL" dirty="0"/>
          </a:p>
          <a:p>
            <a:pPr marL="0" indent="0">
              <a:buNone/>
            </a:pPr>
            <a:r>
              <a:rPr lang="en-GB" dirty="0"/>
              <a:t>§  2.</a:t>
            </a:r>
            <a:r>
              <a:rPr lang="pl-PL" dirty="0"/>
              <a:t> </a:t>
            </a:r>
            <a:r>
              <a:rPr lang="en-GB" b="1" dirty="0"/>
              <a:t>The notification, which is referred to in § 1 is not required if the investor and the contractor have specified in the contract</a:t>
            </a:r>
            <a:r>
              <a:rPr lang="en-GB" dirty="0"/>
              <a:t>, concluded in writing under pain of invalidity, the detailed subject of construction works performed by the designated subcontractor.</a:t>
            </a:r>
            <a:endParaRPr lang="pl-PL" dirty="0"/>
          </a:p>
          <a:p>
            <a:pPr marL="0" indent="0" algn="r">
              <a:buNone/>
            </a:pPr>
            <a:endParaRPr lang="pl-PL" dirty="0"/>
          </a:p>
        </p:txBody>
      </p:sp>
    </p:spTree>
    <p:extLst>
      <p:ext uri="{BB962C8B-B14F-4D97-AF65-F5344CB8AC3E}">
        <p14:creationId xmlns:p14="http://schemas.microsoft.com/office/powerpoint/2010/main" val="2773468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en-GB" b="1" dirty="0"/>
              <a:t>joint and several liability</a:t>
            </a:r>
            <a:endParaRPr lang="pl-PL"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normAutofit fontScale="92500" lnSpcReduction="20000"/>
          </a:bodyPr>
          <a:lstStyle/>
          <a:p>
            <a:pPr marL="0" indent="0" algn="ctr">
              <a:buNone/>
            </a:pPr>
            <a:r>
              <a:rPr lang="en-GB" b="1" i="1" dirty="0"/>
              <a:t>In solidum </a:t>
            </a:r>
            <a:r>
              <a:rPr lang="en-GB" b="1" dirty="0"/>
              <a:t>liability</a:t>
            </a:r>
            <a:endParaRPr lang="pl-PL" dirty="0"/>
          </a:p>
          <a:p>
            <a:pPr marL="0" indent="0">
              <a:buNone/>
            </a:pPr>
            <a:endParaRPr lang="pl-PL" dirty="0"/>
          </a:p>
          <a:p>
            <a:pPr marL="0" indent="0">
              <a:buNone/>
            </a:pPr>
            <a:r>
              <a:rPr lang="en-GB" b="1" dirty="0"/>
              <a:t>Art.  647</a:t>
            </a:r>
            <a:r>
              <a:rPr lang="en-GB" b="1" baseline="30000" dirty="0"/>
              <a:t>1 </a:t>
            </a:r>
            <a:r>
              <a:rPr lang="en-GB" b="1" dirty="0"/>
              <a:t>CC  Contracts with subcontractor </a:t>
            </a:r>
            <a:endParaRPr lang="pl-PL" dirty="0"/>
          </a:p>
          <a:p>
            <a:pPr marL="0" indent="0">
              <a:buNone/>
            </a:pPr>
            <a:r>
              <a:rPr lang="en-GB" dirty="0"/>
              <a:t>§  4. The notification and objection referred to in § 1 require a </a:t>
            </a:r>
            <a:r>
              <a:rPr lang="en-GB" b="1" dirty="0"/>
              <a:t>written form under pain of invalidity</a:t>
            </a:r>
            <a:r>
              <a:rPr lang="en-GB" dirty="0"/>
              <a:t>. </a:t>
            </a:r>
            <a:endParaRPr lang="pl-PL" dirty="0"/>
          </a:p>
          <a:p>
            <a:pPr marL="0" indent="0">
              <a:buNone/>
            </a:pPr>
            <a:endParaRPr lang="pl-PL" dirty="0"/>
          </a:p>
          <a:p>
            <a:pPr marL="0" indent="0">
              <a:buNone/>
            </a:pPr>
            <a:r>
              <a:rPr lang="en-GB" dirty="0"/>
              <a:t>§ 5.</a:t>
            </a:r>
            <a:r>
              <a:rPr lang="pl-PL" dirty="0"/>
              <a:t> </a:t>
            </a:r>
            <a:r>
              <a:rPr lang="en-GB" dirty="0"/>
              <a:t>The provisions of § 1-4 shall apply accordingly to the joint and several liability of the investor, contractor and subcontractor who has signed an agreement with a sub-subcontractor for payment of remuneration to the sub-subcontractor.</a:t>
            </a:r>
            <a:endParaRPr lang="pl-PL" dirty="0"/>
          </a:p>
          <a:p>
            <a:endParaRPr lang="pl-PL" dirty="0"/>
          </a:p>
          <a:p>
            <a:pPr marL="0" indent="0">
              <a:buNone/>
            </a:pPr>
            <a:r>
              <a:rPr lang="en-GB" dirty="0"/>
              <a:t>§ 6.</a:t>
            </a:r>
            <a:r>
              <a:rPr lang="pl-PL" dirty="0"/>
              <a:t> </a:t>
            </a:r>
            <a:r>
              <a:rPr lang="en-GB" dirty="0"/>
              <a:t>Contractual provisions contrary to § 1-5 are invalid.</a:t>
            </a:r>
            <a:endParaRPr lang="pl-PL" dirty="0"/>
          </a:p>
          <a:p>
            <a:pPr marL="0" indent="0" algn="r">
              <a:buNone/>
            </a:pPr>
            <a:endParaRPr lang="pl-PL" dirty="0"/>
          </a:p>
        </p:txBody>
      </p:sp>
    </p:spTree>
    <p:extLst>
      <p:ext uri="{BB962C8B-B14F-4D97-AF65-F5344CB8AC3E}">
        <p14:creationId xmlns:p14="http://schemas.microsoft.com/office/powerpoint/2010/main" val="34011935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en-GB" b="1" dirty="0"/>
              <a:t>joint and several liability</a:t>
            </a:r>
            <a:endParaRPr lang="pl-PL"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a:xfrm>
            <a:off x="838200" y="1416908"/>
            <a:ext cx="10515600" cy="5214551"/>
          </a:xfrm>
        </p:spPr>
        <p:txBody>
          <a:bodyPr>
            <a:normAutofit fontScale="62500" lnSpcReduction="20000"/>
          </a:bodyPr>
          <a:lstStyle/>
          <a:p>
            <a:pPr marL="0" indent="0" algn="ctr">
              <a:buNone/>
            </a:pPr>
            <a:r>
              <a:rPr lang="en-GB" b="1" i="1" dirty="0"/>
              <a:t>In solidum </a:t>
            </a:r>
            <a:r>
              <a:rPr lang="en-GB" b="1" dirty="0"/>
              <a:t>liability</a:t>
            </a:r>
            <a:endParaRPr lang="pl-PL" dirty="0"/>
          </a:p>
          <a:p>
            <a:pPr marL="0" indent="0">
              <a:buNone/>
            </a:pPr>
            <a:r>
              <a:rPr lang="en-GB" b="1" dirty="0"/>
              <a:t>Art 447 PPL</a:t>
            </a:r>
            <a:endParaRPr lang="pl-PL" dirty="0"/>
          </a:p>
          <a:p>
            <a:pPr marL="0" indent="0">
              <a:buNone/>
            </a:pPr>
            <a:r>
              <a:rPr lang="en-GB" dirty="0"/>
              <a:t>1. </a:t>
            </a:r>
            <a:r>
              <a:rPr lang="en-GB" b="1" dirty="0"/>
              <a:t>In the case of works contracts with performance period of more than 12 months, where the contract provides for payment of: </a:t>
            </a:r>
            <a:endParaRPr lang="pl-PL" dirty="0"/>
          </a:p>
          <a:p>
            <a:r>
              <a:rPr lang="en-GB" dirty="0"/>
              <a:t>1</a:t>
            </a:r>
            <a:r>
              <a:rPr lang="en-GB" b="1" dirty="0"/>
              <a:t>) the remuneration payable to the economic operator in parts – the condition for the payment by the contracting body of the second and subsequent parts of the due remuneration for received works</a:t>
            </a:r>
            <a:r>
              <a:rPr lang="en-GB" dirty="0"/>
              <a:t>, shall be submission of proofs of payment of the due remuneration to subcontractors and further subcontractors referred to in Article 464 para 1, involved in the performance of the received works; </a:t>
            </a:r>
            <a:endParaRPr lang="pl-PL" dirty="0"/>
          </a:p>
          <a:p>
            <a:r>
              <a:rPr lang="en-GB" dirty="0"/>
              <a:t>2</a:t>
            </a:r>
            <a:r>
              <a:rPr lang="en-GB" b="1" dirty="0"/>
              <a:t>) the total remuneration due to the economic operator after the completion of all works – the contracting body is obliged to provide for granting of advance payments, while granting  further advance payments by the contracting body requires proof of payment of the due remuneration to subcontractors</a:t>
            </a:r>
            <a:r>
              <a:rPr lang="en-GB" dirty="0"/>
              <a:t> and further subcontractors referred to in Article 464 para. 1, involved in the performance of part of the contract, for which the advance payment was paid. </a:t>
            </a:r>
            <a:endParaRPr lang="pl-PL" dirty="0"/>
          </a:p>
          <a:p>
            <a:pPr marL="0" indent="0">
              <a:buNone/>
            </a:pPr>
            <a:r>
              <a:rPr lang="en-GB" dirty="0"/>
              <a:t>2. </a:t>
            </a:r>
            <a:r>
              <a:rPr lang="en-GB" b="1" dirty="0"/>
              <a:t>Where the economic operator fails to provide all the proofs of payment</a:t>
            </a:r>
            <a:r>
              <a:rPr lang="en-GB" dirty="0"/>
              <a:t> referred to in para. 1, </a:t>
            </a:r>
            <a:r>
              <a:rPr lang="en-GB" b="1" dirty="0"/>
              <a:t>suspended respectively is: </a:t>
            </a:r>
            <a:endParaRPr lang="pl-PL" dirty="0"/>
          </a:p>
          <a:p>
            <a:r>
              <a:rPr lang="en-GB" b="1" dirty="0"/>
              <a:t>1) payment of the remuneration due for the received works, </a:t>
            </a:r>
            <a:endParaRPr lang="pl-PL" dirty="0"/>
          </a:p>
          <a:p>
            <a:r>
              <a:rPr lang="en-GB" b="1" dirty="0"/>
              <a:t>2) granting another advance payment — in part equal to the sum of amounts resulting from unsubmitted proofs of payment. </a:t>
            </a:r>
            <a:endParaRPr lang="pl-PL" dirty="0"/>
          </a:p>
          <a:p>
            <a:pPr marL="0" indent="0">
              <a:buNone/>
            </a:pPr>
            <a:r>
              <a:rPr lang="en-GB" dirty="0"/>
              <a:t>3. In the case referred to in para. 1 point 1, the contracting body may indicate in the STC the percentage value of the last part of the remuneration, which may not exceed 50% of the remuneration due to the economic operator.</a:t>
            </a:r>
            <a:endParaRPr lang="pl-PL" dirty="0"/>
          </a:p>
          <a:p>
            <a:pPr marL="0" indent="0">
              <a:buNone/>
            </a:pPr>
            <a:endParaRPr lang="pl-PL" dirty="0"/>
          </a:p>
          <a:p>
            <a:pPr marL="0" indent="0" algn="r">
              <a:buNone/>
            </a:pPr>
            <a:endParaRPr lang="pl-PL" dirty="0"/>
          </a:p>
        </p:txBody>
      </p:sp>
    </p:spTree>
    <p:extLst>
      <p:ext uri="{BB962C8B-B14F-4D97-AF65-F5344CB8AC3E}">
        <p14:creationId xmlns:p14="http://schemas.microsoft.com/office/powerpoint/2010/main" val="102945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lgn="ctr">
              <a:buNone/>
            </a:pPr>
            <a:r>
              <a:rPr lang="en-GB" b="1" dirty="0"/>
              <a:t>LIABILITY OF CONTRACTOR </a:t>
            </a:r>
            <a:endParaRPr lang="pl-PL" dirty="0"/>
          </a:p>
          <a:p>
            <a:pPr marL="0" indent="0">
              <a:buNone/>
            </a:pPr>
            <a:r>
              <a:rPr lang="en-GB" dirty="0"/>
              <a:t> </a:t>
            </a:r>
            <a:endParaRPr lang="pl-PL" dirty="0"/>
          </a:p>
          <a:p>
            <a:pPr marL="0" indent="0">
              <a:buNone/>
            </a:pPr>
            <a:r>
              <a:rPr lang="en-GB" b="1" dirty="0"/>
              <a:t>Art. 647 CC</a:t>
            </a:r>
            <a:endParaRPr lang="pl-PL" dirty="0"/>
          </a:p>
          <a:p>
            <a:pPr marL="0" indent="0">
              <a:buNone/>
            </a:pPr>
            <a:r>
              <a:rPr lang="en-GB" b="1" dirty="0"/>
              <a:t> </a:t>
            </a:r>
            <a:r>
              <a:rPr lang="en-GB" dirty="0"/>
              <a:t>By a construction works contract, </a:t>
            </a:r>
            <a:r>
              <a:rPr lang="en-GB" b="1" dirty="0"/>
              <a:t>the contractor commits to hand over the facility provided for in the contract performed in accordance with the design and technical know-how</a:t>
            </a:r>
            <a:r>
              <a:rPr lang="en-GB" dirty="0"/>
              <a:t>, and the investor commits to carry out the actions required by the relevant regulations to prepare the works, especially to hand over the construction site and to deliver the design and to accept the facility and pay the agreed remuneration.</a:t>
            </a:r>
            <a:endParaRPr lang="pl-PL" dirty="0"/>
          </a:p>
          <a:p>
            <a:pPr marL="0" indent="0">
              <a:buNone/>
            </a:pPr>
            <a:endParaRPr lang="pl-PL" dirty="0"/>
          </a:p>
        </p:txBody>
      </p:sp>
    </p:spTree>
    <p:extLst>
      <p:ext uri="{BB962C8B-B14F-4D97-AF65-F5344CB8AC3E}">
        <p14:creationId xmlns:p14="http://schemas.microsoft.com/office/powerpoint/2010/main" val="411653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lgn="ctr">
              <a:buNone/>
            </a:pPr>
            <a:r>
              <a:rPr lang="en-GB" b="1" dirty="0"/>
              <a:t>SCOPE OF CONTRACTUAL LIABILITY</a:t>
            </a:r>
            <a:endParaRPr lang="pl-PL" dirty="0"/>
          </a:p>
          <a:p>
            <a:pPr marL="0" indent="0">
              <a:buNone/>
            </a:pPr>
            <a:r>
              <a:rPr lang="en-GB" b="1" dirty="0"/>
              <a:t>Art. 471 CC </a:t>
            </a:r>
            <a:endParaRPr lang="pl-PL" dirty="0"/>
          </a:p>
          <a:p>
            <a:pPr marL="0" indent="0">
              <a:buNone/>
            </a:pPr>
            <a:r>
              <a:rPr lang="en-GB" b="1" dirty="0"/>
              <a:t>Debtor's liability for damages. </a:t>
            </a:r>
            <a:endParaRPr lang="pl-PL" dirty="0"/>
          </a:p>
          <a:p>
            <a:pPr marL="0" indent="0">
              <a:buNone/>
            </a:pPr>
            <a:r>
              <a:rPr lang="en-GB" dirty="0"/>
              <a:t>A debtor is obliged to remedy any damage arising from non-performance or improper performance of an obligation unless the non-performance or improper performance is due to circumstances for which the debtor is not liable.</a:t>
            </a:r>
            <a:endParaRPr lang="pl-PL" dirty="0"/>
          </a:p>
          <a:p>
            <a:pPr marL="0" indent="0">
              <a:buNone/>
            </a:pPr>
            <a:endParaRPr lang="pl-PL" dirty="0"/>
          </a:p>
        </p:txBody>
      </p:sp>
    </p:spTree>
    <p:extLst>
      <p:ext uri="{BB962C8B-B14F-4D97-AF65-F5344CB8AC3E}">
        <p14:creationId xmlns:p14="http://schemas.microsoft.com/office/powerpoint/2010/main" val="256697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lgn="ctr">
              <a:buNone/>
            </a:pPr>
            <a:r>
              <a:rPr lang="en-GB" b="1" dirty="0"/>
              <a:t>SCOPE OF CONTRACTUAL LIABILITY</a:t>
            </a:r>
            <a:endParaRPr lang="pl-PL" dirty="0"/>
          </a:p>
          <a:p>
            <a:pPr marL="0" indent="0">
              <a:buNone/>
            </a:pPr>
            <a:r>
              <a:rPr lang="en-GB" b="1" dirty="0"/>
              <a:t>Art. 473. CC </a:t>
            </a:r>
            <a:endParaRPr lang="pl-PL" dirty="0"/>
          </a:p>
          <a:p>
            <a:pPr marL="0" indent="0">
              <a:buNone/>
            </a:pPr>
            <a:r>
              <a:rPr lang="en-GB" b="1" dirty="0"/>
              <a:t>Contract on liability </a:t>
            </a:r>
            <a:endParaRPr lang="pl-PL" dirty="0"/>
          </a:p>
          <a:p>
            <a:pPr marL="0" indent="0">
              <a:buNone/>
            </a:pPr>
            <a:r>
              <a:rPr lang="en-GB" dirty="0"/>
              <a:t> § 1. A debtor may, in a contract, assume liability for non-performance or improper performance of an obligation due to specified circumstances for which, under the law, he is not liable.</a:t>
            </a:r>
            <a:endParaRPr lang="pl-PL" dirty="0"/>
          </a:p>
          <a:p>
            <a:pPr marL="0" indent="0">
              <a:buNone/>
            </a:pPr>
            <a:r>
              <a:rPr lang="en-GB" dirty="0"/>
              <a:t> § 2. A stipulation that a debtor will not be liable for damage which he may cause to a creditor intentionally is invalid.</a:t>
            </a:r>
            <a:endParaRPr lang="pl-PL" dirty="0"/>
          </a:p>
          <a:p>
            <a:pPr marL="0" indent="0">
              <a:buNone/>
            </a:pPr>
            <a:endParaRPr lang="pl-PL" dirty="0"/>
          </a:p>
        </p:txBody>
      </p:sp>
    </p:spTree>
    <p:extLst>
      <p:ext uri="{BB962C8B-B14F-4D97-AF65-F5344CB8AC3E}">
        <p14:creationId xmlns:p14="http://schemas.microsoft.com/office/powerpoint/2010/main" val="663817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buNone/>
            </a:pPr>
            <a:r>
              <a:rPr lang="en-GB" b="1" dirty="0"/>
              <a:t>Basis of contractual liability in construction contracts: </a:t>
            </a:r>
            <a:endParaRPr lang="pl-PL" b="1" dirty="0"/>
          </a:p>
          <a:p>
            <a:pPr lvl="0"/>
            <a:r>
              <a:rPr lang="en-GB" dirty="0"/>
              <a:t>liability on a strict (risk) basis </a:t>
            </a:r>
            <a:endParaRPr lang="pl-PL" dirty="0"/>
          </a:p>
          <a:p>
            <a:pPr lvl="0"/>
            <a:r>
              <a:rPr lang="en-GB" dirty="0"/>
              <a:t>liability on the basis of fault</a:t>
            </a:r>
            <a:endParaRPr lang="pl-PL" dirty="0"/>
          </a:p>
          <a:p>
            <a:pPr marL="0" indent="0">
              <a:buNone/>
            </a:pPr>
            <a:endParaRPr lang="pl-PL" dirty="0"/>
          </a:p>
        </p:txBody>
      </p:sp>
    </p:spTree>
    <p:extLst>
      <p:ext uri="{BB962C8B-B14F-4D97-AF65-F5344CB8AC3E}">
        <p14:creationId xmlns:p14="http://schemas.microsoft.com/office/powerpoint/2010/main" val="226694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lgn="ctr">
              <a:buNone/>
            </a:pPr>
            <a:r>
              <a:rPr lang="en-GB" b="1" dirty="0"/>
              <a:t>LIABILITY ON STRICT BASIS</a:t>
            </a:r>
            <a:endParaRPr lang="pl-PL" dirty="0"/>
          </a:p>
          <a:p>
            <a:endParaRPr lang="pl-PL" dirty="0"/>
          </a:p>
          <a:p>
            <a:pPr marL="0" indent="0">
              <a:buNone/>
            </a:pPr>
            <a:r>
              <a:rPr lang="en-GB" b="1" dirty="0"/>
              <a:t>Art. 481 CC</a:t>
            </a:r>
            <a:endParaRPr lang="pl-PL" dirty="0"/>
          </a:p>
          <a:p>
            <a:pPr marL="0" indent="0">
              <a:buNone/>
            </a:pPr>
            <a:r>
              <a:rPr lang="en-GB" b="1" dirty="0"/>
              <a:t>Delayed monetary performances. </a:t>
            </a:r>
            <a:endParaRPr lang="pl-PL" dirty="0"/>
          </a:p>
          <a:p>
            <a:pPr marL="0" indent="0">
              <a:buNone/>
            </a:pPr>
            <a:r>
              <a:rPr lang="en-GB" dirty="0"/>
              <a:t> § 1. If a debtor is late with a monetary performance, </a:t>
            </a:r>
            <a:r>
              <a:rPr lang="en-GB" b="1" dirty="0"/>
              <a:t>the creditor may demand interest for the period of delay</a:t>
            </a:r>
            <a:r>
              <a:rPr lang="en-GB" dirty="0"/>
              <a:t> even if he has not suffered any damage and </a:t>
            </a:r>
            <a:r>
              <a:rPr lang="en-GB" b="1" dirty="0"/>
              <a:t>even if the delay was due to circumstances for which the debtor is not liable.</a:t>
            </a:r>
            <a:endParaRPr lang="pl-PL" dirty="0"/>
          </a:p>
        </p:txBody>
      </p:sp>
    </p:spTree>
    <p:extLst>
      <p:ext uri="{BB962C8B-B14F-4D97-AF65-F5344CB8AC3E}">
        <p14:creationId xmlns:p14="http://schemas.microsoft.com/office/powerpoint/2010/main" val="1065450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2F909B-8354-401F-B86D-74250A8C142F}"/>
              </a:ext>
            </a:extLst>
          </p:cNvPr>
          <p:cNvSpPr>
            <a:spLocks noGrp="1"/>
          </p:cNvSpPr>
          <p:nvPr>
            <p:ph type="title"/>
          </p:nvPr>
        </p:nvSpPr>
        <p:spPr/>
        <p:txBody>
          <a:bodyPr/>
          <a:lstStyle/>
          <a:p>
            <a:pPr algn="ctr"/>
            <a:r>
              <a:rPr lang="pl-PL" b="1" dirty="0" err="1"/>
              <a:t>Contractual</a:t>
            </a:r>
            <a:r>
              <a:rPr lang="pl-PL" b="1" dirty="0"/>
              <a:t> </a:t>
            </a:r>
            <a:r>
              <a:rPr lang="pl-PL" b="1" dirty="0" err="1"/>
              <a:t>liability</a:t>
            </a:r>
            <a:endParaRPr lang="pl-PL" b="1" dirty="0"/>
          </a:p>
        </p:txBody>
      </p:sp>
      <p:sp>
        <p:nvSpPr>
          <p:cNvPr id="3" name="Symbol zastępczy zawartości 2">
            <a:extLst>
              <a:ext uri="{FF2B5EF4-FFF2-40B4-BE49-F238E27FC236}">
                <a16:creationId xmlns:a16="http://schemas.microsoft.com/office/drawing/2014/main" id="{E0F500A7-8944-4B4D-AA25-63368F0FA50A}"/>
              </a:ext>
            </a:extLst>
          </p:cNvPr>
          <p:cNvSpPr>
            <a:spLocks noGrp="1"/>
          </p:cNvSpPr>
          <p:nvPr>
            <p:ph idx="1"/>
          </p:nvPr>
        </p:nvSpPr>
        <p:spPr/>
        <p:txBody>
          <a:bodyPr/>
          <a:lstStyle/>
          <a:p>
            <a:pPr marL="0" indent="0" algn="ctr">
              <a:buNone/>
            </a:pPr>
            <a:r>
              <a:rPr lang="en-GB" b="1" dirty="0"/>
              <a:t>LIABILITY ON THE BASIS OF FAULT</a:t>
            </a:r>
            <a:endParaRPr lang="pl-PL" dirty="0"/>
          </a:p>
          <a:p>
            <a:endParaRPr lang="pl-PL" dirty="0"/>
          </a:p>
          <a:p>
            <a:pPr marL="0" indent="0">
              <a:buNone/>
            </a:pPr>
            <a:r>
              <a:rPr lang="en-GB" b="1" dirty="0"/>
              <a:t>Art. 472 CC </a:t>
            </a:r>
            <a:endParaRPr lang="pl-PL" dirty="0"/>
          </a:p>
          <a:p>
            <a:pPr marL="0" indent="0">
              <a:buNone/>
            </a:pPr>
            <a:r>
              <a:rPr lang="en-GB" b="1" dirty="0"/>
              <a:t>Lack of due care. </a:t>
            </a:r>
            <a:endParaRPr lang="pl-PL" dirty="0"/>
          </a:p>
          <a:p>
            <a:pPr marL="0" indent="0">
              <a:buNone/>
            </a:pPr>
            <a:r>
              <a:rPr lang="en-GB" dirty="0"/>
              <a:t>Unless a special provision of the law or a legal act provides otherwise, a debtor is liable for failure to use due care.</a:t>
            </a:r>
            <a:endParaRPr lang="pl-PL" dirty="0"/>
          </a:p>
          <a:p>
            <a:pPr marL="0" indent="0">
              <a:buNone/>
            </a:pPr>
            <a:endParaRPr lang="pl-PL" dirty="0"/>
          </a:p>
        </p:txBody>
      </p:sp>
    </p:spTree>
    <p:extLst>
      <p:ext uri="{BB962C8B-B14F-4D97-AF65-F5344CB8AC3E}">
        <p14:creationId xmlns:p14="http://schemas.microsoft.com/office/powerpoint/2010/main" val="325179671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3499</Words>
  <Application>Microsoft Office PowerPoint</Application>
  <PresentationFormat>Panoramiczny</PresentationFormat>
  <Paragraphs>229</Paragraphs>
  <Slides>38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38</vt:i4>
      </vt:variant>
    </vt:vector>
  </HeadingPairs>
  <TitlesOfParts>
    <vt:vector size="42" baseType="lpstr">
      <vt:lpstr>Arial</vt:lpstr>
      <vt:lpstr>Calibri</vt:lpstr>
      <vt:lpstr>Calibri Light</vt:lpstr>
      <vt:lpstr>Motyw pakietu Office</vt:lpstr>
      <vt:lpstr>Contractual liability</vt:lpstr>
      <vt:lpstr>Contractual liability</vt:lpstr>
      <vt:lpstr>Contractual liability</vt:lpstr>
      <vt:lpstr>Contractual liability</vt:lpstr>
      <vt:lpstr>Contractual liability</vt:lpstr>
      <vt:lpstr>Contractual liability</vt:lpstr>
      <vt:lpstr>Contractual liability</vt:lpstr>
      <vt:lpstr>Contractual liability</vt:lpstr>
      <vt:lpstr>Contractual liability</vt:lpstr>
      <vt:lpstr>Contractual liability</vt:lpstr>
      <vt:lpstr>Contractual liability</vt:lpstr>
      <vt:lpstr>Contractual liability</vt:lpstr>
      <vt:lpstr>REMEDY OF DAMAGE</vt:lpstr>
      <vt:lpstr>Contractual liability</vt:lpstr>
      <vt:lpstr>Contractual liability</vt:lpstr>
      <vt:lpstr>Contractual liability</vt:lpstr>
      <vt:lpstr>Contractual liability</vt:lpstr>
      <vt:lpstr>Contractual liability</vt:lpstr>
      <vt:lpstr>REMEDY OF DAMAGE BY PAYING A SUM OF MONEY</vt:lpstr>
      <vt:lpstr>REMEDY OF DAMAGE BY PAYING A SUM OF MONEY</vt:lpstr>
      <vt:lpstr>REMEDY OF DAMAGE BY PAYING A SUM OF MONEY</vt:lpstr>
      <vt:lpstr>REMEDY OF DAMAGE BY PAYING A SUM OF MONEY</vt:lpstr>
      <vt:lpstr>REMEDY OF DAMAGE BY PAYING A SUM OF MONEY</vt:lpstr>
      <vt:lpstr>REMEDY OF DAMAGE BY PAYING A SUM OF MONEY</vt:lpstr>
      <vt:lpstr>REMEDY OF DAMAGE BY PAYING A SUM OF MONEY</vt:lpstr>
      <vt:lpstr>LIMITATIONS OF CLAIMS OF REMEDY OF DAMAGE</vt:lpstr>
      <vt:lpstr>REMEDY OF DAMAGE BY PAYING A SUM OF MONEY</vt:lpstr>
      <vt:lpstr>REMEDY OF DAMAGE BY PAYING A SUM OF MONEY</vt:lpstr>
      <vt:lpstr>joint and several liability</vt:lpstr>
      <vt:lpstr>joint and several liability</vt:lpstr>
      <vt:lpstr>joint and several liability</vt:lpstr>
      <vt:lpstr>joint and several liability</vt:lpstr>
      <vt:lpstr>joint and several liability</vt:lpstr>
      <vt:lpstr>joint and several liability</vt:lpstr>
      <vt:lpstr>joint and several liability</vt:lpstr>
      <vt:lpstr>joint and several liability</vt:lpstr>
      <vt:lpstr>joint and several liability</vt:lpstr>
      <vt:lpstr>joint and several liability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Contractual liability</dc:title>
  <dc:creator>Maciej Błażewski</dc:creator>
  <cp:lastModifiedBy>Maciej Błażewski</cp:lastModifiedBy>
  <cp:revision>4</cp:revision>
  <dcterms:created xsi:type="dcterms:W3CDTF">2023-04-20T19:28:27Z</dcterms:created>
  <dcterms:modified xsi:type="dcterms:W3CDTF">2023-04-20T20:25:20Z</dcterms:modified>
</cp:coreProperties>
</file>