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2" r:id="rId4"/>
    <p:sldId id="281" r:id="rId5"/>
    <p:sldId id="280" r:id="rId6"/>
    <p:sldId id="295" r:id="rId7"/>
    <p:sldId id="297" r:id="rId8"/>
    <p:sldId id="279" r:id="rId9"/>
    <p:sldId id="283" r:id="rId10"/>
    <p:sldId id="290" r:id="rId11"/>
    <p:sldId id="289" r:id="rId12"/>
    <p:sldId id="288" r:id="rId13"/>
    <p:sldId id="287" r:id="rId14"/>
    <p:sldId id="293" r:id="rId15"/>
    <p:sldId id="294" r:id="rId16"/>
    <p:sldId id="257" r:id="rId17"/>
    <p:sldId id="261" r:id="rId18"/>
    <p:sldId id="260" r:id="rId19"/>
    <p:sldId id="259" r:id="rId20"/>
    <p:sldId id="263" r:id="rId21"/>
    <p:sldId id="265" r:id="rId22"/>
    <p:sldId id="264" r:id="rId23"/>
    <p:sldId id="267" r:id="rId24"/>
    <p:sldId id="266" r:id="rId25"/>
    <p:sldId id="268" r:id="rId26"/>
    <p:sldId id="262" r:id="rId27"/>
    <p:sldId id="270" r:id="rId28"/>
    <p:sldId id="269" r:id="rId29"/>
    <p:sldId id="273" r:id="rId30"/>
    <p:sldId id="271" r:id="rId31"/>
    <p:sldId id="258"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161734-E6BE-4E6F-9BE9-821BDDB7A3D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F0C461A-7D56-4289-980D-AB512A7DF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96E3E8A-72A3-46E3-8410-229458D9DD6B}"/>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1AD296D5-393A-4BEA-8E99-BFC4AB88FD5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6A2123B-B1D4-43C3-8DF5-0F1DCEB64578}"/>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356674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7F50BE-773A-4DF8-9393-C6D378E97DE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DD1A564-77F4-458C-8657-1501BD3F797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BB06B1E-950B-448B-B255-66C67F3B7088}"/>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21FC5F06-28AA-4D0D-9AAD-8EAEB3A8B5E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3F99F2A-5E0C-47B5-962E-631F7CC09FDB}"/>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36871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62CD8DF-612B-4FE9-A792-0DCB2650491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FF830F0-FF46-4A64-852F-077EC00363F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92ED16E-9E46-4101-8A43-689F54325A02}"/>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A9C23A24-BC4A-4FE2-9C26-131F757CC73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5EEFD3-D686-4E2B-A306-F6DAF7E1D7AF}"/>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12823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55068-DFBB-44EE-BA05-40FF7A43183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063FECD-C1A4-445C-B5E1-39AB2E11A2F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3C93806-25C7-4773-9C6D-878F9E6956F6}"/>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CD14F6E2-61B4-4216-AD0B-801C88B2B3C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668DC84-AB83-471E-ADC7-2B3FD18B4EFB}"/>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259721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27FC1A-F527-4CA9-B54E-F1E930346633}"/>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823E267-80DB-4366-A330-AB38C0383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D4C464AA-C1E3-4DE7-8C11-934E6C34205F}"/>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1C83CBF2-9FB5-4B94-88BC-CC49B76798C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916EF8-3261-4689-BA00-710EDBF08819}"/>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181731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83EC6-213C-4E69-BFEF-78569B463C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AEFBF9F-E95A-49BF-A9A2-60DF45F45CCC}"/>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6E4A1EC-BAC8-45DF-B839-9D76C1496A4E}"/>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9BD581D-920E-4FC4-A1BC-384148B3E35D}"/>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6" name="Symbol zastępczy stopki 5">
            <a:extLst>
              <a:ext uri="{FF2B5EF4-FFF2-40B4-BE49-F238E27FC236}">
                <a16:creationId xmlns:a16="http://schemas.microsoft.com/office/drawing/2014/main" id="{8BD1D347-884B-41E6-BFD7-CD9DE9D58F0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BE4AC46-6ADB-4245-88A3-EC46D0BE391A}"/>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209546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E7CE6F-102E-4516-BC25-387A914CDE3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8F32064-D16D-499E-AA50-FA2062AA7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B9975FF2-5D4D-48E7-8850-A58836E58B8A}"/>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C9C50AC-6D75-4EF3-A7C9-1F4DBA9AEB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C6E19B0-6502-4EAA-B508-87BFF6571EC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AB29ABA-F86E-4F44-9EFD-49BEC599E028}"/>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8" name="Symbol zastępczy stopki 7">
            <a:extLst>
              <a:ext uri="{FF2B5EF4-FFF2-40B4-BE49-F238E27FC236}">
                <a16:creationId xmlns:a16="http://schemas.microsoft.com/office/drawing/2014/main" id="{79F60678-E6CB-479E-8A59-82D854C15A9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4DFEE3A-79DE-44CB-9720-61B3A7369625}"/>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288778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583734-E991-4A34-A442-1856DB7E3AC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B114C11-E43E-4C31-9331-29258018AB8A}"/>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4" name="Symbol zastępczy stopki 3">
            <a:extLst>
              <a:ext uri="{FF2B5EF4-FFF2-40B4-BE49-F238E27FC236}">
                <a16:creationId xmlns:a16="http://schemas.microsoft.com/office/drawing/2014/main" id="{5201F4DE-ACA3-4AEE-B1F4-994FF13AFC2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C4132B3-DF36-4B69-AF2D-E89C4D03774B}"/>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27648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A5E702B-2564-44C7-A332-AA438BD7FF3F}"/>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3" name="Symbol zastępczy stopki 2">
            <a:extLst>
              <a:ext uri="{FF2B5EF4-FFF2-40B4-BE49-F238E27FC236}">
                <a16:creationId xmlns:a16="http://schemas.microsoft.com/office/drawing/2014/main" id="{B251EB60-CC96-4DFB-9412-35DE9DDAF14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1D7BBFB-6741-40C7-9F14-083921AE3341}"/>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47497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8CD1FB-B035-4165-92A4-530192DB7BF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3647270-5A40-41FE-98E9-8B90636283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AAB06B3-75F0-41A0-9D3B-22A4BED16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D6885F60-9BC9-4358-B72F-825C4DA2D1A1}"/>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6" name="Symbol zastępczy stopki 5">
            <a:extLst>
              <a:ext uri="{FF2B5EF4-FFF2-40B4-BE49-F238E27FC236}">
                <a16:creationId xmlns:a16="http://schemas.microsoft.com/office/drawing/2014/main" id="{A6ECC191-9C07-45CC-8977-E13676BBF5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2EAB43A-970C-4F50-98B0-D4B5D1AA59D2}"/>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48744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4AAF22-E08F-48A1-89F2-E440AA41C23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E8AA73C-DDCC-4A97-8C84-FC4228F15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02B75E1-D68C-495E-8DCE-A2DD28534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C9CDD281-6EE7-4768-A6D5-5AAF9937DF45}"/>
              </a:ext>
            </a:extLst>
          </p:cNvPr>
          <p:cNvSpPr>
            <a:spLocks noGrp="1"/>
          </p:cNvSpPr>
          <p:nvPr>
            <p:ph type="dt" sz="half" idx="10"/>
          </p:nvPr>
        </p:nvSpPr>
        <p:spPr/>
        <p:txBody>
          <a:bodyPr/>
          <a:lstStyle/>
          <a:p>
            <a:fld id="{FCE6C935-5391-4C27-9480-91823948C189}" type="datetimeFigureOut">
              <a:rPr lang="pl-PL" smtClean="0"/>
              <a:t>10.07.2022</a:t>
            </a:fld>
            <a:endParaRPr lang="pl-PL"/>
          </a:p>
        </p:txBody>
      </p:sp>
      <p:sp>
        <p:nvSpPr>
          <p:cNvPr id="6" name="Symbol zastępczy stopki 5">
            <a:extLst>
              <a:ext uri="{FF2B5EF4-FFF2-40B4-BE49-F238E27FC236}">
                <a16:creationId xmlns:a16="http://schemas.microsoft.com/office/drawing/2014/main" id="{A0847EB1-5371-4692-9914-53632924331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06F82C-BF20-4E55-B09D-9D75B6245A36}"/>
              </a:ext>
            </a:extLst>
          </p:cNvPr>
          <p:cNvSpPr>
            <a:spLocks noGrp="1"/>
          </p:cNvSpPr>
          <p:nvPr>
            <p:ph type="sldNum" sz="quarter" idx="12"/>
          </p:nvPr>
        </p:nvSpPr>
        <p:spPr/>
        <p:txBody>
          <a:bodyPr/>
          <a:lstStyle/>
          <a:p>
            <a:fld id="{61A5AA69-276D-41BB-A534-F9A5F7E56C49}" type="slidenum">
              <a:rPr lang="pl-PL" smtClean="0"/>
              <a:t>‹#›</a:t>
            </a:fld>
            <a:endParaRPr lang="pl-PL"/>
          </a:p>
        </p:txBody>
      </p:sp>
    </p:spTree>
    <p:extLst>
      <p:ext uri="{BB962C8B-B14F-4D97-AF65-F5344CB8AC3E}">
        <p14:creationId xmlns:p14="http://schemas.microsoft.com/office/powerpoint/2010/main" val="106252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5A53414-88D1-4ED2-B35F-37FDCAAD3D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DDC7185-1227-4E9E-A23E-80D9F8F8F6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1C9D777-50CC-48EA-8068-0BE40FF1D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6C935-5391-4C27-9480-91823948C189}" type="datetimeFigureOut">
              <a:rPr lang="pl-PL" smtClean="0"/>
              <a:t>10.07.2022</a:t>
            </a:fld>
            <a:endParaRPr lang="pl-PL"/>
          </a:p>
        </p:txBody>
      </p:sp>
      <p:sp>
        <p:nvSpPr>
          <p:cNvPr id="5" name="Symbol zastępczy stopki 4">
            <a:extLst>
              <a:ext uri="{FF2B5EF4-FFF2-40B4-BE49-F238E27FC236}">
                <a16:creationId xmlns:a16="http://schemas.microsoft.com/office/drawing/2014/main" id="{7AD17F21-693B-4319-B014-B3A2A7631B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32C691D-300D-4F1F-959F-101E7ECE4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5AA69-276D-41BB-A534-F9A5F7E56C49}" type="slidenum">
              <a:rPr lang="pl-PL" smtClean="0"/>
              <a:t>‹#›</a:t>
            </a:fld>
            <a:endParaRPr lang="pl-PL"/>
          </a:p>
        </p:txBody>
      </p:sp>
    </p:spTree>
    <p:extLst>
      <p:ext uri="{BB962C8B-B14F-4D97-AF65-F5344CB8AC3E}">
        <p14:creationId xmlns:p14="http://schemas.microsoft.com/office/powerpoint/2010/main" val="4104414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ECB9C6-2258-426D-9324-10D80DEE557E}"/>
              </a:ext>
            </a:extLst>
          </p:cNvPr>
          <p:cNvSpPr>
            <a:spLocks noGrp="1"/>
          </p:cNvSpPr>
          <p:nvPr>
            <p:ph type="ctrTitle"/>
          </p:nvPr>
        </p:nvSpPr>
        <p:spPr/>
        <p:txBody>
          <a:bodyPr/>
          <a:lstStyle/>
          <a:p>
            <a:r>
              <a:rPr lang="pl-PL" b="1" dirty="0"/>
              <a:t>Ochrona prawna jednostki </a:t>
            </a:r>
          </a:p>
        </p:txBody>
      </p:sp>
      <p:sp>
        <p:nvSpPr>
          <p:cNvPr id="3" name="Podtytuł 2">
            <a:extLst>
              <a:ext uri="{FF2B5EF4-FFF2-40B4-BE49-F238E27FC236}">
                <a16:creationId xmlns:a16="http://schemas.microsoft.com/office/drawing/2014/main" id="{04DA3819-A605-4342-AD8A-EE1D59EB5BB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93795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lnSpcReduction="10000"/>
          </a:bodyPr>
          <a:lstStyle/>
          <a:p>
            <a:pPr marL="0" indent="0">
              <a:buNone/>
            </a:pPr>
            <a:r>
              <a:rPr lang="pl-PL" dirty="0"/>
              <a:t>Skargę do sądu administracyjnego wnosi się za pośrednictwem organu, którego działanie, bezczynność lub przewlekłe prowadzenie postępowania jest przedmiotem skargi. (art. 54 § 1 </a:t>
            </a:r>
            <a:r>
              <a:rPr lang="pl-PL" dirty="0" err="1"/>
              <a:t>p.p.s.a</a:t>
            </a:r>
            <a:r>
              <a:rPr lang="pl-PL" dirty="0"/>
              <a:t>.)</a:t>
            </a:r>
          </a:p>
          <a:p>
            <a:pPr marL="0" indent="0">
              <a:buNone/>
            </a:pPr>
            <a:r>
              <a:rPr lang="pl-PL" dirty="0"/>
              <a:t>Organ, którego działanie, bezczynność lub przewlekłe prowadzenie postępowania zaskarżono, może w zakresie swojej właściwości uwzględnić skargę w całości w terminie trzydziestu dni od dnia jej otrzymania. W przypadku skargi na decyzję, uwzględniając skargę w całości, organ uchyla zaskarżoną decyzję i wydaje nową decyzję. Uwzględniając skargę, organ stwierdza jednocześnie, czy działanie, bezczynność lub przewlekłe prowadzenie postępowania miały miejsce bez podstawy prawnej albo z rażącym naruszeniem prawa. </a:t>
            </a:r>
            <a:r>
              <a:rPr lang="en-US" dirty="0"/>
              <a:t>(art. 54 § </a:t>
            </a:r>
            <a:r>
              <a:rPr lang="pl-PL" dirty="0"/>
              <a:t>3</a:t>
            </a:r>
            <a:r>
              <a:rPr lang="en-US" dirty="0"/>
              <a:t> </a:t>
            </a:r>
            <a:r>
              <a:rPr lang="en-US" dirty="0" err="1"/>
              <a:t>p.p.s.a</a:t>
            </a:r>
            <a:r>
              <a:rPr lang="en-US" dirty="0"/>
              <a:t>.)</a:t>
            </a:r>
          </a:p>
          <a:p>
            <a:pPr marL="0" indent="0">
              <a:buNone/>
            </a:pPr>
            <a:endParaRPr lang="pl-PL" dirty="0"/>
          </a:p>
        </p:txBody>
      </p:sp>
    </p:spTree>
    <p:extLst>
      <p:ext uri="{BB962C8B-B14F-4D97-AF65-F5344CB8AC3E}">
        <p14:creationId xmlns:p14="http://schemas.microsoft.com/office/powerpoint/2010/main" val="199408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a:bodyPr>
          <a:lstStyle/>
          <a:p>
            <a:pPr marL="0" indent="0">
              <a:buNone/>
            </a:pPr>
            <a:r>
              <a:rPr lang="pl-PL" dirty="0"/>
              <a:t>W razie wniesienia skargi do sądu po wszczęciu postępowania administracyjnego w celu zmiany, uchylenia, stwierdzenia nieważności aktu lub wznowienia postępowania, postępowanie sądowe podlega zawieszeniu. (art. 56 </a:t>
            </a:r>
            <a:r>
              <a:rPr lang="pl-PL" dirty="0" err="1"/>
              <a:t>p.p.s.a</a:t>
            </a:r>
            <a:r>
              <a:rPr lang="pl-PL" dirty="0"/>
              <a:t>). </a:t>
            </a:r>
          </a:p>
        </p:txBody>
      </p:sp>
    </p:spTree>
    <p:extLst>
      <p:ext uri="{BB962C8B-B14F-4D97-AF65-F5344CB8AC3E}">
        <p14:creationId xmlns:p14="http://schemas.microsoft.com/office/powerpoint/2010/main" val="370014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pl-PL" b="1" dirty="0"/>
              <a:t>Wstrzymanie zaskarżonej decyzji administracyjnej: </a:t>
            </a:r>
          </a:p>
          <a:p>
            <a:pPr marL="0" indent="0">
              <a:buNone/>
            </a:pPr>
            <a:r>
              <a:rPr lang="pl-PL" dirty="0"/>
              <a:t>Wniesienie skargi nie wstrzymuje wykonania aktu lub czynności. (art. 61 § 1 </a:t>
            </a:r>
            <a:r>
              <a:rPr lang="pl-PL" dirty="0" err="1"/>
              <a:t>p.p.s.a</a:t>
            </a:r>
            <a:r>
              <a:rPr lang="pl-PL" dirty="0"/>
              <a:t>.) </a:t>
            </a:r>
          </a:p>
          <a:p>
            <a:pPr marL="0" indent="0">
              <a:buNone/>
            </a:pPr>
            <a:r>
              <a:rPr lang="pl-PL" dirty="0"/>
              <a:t>W razie wniesienia skargi na decyzję lub postanowienie - organ, który wydał decyzję lub postanowienie, może wstrzymać, z urzędu lub na wniosek skarżącego, ich wykonanie w całości lub w części, chyba że zachodzą przesłanki, od których w postępowaniu administracyjnym uzależnione jest nadanie decyzji lub postanowieniu rygoru natychmiastowej wykonalności albo, gdy ustawa szczególna wyłącza wstrzymanie ich wykonania. </a:t>
            </a:r>
            <a:r>
              <a:rPr lang="en-US" dirty="0"/>
              <a:t>(art. 61 § </a:t>
            </a:r>
            <a:r>
              <a:rPr lang="pl-PL" dirty="0"/>
              <a:t>2 pkt. 1</a:t>
            </a:r>
            <a:r>
              <a:rPr lang="en-US" dirty="0"/>
              <a:t> </a:t>
            </a:r>
            <a:r>
              <a:rPr lang="en-US" dirty="0" err="1"/>
              <a:t>p.p.s.a</a:t>
            </a:r>
            <a:r>
              <a:rPr lang="en-US" dirty="0"/>
              <a:t>.) </a:t>
            </a:r>
            <a:endParaRPr lang="pl-PL" dirty="0"/>
          </a:p>
          <a:p>
            <a:pPr marL="0" indent="0">
              <a:buNone/>
            </a:pPr>
            <a:r>
              <a:rPr lang="pl-PL" dirty="0"/>
              <a:t>Po przekazaniu sądowi skargi sąd może na wniosek skarżącego wydać postanowienie o wstrzymaniu wykonania w całości lub w części aktu lub czynności, o których mowa w art. 61 § 1 </a:t>
            </a:r>
            <a:r>
              <a:rPr lang="pl-PL" dirty="0" err="1"/>
              <a:t>p.p.s.a</a:t>
            </a:r>
            <a:r>
              <a:rPr lang="pl-PL" dirty="0"/>
              <a:t>., jeżeli zachodzi niebezpieczeństwo wyrządzenia znacznej szkody lub spowodowania trudnych do odwrócenia skutków, z wyjątkiem przepisów prawa miejscowego, które weszły w życie, chyba że ustawa szczególna wyłącza wstrzymanie ich wykonania. Odmowa wstrzymania wykonania aktu lub czynności przez organ nie pozbawia skarżącego złożenia wniosku do sądu. Dotyczy to także aktów wydanych lub podjętych we wszystkich postępowaniach prowadzonych w granicach tej samej sprawy. </a:t>
            </a:r>
            <a:r>
              <a:rPr lang="en-US" dirty="0"/>
              <a:t>(art. 61 § </a:t>
            </a:r>
            <a:r>
              <a:rPr lang="pl-PL" dirty="0"/>
              <a:t>3 </a:t>
            </a:r>
            <a:r>
              <a:rPr lang="en-US" dirty="0" err="1"/>
              <a:t>p.p.s.a</a:t>
            </a:r>
            <a:r>
              <a:rPr lang="en-US" dirty="0"/>
              <a:t>.) </a:t>
            </a:r>
          </a:p>
          <a:p>
            <a:pPr marL="0" indent="0">
              <a:buNone/>
            </a:pPr>
            <a:endParaRPr lang="en-US" dirty="0"/>
          </a:p>
          <a:p>
            <a:pPr marL="0" indent="0">
              <a:buNone/>
            </a:pPr>
            <a:endParaRPr lang="pl-PL" dirty="0"/>
          </a:p>
        </p:txBody>
      </p:sp>
    </p:spTree>
    <p:extLst>
      <p:ext uri="{BB962C8B-B14F-4D97-AF65-F5344CB8AC3E}">
        <p14:creationId xmlns:p14="http://schemas.microsoft.com/office/powerpoint/2010/main" val="39237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fontScale="70000" lnSpcReduction="20000"/>
          </a:bodyPr>
          <a:lstStyle/>
          <a:p>
            <a:pPr marL="0" indent="0">
              <a:buNone/>
            </a:pPr>
            <a:r>
              <a:rPr lang="pl-PL" dirty="0"/>
              <a:t>Sąd administracyjny uwzględniając skargę na decyzję lub postanowienie:</a:t>
            </a:r>
          </a:p>
          <a:p>
            <a:pPr marL="0" indent="0">
              <a:buNone/>
            </a:pPr>
            <a:r>
              <a:rPr lang="pl-PL" dirty="0"/>
              <a:t>1)  uchyla decyzję lub postanowienie w całości albo w części, jeżeli stwierdzi:</a:t>
            </a:r>
          </a:p>
          <a:p>
            <a:pPr marL="0" indent="0">
              <a:buNone/>
            </a:pPr>
            <a:r>
              <a:rPr lang="pl-PL" dirty="0"/>
              <a:t>   a)  naruszenie prawa materialnego, które miało wpływ na wynik sprawy,</a:t>
            </a:r>
          </a:p>
          <a:p>
            <a:pPr marL="0" indent="0">
              <a:buNone/>
            </a:pPr>
            <a:r>
              <a:rPr lang="pl-PL" dirty="0"/>
              <a:t>   b)  naruszenie prawa dające podstawę do wznowienia postępowania administracyjnego,</a:t>
            </a:r>
          </a:p>
          <a:p>
            <a:pPr marL="0" indent="0">
              <a:buNone/>
            </a:pPr>
            <a:r>
              <a:rPr lang="pl-PL" dirty="0"/>
              <a:t>   c)  inne naruszenie przepisów postępowania, jeżeli mogło ono mieć istotny wpływ na wynik sprawy;</a:t>
            </a:r>
          </a:p>
          <a:p>
            <a:pPr marL="514350" indent="-514350">
              <a:buAutoNum type="arabicParenR" startAt="2"/>
            </a:pPr>
            <a:r>
              <a:rPr lang="pl-PL" dirty="0"/>
              <a:t>stwierdza nieważność decyzji lub postanowienia w całości lub w części, jeżeli zachodzą przyczyny określone w art. 156 KPA lub w innych przepisach. </a:t>
            </a:r>
          </a:p>
          <a:p>
            <a:pPr marL="514350" indent="-514350">
              <a:buAutoNum type="arabicParenR" startAt="2"/>
            </a:pPr>
            <a:r>
              <a:rPr lang="pl-PL" dirty="0"/>
              <a:t>stwierdza wydanie decyzji lub postanowienia z naruszeniem prawa, jeżeli zachodzą przyczyny określone w KPA  lub w innych przepisach. </a:t>
            </a:r>
          </a:p>
          <a:p>
            <a:pPr marL="0" indent="0">
              <a:buNone/>
            </a:pPr>
            <a:r>
              <a:rPr lang="pl-PL" dirty="0"/>
              <a:t> </a:t>
            </a:r>
          </a:p>
          <a:p>
            <a:pPr marL="0" indent="0">
              <a:buNone/>
            </a:pPr>
            <a:r>
              <a:rPr lang="pl-PL" dirty="0"/>
              <a:t>W przypadku, o którym mowa w art. 145 § 1 pkt 1 i 2 </a:t>
            </a:r>
            <a:r>
              <a:rPr lang="pl-PL" dirty="0" err="1"/>
              <a:t>p.p.s.a</a:t>
            </a:r>
            <a:r>
              <a:rPr lang="pl-PL" dirty="0"/>
              <a:t>, sąd stwierdzając podstawę do umorzenia postępowania administracyjnego, umarza jednocześnie to postępowanie.</a:t>
            </a:r>
          </a:p>
          <a:p>
            <a:pPr marL="0" indent="0">
              <a:buNone/>
            </a:pPr>
            <a:r>
              <a:rPr lang="pl-PL" dirty="0"/>
              <a:t>(art. 145 § 1 oraz 3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231535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a:bodyPr>
          <a:lstStyle/>
          <a:p>
            <a:pPr marL="0" indent="0">
              <a:buNone/>
            </a:pPr>
            <a:r>
              <a:rPr lang="pl-PL" dirty="0"/>
              <a:t>W razie uwzględnienia skargi na akt lub czynność, nie wywołują one skutków prawnych do chwili uprawomocnienia się wyroku, chyba że sąd postanowi inaczej. (art. 152 § 1 </a:t>
            </a:r>
            <a:r>
              <a:rPr lang="pl-PL" dirty="0" err="1"/>
              <a:t>p.p.s.a</a:t>
            </a:r>
            <a:r>
              <a:rPr lang="pl-PL" dirty="0"/>
              <a:t>)</a:t>
            </a:r>
          </a:p>
          <a:p>
            <a:pPr marL="0" indent="0">
              <a:buNone/>
            </a:pPr>
            <a:endParaRPr lang="pl-PL" dirty="0"/>
          </a:p>
          <a:p>
            <a:pPr marL="0" indent="0">
              <a:buNone/>
            </a:pPr>
            <a:r>
              <a:rPr lang="pl-PL" dirty="0"/>
              <a:t>Ocena prawna i wskazania co do dalszego postępowania wyrażone w orzeczeniu sądu wiążą w sprawie organy, których działanie, bezczynność lub przewlekłe prowadzenie postępowania było przedmiotem zaskarżenia, a także sądy, chyba że przepisy prawa uległy zmianie. (art. 153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3219043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fontScale="92500" lnSpcReduction="20000"/>
          </a:bodyPr>
          <a:lstStyle/>
          <a:p>
            <a:pPr marL="0" indent="0">
              <a:buNone/>
            </a:pPr>
            <a:r>
              <a:rPr lang="pl-PL" dirty="0"/>
              <a:t>W razie niewykonania wyroku uwzględniającego skargę na bezczynność lub przewlekłe prowadzenie postępowania strona, po uprzednim pisemnym wezwaniu właściwego organu do wykonania wyroku lub załatwienia sprawy, może wnieść skargę w tym przedmiocie, żądając wymierzenia temu organowi grzywny.</a:t>
            </a:r>
          </a:p>
          <a:p>
            <a:pPr marL="0" indent="0">
              <a:buNone/>
            </a:pPr>
            <a:r>
              <a:rPr lang="pl-PL" dirty="0"/>
              <a:t>Sąd, w przypadku, o którym mowa w art. 154 § 1, może ponadto orzec o istnieniu lub nieistnieniu uprawnienia lub obowiązku, jeżeli pozwala na to charakter sprawy oraz niebudzące uzasadnionych wątpliwości okoliczności jej stanu faktycznego i prawnego. Jednocześnie sąd stwierdza, czy bezczynność organu lub przewlekłe prowadzenie postępowania przez organ miały miejsce z rażącym naruszeniem prawa.</a:t>
            </a:r>
          </a:p>
          <a:p>
            <a:pPr marL="0" indent="0">
              <a:buNone/>
            </a:pPr>
            <a:r>
              <a:rPr lang="pl-PL" dirty="0"/>
              <a:t>Wykonanie wyroku lub załatwienie sprawy po wniesieniu skargi, o której mowa w § 1, nie stanowi podstawy do umorzenia postępowania lub oddalenia skargi. (art. 154 </a:t>
            </a:r>
            <a:r>
              <a:rPr lang="pl-PL" dirty="0" err="1"/>
              <a:t>p.p.s.a</a:t>
            </a:r>
            <a:r>
              <a:rPr lang="pl-PL" dirty="0"/>
              <a:t>.)</a:t>
            </a:r>
          </a:p>
        </p:txBody>
      </p:sp>
    </p:spTree>
    <p:extLst>
      <p:ext uri="{BB962C8B-B14F-4D97-AF65-F5344CB8AC3E}">
        <p14:creationId xmlns:p14="http://schemas.microsoft.com/office/powerpoint/2010/main" val="104876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akt normatywny wydany przez organ jednostki samorządu terytorialnego </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pl-PL" dirty="0"/>
              <a:t>Każdy, czyj interes prawny lub uprawnienie zostały naruszone uchwałą lub zarządzeniem, podjętymi przez organ gminy w sprawie z zakresu administracji publicznej, może zaskarżyć uchwałę lub zarządzenie do sądu administracyjnego. (art. 101 ust. 1 </a:t>
            </a:r>
            <a:r>
              <a:rPr lang="pl-PL" dirty="0" err="1"/>
              <a:t>usg</a:t>
            </a:r>
            <a:r>
              <a:rPr lang="pl-PL" dirty="0"/>
              <a:t>)  </a:t>
            </a:r>
          </a:p>
          <a:p>
            <a:pPr marL="0" indent="0">
              <a:buNone/>
            </a:pPr>
            <a:endParaRPr lang="pl-PL" dirty="0"/>
          </a:p>
          <a:p>
            <a:pPr marL="0" indent="0">
              <a:buNone/>
            </a:pPr>
            <a:r>
              <a:rPr lang="pl-PL" dirty="0"/>
              <a:t>Każdy, czyj interes prawny lub uprawnienie zostały naruszone uchwałą podjętą przez organ powiatu w sprawie z zakresu administracji publicznej, może zaskarżyć uchwałę do sądu administracyjnego. (art. 87 ust. 1 </a:t>
            </a:r>
            <a:r>
              <a:rPr lang="pl-PL" dirty="0" err="1"/>
              <a:t>usp</a:t>
            </a:r>
            <a:r>
              <a:rPr lang="pl-PL" dirty="0"/>
              <a:t>)  </a:t>
            </a:r>
          </a:p>
          <a:p>
            <a:pPr marL="0" indent="0">
              <a:buNone/>
            </a:pPr>
            <a:endParaRPr lang="pl-PL" dirty="0"/>
          </a:p>
          <a:p>
            <a:pPr marL="0" indent="0">
              <a:buNone/>
            </a:pPr>
            <a:r>
              <a:rPr lang="pl-PL" dirty="0"/>
              <a:t>Każdy, czyj interes prawny lub uprawnienie zostały naruszone przepisem aktu prawa miejscowego, wydanym w sprawie z zakresu administracji publicznej, może zaskarżyć przepis do sądu administracyjnego. (art. 90 ust. 1 </a:t>
            </a:r>
            <a:r>
              <a:rPr lang="pl-PL" dirty="0" err="1"/>
              <a:t>usw</a:t>
            </a:r>
            <a:r>
              <a:rPr lang="pl-PL" dirty="0"/>
              <a:t>) </a:t>
            </a:r>
          </a:p>
        </p:txBody>
      </p:sp>
    </p:spTree>
    <p:extLst>
      <p:ext uri="{BB962C8B-B14F-4D97-AF65-F5344CB8AC3E}">
        <p14:creationId xmlns:p14="http://schemas.microsoft.com/office/powerpoint/2010/main" val="72233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akt normatywny wydany przez organ jednostki samorządu terytorialnego </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Przepisu dot. skargi na akt normatywny wydany przez organ </a:t>
            </a:r>
            <a:r>
              <a:rPr lang="pl-PL" dirty="0" err="1"/>
              <a:t>jst</a:t>
            </a:r>
            <a:r>
              <a:rPr lang="pl-PL" dirty="0"/>
              <a:t>, nie stosuje się, jeżeli w sprawie orzekał już sąd administracyjny i skargę oddalił.</a:t>
            </a:r>
          </a:p>
          <a:p>
            <a:pPr marL="0" indent="0">
              <a:buNone/>
            </a:pPr>
            <a:r>
              <a:rPr lang="pl-PL" dirty="0"/>
              <a:t>(art. 101 ust. 2 </a:t>
            </a:r>
            <a:r>
              <a:rPr lang="pl-PL" dirty="0" err="1"/>
              <a:t>usg</a:t>
            </a:r>
            <a:r>
              <a:rPr lang="pl-PL" dirty="0"/>
              <a:t>) </a:t>
            </a:r>
          </a:p>
          <a:p>
            <a:pPr marL="0" indent="0">
              <a:buNone/>
            </a:pPr>
            <a:r>
              <a:rPr lang="pl-PL" dirty="0"/>
              <a:t>(art. 87 ust. 2 </a:t>
            </a:r>
            <a:r>
              <a:rPr lang="pl-PL" dirty="0" err="1"/>
              <a:t>usp</a:t>
            </a:r>
            <a:r>
              <a:rPr lang="pl-PL" dirty="0"/>
              <a:t>)</a:t>
            </a:r>
          </a:p>
          <a:p>
            <a:pPr marL="0" indent="0">
              <a:buNone/>
            </a:pPr>
            <a:r>
              <a:rPr lang="pl-PL" dirty="0"/>
              <a:t>(art. 90 ust. 2 </a:t>
            </a:r>
            <a:r>
              <a:rPr lang="pl-PL" dirty="0" err="1"/>
              <a:t>usw</a:t>
            </a:r>
            <a:r>
              <a:rPr lang="pl-PL" dirty="0"/>
              <a:t>)</a:t>
            </a:r>
          </a:p>
          <a:p>
            <a:pPr marL="0" indent="0">
              <a:buNone/>
            </a:pPr>
            <a:endParaRPr lang="pl-PL" dirty="0"/>
          </a:p>
        </p:txBody>
      </p:sp>
    </p:spTree>
    <p:extLst>
      <p:ext uri="{BB962C8B-B14F-4D97-AF65-F5344CB8AC3E}">
        <p14:creationId xmlns:p14="http://schemas.microsoft.com/office/powerpoint/2010/main" val="243905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akt normatywny wydany przez organ jednostki samorządu terytorialnego </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Skargę na akt normatywny wydany przez organ </a:t>
            </a:r>
            <a:r>
              <a:rPr lang="pl-PL" dirty="0" err="1"/>
              <a:t>jst</a:t>
            </a:r>
            <a:r>
              <a:rPr lang="pl-PL" dirty="0"/>
              <a:t> można wnieść do sądu administracyjnego w imieniu własnym lub reprezentując grupę mieszkańców gminy, którzy na to wyrażą pisemną zgodę.</a:t>
            </a:r>
          </a:p>
          <a:p>
            <a:pPr marL="0" indent="0">
              <a:buNone/>
            </a:pPr>
            <a:r>
              <a:rPr lang="pl-PL" dirty="0"/>
              <a:t>(art. 101 ust. 2a </a:t>
            </a:r>
            <a:r>
              <a:rPr lang="pl-PL" dirty="0" err="1"/>
              <a:t>usg</a:t>
            </a:r>
            <a:r>
              <a:rPr lang="pl-PL" dirty="0"/>
              <a:t>) </a:t>
            </a:r>
          </a:p>
          <a:p>
            <a:pPr marL="0" indent="0">
              <a:buNone/>
            </a:pPr>
            <a:r>
              <a:rPr lang="pl-PL" dirty="0"/>
              <a:t>(art. 87 ust. 3 </a:t>
            </a:r>
            <a:r>
              <a:rPr lang="pl-PL" dirty="0" err="1"/>
              <a:t>usp</a:t>
            </a:r>
            <a:r>
              <a:rPr lang="pl-PL" dirty="0"/>
              <a:t>)</a:t>
            </a:r>
          </a:p>
          <a:p>
            <a:pPr marL="0" indent="0">
              <a:buNone/>
            </a:pPr>
            <a:endParaRPr lang="pl-PL" dirty="0"/>
          </a:p>
        </p:txBody>
      </p:sp>
    </p:spTree>
    <p:extLst>
      <p:ext uri="{BB962C8B-B14F-4D97-AF65-F5344CB8AC3E}">
        <p14:creationId xmlns:p14="http://schemas.microsoft.com/office/powerpoint/2010/main" val="812174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akt normatywny wydany przez organ jednostki samorządu terytorialnego </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lnSpcReduction="10000"/>
          </a:bodyPr>
          <a:lstStyle/>
          <a:p>
            <a:pPr marL="0" indent="0">
              <a:buNone/>
            </a:pPr>
            <a:r>
              <a:rPr lang="pl-PL" dirty="0"/>
              <a:t>Sądy administracyjne sprawują kontrolę działalności administracji publicznej i stosują środki określone w ustawie.</a:t>
            </a:r>
          </a:p>
          <a:p>
            <a:pPr marL="0" indent="0">
              <a:buNone/>
            </a:pPr>
            <a:r>
              <a:rPr lang="pl-PL" dirty="0"/>
              <a:t>Kontrola działalności administracji publicznej przez sądy administracyjne obejmuje orzekanie w sprawach skarg na:</a:t>
            </a:r>
          </a:p>
          <a:p>
            <a:pPr marL="0" indent="0">
              <a:buNone/>
            </a:pPr>
            <a:r>
              <a:rPr lang="pl-PL" dirty="0"/>
              <a:t>- akty prawa miejscowego organów jednostek samorządu terytorialnego i terenowych organów administracji rządowej;</a:t>
            </a:r>
          </a:p>
          <a:p>
            <a:pPr marL="0" indent="0">
              <a:buNone/>
            </a:pPr>
            <a:r>
              <a:rPr lang="pl-PL" dirty="0"/>
              <a:t>- akty organów jednostek samorządu terytorialnego i ich związków, inne niż określone w poprzednim punkcie, podejmowane w sprawach z zakresu administracji publicznej;</a:t>
            </a:r>
          </a:p>
          <a:p>
            <a:pPr marL="0" indent="0">
              <a:buNone/>
            </a:pPr>
            <a:r>
              <a:rPr lang="pl-PL" dirty="0"/>
              <a:t>(art. 3 § 1 oraz § 2 pkt. 5 oraz 6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183965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Publiczne prawa podmiotowe </a:t>
            </a:r>
            <a:br>
              <a:rPr lang="pl-PL" b="1" dirty="0"/>
            </a:br>
            <a:r>
              <a:rPr lang="pl-PL" b="1" dirty="0"/>
              <a:t>jakie narzędzie ochrony prawnej jednostki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lstStyle/>
          <a:p>
            <a:pPr marL="0" indent="0">
              <a:buNone/>
            </a:pPr>
            <a:r>
              <a:rPr lang="pl-PL" dirty="0"/>
              <a:t>Publiczne prawa podmiotowe stanowią narzędzie służące jednostce do domagania się od państwa lub innego podmiotu publicznego określonego zachowania lub zaniechania działania. </a:t>
            </a:r>
          </a:p>
          <a:p>
            <a:pPr marL="0" indent="0">
              <a:buNone/>
            </a:pPr>
            <a:r>
              <a:rPr lang="pl-PL" dirty="0"/>
              <a:t>Publiczne prawo podmiotowe jest wynikiem wykładni normy prawny. </a:t>
            </a:r>
          </a:p>
          <a:p>
            <a:pPr marL="0" indent="0">
              <a:buNone/>
            </a:pPr>
            <a:r>
              <a:rPr lang="pl-PL" dirty="0"/>
              <a:t>Publiczne prawo podmiotowe stanowi najdalej idącą ingerencję w sferę prawną działania administracji publicznej. </a:t>
            </a:r>
          </a:p>
          <a:p>
            <a:pPr marL="0" indent="0">
              <a:buNone/>
            </a:pPr>
            <a:r>
              <a:rPr lang="pl-PL" dirty="0"/>
              <a:t>Publiczne prawo podmiotowe jest silniejszym narzędziem ochrony jednostki względem interesu prawnego i interesu jednostki. </a:t>
            </a:r>
          </a:p>
        </p:txBody>
      </p:sp>
    </p:spTree>
    <p:extLst>
      <p:ext uri="{BB962C8B-B14F-4D97-AF65-F5344CB8AC3E}">
        <p14:creationId xmlns:p14="http://schemas.microsoft.com/office/powerpoint/2010/main" val="78071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Odrzucenie skargi na akt normatywny wydany przez organ </a:t>
            </a:r>
            <a:r>
              <a:rPr lang="pl-PL" b="1" dirty="0" err="1"/>
              <a:t>jst</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Sąd odrzuca skargę jeżeli interes prawny lub uprawnienie wnoszącego skargę na akt normatywny wydany przez organ </a:t>
            </a:r>
            <a:r>
              <a:rPr lang="pl-PL" dirty="0" err="1"/>
              <a:t>jst</a:t>
            </a:r>
            <a:r>
              <a:rPr lang="pl-PL" dirty="0"/>
              <a:t> nie zostały naruszone stosownie do wymagań przepisu szczególnego</a:t>
            </a:r>
          </a:p>
          <a:p>
            <a:pPr marL="0" indent="0">
              <a:buNone/>
            </a:pPr>
            <a:r>
              <a:rPr lang="pl-PL" dirty="0"/>
              <a:t>(art. 58 § 1 pkt. 5a w zw. z art. 3 § 2 pkt 5 i 6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676281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Wstrzymanie wykonania zaskarżonego aktu normatywnego</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Wniesienie skargi nie wstrzymuje wykonania aktu lub czynności.</a:t>
            </a:r>
          </a:p>
          <a:p>
            <a:pPr marL="0" indent="0">
              <a:buNone/>
            </a:pPr>
            <a:r>
              <a:rPr lang="pl-PL" dirty="0"/>
              <a:t> </a:t>
            </a:r>
          </a:p>
          <a:p>
            <a:pPr marL="0" indent="0">
              <a:buNone/>
            </a:pPr>
            <a:r>
              <a:rPr lang="pl-PL" dirty="0"/>
              <a:t>W razie wniesienia skargi na uchwały organów jednostek samorządu terytorialnego i ich związków oraz na akty terenowych organów administracji rządowej - właściwy organ może, z urzędu lub na wniosek skarżącego, wstrzymać wykonanie uchwały lub aktu w całości lub w części, z wyjątkiem przepisów prawa miejscowego, które weszły w życie.</a:t>
            </a:r>
          </a:p>
          <a:p>
            <a:pPr marL="0" indent="0">
              <a:buNone/>
            </a:pPr>
            <a:r>
              <a:rPr lang="pl-PL" dirty="0"/>
              <a:t>(art. 61 § 1 oraz art. 61 § 1 pkt. 3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2325205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Wstrzymanie wykonania zaskarżonego aktu normatywnego</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fontScale="92500" lnSpcReduction="10000"/>
          </a:bodyPr>
          <a:lstStyle/>
          <a:p>
            <a:pPr marL="0" indent="0">
              <a:buNone/>
            </a:pPr>
            <a:r>
              <a:rPr lang="pl-PL" dirty="0"/>
              <a:t>Po przekazaniu sądowi skargi sąd może na wniosek skarżącego wydać postanowienie o wstrzymaniu wykonania w całości lub w części aktu lub czynności, o których mowa w art. 61 § 1 </a:t>
            </a:r>
            <a:r>
              <a:rPr lang="pl-PL" dirty="0" err="1"/>
              <a:t>ppsa</a:t>
            </a:r>
            <a:r>
              <a:rPr lang="pl-PL" dirty="0"/>
              <a:t>, jeżeli zachodzi niebezpieczeństwo wyrządzenia znacznej szkody lub spowodowania trudnych do odwrócenia skutków, z wyjątkiem przepisów prawa miejscowego, które weszły w życie, chyba że ustawa szczególna wyłącza wstrzymanie ich wykonania. </a:t>
            </a:r>
          </a:p>
          <a:p>
            <a:pPr marL="0" indent="0">
              <a:buNone/>
            </a:pPr>
            <a:r>
              <a:rPr lang="pl-PL" dirty="0"/>
              <a:t>Odmowa wstrzymania wykonania aktu lub czynności przez organ nie pozbawia skarżącego złożenia wniosku do sądu. </a:t>
            </a:r>
          </a:p>
          <a:p>
            <a:pPr marL="0" indent="0">
              <a:buNone/>
            </a:pPr>
            <a:r>
              <a:rPr lang="pl-PL" dirty="0"/>
              <a:t>Dotyczy to także aktów wydanych lub podjętych we wszystkich postępowaniach prowadzonych w granicach tej samej sprawy.</a:t>
            </a:r>
          </a:p>
          <a:p>
            <a:pPr marL="0" indent="0">
              <a:buNone/>
            </a:pPr>
            <a:r>
              <a:rPr lang="pl-PL" dirty="0"/>
              <a:t>(art. 61 § 3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2014733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Wyrok dotyczący aktu normatywnego wydanego przez organ gminy</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fontScale="85000" lnSpcReduction="20000"/>
          </a:bodyPr>
          <a:lstStyle/>
          <a:p>
            <a:pPr marL="0" indent="0">
              <a:buNone/>
            </a:pPr>
            <a:r>
              <a:rPr lang="pl-PL" dirty="0"/>
              <a:t>Sąd uwzględniając skargę na uchwałę lub akt, o których mowa w art. 3 § 2 pkt 5 i 6 </a:t>
            </a:r>
            <a:r>
              <a:rPr lang="pl-PL" dirty="0" err="1"/>
              <a:t>ppsa</a:t>
            </a:r>
            <a:r>
              <a:rPr lang="pl-PL" dirty="0"/>
              <a:t>, stwierdza nieważność tej uchwały lub aktu w całości lub w części albo stwierdza, że zostały wydane z naruszeniem prawa, jeżeli przepis szczególny wyłącza stwierdzenie ich nieważności.</a:t>
            </a:r>
          </a:p>
          <a:p>
            <a:pPr marL="0" indent="0">
              <a:buNone/>
            </a:pPr>
            <a:r>
              <a:rPr lang="pl-PL" dirty="0"/>
              <a:t>Rozstrzygnięcia w sprawach indywidualnych, wydane na podstawie uchwały lub aktu, o których mowa w art. 147 § 1 </a:t>
            </a:r>
            <a:r>
              <a:rPr lang="pl-PL" dirty="0" err="1"/>
              <a:t>ppsa</a:t>
            </a:r>
            <a:r>
              <a:rPr lang="pl-PL" dirty="0"/>
              <a:t>, podlegają wzruszeniu w trybie określonym w postępowaniu administracyjnym albo w postępowaniu szczególnym.</a:t>
            </a:r>
          </a:p>
          <a:p>
            <a:pPr marL="0" indent="0">
              <a:buNone/>
            </a:pPr>
            <a:r>
              <a:rPr lang="pl-PL" dirty="0"/>
              <a:t>(art. 147 </a:t>
            </a:r>
            <a:r>
              <a:rPr lang="pl-PL" dirty="0" err="1"/>
              <a:t>ppsa</a:t>
            </a:r>
            <a:r>
              <a:rPr lang="pl-PL" dirty="0"/>
              <a:t>) </a:t>
            </a:r>
          </a:p>
          <a:p>
            <a:pPr marL="0" indent="0">
              <a:buNone/>
            </a:pPr>
            <a:r>
              <a:rPr lang="pl-PL" dirty="0"/>
              <a:t>Przepis szczególny wobec art. 147 § 2 </a:t>
            </a:r>
            <a:r>
              <a:rPr lang="pl-PL" dirty="0" err="1"/>
              <a:t>ppsa</a:t>
            </a:r>
            <a:r>
              <a:rPr lang="pl-PL" dirty="0"/>
              <a:t>,</a:t>
            </a:r>
          </a:p>
          <a:p>
            <a:pPr marL="0" indent="0">
              <a:buNone/>
            </a:pPr>
            <a:r>
              <a:rPr lang="pl-PL" dirty="0"/>
              <a:t>Utrata mocy obowiązującej miejscowego planu zagospodarowania przestrzennego nie powoduje wygaśnięcia decyzji administracyjnych wydanych na podstawie tego planu, z zastrzeżeniem art. 65 ust. 1 pkt 2 i ust. 2 </a:t>
            </a:r>
            <a:r>
              <a:rPr lang="pl-PL" dirty="0" err="1"/>
              <a:t>upzp</a:t>
            </a:r>
            <a:r>
              <a:rPr lang="pl-PL" dirty="0"/>
              <a:t>.</a:t>
            </a:r>
          </a:p>
          <a:p>
            <a:pPr marL="0" indent="0">
              <a:buNone/>
            </a:pPr>
            <a:r>
              <a:rPr lang="pl-PL" dirty="0"/>
              <a:t>(art. 34 ust. 2 </a:t>
            </a:r>
            <a:r>
              <a:rPr lang="pl-PL" dirty="0" err="1"/>
              <a:t>upzp</a:t>
            </a:r>
            <a:r>
              <a:rPr lang="pl-PL" dirty="0"/>
              <a:t>)</a:t>
            </a:r>
          </a:p>
          <a:p>
            <a:pPr marL="0" indent="0">
              <a:buNone/>
            </a:pPr>
            <a:endParaRPr lang="pl-PL" dirty="0"/>
          </a:p>
        </p:txBody>
      </p:sp>
    </p:spTree>
    <p:extLst>
      <p:ext uri="{BB962C8B-B14F-4D97-AF65-F5344CB8AC3E}">
        <p14:creationId xmlns:p14="http://schemas.microsoft.com/office/powerpoint/2010/main" val="177718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Wyrok dotyczący aktu normatywnego wydanego przez organ gminy</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fontScale="85000" lnSpcReduction="20000"/>
          </a:bodyPr>
          <a:lstStyle/>
          <a:p>
            <a:pPr marL="0" indent="0">
              <a:buNone/>
            </a:pPr>
            <a:r>
              <a:rPr lang="pl-PL" dirty="0"/>
              <a:t>W sprawach skargi na akty normatywne organów gminy stosuje się odpowiednio przepisy prawa regulujące ograniczenia dot. stwierdzenia nieważności tego aktu normatywnego (art. 101 ust. 4 w zw. z art. 94 </a:t>
            </a:r>
            <a:r>
              <a:rPr lang="pl-PL" dirty="0" err="1"/>
              <a:t>usg</a:t>
            </a:r>
            <a:r>
              <a:rPr lang="pl-PL" dirty="0"/>
              <a:t>) </a:t>
            </a:r>
          </a:p>
          <a:p>
            <a:pPr marL="0" indent="0">
              <a:buNone/>
            </a:pPr>
            <a:r>
              <a:rPr lang="pl-PL" dirty="0"/>
              <a:t> </a:t>
            </a:r>
          </a:p>
          <a:p>
            <a:pPr marL="0" indent="0">
              <a:buNone/>
            </a:pPr>
            <a:r>
              <a:rPr lang="pl-PL" dirty="0"/>
              <a:t>1. Nie stwierdza się nieważności uchwały lub zarządzenia organu gminy po upływie jednego roku od dnia ich podjęcia, chyba że uchybiono obowiązkowi przedłożenia uchwały lub zarządzenia w terminie określonym w art. 90 ust. 1, albo jeżeli są one aktem prawa miejscowego.</a:t>
            </a:r>
          </a:p>
          <a:p>
            <a:pPr marL="0" indent="0">
              <a:buNone/>
            </a:pPr>
            <a:r>
              <a:rPr lang="pl-PL" dirty="0"/>
              <a:t>2. Jeżeli nie stwierdzono nieważności uchwały lub zarządzenia z powodu upływu terminu określonego w ust. 1, a istnieją przesłanki stwierdzenia nieważności, sąd administracyjny orzeka o ich niezgodności z prawem. Uchwała lub zarządzenie tracą moc prawną z dniem orzeczenia o ich niezgodności z prawem. Przepisy KPA co do skutków takiego orzeczenia stosuje się odpowiednio.</a:t>
            </a:r>
          </a:p>
          <a:p>
            <a:pPr marL="0" indent="0">
              <a:buNone/>
            </a:pPr>
            <a:r>
              <a:rPr lang="pl-PL" dirty="0"/>
              <a:t>(art. 94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729604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Wyrok dotyczący aktu normatywnego wydanego przez organ powiatu</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lnSpcReduction="10000"/>
          </a:bodyPr>
          <a:lstStyle/>
          <a:p>
            <a:pPr marL="0" indent="0">
              <a:buNone/>
            </a:pPr>
            <a:r>
              <a:rPr lang="pl-PL" dirty="0"/>
              <a:t>Nie stwierdza się nieważności uchwały organu powiatu po upływie 1 roku od dnia jej podjęcia, chyba że uchybiono obowiązkowi przedłożenia uchwały w terminie, o którym mowa w art. 78 ust. 1 </a:t>
            </a:r>
            <a:r>
              <a:rPr lang="pl-PL" dirty="0" err="1"/>
              <a:t>usp</a:t>
            </a:r>
            <a:r>
              <a:rPr lang="pl-PL" dirty="0"/>
              <a:t>, albo jeżeli uchwała jest aktem prawa miejscowego.</a:t>
            </a:r>
          </a:p>
          <a:p>
            <a:pPr marL="0" indent="0">
              <a:buNone/>
            </a:pPr>
            <a:r>
              <a:rPr lang="pl-PL" dirty="0"/>
              <a:t>Jeżeli nie stwierdzono nieważności uchwały z powodu upływu terminu określonego w art. 82 ust. 1 </a:t>
            </a:r>
            <a:r>
              <a:rPr lang="pl-PL" dirty="0" err="1"/>
              <a:t>usp</a:t>
            </a:r>
            <a:r>
              <a:rPr lang="pl-PL" dirty="0"/>
              <a:t>, a istnieją przesłanki stwierdzenia nieważności, sąd administracyjny orzeka o niezgodności uchwały z prawem. Uchwała taka traci moc prawną z dniem orzeczenia o jej niezgodności z prawem. Przepisy KPA co do skutków takiego orzeczenia stosuje się odpowiednio.</a:t>
            </a:r>
          </a:p>
          <a:p>
            <a:pPr marL="0" indent="0">
              <a:buNone/>
            </a:pPr>
            <a:r>
              <a:rPr lang="pl-PL" dirty="0"/>
              <a:t>(art. 82 </a:t>
            </a:r>
            <a:r>
              <a:rPr lang="pl-PL" dirty="0" err="1"/>
              <a:t>usp</a:t>
            </a:r>
            <a:r>
              <a:rPr lang="pl-PL" dirty="0"/>
              <a:t>)</a:t>
            </a:r>
          </a:p>
          <a:p>
            <a:pPr marL="0" indent="0">
              <a:buNone/>
            </a:pPr>
            <a:endParaRPr lang="pl-PL" dirty="0"/>
          </a:p>
        </p:txBody>
      </p:sp>
    </p:spTree>
    <p:extLst>
      <p:ext uri="{BB962C8B-B14F-4D97-AF65-F5344CB8AC3E}">
        <p14:creationId xmlns:p14="http://schemas.microsoft.com/office/powerpoint/2010/main" val="3613308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Wyrok dotyczący aktu normatywnego wydanego przez organ województwa</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lnSpcReduction="10000"/>
          </a:bodyPr>
          <a:lstStyle/>
          <a:p>
            <a:pPr marL="0" indent="0">
              <a:buNone/>
            </a:pPr>
            <a:r>
              <a:rPr lang="pl-PL" dirty="0"/>
              <a:t>Nie stwierdza się nieważności uchwały organu samorządu województwa po upływie jednego roku od dnia jej podjęcia, chyba że uchybiono obowiązkowi przedłożenia uchwały w terminie określonym w art. 81 </a:t>
            </a:r>
            <a:r>
              <a:rPr lang="pl-PL" dirty="0" err="1"/>
              <a:t>usw</a:t>
            </a:r>
            <a:r>
              <a:rPr lang="pl-PL" dirty="0"/>
              <a:t>, albo jeżeli uchwała jest aktem prawa miejscowego.</a:t>
            </a:r>
          </a:p>
          <a:p>
            <a:pPr marL="0" indent="0">
              <a:buNone/>
            </a:pPr>
            <a:r>
              <a:rPr lang="pl-PL" dirty="0"/>
              <a:t>Jeżeli nie stwierdzono nieważności uchwały z powodu upływu terminu określonego w art. 83 ust. 1 </a:t>
            </a:r>
            <a:r>
              <a:rPr lang="pl-PL" dirty="0" err="1"/>
              <a:t>usw</a:t>
            </a:r>
            <a:r>
              <a:rPr lang="pl-PL" dirty="0"/>
              <a:t>, a istnieją przesłanki stwierdzenia nieważności, sąd administracyjny orzeka o niezgodności uchwały z prawem. Uchwała taka traci moc prawną z dniem orzeczenia o jej niezgodności z prawem. Przepisy KPA co do skutków takiego orzeczenia stosuje się odpowiednio.</a:t>
            </a:r>
          </a:p>
          <a:p>
            <a:pPr marL="0" indent="0">
              <a:buNone/>
            </a:pPr>
            <a:r>
              <a:rPr lang="pl-PL" dirty="0"/>
              <a:t>(art. 83 </a:t>
            </a:r>
            <a:r>
              <a:rPr lang="pl-PL" dirty="0" err="1"/>
              <a:t>usw</a:t>
            </a:r>
            <a:r>
              <a:rPr lang="pl-PL" dirty="0"/>
              <a:t>)</a:t>
            </a:r>
          </a:p>
          <a:p>
            <a:pPr marL="0" indent="0">
              <a:buNone/>
            </a:pPr>
            <a:endParaRPr lang="pl-PL" dirty="0"/>
          </a:p>
        </p:txBody>
      </p:sp>
    </p:spTree>
    <p:extLst>
      <p:ext uri="{BB962C8B-B14F-4D97-AF65-F5344CB8AC3E}">
        <p14:creationId xmlns:p14="http://schemas.microsoft.com/office/powerpoint/2010/main" val="1178287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Ogłoszenie wyroku dotyczącego aktów prawa miejscowego</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W wojewódzkim dzienniku urzędowym ogłasza się:</a:t>
            </a:r>
          </a:p>
          <a:p>
            <a:pPr marL="0" indent="0">
              <a:buNone/>
            </a:pPr>
            <a:r>
              <a:rPr lang="pl-PL" dirty="0"/>
              <a:t>- wyroki sądu administracyjnego uwzględniające skargi na akty prawa miejscowego stanowionego przez: wojewodę i organy administracji niezespolonej, organ samorządu województwa, organ powiatu i organ gminy;</a:t>
            </a:r>
          </a:p>
          <a:p>
            <a:pPr marL="0" indent="0">
              <a:buNone/>
            </a:pPr>
            <a:r>
              <a:rPr lang="pl-PL" dirty="0"/>
              <a:t>(art. 13 pkt. 5 </a:t>
            </a:r>
            <a:r>
              <a:rPr lang="pl-PL" dirty="0" err="1"/>
              <a:t>uoan</a:t>
            </a:r>
            <a:r>
              <a:rPr lang="pl-PL" dirty="0"/>
              <a:t>) </a:t>
            </a:r>
          </a:p>
          <a:p>
            <a:pPr marL="0" indent="0">
              <a:buNone/>
            </a:pPr>
            <a:endParaRPr lang="pl-PL" dirty="0"/>
          </a:p>
        </p:txBody>
      </p:sp>
    </p:spTree>
    <p:extLst>
      <p:ext uri="{BB962C8B-B14F-4D97-AF65-F5344CB8AC3E}">
        <p14:creationId xmlns:p14="http://schemas.microsoft.com/office/powerpoint/2010/main" val="3132192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Ogłoszenie wyroku dotyczącego aktów prawa miejscowego</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lnSpcReduction="10000"/>
          </a:bodyPr>
          <a:lstStyle/>
          <a:p>
            <a:pPr marL="0" indent="0">
              <a:buNone/>
            </a:pPr>
            <a:r>
              <a:rPr lang="pl-PL" dirty="0"/>
              <a:t>Podstawą do ogłoszenia orzeczenia jest jego odpis w formie dokumentu elektronicznego, który w swojej treści zawiera poświadczenie zgodności z oryginałem oraz jest opatrzony przez osobę upoważnioną do sporządzenia odpisu orzeczenia kwalifikowanym podpisem elektronicznym, a także odpis tego orzeczenia w postaci papierowej.</a:t>
            </a:r>
          </a:p>
          <a:p>
            <a:pPr marL="0" indent="0">
              <a:buNone/>
            </a:pPr>
            <a:r>
              <a:rPr lang="pl-PL" dirty="0"/>
              <a:t>W przypadku orzeczenia poświadczenie zgodności z oryginałem, o którym mowa w ust. 4, obejmuje także oznaczenie organu oraz imiona i nazwiska członków składu orzekającego, który wydał i podpisał orzeczenie, a także wzmiankę o zgłoszeniu przez danego sędziego zdania odrębnego, w przypadku jego zgłoszenia.</a:t>
            </a:r>
          </a:p>
          <a:p>
            <a:pPr marL="0" indent="0">
              <a:buNone/>
            </a:pPr>
            <a:r>
              <a:rPr lang="pl-PL" dirty="0"/>
              <a:t>(art. 15 ust. 4-5 </a:t>
            </a:r>
            <a:r>
              <a:rPr lang="pl-PL" dirty="0" err="1"/>
              <a:t>uoan</a:t>
            </a:r>
            <a:r>
              <a:rPr lang="pl-PL" dirty="0"/>
              <a:t>)</a:t>
            </a:r>
          </a:p>
          <a:p>
            <a:pPr marL="0" indent="0">
              <a:buNone/>
            </a:pPr>
            <a:endParaRPr lang="pl-PL" dirty="0"/>
          </a:p>
        </p:txBody>
      </p:sp>
    </p:spTree>
    <p:extLst>
      <p:ext uri="{BB962C8B-B14F-4D97-AF65-F5344CB8AC3E}">
        <p14:creationId xmlns:p14="http://schemas.microsoft.com/office/powerpoint/2010/main" val="551797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bezczynność organu </a:t>
            </a:r>
            <a:r>
              <a:rPr lang="pl-PL" b="1" dirty="0" err="1"/>
              <a:t>jst</a:t>
            </a:r>
            <a:r>
              <a:rPr lang="pl-PL" b="1" dirty="0"/>
              <a:t>.</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Przepisy dotyczące skargi na akt normatywny organu </a:t>
            </a:r>
            <a:r>
              <a:rPr lang="pl-PL" dirty="0" err="1"/>
              <a:t>jst</a:t>
            </a:r>
            <a:r>
              <a:rPr lang="pl-PL" dirty="0"/>
              <a:t> stosuje się odpowiednio, gdy organ gminy nie wykonuje czynności nakazanych prawem.</a:t>
            </a:r>
          </a:p>
          <a:p>
            <a:pPr marL="0" indent="0">
              <a:buNone/>
            </a:pPr>
            <a:r>
              <a:rPr lang="pl-PL" dirty="0"/>
              <a:t>W tych przypadkach sąd administracyjny może nakazać organowi nadzoru wykonanie niezbędnych czynności na rzecz skarżącego, na koszt i ryzyko gminy.</a:t>
            </a:r>
          </a:p>
          <a:p>
            <a:pPr marL="0" indent="0">
              <a:buNone/>
            </a:pPr>
            <a:r>
              <a:rPr lang="en-GB" dirty="0"/>
              <a:t>(art. 101a </a:t>
            </a:r>
            <a:r>
              <a:rPr lang="en-GB" dirty="0" err="1"/>
              <a:t>usg</a:t>
            </a:r>
            <a:r>
              <a:rPr lang="en-GB" dirty="0"/>
              <a:t>)</a:t>
            </a:r>
            <a:endParaRPr lang="pl-PL" dirty="0"/>
          </a:p>
          <a:p>
            <a:pPr marL="0" indent="0">
              <a:buNone/>
            </a:pPr>
            <a:r>
              <a:rPr lang="en-GB" dirty="0"/>
              <a:t>(art. 88 </a:t>
            </a:r>
            <a:r>
              <a:rPr lang="en-GB" dirty="0" err="1"/>
              <a:t>usp</a:t>
            </a:r>
            <a:r>
              <a:rPr lang="en-GB" dirty="0"/>
              <a:t>)</a:t>
            </a:r>
            <a:endParaRPr lang="pl-PL" dirty="0"/>
          </a:p>
          <a:p>
            <a:pPr marL="0" indent="0">
              <a:buNone/>
            </a:pPr>
            <a:r>
              <a:rPr lang="pl-PL" dirty="0"/>
              <a:t>(art. 91 </a:t>
            </a:r>
            <a:r>
              <a:rPr lang="pl-PL" dirty="0" err="1"/>
              <a:t>usp</a:t>
            </a:r>
            <a:r>
              <a:rPr lang="pl-PL" dirty="0"/>
              <a:t>) </a:t>
            </a:r>
          </a:p>
          <a:p>
            <a:pPr marL="0" indent="0">
              <a:buNone/>
            </a:pPr>
            <a:endParaRPr lang="pl-PL" dirty="0"/>
          </a:p>
        </p:txBody>
      </p:sp>
    </p:spTree>
    <p:extLst>
      <p:ext uri="{BB962C8B-B14F-4D97-AF65-F5344CB8AC3E}">
        <p14:creationId xmlns:p14="http://schemas.microsoft.com/office/powerpoint/2010/main" val="172361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Publiczne prawa podmiotowe </a:t>
            </a:r>
            <a:br>
              <a:rPr lang="pl-PL" b="1" dirty="0"/>
            </a:br>
            <a:r>
              <a:rPr lang="pl-PL" b="1" dirty="0"/>
              <a:t>jakie narzędzie ochrony prawnej jednostki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lstStyle/>
          <a:p>
            <a:pPr marL="0" indent="0">
              <a:buNone/>
            </a:pPr>
            <a:r>
              <a:rPr lang="pl-PL" dirty="0"/>
              <a:t>Publiczne prawa podmiotowe mogą mieć charakter: </a:t>
            </a:r>
          </a:p>
          <a:p>
            <a:pPr marL="571500" indent="-571500">
              <a:buAutoNum type="romanUcPeriod"/>
            </a:pPr>
            <a:r>
              <a:rPr lang="pl-PL" dirty="0"/>
              <a:t>Pozytywny </a:t>
            </a:r>
          </a:p>
          <a:p>
            <a:pPr>
              <a:buFontTx/>
              <a:buChar char="-"/>
            </a:pPr>
            <a:r>
              <a:rPr lang="pl-PL" dirty="0"/>
              <a:t>o wydanie aktu administracyjnego; </a:t>
            </a:r>
          </a:p>
          <a:p>
            <a:pPr>
              <a:buFontTx/>
              <a:buChar char="-"/>
            </a:pPr>
            <a:r>
              <a:rPr lang="pl-PL" dirty="0"/>
              <a:t>o wykonanie czynności materialno-technicznej. </a:t>
            </a:r>
          </a:p>
          <a:p>
            <a:pPr marL="571500" indent="-571500">
              <a:buAutoNum type="romanUcPeriod"/>
            </a:pPr>
            <a:r>
              <a:rPr lang="pl-PL" dirty="0"/>
              <a:t>Negatywny </a:t>
            </a:r>
          </a:p>
          <a:p>
            <a:pPr>
              <a:buFontTx/>
              <a:buChar char="-"/>
            </a:pPr>
            <a:r>
              <a:rPr lang="pl-PL" dirty="0"/>
              <a:t>o niewydanie aktu administracyjnego; </a:t>
            </a:r>
          </a:p>
          <a:p>
            <a:pPr>
              <a:buFontTx/>
              <a:buChar char="-"/>
            </a:pPr>
            <a:r>
              <a:rPr lang="pl-PL" dirty="0"/>
              <a:t>o wykonanie czynności materialno-technicznej; </a:t>
            </a:r>
          </a:p>
          <a:p>
            <a:pPr>
              <a:buFontTx/>
              <a:buChar char="-"/>
            </a:pPr>
            <a:r>
              <a:rPr lang="pl-PL" dirty="0"/>
              <a:t>o niewydanie aktu normatywnego. </a:t>
            </a:r>
          </a:p>
        </p:txBody>
      </p:sp>
    </p:spTree>
    <p:extLst>
      <p:ext uri="{BB962C8B-B14F-4D97-AF65-F5344CB8AC3E}">
        <p14:creationId xmlns:p14="http://schemas.microsoft.com/office/powerpoint/2010/main" val="1441011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r>
              <a:rPr lang="pl-PL" b="1" dirty="0"/>
              <a:t>Skarga na czynności prawne lub faktyczne naruszające prawa osób trzecich</a:t>
            </a: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lstStyle/>
          <a:p>
            <a:pPr marL="0" indent="0">
              <a:buNone/>
            </a:pPr>
            <a:r>
              <a:rPr lang="pl-PL" dirty="0"/>
              <a:t>Przepisy dotyczące skargi na akt normatywny organu </a:t>
            </a:r>
            <a:r>
              <a:rPr lang="pl-PL" dirty="0" err="1"/>
              <a:t>jst</a:t>
            </a:r>
            <a:r>
              <a:rPr lang="pl-PL" dirty="0"/>
              <a:t> stosuje się odpowiednio, gdy organ gminy podejmuje czynności prawne lub faktyczne narusza prawa osób trzecich.</a:t>
            </a:r>
          </a:p>
          <a:p>
            <a:pPr marL="0" indent="0">
              <a:buNone/>
            </a:pPr>
            <a:r>
              <a:rPr lang="pl-PL" dirty="0"/>
              <a:t>W tych przypadkach sąd administracyjny może nakazać organowi nadzoru wykonanie niezbędnych czynności na rzecz skarżącego, na koszt i ryzyko gminy.</a:t>
            </a:r>
          </a:p>
          <a:p>
            <a:pPr marL="0" indent="0">
              <a:buNone/>
            </a:pPr>
            <a:r>
              <a:rPr lang="pl-PL" dirty="0"/>
              <a:t>(</a:t>
            </a:r>
            <a:r>
              <a:rPr lang="en-GB" dirty="0"/>
              <a:t>art. 101a </a:t>
            </a:r>
            <a:r>
              <a:rPr lang="en-GB" dirty="0" err="1"/>
              <a:t>usg</a:t>
            </a:r>
            <a:r>
              <a:rPr lang="en-GB" dirty="0"/>
              <a:t>)</a:t>
            </a:r>
            <a:endParaRPr lang="pl-PL" dirty="0"/>
          </a:p>
          <a:p>
            <a:pPr marL="0" indent="0">
              <a:buNone/>
            </a:pPr>
            <a:r>
              <a:rPr lang="en-GB" dirty="0"/>
              <a:t>(art. 88 </a:t>
            </a:r>
            <a:r>
              <a:rPr lang="en-GB" dirty="0" err="1"/>
              <a:t>usp</a:t>
            </a:r>
            <a:r>
              <a:rPr lang="en-GB" dirty="0"/>
              <a:t>)</a:t>
            </a:r>
            <a:endParaRPr lang="pl-PL" dirty="0"/>
          </a:p>
          <a:p>
            <a:pPr marL="0" indent="0">
              <a:buNone/>
            </a:pPr>
            <a:r>
              <a:rPr lang="pl-PL" dirty="0"/>
              <a:t>(art. 91 </a:t>
            </a:r>
            <a:r>
              <a:rPr lang="pl-PL" dirty="0" err="1"/>
              <a:t>usp</a:t>
            </a:r>
            <a:r>
              <a:rPr lang="pl-PL" dirty="0"/>
              <a:t>) </a:t>
            </a:r>
          </a:p>
          <a:p>
            <a:pPr marL="0" indent="0">
              <a:buNone/>
            </a:pPr>
            <a:endParaRPr lang="pl-PL" dirty="0"/>
          </a:p>
        </p:txBody>
      </p:sp>
    </p:spTree>
    <p:extLst>
      <p:ext uri="{BB962C8B-B14F-4D97-AF65-F5344CB8AC3E}">
        <p14:creationId xmlns:p14="http://schemas.microsoft.com/office/powerpoint/2010/main" val="164031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E7929-EB2D-4345-B046-B1225A2ECFA5}"/>
              </a:ext>
            </a:extLst>
          </p:cNvPr>
          <p:cNvSpPr>
            <a:spLocks noGrp="1"/>
          </p:cNvSpPr>
          <p:nvPr>
            <p:ph type="title"/>
          </p:nvPr>
        </p:nvSpPr>
        <p:spPr/>
        <p:txBody>
          <a:bodyPr>
            <a:normAutofit/>
          </a:bodyPr>
          <a:lstStyle/>
          <a:p>
            <a:pPr algn="ctr"/>
            <a:endParaRPr lang="pl-PL" dirty="0"/>
          </a:p>
        </p:txBody>
      </p:sp>
      <p:sp>
        <p:nvSpPr>
          <p:cNvPr id="3" name="Symbol zastępczy zawartości 2">
            <a:extLst>
              <a:ext uri="{FF2B5EF4-FFF2-40B4-BE49-F238E27FC236}">
                <a16:creationId xmlns:a16="http://schemas.microsoft.com/office/drawing/2014/main" id="{E03C5888-2FBD-4B26-8DD8-16FDE6BF22CC}"/>
              </a:ext>
            </a:extLst>
          </p:cNvPr>
          <p:cNvSpPr>
            <a:spLocks noGrp="1"/>
          </p:cNvSpPr>
          <p:nvPr>
            <p:ph idx="1"/>
          </p:nvPr>
        </p:nvSpPr>
        <p:spPr/>
        <p:txBody>
          <a:bodyPr>
            <a:normAutofit/>
          </a:bodyPr>
          <a:lstStyle/>
          <a:p>
            <a:pPr marL="0" indent="0" algn="ctr">
              <a:buNone/>
            </a:pPr>
            <a:endParaRPr lang="pl-PL" sz="4000" b="1" dirty="0"/>
          </a:p>
          <a:p>
            <a:pPr marL="0" indent="0" algn="ctr">
              <a:buNone/>
            </a:pPr>
            <a:r>
              <a:rPr lang="pl-PL" sz="6000" b="1" dirty="0"/>
              <a:t>Dziękuję za uwagę </a:t>
            </a:r>
          </a:p>
        </p:txBody>
      </p:sp>
    </p:spTree>
    <p:extLst>
      <p:ext uri="{BB962C8B-B14F-4D97-AF65-F5344CB8AC3E}">
        <p14:creationId xmlns:p14="http://schemas.microsoft.com/office/powerpoint/2010/main" val="298394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Publiczne prawa podmiotowe </a:t>
            </a:r>
            <a:br>
              <a:rPr lang="pl-PL" b="1" dirty="0"/>
            </a:br>
            <a:r>
              <a:rPr lang="pl-PL" b="1" dirty="0"/>
              <a:t>jakie narzędzie ochrony prawnej jednostki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lstStyle/>
          <a:p>
            <a:pPr marL="0" indent="0">
              <a:buNone/>
            </a:pPr>
            <a:r>
              <a:rPr lang="pl-PL" dirty="0"/>
              <a:t>Publiczne prawa podmiotowe uwzględniają: </a:t>
            </a:r>
          </a:p>
          <a:p>
            <a:pPr marL="0" indent="0">
              <a:buNone/>
            </a:pPr>
            <a:r>
              <a:rPr lang="pl-PL" dirty="0"/>
              <a:t>- potrzebę realizacji interesu publicznego przez administrację publiczną; </a:t>
            </a:r>
          </a:p>
          <a:p>
            <a:pPr>
              <a:buFontTx/>
              <a:buChar char="-"/>
            </a:pPr>
            <a:r>
              <a:rPr lang="pl-PL" dirty="0"/>
              <a:t>nakazują jednak uwzględnić interes prawny jednostki. </a:t>
            </a:r>
          </a:p>
          <a:p>
            <a:pPr>
              <a:buFontTx/>
              <a:buChar char="-"/>
            </a:pPr>
            <a:endParaRPr lang="pl-PL" dirty="0"/>
          </a:p>
          <a:p>
            <a:pPr marL="0" indent="0">
              <a:buNone/>
            </a:pPr>
            <a:r>
              <a:rPr lang="pl-PL" dirty="0"/>
              <a:t>Publiczne prawo podmiotowe nie jest pochodną interesu publicznego. </a:t>
            </a:r>
          </a:p>
          <a:p>
            <a:pPr marL="0" indent="0">
              <a:buNone/>
            </a:pPr>
            <a:r>
              <a:rPr lang="pl-PL" dirty="0"/>
              <a:t>Publiczne prawa podmiotowe zapewnia, że organ administracji publicznej nie wychodzi poza granicę swojego uznania administracyjnego. </a:t>
            </a:r>
          </a:p>
        </p:txBody>
      </p:sp>
    </p:spTree>
    <p:extLst>
      <p:ext uri="{BB962C8B-B14F-4D97-AF65-F5344CB8AC3E}">
        <p14:creationId xmlns:p14="http://schemas.microsoft.com/office/powerpoint/2010/main" val="46784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Publiczne prawa podmiotowe </a:t>
            </a:r>
            <a:br>
              <a:rPr lang="pl-PL" b="1" dirty="0"/>
            </a:br>
            <a:r>
              <a:rPr lang="pl-PL" b="1" dirty="0"/>
              <a:t>jakie narzędzie ochrony prawnej jednostki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lnSpcReduction="10000"/>
          </a:bodyPr>
          <a:lstStyle/>
          <a:p>
            <a:pPr marL="0" indent="0">
              <a:buNone/>
            </a:pPr>
            <a:r>
              <a:rPr lang="pl-PL" dirty="0"/>
              <a:t>Ochrona publicznych praw podmiotowych ma miejsce poprzez złożenie skargi do sądu administracyjnego. </a:t>
            </a:r>
          </a:p>
          <a:p>
            <a:pPr marL="0" indent="0">
              <a:buNone/>
            </a:pPr>
            <a:endParaRPr lang="pl-PL" dirty="0"/>
          </a:p>
          <a:p>
            <a:pPr marL="0" indent="0">
              <a:buNone/>
            </a:pPr>
            <a:r>
              <a:rPr lang="pl-PL" b="1" dirty="0"/>
              <a:t>Uprawnionym do wniesienia skargi jest każdy, kto ma w tym interes prawny</a:t>
            </a:r>
            <a:r>
              <a:rPr lang="pl-PL" dirty="0"/>
              <a:t>, prokurator, Rzecznik Praw Obywatelskich, Rzecznik Praw Dziecka oraz organizacja społeczna w zakresie jej statutowej działalności, w sprawach dotyczących interesów prawnych innych osób, jeżeli brała udział w postępowaniu administracyjnym.</a:t>
            </a:r>
          </a:p>
          <a:p>
            <a:pPr marL="0" indent="0">
              <a:buNone/>
            </a:pPr>
            <a:r>
              <a:rPr lang="pl-PL" b="1" dirty="0"/>
              <a:t>Uprawnionym do wniesienia skargi jest również inny podmiot, któremu ustawy przyznają prawo do wniesienia skarg</a:t>
            </a:r>
            <a:r>
              <a:rPr lang="pl-PL" dirty="0"/>
              <a:t>i. (art. 50 </a:t>
            </a:r>
            <a:r>
              <a:rPr lang="pl-PL" dirty="0" err="1"/>
              <a:t>p.p.s.a</a:t>
            </a:r>
            <a:r>
              <a:rPr lang="pl-PL" dirty="0"/>
              <a:t>.)</a:t>
            </a:r>
          </a:p>
        </p:txBody>
      </p:sp>
    </p:spTree>
    <p:extLst>
      <p:ext uri="{BB962C8B-B14F-4D97-AF65-F5344CB8AC3E}">
        <p14:creationId xmlns:p14="http://schemas.microsoft.com/office/powerpoint/2010/main" val="205835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do sądu administracyjnego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a:xfrm>
            <a:off x="838200" y="1825625"/>
            <a:ext cx="10515600" cy="4739932"/>
          </a:xfrm>
        </p:spPr>
        <p:txBody>
          <a:bodyPr>
            <a:normAutofit fontScale="92500"/>
          </a:bodyPr>
          <a:lstStyle/>
          <a:p>
            <a:pPr marL="0" indent="0">
              <a:buNone/>
            </a:pPr>
            <a:r>
              <a:rPr lang="pl-PL" dirty="0"/>
              <a:t>Skarga do sądu administracyjnego może być oparta na podstawie ochrony interesu prawnego, jeżeli odnosi się do sfery praw i obowiązków jednostki. </a:t>
            </a:r>
          </a:p>
          <a:p>
            <a:pPr marL="0" indent="0">
              <a:buNone/>
            </a:pPr>
            <a:r>
              <a:rPr lang="pl-PL" dirty="0"/>
              <a:t>W tej sytuacji akt / czynność / bezczynność organu administracji publicznej dotyczyła interesu prawnego danej jednostki, co jest określane na podstawie przepisów: </a:t>
            </a:r>
          </a:p>
          <a:p>
            <a:pPr>
              <a:buFontTx/>
              <a:buChar char="-"/>
            </a:pPr>
            <a:r>
              <a:rPr lang="pl-PL" dirty="0"/>
              <a:t>Materialnoprawnych; </a:t>
            </a:r>
          </a:p>
          <a:p>
            <a:pPr>
              <a:buFontTx/>
              <a:buChar char="-"/>
            </a:pPr>
            <a:r>
              <a:rPr lang="pl-PL" dirty="0"/>
              <a:t>Procesowych </a:t>
            </a:r>
          </a:p>
          <a:p>
            <a:pPr>
              <a:buFontTx/>
              <a:buChar char="-"/>
            </a:pPr>
            <a:r>
              <a:rPr lang="pl-PL" dirty="0"/>
              <a:t>Ustrojowych.  </a:t>
            </a:r>
          </a:p>
          <a:p>
            <a:pPr marL="0" indent="0">
              <a:buNone/>
            </a:pPr>
            <a:r>
              <a:rPr lang="pl-PL" dirty="0"/>
              <a:t>Związek ten powinien być bezpośredni. Wskazanie tego związku w skardze jest później oceniane przez sąd administracyjny w zakresie badania dopuszczalności skargi. </a:t>
            </a:r>
          </a:p>
        </p:txBody>
      </p:sp>
    </p:spTree>
    <p:extLst>
      <p:ext uri="{BB962C8B-B14F-4D97-AF65-F5344CB8AC3E}">
        <p14:creationId xmlns:p14="http://schemas.microsoft.com/office/powerpoint/2010/main" val="3556751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do sądu administracyjnego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a:bodyPr>
          <a:lstStyle/>
          <a:p>
            <a:pPr marL="0" indent="0">
              <a:buNone/>
            </a:pPr>
            <a:r>
              <a:rPr lang="pl-PL" dirty="0"/>
              <a:t>Skutkiem wniesienia skargi do sądu administracyjnego jest obowiązek sądu administracyjnego rozpatrzenia skargi, a zatem rozpatrzenia także interesu prawnego skarżącego. </a:t>
            </a:r>
          </a:p>
          <a:p>
            <a:pPr marL="0" indent="0">
              <a:buNone/>
            </a:pPr>
            <a:r>
              <a:rPr lang="pl-PL" dirty="0"/>
              <a:t>Skutkiem braku  bezpośredniego związku jest wyrok sądu oddalający skargę. </a:t>
            </a:r>
          </a:p>
          <a:p>
            <a:pPr marL="0" indent="0">
              <a:buNone/>
            </a:pPr>
            <a:r>
              <a:rPr lang="pl-PL" dirty="0"/>
              <a:t>Jednakże, gdy skarżący nie powołał się na swój interes prawny, wówczas sąd administracyjny odrzuca skargę. </a:t>
            </a:r>
          </a:p>
          <a:p>
            <a:pPr marL="0" indent="0">
              <a:buNone/>
            </a:pPr>
            <a:endParaRPr lang="pl-PL" dirty="0"/>
          </a:p>
        </p:txBody>
      </p:sp>
    </p:spTree>
    <p:extLst>
      <p:ext uri="{BB962C8B-B14F-4D97-AF65-F5344CB8AC3E}">
        <p14:creationId xmlns:p14="http://schemas.microsoft.com/office/powerpoint/2010/main" val="24064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do sądu administracyjnego </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fontScale="62500" lnSpcReduction="20000"/>
          </a:bodyPr>
          <a:lstStyle/>
          <a:p>
            <a:pPr marL="0" indent="0">
              <a:buNone/>
            </a:pPr>
            <a:r>
              <a:rPr lang="pl-PL" dirty="0"/>
              <a:t>Przedmiotem skargi do sądu administracyjnego mogą być: </a:t>
            </a:r>
          </a:p>
          <a:p>
            <a:r>
              <a:rPr lang="pl-PL" b="1" dirty="0"/>
              <a:t>decyzje administracyjne;</a:t>
            </a:r>
          </a:p>
          <a:p>
            <a:r>
              <a:rPr lang="pl-PL" dirty="0"/>
              <a:t>postanowienia wydane w postępowaniu administracyjnym, na które służy zażalenie albo kończące postępowanie </a:t>
            </a:r>
          </a:p>
          <a:p>
            <a:r>
              <a:rPr lang="pl-PL" dirty="0"/>
              <a:t>postanowienia wydane w postępowaniu egzekucyjnym i zabezpieczającym, na które przysługuje zażalenie;</a:t>
            </a:r>
          </a:p>
          <a:p>
            <a:r>
              <a:rPr lang="pl-PL" dirty="0"/>
              <a:t>inne akty lub czynności z zakresu administracji publicznej dotyczące uprawnień lub obowiązków wynikających z przepisów prawa </a:t>
            </a:r>
          </a:p>
          <a:p>
            <a:r>
              <a:rPr lang="pl-PL" dirty="0"/>
              <a:t>pisemne interpretacje przepisów prawa podatkowego wydawane w indywidualnych sprawach, opinie zabezpieczające i odmowy wydania opinii zabezpieczających;</a:t>
            </a:r>
          </a:p>
          <a:p>
            <a:r>
              <a:rPr lang="pl-PL" dirty="0"/>
              <a:t>akty prawa miejscowego organów jednostek samorządu terytorialnego i terenowych organów administracji rządowej;</a:t>
            </a:r>
          </a:p>
          <a:p>
            <a:r>
              <a:rPr lang="pl-PL" b="1" dirty="0"/>
              <a:t>akty organów jednostek samorządu terytorialnego i ich związków, inne niż określone we wcześniejszym punkcie, podejmowane w sprawach z zakresu administracji publicznej;</a:t>
            </a:r>
          </a:p>
          <a:p>
            <a:r>
              <a:rPr lang="pl-PL" dirty="0"/>
              <a:t>akty nadzoru nad działalnością organów jednostek samorządu terytorialnego;</a:t>
            </a:r>
          </a:p>
          <a:p>
            <a:r>
              <a:rPr lang="pl-PL" b="1" dirty="0"/>
              <a:t>bezczynność lub przewlekłe prowadzenie postępowania </a:t>
            </a:r>
          </a:p>
          <a:p>
            <a:pPr marL="0" indent="0">
              <a:buNone/>
            </a:pPr>
            <a:endParaRPr lang="pl-PL" dirty="0"/>
          </a:p>
        </p:txBody>
      </p:sp>
    </p:spTree>
    <p:extLst>
      <p:ext uri="{BB962C8B-B14F-4D97-AF65-F5344CB8AC3E}">
        <p14:creationId xmlns:p14="http://schemas.microsoft.com/office/powerpoint/2010/main" val="2506422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ACA1-B74F-418D-A79B-A168974D69DF}"/>
              </a:ext>
            </a:extLst>
          </p:cNvPr>
          <p:cNvSpPr>
            <a:spLocks noGrp="1"/>
          </p:cNvSpPr>
          <p:nvPr>
            <p:ph type="title"/>
          </p:nvPr>
        </p:nvSpPr>
        <p:spPr/>
        <p:txBody>
          <a:bodyPr/>
          <a:lstStyle/>
          <a:p>
            <a:pPr algn="ctr"/>
            <a:r>
              <a:rPr lang="pl-PL" b="1" dirty="0"/>
              <a:t>Skarga na decyzję administracyjną</a:t>
            </a:r>
          </a:p>
        </p:txBody>
      </p:sp>
      <p:sp>
        <p:nvSpPr>
          <p:cNvPr id="3" name="Symbol zastępczy zawartości 2">
            <a:extLst>
              <a:ext uri="{FF2B5EF4-FFF2-40B4-BE49-F238E27FC236}">
                <a16:creationId xmlns:a16="http://schemas.microsoft.com/office/drawing/2014/main" id="{800A1A78-1121-428E-A020-A43C4E70DEAB}"/>
              </a:ext>
            </a:extLst>
          </p:cNvPr>
          <p:cNvSpPr>
            <a:spLocks noGrp="1"/>
          </p:cNvSpPr>
          <p:nvPr>
            <p:ph idx="1"/>
          </p:nvPr>
        </p:nvSpPr>
        <p:spPr/>
        <p:txBody>
          <a:bodyPr>
            <a:normAutofit fontScale="92500" lnSpcReduction="20000"/>
          </a:bodyPr>
          <a:lstStyle/>
          <a:p>
            <a:pPr marL="0" indent="0">
              <a:buNone/>
            </a:pPr>
            <a:r>
              <a:rPr lang="pl-PL" b="1" dirty="0"/>
              <a:t>Wymóg wyczerpania środków zaskarżenia </a:t>
            </a:r>
          </a:p>
          <a:p>
            <a:pPr marL="0" indent="0">
              <a:buNone/>
            </a:pPr>
            <a:r>
              <a:rPr lang="pl-PL" dirty="0"/>
              <a:t>Skargę można wnieść po wyczerpaniu środków zaskarżenia, jeżeli służyły one skarżącemu w postępowaniu przed organem właściwym w sprawie, chyba że skargę wnosi prokurator, Rzecznik Praw Obywatelskich lub Rzecznik Praw Dziecka.</a:t>
            </a:r>
          </a:p>
          <a:p>
            <a:pPr marL="0" indent="0">
              <a:buNone/>
            </a:pPr>
            <a:r>
              <a:rPr lang="pl-PL" dirty="0"/>
              <a:t>Przez wyczerpanie środków zaskarżenia należy rozumieć sytuację, w której stronie nie przysługuje żaden środek zaskarżenia, taki jak zażalenie, odwołanie lub ponaglenie, przewidziany w ustawie.</a:t>
            </a:r>
          </a:p>
          <a:p>
            <a:pPr marL="0" indent="0">
              <a:buNone/>
            </a:pPr>
            <a:r>
              <a:rPr lang="pl-PL" dirty="0"/>
              <a:t>Jeżeli stronie przysługuje prawo do zwrócenia się do organu, który wydał decyzję z wnioskiem o ponowne rozpatrzenie sprawy, strona może wnieść skargę na tę decyzję bez skorzystania z tego prawa. </a:t>
            </a:r>
          </a:p>
          <a:p>
            <a:pPr marL="0" indent="0">
              <a:buNone/>
            </a:pPr>
            <a:r>
              <a:rPr lang="pl-PL" dirty="0"/>
              <a:t>(art. 52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393280978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2916</Words>
  <Application>Microsoft Office PowerPoint</Application>
  <PresentationFormat>Panoramiczny</PresentationFormat>
  <Paragraphs>161</Paragraphs>
  <Slides>31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31</vt:i4>
      </vt:variant>
    </vt:vector>
  </HeadingPairs>
  <TitlesOfParts>
    <vt:vector size="35" baseType="lpstr">
      <vt:lpstr>Arial</vt:lpstr>
      <vt:lpstr>Calibri</vt:lpstr>
      <vt:lpstr>Calibri Light</vt:lpstr>
      <vt:lpstr>Motyw pakietu Office</vt:lpstr>
      <vt:lpstr>Ochrona prawna jednostki </vt:lpstr>
      <vt:lpstr>Publiczne prawa podmiotowe  jakie narzędzie ochrony prawnej jednostki </vt:lpstr>
      <vt:lpstr>Publiczne prawa podmiotowe  jakie narzędzie ochrony prawnej jednostki </vt:lpstr>
      <vt:lpstr>Publiczne prawa podmiotowe  jakie narzędzie ochrony prawnej jednostki </vt:lpstr>
      <vt:lpstr>Publiczne prawa podmiotowe  jakie narzędzie ochrony prawnej jednostki </vt:lpstr>
      <vt:lpstr>Skarga do sądu administracyjnego </vt:lpstr>
      <vt:lpstr>Skarga do sądu administracyjnego </vt:lpstr>
      <vt:lpstr>Skarga do sądu administracyjnego </vt:lpstr>
      <vt:lpstr>Skarga na decyzję administracyjną</vt:lpstr>
      <vt:lpstr>Skarga na decyzję administracyjną</vt:lpstr>
      <vt:lpstr>Skarga na decyzję administracyjną</vt:lpstr>
      <vt:lpstr>Skarga na decyzję administracyjną</vt:lpstr>
      <vt:lpstr>Skarga na decyzję administracyjną</vt:lpstr>
      <vt:lpstr>Skarga na decyzję administracyjną</vt:lpstr>
      <vt:lpstr>Skarga na decyzję administracyjną</vt:lpstr>
      <vt:lpstr>Skarga na akt normatywny wydany przez organ jednostki samorządu terytorialnego </vt:lpstr>
      <vt:lpstr>Skarga na akt normatywny wydany przez organ jednostki samorządu terytorialnego </vt:lpstr>
      <vt:lpstr>Skarga na akt normatywny wydany przez organ jednostki samorządu terytorialnego </vt:lpstr>
      <vt:lpstr>Skarga na akt normatywny wydany przez organ jednostki samorządu terytorialnego </vt:lpstr>
      <vt:lpstr>Odrzucenie skargi na akt normatywny wydany przez organ jst</vt:lpstr>
      <vt:lpstr>Wstrzymanie wykonania zaskarżonego aktu normatywnego</vt:lpstr>
      <vt:lpstr>Wstrzymanie wykonania zaskarżonego aktu normatywnego</vt:lpstr>
      <vt:lpstr>Wyrok dotyczący aktu normatywnego wydanego przez organ gminy</vt:lpstr>
      <vt:lpstr>Wyrok dotyczący aktu normatywnego wydanego przez organ gminy</vt:lpstr>
      <vt:lpstr>Wyrok dotyczący aktu normatywnego wydanego przez organ powiatu</vt:lpstr>
      <vt:lpstr>Wyrok dotyczący aktu normatywnego wydanego przez organ województwa</vt:lpstr>
      <vt:lpstr>Ogłoszenie wyroku dotyczącego aktów prawa miejscowego</vt:lpstr>
      <vt:lpstr>Ogłoszenie wyroku dotyczącego aktów prawa miejscowego</vt:lpstr>
      <vt:lpstr>Skarga na bezczynność organu jst.</vt:lpstr>
      <vt:lpstr>Skarga na czynności prawne lub faktyczne naruszające prawa osób trzecich</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prawna jednostki </dc:title>
  <dc:creator>Maciej Błażewski</dc:creator>
  <cp:lastModifiedBy>Maciej Błażewski</cp:lastModifiedBy>
  <cp:revision>10</cp:revision>
  <dcterms:created xsi:type="dcterms:W3CDTF">2021-11-07T18:55:16Z</dcterms:created>
  <dcterms:modified xsi:type="dcterms:W3CDTF">2022-07-10T08:35:11Z</dcterms:modified>
</cp:coreProperties>
</file>