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4"/>
  </p:notesMasterIdLst>
  <p:sldIdLst>
    <p:sldId id="256" r:id="rId2"/>
    <p:sldId id="277" r:id="rId3"/>
    <p:sldId id="258" r:id="rId4"/>
    <p:sldId id="259" r:id="rId5"/>
    <p:sldId id="260" r:id="rId6"/>
    <p:sldId id="261" r:id="rId7"/>
    <p:sldId id="262" r:id="rId8"/>
    <p:sldId id="263" r:id="rId9"/>
    <p:sldId id="264" r:id="rId10"/>
    <p:sldId id="266" r:id="rId11"/>
    <p:sldId id="267" r:id="rId12"/>
    <p:sldId id="268" r:id="rId13"/>
    <p:sldId id="269" r:id="rId14"/>
    <p:sldId id="270" r:id="rId15"/>
    <p:sldId id="271" r:id="rId16"/>
    <p:sldId id="272" r:id="rId17"/>
    <p:sldId id="273" r:id="rId18"/>
    <p:sldId id="274" r:id="rId19"/>
    <p:sldId id="265" r:id="rId20"/>
    <p:sldId id="278" r:id="rId21"/>
    <p:sldId id="279" r:id="rId22"/>
    <p:sldId id="280" r:id="rId23"/>
    <p:sldId id="288" r:id="rId24"/>
    <p:sldId id="295" r:id="rId25"/>
    <p:sldId id="281" r:id="rId26"/>
    <p:sldId id="282" r:id="rId27"/>
    <p:sldId id="284" r:id="rId28"/>
    <p:sldId id="285" r:id="rId29"/>
    <p:sldId id="283" r:id="rId30"/>
    <p:sldId id="286" r:id="rId31"/>
    <p:sldId id="287" r:id="rId32"/>
    <p:sldId id="289" r:id="rId33"/>
    <p:sldId id="291" r:id="rId34"/>
    <p:sldId id="292" r:id="rId35"/>
    <p:sldId id="290" r:id="rId36"/>
    <p:sldId id="293" r:id="rId37"/>
    <p:sldId id="294" r:id="rId38"/>
    <p:sldId id="296" r:id="rId39"/>
    <p:sldId id="297" r:id="rId40"/>
    <p:sldId id="298" r:id="rId41"/>
    <p:sldId id="299" r:id="rId42"/>
    <p:sldId id="300" r:id="rId43"/>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licja Limburska" initials="AL" lastIdx="2" clrIdx="0">
    <p:extLst>
      <p:ext uri="{19B8F6BF-5375-455C-9EA6-DF929625EA0E}">
        <p15:presenceInfo xmlns:p15="http://schemas.microsoft.com/office/powerpoint/2012/main" userId="77918924952fd4b3"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C5908"/>
    <a:srgbClr val="F68E38"/>
    <a:srgbClr val="00823B"/>
    <a:srgbClr val="00924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002" autoAdjust="0"/>
    <p:restoredTop sz="96247" autoAdjust="0"/>
  </p:normalViewPr>
  <p:slideViewPr>
    <p:cSldViewPr>
      <p:cViewPr varScale="1">
        <p:scale>
          <a:sx n="106" d="100"/>
          <a:sy n="106" d="100"/>
        </p:scale>
        <p:origin x="1860" y="11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E499D17-3441-4E35-AA6B-6B181504FA53}"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endParaRPr lang="pl-PL"/>
        </a:p>
      </dgm:t>
    </dgm:pt>
    <dgm:pt modelId="{87B88225-9188-40A6-BC32-7B33C5C42D55}">
      <dgm:prSet phldrT="[Tekst]"/>
      <dgm:spPr>
        <a:solidFill>
          <a:schemeClr val="bg1">
            <a:lumMod val="50000"/>
          </a:schemeClr>
        </a:solidFill>
      </dgm:spPr>
      <dgm:t>
        <a:bodyPr/>
        <a:lstStyle/>
        <a:p>
          <a:r>
            <a:rPr lang="pl-PL" dirty="0"/>
            <a:t>USIŁOWANIE</a:t>
          </a:r>
        </a:p>
      </dgm:t>
    </dgm:pt>
    <dgm:pt modelId="{80113888-3F99-4739-904B-7CCA1D026D84}" type="parTrans" cxnId="{3CD36738-D1C7-425D-A1E6-FB05DCA00984}">
      <dgm:prSet/>
      <dgm:spPr/>
      <dgm:t>
        <a:bodyPr/>
        <a:lstStyle/>
        <a:p>
          <a:endParaRPr lang="pl-PL"/>
        </a:p>
      </dgm:t>
    </dgm:pt>
    <dgm:pt modelId="{712D63ED-B891-4035-BEF0-58E1BEE72A3A}" type="sibTrans" cxnId="{3CD36738-D1C7-425D-A1E6-FB05DCA00984}">
      <dgm:prSet/>
      <dgm:spPr/>
      <dgm:t>
        <a:bodyPr/>
        <a:lstStyle/>
        <a:p>
          <a:endParaRPr lang="pl-PL"/>
        </a:p>
      </dgm:t>
    </dgm:pt>
    <dgm:pt modelId="{E8030756-9004-475A-8FE3-37E8D9D4DDA3}">
      <dgm:prSet phldrT="[Tekst]"/>
      <dgm:spPr>
        <a:solidFill>
          <a:schemeClr val="bg1">
            <a:lumMod val="65000"/>
          </a:schemeClr>
        </a:solidFill>
      </dgm:spPr>
      <dgm:t>
        <a:bodyPr/>
        <a:lstStyle/>
        <a:p>
          <a:r>
            <a:rPr lang="pl-PL" dirty="0"/>
            <a:t>udolne (§ 1)</a:t>
          </a:r>
        </a:p>
      </dgm:t>
    </dgm:pt>
    <dgm:pt modelId="{875D790E-D20D-4F9C-8B0E-22F91F3142B5}" type="parTrans" cxnId="{D9EBC067-A12A-4989-B059-8BF729BE321D}">
      <dgm:prSet/>
      <dgm:spPr/>
      <dgm:t>
        <a:bodyPr/>
        <a:lstStyle/>
        <a:p>
          <a:endParaRPr lang="pl-PL"/>
        </a:p>
      </dgm:t>
    </dgm:pt>
    <dgm:pt modelId="{654690E8-D8BD-44DD-9860-6B45E15BC88A}" type="sibTrans" cxnId="{D9EBC067-A12A-4989-B059-8BF729BE321D}">
      <dgm:prSet/>
      <dgm:spPr/>
      <dgm:t>
        <a:bodyPr/>
        <a:lstStyle/>
        <a:p>
          <a:endParaRPr lang="pl-PL"/>
        </a:p>
      </dgm:t>
    </dgm:pt>
    <dgm:pt modelId="{E9B9E2D5-B54E-4DE1-9FA2-16235019B3DE}">
      <dgm:prSet phldrT="[Tekst]"/>
      <dgm:spPr>
        <a:solidFill>
          <a:schemeClr val="bg1">
            <a:lumMod val="65000"/>
          </a:schemeClr>
        </a:solidFill>
      </dgm:spPr>
      <dgm:t>
        <a:bodyPr/>
        <a:lstStyle/>
        <a:p>
          <a:r>
            <a:rPr lang="pl-PL" dirty="0"/>
            <a:t>nieudolne (§ 2)</a:t>
          </a:r>
        </a:p>
      </dgm:t>
    </dgm:pt>
    <dgm:pt modelId="{8EAF4428-D6DB-44CE-B031-6DA2C5EB029F}" type="parTrans" cxnId="{CF3BA47C-9B33-4256-8DA1-C843CFBC0237}">
      <dgm:prSet/>
      <dgm:spPr/>
      <dgm:t>
        <a:bodyPr/>
        <a:lstStyle/>
        <a:p>
          <a:endParaRPr lang="pl-PL"/>
        </a:p>
      </dgm:t>
    </dgm:pt>
    <dgm:pt modelId="{9D929AA7-5F95-4D65-88A4-E10C1315930D}" type="sibTrans" cxnId="{CF3BA47C-9B33-4256-8DA1-C843CFBC0237}">
      <dgm:prSet/>
      <dgm:spPr/>
      <dgm:t>
        <a:bodyPr/>
        <a:lstStyle/>
        <a:p>
          <a:endParaRPr lang="pl-PL"/>
        </a:p>
      </dgm:t>
    </dgm:pt>
    <dgm:pt modelId="{482FA22D-64D7-4E38-9EB6-5E13309A5135}" type="pres">
      <dgm:prSet presAssocID="{FE499D17-3441-4E35-AA6B-6B181504FA53}" presName="diagram" presStyleCnt="0">
        <dgm:presLayoutVars>
          <dgm:chPref val="1"/>
          <dgm:dir/>
          <dgm:animOne val="branch"/>
          <dgm:animLvl val="lvl"/>
          <dgm:resizeHandles val="exact"/>
        </dgm:presLayoutVars>
      </dgm:prSet>
      <dgm:spPr/>
    </dgm:pt>
    <dgm:pt modelId="{46E7D4A9-9C70-430B-9ADB-CA2B3ED268E9}" type="pres">
      <dgm:prSet presAssocID="{87B88225-9188-40A6-BC32-7B33C5C42D55}" presName="root1" presStyleCnt="0"/>
      <dgm:spPr/>
    </dgm:pt>
    <dgm:pt modelId="{C05D69AA-A3BF-4E21-9E82-D8E77D594EDB}" type="pres">
      <dgm:prSet presAssocID="{87B88225-9188-40A6-BC32-7B33C5C42D55}" presName="LevelOneTextNode" presStyleLbl="node0" presStyleIdx="0" presStyleCnt="1">
        <dgm:presLayoutVars>
          <dgm:chPref val="3"/>
        </dgm:presLayoutVars>
      </dgm:prSet>
      <dgm:spPr/>
    </dgm:pt>
    <dgm:pt modelId="{9AC7D988-24D2-4350-9910-8E687464A7A9}" type="pres">
      <dgm:prSet presAssocID="{87B88225-9188-40A6-BC32-7B33C5C42D55}" presName="level2hierChild" presStyleCnt="0"/>
      <dgm:spPr/>
    </dgm:pt>
    <dgm:pt modelId="{BD5AAE6A-2C50-4C7E-AC3F-D1CD0A98B6A4}" type="pres">
      <dgm:prSet presAssocID="{875D790E-D20D-4F9C-8B0E-22F91F3142B5}" presName="conn2-1" presStyleLbl="parChTrans1D2" presStyleIdx="0" presStyleCnt="2"/>
      <dgm:spPr/>
    </dgm:pt>
    <dgm:pt modelId="{235EDACF-B446-44E7-A3D1-03765A71DADB}" type="pres">
      <dgm:prSet presAssocID="{875D790E-D20D-4F9C-8B0E-22F91F3142B5}" presName="connTx" presStyleLbl="parChTrans1D2" presStyleIdx="0" presStyleCnt="2"/>
      <dgm:spPr/>
    </dgm:pt>
    <dgm:pt modelId="{93E1EA8A-3EFF-42F5-B971-3DC3163070C4}" type="pres">
      <dgm:prSet presAssocID="{E8030756-9004-475A-8FE3-37E8D9D4DDA3}" presName="root2" presStyleCnt="0"/>
      <dgm:spPr/>
    </dgm:pt>
    <dgm:pt modelId="{F9850BA4-B8DB-4EDC-96F1-252C7FD44408}" type="pres">
      <dgm:prSet presAssocID="{E8030756-9004-475A-8FE3-37E8D9D4DDA3}" presName="LevelTwoTextNode" presStyleLbl="node2" presStyleIdx="0" presStyleCnt="2" custScaleX="132719">
        <dgm:presLayoutVars>
          <dgm:chPref val="3"/>
        </dgm:presLayoutVars>
      </dgm:prSet>
      <dgm:spPr/>
    </dgm:pt>
    <dgm:pt modelId="{D3116630-F273-4BF9-AEEA-219B19BEC796}" type="pres">
      <dgm:prSet presAssocID="{E8030756-9004-475A-8FE3-37E8D9D4DDA3}" presName="level3hierChild" presStyleCnt="0"/>
      <dgm:spPr/>
    </dgm:pt>
    <dgm:pt modelId="{F4663C3F-BEC5-49F6-95D3-629F86285F10}" type="pres">
      <dgm:prSet presAssocID="{8EAF4428-D6DB-44CE-B031-6DA2C5EB029F}" presName="conn2-1" presStyleLbl="parChTrans1D2" presStyleIdx="1" presStyleCnt="2"/>
      <dgm:spPr/>
    </dgm:pt>
    <dgm:pt modelId="{14493A44-CA39-4D4B-9096-AE42283CD791}" type="pres">
      <dgm:prSet presAssocID="{8EAF4428-D6DB-44CE-B031-6DA2C5EB029F}" presName="connTx" presStyleLbl="parChTrans1D2" presStyleIdx="1" presStyleCnt="2"/>
      <dgm:spPr/>
    </dgm:pt>
    <dgm:pt modelId="{F75A8148-D870-4EB0-92D3-373EC1B46800}" type="pres">
      <dgm:prSet presAssocID="{E9B9E2D5-B54E-4DE1-9FA2-16235019B3DE}" presName="root2" presStyleCnt="0"/>
      <dgm:spPr/>
    </dgm:pt>
    <dgm:pt modelId="{20BE5C31-3597-4AD1-B565-E1C542E29B55}" type="pres">
      <dgm:prSet presAssocID="{E9B9E2D5-B54E-4DE1-9FA2-16235019B3DE}" presName="LevelTwoTextNode" presStyleLbl="node2" presStyleIdx="1" presStyleCnt="2" custScaleX="133737">
        <dgm:presLayoutVars>
          <dgm:chPref val="3"/>
        </dgm:presLayoutVars>
      </dgm:prSet>
      <dgm:spPr/>
    </dgm:pt>
    <dgm:pt modelId="{DF16DF78-0E01-4EAE-BB26-1670D5EB32CA}" type="pres">
      <dgm:prSet presAssocID="{E9B9E2D5-B54E-4DE1-9FA2-16235019B3DE}" presName="level3hierChild" presStyleCnt="0"/>
      <dgm:spPr/>
    </dgm:pt>
  </dgm:ptLst>
  <dgm:cxnLst>
    <dgm:cxn modelId="{3CD36738-D1C7-425D-A1E6-FB05DCA00984}" srcId="{FE499D17-3441-4E35-AA6B-6B181504FA53}" destId="{87B88225-9188-40A6-BC32-7B33C5C42D55}" srcOrd="0" destOrd="0" parTransId="{80113888-3F99-4739-904B-7CCA1D026D84}" sibTransId="{712D63ED-B891-4035-BEF0-58E1BEE72A3A}"/>
    <dgm:cxn modelId="{41E44762-9297-47E7-8908-77717BB81049}" type="presOf" srcId="{8EAF4428-D6DB-44CE-B031-6DA2C5EB029F}" destId="{14493A44-CA39-4D4B-9096-AE42283CD791}" srcOrd="1" destOrd="0" presId="urn:microsoft.com/office/officeart/2005/8/layout/hierarchy2"/>
    <dgm:cxn modelId="{D9EBC067-A12A-4989-B059-8BF729BE321D}" srcId="{87B88225-9188-40A6-BC32-7B33C5C42D55}" destId="{E8030756-9004-475A-8FE3-37E8D9D4DDA3}" srcOrd="0" destOrd="0" parTransId="{875D790E-D20D-4F9C-8B0E-22F91F3142B5}" sibTransId="{654690E8-D8BD-44DD-9860-6B45E15BC88A}"/>
    <dgm:cxn modelId="{CF3BA47C-9B33-4256-8DA1-C843CFBC0237}" srcId="{87B88225-9188-40A6-BC32-7B33C5C42D55}" destId="{E9B9E2D5-B54E-4DE1-9FA2-16235019B3DE}" srcOrd="1" destOrd="0" parTransId="{8EAF4428-D6DB-44CE-B031-6DA2C5EB029F}" sibTransId="{9D929AA7-5F95-4D65-88A4-E10C1315930D}"/>
    <dgm:cxn modelId="{EF9CC080-AFB6-401B-93E9-E91CF2CC9F3C}" type="presOf" srcId="{E8030756-9004-475A-8FE3-37E8D9D4DDA3}" destId="{F9850BA4-B8DB-4EDC-96F1-252C7FD44408}" srcOrd="0" destOrd="0" presId="urn:microsoft.com/office/officeart/2005/8/layout/hierarchy2"/>
    <dgm:cxn modelId="{0D9F0386-B064-4465-B7C5-C222AFF9B228}" type="presOf" srcId="{E9B9E2D5-B54E-4DE1-9FA2-16235019B3DE}" destId="{20BE5C31-3597-4AD1-B565-E1C542E29B55}" srcOrd="0" destOrd="0" presId="urn:microsoft.com/office/officeart/2005/8/layout/hierarchy2"/>
    <dgm:cxn modelId="{3CF37290-3346-4104-9515-76E033D4A819}" type="presOf" srcId="{8EAF4428-D6DB-44CE-B031-6DA2C5EB029F}" destId="{F4663C3F-BEC5-49F6-95D3-629F86285F10}" srcOrd="0" destOrd="0" presId="urn:microsoft.com/office/officeart/2005/8/layout/hierarchy2"/>
    <dgm:cxn modelId="{BAB17895-C7DD-4041-8A24-BA5C6A4062C0}" type="presOf" srcId="{FE499D17-3441-4E35-AA6B-6B181504FA53}" destId="{482FA22D-64D7-4E38-9EB6-5E13309A5135}" srcOrd="0" destOrd="0" presId="urn:microsoft.com/office/officeart/2005/8/layout/hierarchy2"/>
    <dgm:cxn modelId="{C82075AF-B104-459A-974A-15ED26690B19}" type="presOf" srcId="{875D790E-D20D-4F9C-8B0E-22F91F3142B5}" destId="{BD5AAE6A-2C50-4C7E-AC3F-D1CD0A98B6A4}" srcOrd="0" destOrd="0" presId="urn:microsoft.com/office/officeart/2005/8/layout/hierarchy2"/>
    <dgm:cxn modelId="{904C78BE-7BA3-42A8-A8CB-B7F33E9618F2}" type="presOf" srcId="{87B88225-9188-40A6-BC32-7B33C5C42D55}" destId="{C05D69AA-A3BF-4E21-9E82-D8E77D594EDB}" srcOrd="0" destOrd="0" presId="urn:microsoft.com/office/officeart/2005/8/layout/hierarchy2"/>
    <dgm:cxn modelId="{152DB6D1-6A36-4C5D-943F-53911660158E}" type="presOf" srcId="{875D790E-D20D-4F9C-8B0E-22F91F3142B5}" destId="{235EDACF-B446-44E7-A3D1-03765A71DADB}" srcOrd="1" destOrd="0" presId="urn:microsoft.com/office/officeart/2005/8/layout/hierarchy2"/>
    <dgm:cxn modelId="{B45AAB90-C5FE-4D04-BD44-0052E299B8EA}" type="presParOf" srcId="{482FA22D-64D7-4E38-9EB6-5E13309A5135}" destId="{46E7D4A9-9C70-430B-9ADB-CA2B3ED268E9}" srcOrd="0" destOrd="0" presId="urn:microsoft.com/office/officeart/2005/8/layout/hierarchy2"/>
    <dgm:cxn modelId="{0D6EBE20-332B-4209-A4D4-933CD4647A53}" type="presParOf" srcId="{46E7D4A9-9C70-430B-9ADB-CA2B3ED268E9}" destId="{C05D69AA-A3BF-4E21-9E82-D8E77D594EDB}" srcOrd="0" destOrd="0" presId="urn:microsoft.com/office/officeart/2005/8/layout/hierarchy2"/>
    <dgm:cxn modelId="{1DFC99E1-ED38-4EAE-AE29-3B6963274875}" type="presParOf" srcId="{46E7D4A9-9C70-430B-9ADB-CA2B3ED268E9}" destId="{9AC7D988-24D2-4350-9910-8E687464A7A9}" srcOrd="1" destOrd="0" presId="urn:microsoft.com/office/officeart/2005/8/layout/hierarchy2"/>
    <dgm:cxn modelId="{AE11C647-4F20-44C4-BB2F-670D4909E4F5}" type="presParOf" srcId="{9AC7D988-24D2-4350-9910-8E687464A7A9}" destId="{BD5AAE6A-2C50-4C7E-AC3F-D1CD0A98B6A4}" srcOrd="0" destOrd="0" presId="urn:microsoft.com/office/officeart/2005/8/layout/hierarchy2"/>
    <dgm:cxn modelId="{4C9DD635-9331-465E-86D2-2A5585BEF99B}" type="presParOf" srcId="{BD5AAE6A-2C50-4C7E-AC3F-D1CD0A98B6A4}" destId="{235EDACF-B446-44E7-A3D1-03765A71DADB}" srcOrd="0" destOrd="0" presId="urn:microsoft.com/office/officeart/2005/8/layout/hierarchy2"/>
    <dgm:cxn modelId="{2DA7DEFE-9759-46CC-B10F-C240E80F945C}" type="presParOf" srcId="{9AC7D988-24D2-4350-9910-8E687464A7A9}" destId="{93E1EA8A-3EFF-42F5-B971-3DC3163070C4}" srcOrd="1" destOrd="0" presId="urn:microsoft.com/office/officeart/2005/8/layout/hierarchy2"/>
    <dgm:cxn modelId="{06BABC3A-1686-47A1-AC9A-B71957499790}" type="presParOf" srcId="{93E1EA8A-3EFF-42F5-B971-3DC3163070C4}" destId="{F9850BA4-B8DB-4EDC-96F1-252C7FD44408}" srcOrd="0" destOrd="0" presId="urn:microsoft.com/office/officeart/2005/8/layout/hierarchy2"/>
    <dgm:cxn modelId="{DC0B0F10-97A8-478E-AA60-0E67D6C0D480}" type="presParOf" srcId="{93E1EA8A-3EFF-42F5-B971-3DC3163070C4}" destId="{D3116630-F273-4BF9-AEEA-219B19BEC796}" srcOrd="1" destOrd="0" presId="urn:microsoft.com/office/officeart/2005/8/layout/hierarchy2"/>
    <dgm:cxn modelId="{A59619C7-7DA2-4C81-92B2-90AEA8E95801}" type="presParOf" srcId="{9AC7D988-24D2-4350-9910-8E687464A7A9}" destId="{F4663C3F-BEC5-49F6-95D3-629F86285F10}" srcOrd="2" destOrd="0" presId="urn:microsoft.com/office/officeart/2005/8/layout/hierarchy2"/>
    <dgm:cxn modelId="{F2E915ED-2520-4EA7-A6D2-6DC91D5CB505}" type="presParOf" srcId="{F4663C3F-BEC5-49F6-95D3-629F86285F10}" destId="{14493A44-CA39-4D4B-9096-AE42283CD791}" srcOrd="0" destOrd="0" presId="urn:microsoft.com/office/officeart/2005/8/layout/hierarchy2"/>
    <dgm:cxn modelId="{7A7A3821-E319-4E66-9973-EF47A0774FEB}" type="presParOf" srcId="{9AC7D988-24D2-4350-9910-8E687464A7A9}" destId="{F75A8148-D870-4EB0-92D3-373EC1B46800}" srcOrd="3" destOrd="0" presId="urn:microsoft.com/office/officeart/2005/8/layout/hierarchy2"/>
    <dgm:cxn modelId="{8CFC589C-2B35-4DA1-851D-8816EEFCB37C}" type="presParOf" srcId="{F75A8148-D870-4EB0-92D3-373EC1B46800}" destId="{20BE5C31-3597-4AD1-B565-E1C542E29B55}" srcOrd="0" destOrd="0" presId="urn:microsoft.com/office/officeart/2005/8/layout/hierarchy2"/>
    <dgm:cxn modelId="{EB61D145-1678-44F6-B369-411095D32303}" type="presParOf" srcId="{F75A8148-D870-4EB0-92D3-373EC1B46800}" destId="{DF16DF78-0E01-4EAE-BB26-1670D5EB32CA}"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05D69AA-A3BF-4E21-9E82-D8E77D594EDB}">
      <dsp:nvSpPr>
        <dsp:cNvPr id="0" name=""/>
        <dsp:cNvSpPr/>
      </dsp:nvSpPr>
      <dsp:spPr>
        <a:xfrm>
          <a:off x="2024" y="1076888"/>
          <a:ext cx="1565861" cy="782930"/>
        </a:xfrm>
        <a:prstGeom prst="roundRect">
          <a:avLst>
            <a:gd name="adj" fmla="val 10000"/>
          </a:avLst>
        </a:prstGeom>
        <a:solidFill>
          <a:schemeClr val="bg1">
            <a:lumMod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977900">
            <a:lnSpc>
              <a:spcPct val="90000"/>
            </a:lnSpc>
            <a:spcBef>
              <a:spcPct val="0"/>
            </a:spcBef>
            <a:spcAft>
              <a:spcPct val="35000"/>
            </a:spcAft>
            <a:buNone/>
          </a:pPr>
          <a:r>
            <a:rPr lang="pl-PL" sz="2200" kern="1200" dirty="0"/>
            <a:t>USIŁOWANIE</a:t>
          </a:r>
        </a:p>
      </dsp:txBody>
      <dsp:txXfrm>
        <a:off x="24955" y="1099819"/>
        <a:ext cx="1519999" cy="737068"/>
      </dsp:txXfrm>
    </dsp:sp>
    <dsp:sp modelId="{BD5AAE6A-2C50-4C7E-AC3F-D1CD0A98B6A4}">
      <dsp:nvSpPr>
        <dsp:cNvPr id="0" name=""/>
        <dsp:cNvSpPr/>
      </dsp:nvSpPr>
      <dsp:spPr>
        <a:xfrm rot="19457599">
          <a:off x="1495386" y="1219267"/>
          <a:ext cx="771345" cy="47988"/>
        </a:xfrm>
        <a:custGeom>
          <a:avLst/>
          <a:gdLst/>
          <a:ahLst/>
          <a:cxnLst/>
          <a:rect l="0" t="0" r="0" b="0"/>
          <a:pathLst>
            <a:path>
              <a:moveTo>
                <a:pt x="0" y="23994"/>
              </a:moveTo>
              <a:lnTo>
                <a:pt x="771345" y="23994"/>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pl-PL" sz="500" kern="1200"/>
        </a:p>
      </dsp:txBody>
      <dsp:txXfrm>
        <a:off x="1861775" y="1223977"/>
        <a:ext cx="38567" cy="38567"/>
      </dsp:txXfrm>
    </dsp:sp>
    <dsp:sp modelId="{F9850BA4-B8DB-4EDC-96F1-252C7FD44408}">
      <dsp:nvSpPr>
        <dsp:cNvPr id="0" name=""/>
        <dsp:cNvSpPr/>
      </dsp:nvSpPr>
      <dsp:spPr>
        <a:xfrm>
          <a:off x="2194231" y="626703"/>
          <a:ext cx="2078196" cy="782930"/>
        </a:xfrm>
        <a:prstGeom prst="roundRect">
          <a:avLst>
            <a:gd name="adj" fmla="val 10000"/>
          </a:avLst>
        </a:prstGeom>
        <a:solidFill>
          <a:schemeClr val="bg1">
            <a:lumMod val="6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977900">
            <a:lnSpc>
              <a:spcPct val="90000"/>
            </a:lnSpc>
            <a:spcBef>
              <a:spcPct val="0"/>
            </a:spcBef>
            <a:spcAft>
              <a:spcPct val="35000"/>
            </a:spcAft>
            <a:buNone/>
          </a:pPr>
          <a:r>
            <a:rPr lang="pl-PL" sz="2200" kern="1200" dirty="0"/>
            <a:t>udolne (§ 1)</a:t>
          </a:r>
        </a:p>
      </dsp:txBody>
      <dsp:txXfrm>
        <a:off x="2217162" y="649634"/>
        <a:ext cx="2032334" cy="737068"/>
      </dsp:txXfrm>
    </dsp:sp>
    <dsp:sp modelId="{F4663C3F-BEC5-49F6-95D3-629F86285F10}">
      <dsp:nvSpPr>
        <dsp:cNvPr id="0" name=""/>
        <dsp:cNvSpPr/>
      </dsp:nvSpPr>
      <dsp:spPr>
        <a:xfrm rot="2142401">
          <a:off x="1495386" y="1669452"/>
          <a:ext cx="771345" cy="47988"/>
        </a:xfrm>
        <a:custGeom>
          <a:avLst/>
          <a:gdLst/>
          <a:ahLst/>
          <a:cxnLst/>
          <a:rect l="0" t="0" r="0" b="0"/>
          <a:pathLst>
            <a:path>
              <a:moveTo>
                <a:pt x="0" y="23994"/>
              </a:moveTo>
              <a:lnTo>
                <a:pt x="771345" y="23994"/>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pl-PL" sz="500" kern="1200"/>
        </a:p>
      </dsp:txBody>
      <dsp:txXfrm>
        <a:off x="1861775" y="1674162"/>
        <a:ext cx="38567" cy="38567"/>
      </dsp:txXfrm>
    </dsp:sp>
    <dsp:sp modelId="{20BE5C31-3597-4AD1-B565-E1C542E29B55}">
      <dsp:nvSpPr>
        <dsp:cNvPr id="0" name=""/>
        <dsp:cNvSpPr/>
      </dsp:nvSpPr>
      <dsp:spPr>
        <a:xfrm>
          <a:off x="2194231" y="1527073"/>
          <a:ext cx="2094136" cy="782930"/>
        </a:xfrm>
        <a:prstGeom prst="roundRect">
          <a:avLst>
            <a:gd name="adj" fmla="val 10000"/>
          </a:avLst>
        </a:prstGeom>
        <a:solidFill>
          <a:schemeClr val="bg1">
            <a:lumMod val="6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977900">
            <a:lnSpc>
              <a:spcPct val="90000"/>
            </a:lnSpc>
            <a:spcBef>
              <a:spcPct val="0"/>
            </a:spcBef>
            <a:spcAft>
              <a:spcPct val="35000"/>
            </a:spcAft>
            <a:buNone/>
          </a:pPr>
          <a:r>
            <a:rPr lang="pl-PL" sz="2200" kern="1200" dirty="0"/>
            <a:t>nieudolne (§ 2)</a:t>
          </a:r>
        </a:p>
      </dsp:txBody>
      <dsp:txXfrm>
        <a:off x="2217162" y="1550004"/>
        <a:ext cx="2048274" cy="737068"/>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5A3C20A-2A39-4940-A6F6-1EBF76752B5F}" type="datetimeFigureOut">
              <a:rPr lang="pl-PL" smtClean="0"/>
              <a:t>01.12.2023</a:t>
            </a:fld>
            <a:endParaRPr lang="pl-PL"/>
          </a:p>
        </p:txBody>
      </p:sp>
      <p:sp>
        <p:nvSpPr>
          <p:cNvPr id="4" name="Symbol zastępczy obrazu slajdu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6" name="Symbol zastępczy stopki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4B6DF0D-47D6-405D-935E-3A9E35C65094}" type="slidenum">
              <a:rPr lang="pl-PL" smtClean="0"/>
              <a:t>‹#›</a:t>
            </a:fld>
            <a:endParaRPr lang="pl-PL"/>
          </a:p>
        </p:txBody>
      </p:sp>
    </p:spTree>
    <p:extLst>
      <p:ext uri="{BB962C8B-B14F-4D97-AF65-F5344CB8AC3E}">
        <p14:creationId xmlns:p14="http://schemas.microsoft.com/office/powerpoint/2010/main" val="31725081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fld id="{14B6DF0D-47D6-405D-935E-3A9E35C65094}" type="slidenum">
              <a:rPr lang="pl-PL" smtClean="0"/>
              <a:t>1</a:t>
            </a:fld>
            <a:endParaRPr lang="pl-PL"/>
          </a:p>
        </p:txBody>
      </p:sp>
    </p:spTree>
    <p:extLst>
      <p:ext uri="{BB962C8B-B14F-4D97-AF65-F5344CB8AC3E}">
        <p14:creationId xmlns:p14="http://schemas.microsoft.com/office/powerpoint/2010/main" val="37289796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a:t>Kliknij, aby edytować styl</a:t>
            </a:r>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a:t>Kliknij, aby edytować styl wzorca podtytułu</a:t>
            </a:r>
          </a:p>
        </p:txBody>
      </p:sp>
      <p:sp>
        <p:nvSpPr>
          <p:cNvPr id="4" name="Symbol zastępczy daty 3"/>
          <p:cNvSpPr>
            <a:spLocks noGrp="1"/>
          </p:cNvSpPr>
          <p:nvPr>
            <p:ph type="dt" sz="half" idx="10"/>
          </p:nvPr>
        </p:nvSpPr>
        <p:spPr/>
        <p:txBody>
          <a:bodyPr/>
          <a:lstStyle/>
          <a:p>
            <a:fld id="{8AD2794F-850A-4461-954C-85005DE743D7}" type="datetimeFigureOut">
              <a:rPr lang="pl-PL" smtClean="0"/>
              <a:pPr/>
              <a:t>01.12.2023</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1C480F91-F16C-4CBE-8F1B-86D0A083682A}" type="slidenum">
              <a:rPr lang="pl-PL" smtClean="0"/>
              <a:pPr/>
              <a:t>‹#›</a:t>
            </a:fld>
            <a:endParaRPr lang="pl-P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tytułu pionowego 2"/>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8AD2794F-850A-4461-954C-85005DE743D7}" type="datetimeFigureOut">
              <a:rPr lang="pl-PL" smtClean="0"/>
              <a:pPr/>
              <a:t>01.12.2023</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1C480F91-F16C-4CBE-8F1B-86D0A083682A}" type="slidenum">
              <a:rPr lang="pl-PL" smtClean="0"/>
              <a:pPr/>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a:t>Kliknij, aby edytować styl</a:t>
            </a:r>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8AD2794F-850A-4461-954C-85005DE743D7}" type="datetimeFigureOut">
              <a:rPr lang="pl-PL" smtClean="0"/>
              <a:pPr/>
              <a:t>01.12.2023</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1C480F91-F16C-4CBE-8F1B-86D0A083682A}" type="slidenum">
              <a:rPr lang="pl-PL" smtClean="0"/>
              <a:pPr/>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8AD2794F-850A-4461-954C-85005DE743D7}" type="datetimeFigureOut">
              <a:rPr lang="pl-PL" smtClean="0"/>
              <a:pPr/>
              <a:t>01.12.2023</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1C480F91-F16C-4CBE-8F1B-86D0A083682A}" type="slidenum">
              <a:rPr lang="pl-PL" smtClean="0"/>
              <a:pPr/>
              <a:t>‹#›</a:t>
            </a:fld>
            <a:endParaRPr lang="pl-P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a:t>Kliknij, aby edytować styl</a:t>
            </a:r>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4" name="Symbol zastępczy daty 3"/>
          <p:cNvSpPr>
            <a:spLocks noGrp="1"/>
          </p:cNvSpPr>
          <p:nvPr>
            <p:ph type="dt" sz="half" idx="10"/>
          </p:nvPr>
        </p:nvSpPr>
        <p:spPr/>
        <p:txBody>
          <a:bodyPr/>
          <a:lstStyle/>
          <a:p>
            <a:fld id="{8AD2794F-850A-4461-954C-85005DE743D7}" type="datetimeFigureOut">
              <a:rPr lang="pl-PL" smtClean="0"/>
              <a:pPr/>
              <a:t>01.12.2023</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1C480F91-F16C-4CBE-8F1B-86D0A083682A}" type="slidenum">
              <a:rPr lang="pl-PL" smtClean="0"/>
              <a:pPr/>
              <a:t>‹#›</a:t>
            </a:fld>
            <a:endParaRPr lang="pl-P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daty 4"/>
          <p:cNvSpPr>
            <a:spLocks noGrp="1"/>
          </p:cNvSpPr>
          <p:nvPr>
            <p:ph type="dt" sz="half" idx="10"/>
          </p:nvPr>
        </p:nvSpPr>
        <p:spPr/>
        <p:txBody>
          <a:bodyPr/>
          <a:lstStyle/>
          <a:p>
            <a:fld id="{8AD2794F-850A-4461-954C-85005DE743D7}" type="datetimeFigureOut">
              <a:rPr lang="pl-PL" smtClean="0"/>
              <a:pPr/>
              <a:t>01.12.2023</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1C480F91-F16C-4CBE-8F1B-86D0A083682A}" type="slidenum">
              <a:rPr lang="pl-PL" smtClean="0"/>
              <a:pPr/>
              <a:t>‹#›</a:t>
            </a:fld>
            <a:endParaRPr lang="pl-P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a:t>Kliknij, aby edytować styl</a:t>
            </a:r>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7" name="Symbol zastępczy daty 6"/>
          <p:cNvSpPr>
            <a:spLocks noGrp="1"/>
          </p:cNvSpPr>
          <p:nvPr>
            <p:ph type="dt" sz="half" idx="10"/>
          </p:nvPr>
        </p:nvSpPr>
        <p:spPr/>
        <p:txBody>
          <a:bodyPr/>
          <a:lstStyle/>
          <a:p>
            <a:fld id="{8AD2794F-850A-4461-954C-85005DE743D7}" type="datetimeFigureOut">
              <a:rPr lang="pl-PL" smtClean="0"/>
              <a:pPr/>
              <a:t>01.12.2023</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1C480F91-F16C-4CBE-8F1B-86D0A083682A}" type="slidenum">
              <a:rPr lang="pl-PL" smtClean="0"/>
              <a:pPr/>
              <a:t>‹#›</a:t>
            </a:fld>
            <a:endParaRPr lang="pl-P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daty 2"/>
          <p:cNvSpPr>
            <a:spLocks noGrp="1"/>
          </p:cNvSpPr>
          <p:nvPr>
            <p:ph type="dt" sz="half" idx="10"/>
          </p:nvPr>
        </p:nvSpPr>
        <p:spPr/>
        <p:txBody>
          <a:bodyPr/>
          <a:lstStyle/>
          <a:p>
            <a:fld id="{8AD2794F-850A-4461-954C-85005DE743D7}" type="datetimeFigureOut">
              <a:rPr lang="pl-PL" smtClean="0"/>
              <a:pPr/>
              <a:t>01.12.2023</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1C480F91-F16C-4CBE-8F1B-86D0A083682A}" type="slidenum">
              <a:rPr lang="pl-PL" smtClean="0"/>
              <a:pPr/>
              <a:t>‹#›</a:t>
            </a:fld>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8AD2794F-850A-4461-954C-85005DE743D7}" type="datetimeFigureOut">
              <a:rPr lang="pl-PL" smtClean="0"/>
              <a:pPr/>
              <a:t>01.12.2023</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1C480F91-F16C-4CBE-8F1B-86D0A083682A}" type="slidenum">
              <a:rPr lang="pl-PL" smtClean="0"/>
              <a:pPr/>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a:t>Kliknij, aby edytować styl</a:t>
            </a:r>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Symbol zastępczy daty 4"/>
          <p:cNvSpPr>
            <a:spLocks noGrp="1"/>
          </p:cNvSpPr>
          <p:nvPr>
            <p:ph type="dt" sz="half" idx="10"/>
          </p:nvPr>
        </p:nvSpPr>
        <p:spPr/>
        <p:txBody>
          <a:bodyPr/>
          <a:lstStyle/>
          <a:p>
            <a:fld id="{8AD2794F-850A-4461-954C-85005DE743D7}" type="datetimeFigureOut">
              <a:rPr lang="pl-PL" smtClean="0"/>
              <a:pPr/>
              <a:t>01.12.2023</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1C480F91-F16C-4CBE-8F1B-86D0A083682A}" type="slidenum">
              <a:rPr lang="pl-PL" smtClean="0"/>
              <a:pPr/>
              <a:t>‹#›</a:t>
            </a:fld>
            <a:endParaRPr lang="pl-P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a:t>Kliknij, aby edytować styl</a:t>
            </a:r>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Symbol zastępczy daty 4"/>
          <p:cNvSpPr>
            <a:spLocks noGrp="1"/>
          </p:cNvSpPr>
          <p:nvPr>
            <p:ph type="dt" sz="half" idx="10"/>
          </p:nvPr>
        </p:nvSpPr>
        <p:spPr/>
        <p:txBody>
          <a:bodyPr/>
          <a:lstStyle/>
          <a:p>
            <a:fld id="{8AD2794F-850A-4461-954C-85005DE743D7}" type="datetimeFigureOut">
              <a:rPr lang="pl-PL" smtClean="0"/>
              <a:pPr/>
              <a:t>01.12.2023</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1C480F91-F16C-4CBE-8F1B-86D0A083682A}" type="slidenum">
              <a:rPr lang="pl-PL" smtClean="0"/>
              <a:pPr/>
              <a:t>‹#›</a:t>
            </a:fld>
            <a:endParaRPr lang="pl-P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l-PL"/>
              <a:t>Kliknij, aby edytować styl</a:t>
            </a:r>
          </a:p>
        </p:txBody>
      </p:sp>
      <p:sp>
        <p:nvSpPr>
          <p:cNvPr id="3" name="Symbol zastępczy teks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AD2794F-850A-4461-954C-85005DE743D7}" type="datetimeFigureOut">
              <a:rPr lang="pl-PL" smtClean="0"/>
              <a:pPr/>
              <a:t>01.12.2023</a:t>
            </a:fld>
            <a:endParaRPr lang="pl-PL"/>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C480F91-F16C-4CBE-8F1B-86D0A083682A}" type="slidenum">
              <a:rPr lang="pl-PL" smtClean="0"/>
              <a:pPr/>
              <a:t>‹#›</a:t>
            </a:fld>
            <a:endParaRPr lang="pl-P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2856"/>
            <a:ext cx="7772400" cy="1470025"/>
          </a:xfrm>
        </p:spPr>
        <p:txBody>
          <a:bodyPr/>
          <a:lstStyle/>
          <a:p>
            <a:r>
              <a:rPr lang="pl-PL" dirty="0"/>
              <a:t>Formy stadialne i zjawiskowe</a:t>
            </a:r>
          </a:p>
        </p:txBody>
      </p:sp>
      <p:sp>
        <p:nvSpPr>
          <p:cNvPr id="3" name="Podtytuł 2"/>
          <p:cNvSpPr>
            <a:spLocks noGrp="1"/>
          </p:cNvSpPr>
          <p:nvPr>
            <p:ph type="subTitle" idx="1"/>
          </p:nvPr>
        </p:nvSpPr>
        <p:spPr>
          <a:xfrm>
            <a:off x="1371600" y="3861048"/>
            <a:ext cx="6400800" cy="1752600"/>
          </a:xfrm>
        </p:spPr>
        <p:txBody>
          <a:bodyPr/>
          <a:lstStyle/>
          <a:p>
            <a:r>
              <a:rPr lang="pl-PL" dirty="0"/>
              <a:t>dr Alicja Limburska</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p:cNvSpPr txBox="1"/>
          <p:nvPr/>
        </p:nvSpPr>
        <p:spPr>
          <a:xfrm>
            <a:off x="575556" y="766732"/>
            <a:ext cx="7992888" cy="5324535"/>
          </a:xfrm>
          <a:prstGeom prst="rect">
            <a:avLst/>
          </a:prstGeom>
          <a:noFill/>
        </p:spPr>
        <p:txBody>
          <a:bodyPr wrap="square" rtlCol="0">
            <a:spAutoFit/>
          </a:bodyPr>
          <a:lstStyle/>
          <a:p>
            <a:pPr algn="just"/>
            <a:r>
              <a:rPr lang="pl-PL" sz="2000" dirty="0"/>
              <a:t>Usiłowanie jest karalne w odniesieniu do każdego typu czynu zabronionego!</a:t>
            </a:r>
          </a:p>
          <a:p>
            <a:pPr algn="just"/>
            <a:endParaRPr lang="pl-PL" sz="2000" dirty="0"/>
          </a:p>
          <a:p>
            <a:pPr algn="just"/>
            <a:r>
              <a:rPr lang="pl-PL" sz="2000" dirty="0"/>
              <a:t>Usiłowanie jako forma stadialna odnosi się do wszystkich form zjawiskowych popełnienia czynu zabronionego – zarówno sprawczych i niesprawczych.</a:t>
            </a:r>
          </a:p>
          <a:p>
            <a:pPr algn="just"/>
            <a:endParaRPr lang="pl-PL" sz="2000" dirty="0"/>
          </a:p>
          <a:p>
            <a:pPr algn="just"/>
            <a:r>
              <a:rPr lang="pl-PL" sz="2000" dirty="0"/>
              <a:t>np. można usiłować popełnienie czynu w sprawstwie kierowniczym albo można usiłować podżegać do popełnienia czynu zabronionego</a:t>
            </a:r>
          </a:p>
          <a:p>
            <a:pPr algn="just"/>
            <a:endParaRPr lang="pl-PL" sz="2000" dirty="0"/>
          </a:p>
          <a:p>
            <a:pPr algn="just"/>
            <a:endParaRPr lang="pl-PL" sz="2000" dirty="0"/>
          </a:p>
          <a:p>
            <a:pPr algn="just"/>
            <a:r>
              <a:rPr lang="pl-PL" sz="2000" dirty="0"/>
              <a:t>Kodeks karny zrównuje karalność za usiłowanie z karalnością za dokonanie (art. 14 par. 1 k.k.). Sprawcy, który usiłował, grozi zatem kara w takich samych granicach, jak za dokonanie. Trzeba jednak pamiętać, że czynu zaledwie usiłowany cechuje się niższą społeczną szkodliwością, a więc w praktyce wymierza się za nie kary niższe niż za dokonanie.</a:t>
            </a:r>
          </a:p>
          <a:p>
            <a:pPr algn="just"/>
            <a:r>
              <a:rPr lang="pl-PL" sz="2000" dirty="0"/>
              <a:t>Dodatkowo możliwe nadzwyczajne złagodzenie kary, a nawet odstąpienie od jej wymierzenia.</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p:cNvSpPr txBox="1"/>
          <p:nvPr/>
        </p:nvSpPr>
        <p:spPr>
          <a:xfrm>
            <a:off x="827584" y="1289953"/>
            <a:ext cx="7801110" cy="4278094"/>
          </a:xfrm>
          <a:prstGeom prst="rect">
            <a:avLst/>
          </a:prstGeom>
          <a:noFill/>
        </p:spPr>
        <p:txBody>
          <a:bodyPr wrap="none" rtlCol="0">
            <a:spAutoFit/>
          </a:bodyPr>
          <a:lstStyle/>
          <a:p>
            <a:r>
              <a:rPr lang="pl-PL" sz="2000" b="1" dirty="0"/>
              <a:t>USIŁOWANIE UDOLNE</a:t>
            </a:r>
          </a:p>
          <a:p>
            <a:endParaRPr lang="pl-PL" dirty="0"/>
          </a:p>
          <a:p>
            <a:pPr algn="just"/>
            <a:r>
              <a:rPr lang="pl-PL" sz="2000" dirty="0"/>
              <a:t>Uzasadnienie karalności usiłowania udolnego:</a:t>
            </a:r>
          </a:p>
          <a:p>
            <a:pPr algn="just">
              <a:buFont typeface="Arial" pitchFamily="34" charset="0"/>
              <a:buChar char="•"/>
            </a:pPr>
            <a:r>
              <a:rPr lang="pl-PL" sz="2000" dirty="0"/>
              <a:t>  realne zagrożenie dla dobra prawnego</a:t>
            </a:r>
          </a:p>
          <a:p>
            <a:pPr algn="just">
              <a:buFont typeface="Arial" pitchFamily="34" charset="0"/>
              <a:buChar char="•"/>
            </a:pPr>
            <a:r>
              <a:rPr lang="pl-PL" sz="2000" dirty="0"/>
              <a:t>  zamiar nakierowany na dokonanie czynu zabronionego</a:t>
            </a:r>
          </a:p>
          <a:p>
            <a:pPr algn="just">
              <a:buFont typeface="Arial" pitchFamily="34" charset="0"/>
              <a:buChar char="•"/>
            </a:pPr>
            <a:endParaRPr lang="pl-PL" sz="2000" dirty="0"/>
          </a:p>
          <a:p>
            <a:pPr algn="just">
              <a:buFont typeface="Arial" pitchFamily="34" charset="0"/>
              <a:buChar char="•"/>
            </a:pPr>
            <a:endParaRPr lang="pl-PL" sz="2000" dirty="0"/>
          </a:p>
          <a:p>
            <a:pPr algn="just"/>
            <a:r>
              <a:rPr lang="pl-PL" sz="2000" dirty="0"/>
              <a:t>ZNAMIONA</a:t>
            </a:r>
          </a:p>
          <a:p>
            <a:pPr marL="342900" indent="-342900" algn="just">
              <a:buAutoNum type="arabicParenR"/>
            </a:pPr>
            <a:r>
              <a:rPr lang="pl-PL" sz="2000" dirty="0"/>
              <a:t>zamiar popełnienia czynu zabronionego (bezpośredni lub ewentualny)</a:t>
            </a:r>
          </a:p>
          <a:p>
            <a:pPr marL="342900" indent="-342900" algn="just">
              <a:buAutoNum type="arabicParenR"/>
            </a:pPr>
            <a:r>
              <a:rPr lang="pl-PL" sz="2000" dirty="0"/>
              <a:t>bezpośrednie zmierzanie do dokonania  czynu zabronionego</a:t>
            </a:r>
          </a:p>
          <a:p>
            <a:pPr marL="342900" indent="-342900" algn="just">
              <a:buAutoNum type="arabicParenR"/>
            </a:pPr>
            <a:r>
              <a:rPr lang="pl-PL" sz="2000" dirty="0"/>
              <a:t>brak dokonania</a:t>
            </a:r>
          </a:p>
          <a:p>
            <a:pPr marL="342900" indent="-342900">
              <a:buAutoNum type="arabicParenR"/>
            </a:pPr>
            <a:endParaRPr lang="pl-PL" dirty="0"/>
          </a:p>
          <a:p>
            <a:endParaRPr lang="pl-PL" dirty="0"/>
          </a:p>
          <a:p>
            <a:endParaRPr lang="pl-PL"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p:cNvSpPr txBox="1"/>
          <p:nvPr/>
        </p:nvSpPr>
        <p:spPr>
          <a:xfrm>
            <a:off x="611560" y="612844"/>
            <a:ext cx="7920880" cy="5324535"/>
          </a:xfrm>
          <a:prstGeom prst="rect">
            <a:avLst/>
          </a:prstGeom>
          <a:noFill/>
        </p:spPr>
        <p:txBody>
          <a:bodyPr wrap="square" rtlCol="0">
            <a:spAutoFit/>
          </a:bodyPr>
          <a:lstStyle/>
          <a:p>
            <a:pPr algn="just"/>
            <a:r>
              <a:rPr lang="pl-PL" sz="2000" dirty="0"/>
              <a:t>Ad. 1 – </a:t>
            </a:r>
            <a:r>
              <a:rPr lang="pl-PL" sz="2000" b="1" dirty="0"/>
              <a:t>ZAMIAR</a:t>
            </a:r>
          </a:p>
          <a:p>
            <a:pPr algn="just"/>
            <a:endParaRPr lang="pl-PL" sz="2000" dirty="0"/>
          </a:p>
          <a:p>
            <a:pPr marL="285750" indent="-285750" algn="just">
              <a:buFont typeface="Arial" panose="020B0604020202020204" pitchFamily="34" charset="0"/>
              <a:buChar char="•"/>
            </a:pPr>
            <a:r>
              <a:rPr lang="pl-PL" sz="2000" dirty="0"/>
              <a:t>zamiar popełnienia konkretnego typu czynu</a:t>
            </a:r>
          </a:p>
          <a:p>
            <a:pPr marL="285750" indent="-285750" algn="just">
              <a:spcBef>
                <a:spcPts val="600"/>
              </a:spcBef>
              <a:buFont typeface="Arial" panose="020B0604020202020204" pitchFamily="34" charset="0"/>
              <a:buChar char="•"/>
            </a:pPr>
            <a:r>
              <a:rPr lang="pl-PL" sz="2000" dirty="0"/>
              <a:t>bezpośredni lub ewentualny</a:t>
            </a:r>
          </a:p>
          <a:p>
            <a:pPr algn="just"/>
            <a:endParaRPr lang="pl-PL" sz="2000" dirty="0"/>
          </a:p>
          <a:p>
            <a:pPr algn="just"/>
            <a:r>
              <a:rPr lang="pl-PL" sz="2000" dirty="0">
                <a:sym typeface="Wingdings" panose="05000000000000000000" pitchFamily="2" charset="2"/>
              </a:rPr>
              <a:t> </a:t>
            </a:r>
            <a:r>
              <a:rPr lang="pl-PL" sz="2000" dirty="0"/>
              <a:t>nie jest możliwe usiłowanie czynów nieumyślnych!</a:t>
            </a:r>
          </a:p>
          <a:p>
            <a:pPr algn="just"/>
            <a:endParaRPr lang="pl-PL" sz="2000" dirty="0"/>
          </a:p>
          <a:p>
            <a:pPr algn="just"/>
            <a:endParaRPr lang="pl-PL" sz="2000" dirty="0"/>
          </a:p>
          <a:p>
            <a:pPr algn="just"/>
            <a:r>
              <a:rPr lang="pl-PL" sz="2000" dirty="0"/>
              <a:t>Ad. 2 – </a:t>
            </a:r>
            <a:r>
              <a:rPr lang="pl-PL" sz="2000" b="1" dirty="0"/>
              <a:t>BEZPOŚREDNIE ZMIERZANIE DO DOKONANIA</a:t>
            </a:r>
          </a:p>
          <a:p>
            <a:pPr algn="just"/>
            <a:endParaRPr lang="pl-PL" sz="2000" dirty="0"/>
          </a:p>
          <a:p>
            <a:pPr marL="285750" indent="-285750" algn="just">
              <a:buFont typeface="Arial" panose="020B0604020202020204" pitchFamily="34" charset="0"/>
              <a:buChar char="•"/>
            </a:pPr>
            <a:r>
              <a:rPr lang="pl-PL" sz="2000" dirty="0"/>
              <a:t>znamię odnoszące się do stanu zaawansowania realizacji czynu</a:t>
            </a:r>
          </a:p>
          <a:p>
            <a:pPr marL="285750" indent="-285750" algn="just">
              <a:spcBef>
                <a:spcPts val="600"/>
              </a:spcBef>
              <a:buFont typeface="Arial" panose="020B0604020202020204" pitchFamily="34" charset="0"/>
              <a:buChar char="•"/>
            </a:pPr>
            <a:r>
              <a:rPr lang="pl-PL" sz="2000" dirty="0"/>
              <a:t>rozgranicza etap przygotowania od usiłowania</a:t>
            </a:r>
          </a:p>
          <a:p>
            <a:pPr marL="285750" indent="-285750" algn="just">
              <a:spcBef>
                <a:spcPts val="600"/>
              </a:spcBef>
              <a:buFont typeface="Arial" panose="020B0604020202020204" pitchFamily="34" charset="0"/>
              <a:buChar char="•"/>
            </a:pPr>
            <a:r>
              <a:rPr lang="pl-PL" sz="2000" dirty="0"/>
              <a:t>sprawca swoim zachowaniem uzewnętrznia jednoznacznie zamiar popełnienia konkretnego typu czynu zabronionego</a:t>
            </a:r>
          </a:p>
          <a:p>
            <a:pPr marL="285750" indent="-285750" algn="just">
              <a:spcBef>
                <a:spcPts val="600"/>
              </a:spcBef>
              <a:buFont typeface="Arial" panose="020B0604020202020204" pitchFamily="34" charset="0"/>
              <a:buChar char="•"/>
            </a:pPr>
            <a:r>
              <a:rPr lang="pl-PL" sz="2000" dirty="0"/>
              <a:t>zachowanie sprawcy stanowi zgodnie z jego planem ostatnie ogniwo przed przystąpieniem do realizacji znamion typu czynu zabronionego</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683568" y="1124744"/>
            <a:ext cx="7776864" cy="3785652"/>
          </a:xfrm>
          <a:prstGeom prst="rect">
            <a:avLst/>
          </a:prstGeom>
        </p:spPr>
        <p:txBody>
          <a:bodyPr wrap="square">
            <a:spAutoFit/>
          </a:bodyPr>
          <a:lstStyle/>
          <a:p>
            <a:r>
              <a:rPr lang="pl-PL" sz="2000" dirty="0"/>
              <a:t>Ad. 3 – </a:t>
            </a:r>
            <a:r>
              <a:rPr lang="pl-PL" sz="2000" b="1" dirty="0"/>
              <a:t>BRAK DOKONANIA</a:t>
            </a:r>
          </a:p>
          <a:p>
            <a:endParaRPr lang="pl-PL" sz="2000" dirty="0"/>
          </a:p>
          <a:p>
            <a:pPr marL="285750" indent="-285750">
              <a:buFont typeface="Arial" panose="020B0604020202020204" pitchFamily="34" charset="0"/>
              <a:buChar char="•"/>
            </a:pPr>
            <a:r>
              <a:rPr lang="pl-PL" sz="2000" dirty="0"/>
              <a:t>nie następuje realizacja wszystkich znamion typu czynu</a:t>
            </a:r>
          </a:p>
          <a:p>
            <a:pPr marL="285750" indent="-285750">
              <a:spcBef>
                <a:spcPts val="600"/>
              </a:spcBef>
              <a:buFont typeface="Arial" panose="020B0604020202020204" pitchFamily="34" charset="0"/>
              <a:buChar char="•"/>
            </a:pPr>
            <a:r>
              <a:rPr lang="pl-PL" sz="2000" b="1" dirty="0"/>
              <a:t>usiłowanie ukończone </a:t>
            </a:r>
            <a:r>
              <a:rPr lang="pl-PL" sz="2000" dirty="0"/>
              <a:t>– sprawca wykonał wszystkie czynności, które miały prowadzić do dokonania czynu zabronionego, a jednak skutek nie nastąpił</a:t>
            </a:r>
          </a:p>
          <a:p>
            <a:pPr marL="269875">
              <a:spcBef>
                <a:spcPts val="600"/>
              </a:spcBef>
            </a:pPr>
            <a:r>
              <a:rPr lang="pl-PL" sz="2000" dirty="0"/>
              <a:t>(np. sprawca, chcąc zabić człowieka, naciska na spust, jednak nie trafia)</a:t>
            </a:r>
          </a:p>
          <a:p>
            <a:pPr marL="285750" indent="-285750">
              <a:spcBef>
                <a:spcPts val="600"/>
              </a:spcBef>
              <a:buFont typeface="Arial" panose="020B0604020202020204" pitchFamily="34" charset="0"/>
              <a:buChar char="•"/>
            </a:pPr>
            <a:r>
              <a:rPr lang="pl-PL" sz="2000" b="1" dirty="0"/>
              <a:t>usiłowanie nieukończone </a:t>
            </a:r>
            <a:r>
              <a:rPr lang="pl-PL" sz="2000" dirty="0"/>
              <a:t>– sprawca nie wykonał wszystkich czynności niezbędnych do dokonania</a:t>
            </a:r>
          </a:p>
          <a:p>
            <a:pPr marL="269875">
              <a:spcBef>
                <a:spcPts val="600"/>
              </a:spcBef>
            </a:pPr>
            <a:r>
              <a:rPr lang="pl-PL" sz="2000" dirty="0"/>
              <a:t>(np. sprawca usiłuje ukraść samochód, ale nie udaje mu się silnika i zostaje zatrzymany przez właściciela)</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le tekstowe 2">
            <a:extLst>
              <a:ext uri="{FF2B5EF4-FFF2-40B4-BE49-F238E27FC236}">
                <a16:creationId xmlns:a16="http://schemas.microsoft.com/office/drawing/2014/main" id="{E15DD0AC-DE87-4B22-A49E-3BAC597DFB16}"/>
              </a:ext>
            </a:extLst>
          </p:cNvPr>
          <p:cNvSpPr txBox="1"/>
          <p:nvPr/>
        </p:nvSpPr>
        <p:spPr>
          <a:xfrm>
            <a:off x="575556" y="920621"/>
            <a:ext cx="7992888" cy="5016758"/>
          </a:xfrm>
          <a:prstGeom prst="rect">
            <a:avLst/>
          </a:prstGeom>
          <a:noFill/>
        </p:spPr>
        <p:txBody>
          <a:bodyPr wrap="square" rtlCol="0">
            <a:spAutoFit/>
          </a:bodyPr>
          <a:lstStyle/>
          <a:p>
            <a:pPr algn="just"/>
            <a:r>
              <a:rPr lang="pl-PL" sz="2000" b="1" dirty="0"/>
              <a:t>USIŁOWANIE NIEUDOLNE</a:t>
            </a:r>
            <a:endParaRPr lang="pl-PL" sz="2000" dirty="0"/>
          </a:p>
          <a:p>
            <a:pPr algn="just"/>
            <a:endParaRPr lang="pl-PL" sz="2000" dirty="0"/>
          </a:p>
          <a:p>
            <a:pPr algn="just"/>
            <a:r>
              <a:rPr lang="pl-PL" sz="2000" dirty="0"/>
              <a:t>Sprawca bezpośrednio zmierza do dokonania czynu zabronionego, jednak nie jest świadom tego (a więc pozostaje w błędzie), że w danym kontekście sytuacyjnym jego dokonanie nie jest możliwe, a to ze względu na:</a:t>
            </a:r>
          </a:p>
          <a:p>
            <a:pPr algn="just"/>
            <a:endParaRPr lang="pl-PL" sz="2000" dirty="0"/>
          </a:p>
          <a:p>
            <a:pPr marL="285750" indent="-285750" algn="just">
              <a:buFont typeface="Arial" panose="020B0604020202020204" pitchFamily="34" charset="0"/>
              <a:buChar char="•"/>
            </a:pPr>
            <a:r>
              <a:rPr lang="pl-PL" sz="2000" b="1" dirty="0"/>
              <a:t>brak przedmiotu </a:t>
            </a:r>
            <a:r>
              <a:rPr lang="pl-PL" sz="2000" dirty="0"/>
              <a:t>nadającego się do popełnienia na nim czynu zabronionego</a:t>
            </a:r>
          </a:p>
          <a:p>
            <a:pPr marL="269875" algn="just">
              <a:tabLst>
                <a:tab pos="269875" algn="l"/>
              </a:tabLst>
            </a:pPr>
            <a:r>
              <a:rPr lang="pl-PL" sz="2000" dirty="0"/>
              <a:t>(np. sprawca strzela z zamiarem zabójstwa do stracha na wróble, myśląc, że jest to jego sąsiad, który wszedł w szkodę)</a:t>
            </a:r>
          </a:p>
          <a:p>
            <a:pPr algn="just"/>
            <a:endParaRPr lang="pl-PL" sz="2000" dirty="0"/>
          </a:p>
          <a:p>
            <a:pPr marL="285750" indent="-285750" algn="just">
              <a:buFont typeface="Arial" panose="020B0604020202020204" pitchFamily="34" charset="0"/>
              <a:buChar char="•"/>
            </a:pPr>
            <a:r>
              <a:rPr lang="pl-PL" sz="2000" dirty="0"/>
              <a:t>użycie </a:t>
            </a:r>
            <a:r>
              <a:rPr lang="pl-PL" sz="2000" b="1" dirty="0"/>
              <a:t>środka nienadającego </a:t>
            </a:r>
            <a:r>
              <a:rPr lang="pl-PL" sz="2000" dirty="0"/>
              <a:t>się do popełnienia czynu zabronionego</a:t>
            </a:r>
          </a:p>
          <a:p>
            <a:pPr marL="269875" algn="just"/>
            <a:r>
              <a:rPr lang="pl-PL" sz="2000" dirty="0"/>
              <a:t>(np. podanie komuś witaminy C w przekonaniu, że jest to trucizna)</a:t>
            </a:r>
          </a:p>
          <a:p>
            <a:pPr algn="just"/>
            <a:endParaRPr lang="pl-PL" sz="2000" dirty="0"/>
          </a:p>
          <a:p>
            <a:pPr algn="just"/>
            <a:r>
              <a:rPr lang="pl-PL" sz="2000" dirty="0"/>
              <a:t>Usiłowanie nieudolne nie zachodzi w przypadku rażącego błędu sprawcy co do praw przyrody lub wiary w zabobony.</a:t>
            </a:r>
          </a:p>
        </p:txBody>
      </p:sp>
    </p:spTree>
    <p:extLst>
      <p:ext uri="{BB962C8B-B14F-4D97-AF65-F5344CB8AC3E}">
        <p14:creationId xmlns:p14="http://schemas.microsoft.com/office/powerpoint/2010/main" val="8415099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a:extLst>
              <a:ext uri="{FF2B5EF4-FFF2-40B4-BE49-F238E27FC236}">
                <a16:creationId xmlns:a16="http://schemas.microsoft.com/office/drawing/2014/main" id="{6B4116B9-A99F-4255-B90A-BC954056E0D2}"/>
              </a:ext>
            </a:extLst>
          </p:cNvPr>
          <p:cNvSpPr txBox="1"/>
          <p:nvPr/>
        </p:nvSpPr>
        <p:spPr>
          <a:xfrm>
            <a:off x="611560" y="1189925"/>
            <a:ext cx="7920880" cy="4478149"/>
          </a:xfrm>
          <a:prstGeom prst="rect">
            <a:avLst/>
          </a:prstGeom>
          <a:noFill/>
        </p:spPr>
        <p:txBody>
          <a:bodyPr wrap="square" rtlCol="0">
            <a:spAutoFit/>
          </a:bodyPr>
          <a:lstStyle/>
          <a:p>
            <a:pPr algn="just"/>
            <a:r>
              <a:rPr lang="pl-PL" sz="2000" dirty="0"/>
              <a:t>W przypadku usiłowania nieudolnego mamy do czynienia z </a:t>
            </a:r>
            <a:r>
              <a:rPr lang="pl-PL" sz="2000" u="sng" dirty="0"/>
              <a:t>brakiem realnego niebezpieczeństwa dla dobra prawnego</a:t>
            </a:r>
            <a:r>
              <a:rPr lang="pl-PL" sz="2000" dirty="0"/>
              <a:t> – wszakże do dokonania już od początku w sposób obiektywny nie może dojść.</a:t>
            </a:r>
          </a:p>
          <a:p>
            <a:pPr algn="just"/>
            <a:endParaRPr lang="pl-PL" sz="2000" dirty="0"/>
          </a:p>
          <a:p>
            <a:pPr algn="just"/>
            <a:endParaRPr lang="pl-PL" sz="2000" dirty="0"/>
          </a:p>
          <a:p>
            <a:pPr algn="just"/>
            <a:r>
              <a:rPr lang="pl-PL" sz="2000" b="1" dirty="0"/>
              <a:t>Możliwe uzasadnienia karalności usiłowania nieudolnego</a:t>
            </a:r>
            <a:r>
              <a:rPr lang="pl-PL" sz="2000" dirty="0"/>
              <a:t>:</a:t>
            </a:r>
          </a:p>
          <a:p>
            <a:pPr marL="342900" indent="-342900" algn="just">
              <a:spcBef>
                <a:spcPts val="600"/>
              </a:spcBef>
              <a:buFont typeface="+mj-lt"/>
              <a:buAutoNum type="arabicPeriod"/>
            </a:pPr>
            <a:r>
              <a:rPr lang="pl-PL" sz="2000" dirty="0"/>
              <a:t>ujemnie wartościowany zamiar sprawcy</a:t>
            </a:r>
          </a:p>
          <a:p>
            <a:pPr marL="342900" indent="-342900" algn="just">
              <a:spcBef>
                <a:spcPts val="600"/>
              </a:spcBef>
              <a:buFont typeface="+mj-lt"/>
              <a:buAutoNum type="arabicPeriod"/>
            </a:pPr>
            <a:r>
              <a:rPr lang="pl-PL" sz="2000" dirty="0"/>
              <a:t>zachowania tego typu co do zasady stwarzają zagrożenie dla dóbr prawnych</a:t>
            </a:r>
          </a:p>
          <a:p>
            <a:pPr marL="342900" indent="-342900" algn="just">
              <a:spcBef>
                <a:spcPts val="600"/>
              </a:spcBef>
              <a:buFont typeface="+mj-lt"/>
              <a:buAutoNum type="arabicPeriod"/>
            </a:pPr>
            <a:r>
              <a:rPr lang="pl-PL" sz="2000" dirty="0"/>
              <a:t>atak na porządek społeczno-prawny</a:t>
            </a:r>
          </a:p>
          <a:p>
            <a:pPr marL="342900" indent="-342900" algn="just">
              <a:spcBef>
                <a:spcPts val="600"/>
              </a:spcBef>
              <a:buFont typeface="+mj-lt"/>
              <a:buAutoNum type="arabicPeriod"/>
            </a:pPr>
            <a:r>
              <a:rPr lang="pl-PL" sz="2000" dirty="0"/>
              <a:t>niebezpieczeństwo w tym przypadku tkwi w sprawcy a nie w jego czynie</a:t>
            </a:r>
          </a:p>
          <a:p>
            <a:pPr marL="342900" indent="-342900" algn="just">
              <a:spcBef>
                <a:spcPts val="600"/>
              </a:spcBef>
              <a:buFont typeface="+mj-lt"/>
              <a:buAutoNum type="arabicPeriod"/>
            </a:pPr>
            <a:r>
              <a:rPr lang="pl-PL" sz="2000" dirty="0"/>
              <a:t>potrzebne dla ochrony porządku publicznego</a:t>
            </a:r>
          </a:p>
        </p:txBody>
      </p:sp>
    </p:spTree>
    <p:extLst>
      <p:ext uri="{BB962C8B-B14F-4D97-AF65-F5344CB8AC3E}">
        <p14:creationId xmlns:p14="http://schemas.microsoft.com/office/powerpoint/2010/main" val="20029054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le tekstowe 2">
            <a:extLst>
              <a:ext uri="{FF2B5EF4-FFF2-40B4-BE49-F238E27FC236}">
                <a16:creationId xmlns:a16="http://schemas.microsoft.com/office/drawing/2014/main" id="{B5342CE1-2B60-4FC8-9D44-D977866DA975}"/>
              </a:ext>
            </a:extLst>
          </p:cNvPr>
          <p:cNvSpPr txBox="1"/>
          <p:nvPr/>
        </p:nvSpPr>
        <p:spPr>
          <a:xfrm>
            <a:off x="683568" y="1052736"/>
            <a:ext cx="7776864" cy="4524315"/>
          </a:xfrm>
          <a:prstGeom prst="rect">
            <a:avLst/>
          </a:prstGeom>
          <a:noFill/>
        </p:spPr>
        <p:txBody>
          <a:bodyPr wrap="square" rtlCol="0">
            <a:spAutoFit/>
          </a:bodyPr>
          <a:lstStyle/>
          <a:p>
            <a:r>
              <a:rPr lang="pl-PL" sz="2000" b="1" dirty="0">
                <a:sym typeface="Wingdings" pitchFamily="2" charset="2"/>
              </a:rPr>
              <a:t>BEZKARNOŚĆ USIŁOWANIA (czynny żal)</a:t>
            </a:r>
          </a:p>
          <a:p>
            <a:endParaRPr lang="pl-PL" dirty="0">
              <a:sym typeface="Wingdings" pitchFamily="2" charset="2"/>
            </a:endParaRPr>
          </a:p>
          <a:p>
            <a:pPr algn="just"/>
            <a:r>
              <a:rPr lang="pl-PL" sz="2000" dirty="0"/>
              <a:t>Art. 15 § 1. </a:t>
            </a:r>
            <a:r>
              <a:rPr lang="pl-PL" sz="2000" u="sng" dirty="0"/>
              <a:t>Nie podlega karze </a:t>
            </a:r>
            <a:r>
              <a:rPr lang="pl-PL" sz="2000" dirty="0"/>
              <a:t>za usiłowanie, kto dobrowolnie odstąpił od dokonania lub zapobiegł skutkowi stanowiącemu znamię czynu</a:t>
            </a:r>
          </a:p>
          <a:p>
            <a:r>
              <a:rPr lang="pl-PL" sz="2000" dirty="0"/>
              <a:t>zabronionego.</a:t>
            </a:r>
          </a:p>
          <a:p>
            <a:pPr algn="just"/>
            <a:r>
              <a:rPr lang="pl-PL" sz="2000" dirty="0"/>
              <a:t>§ 2. Sąd może zastosować nadzwyczajne złagodzenie kary w stosunku do sprawcy, który dobrowolnie starał się zapobiec skutkowi stanowiącemu znamię czynu zabronionego.</a:t>
            </a:r>
          </a:p>
          <a:p>
            <a:pPr algn="just"/>
            <a:endParaRPr lang="pl-PL" sz="2000" dirty="0">
              <a:sym typeface="Wingdings" pitchFamily="2" charset="2"/>
            </a:endParaRPr>
          </a:p>
          <a:p>
            <a:pPr algn="just"/>
            <a:endParaRPr lang="pl-PL" sz="2000" dirty="0">
              <a:sym typeface="Wingdings" pitchFamily="2" charset="2"/>
            </a:endParaRPr>
          </a:p>
          <a:p>
            <a:pPr marL="342900" indent="-342900" algn="just">
              <a:buAutoNum type="alphaLcParenR"/>
            </a:pPr>
            <a:r>
              <a:rPr lang="pl-PL" sz="2000" dirty="0">
                <a:sym typeface="Wingdings" pitchFamily="2" charset="2"/>
              </a:rPr>
              <a:t>usiłowanie nieukończone  wystarczy dobrowolne zaniechanie dalszej akcji przestępczej</a:t>
            </a:r>
          </a:p>
          <a:p>
            <a:pPr marL="342900" indent="-342900" algn="just">
              <a:spcBef>
                <a:spcPts val="1200"/>
              </a:spcBef>
              <a:buAutoNum type="alphaLcParenR"/>
            </a:pPr>
            <a:r>
              <a:rPr lang="pl-PL" sz="2000" dirty="0">
                <a:sym typeface="Wingdings" pitchFamily="2" charset="2"/>
              </a:rPr>
              <a:t>usiłowanie ukończone  konieczne dobrowolne zapobiegnięcie skutkowi stanowiącemu znamię czynu zabronionego</a:t>
            </a:r>
            <a:endParaRPr lang="pl-PL" dirty="0"/>
          </a:p>
        </p:txBody>
      </p:sp>
    </p:spTree>
    <p:extLst>
      <p:ext uri="{BB962C8B-B14F-4D97-AF65-F5344CB8AC3E}">
        <p14:creationId xmlns:p14="http://schemas.microsoft.com/office/powerpoint/2010/main" val="393237833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a:extLst>
              <a:ext uri="{FF2B5EF4-FFF2-40B4-BE49-F238E27FC236}">
                <a16:creationId xmlns:a16="http://schemas.microsoft.com/office/drawing/2014/main" id="{DF2F418D-C904-4E5E-B33D-C4CB247F5E01}"/>
              </a:ext>
            </a:extLst>
          </p:cNvPr>
          <p:cNvSpPr txBox="1"/>
          <p:nvPr/>
        </p:nvSpPr>
        <p:spPr>
          <a:xfrm>
            <a:off x="755576" y="1340768"/>
            <a:ext cx="7632848" cy="3785652"/>
          </a:xfrm>
          <a:prstGeom prst="rect">
            <a:avLst/>
          </a:prstGeom>
          <a:noFill/>
        </p:spPr>
        <p:txBody>
          <a:bodyPr wrap="square" rtlCol="0">
            <a:spAutoFit/>
          </a:bodyPr>
          <a:lstStyle/>
          <a:p>
            <a:pPr algn="just"/>
            <a:r>
              <a:rPr lang="pl-PL" sz="2000" b="1" dirty="0"/>
              <a:t>Dobrowolność odstąpienia </a:t>
            </a:r>
            <a:r>
              <a:rPr lang="pl-PL" sz="2000" dirty="0"/>
              <a:t>– gdy sprawca ma świadomość istniejącej możliwości kontynuowania bezpośredniego zmierzania do dokonania czynu zabronionego, ale nie ma już zamiaru jego dokonania</a:t>
            </a:r>
          </a:p>
          <a:p>
            <a:pPr algn="just"/>
            <a:endParaRPr lang="pl-PL" sz="2000" dirty="0"/>
          </a:p>
          <a:p>
            <a:pPr algn="just"/>
            <a:r>
              <a:rPr lang="pl-PL" sz="2000" b="1" dirty="0"/>
              <a:t>Dobrowolność zapobiegnięcia skutkowi </a:t>
            </a:r>
            <a:r>
              <a:rPr lang="pl-PL" sz="2000" dirty="0"/>
              <a:t>– sprawca ma świadomość istniejącej możliwości dopuszczenia do nastąpienia skutku, ale chce, aby ten skutek nie nastąpił</a:t>
            </a:r>
          </a:p>
          <a:p>
            <a:pPr algn="just"/>
            <a:endParaRPr lang="pl-PL" sz="2000" dirty="0"/>
          </a:p>
          <a:p>
            <a:pPr algn="just"/>
            <a:endParaRPr lang="pl-PL" sz="2000" dirty="0"/>
          </a:p>
          <a:p>
            <a:pPr algn="just"/>
            <a:r>
              <a:rPr lang="pl-PL" sz="2000" dirty="0"/>
              <a:t>UWAGA </a:t>
            </a:r>
            <a:r>
              <a:rPr lang="pl-PL" sz="2000" dirty="0">
                <a:sym typeface="Wingdings" panose="05000000000000000000" pitchFamily="2" charset="2"/>
              </a:rPr>
              <a:t></a:t>
            </a:r>
            <a:r>
              <a:rPr lang="pl-PL" sz="2000" dirty="0"/>
              <a:t> o dobrowolności decydują czynniki wewnętrzne a nie zewnętrzne wobec sprawcy</a:t>
            </a:r>
          </a:p>
          <a:p>
            <a:pPr algn="just"/>
            <a:endParaRPr lang="pl-PL" sz="2000" dirty="0"/>
          </a:p>
        </p:txBody>
      </p:sp>
    </p:spTree>
    <p:extLst>
      <p:ext uri="{BB962C8B-B14F-4D97-AF65-F5344CB8AC3E}">
        <p14:creationId xmlns:p14="http://schemas.microsoft.com/office/powerpoint/2010/main" val="71700064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a:extLst>
              <a:ext uri="{FF2B5EF4-FFF2-40B4-BE49-F238E27FC236}">
                <a16:creationId xmlns:a16="http://schemas.microsoft.com/office/drawing/2014/main" id="{F499F02E-1B3A-4BE1-8637-4BD1E511E6C2}"/>
              </a:ext>
            </a:extLst>
          </p:cNvPr>
          <p:cNvSpPr txBox="1"/>
          <p:nvPr/>
        </p:nvSpPr>
        <p:spPr>
          <a:xfrm>
            <a:off x="719572" y="1700808"/>
            <a:ext cx="7704856" cy="3170099"/>
          </a:xfrm>
          <a:prstGeom prst="rect">
            <a:avLst/>
          </a:prstGeom>
          <a:noFill/>
        </p:spPr>
        <p:txBody>
          <a:bodyPr wrap="square" rtlCol="0">
            <a:spAutoFit/>
          </a:bodyPr>
          <a:lstStyle/>
          <a:p>
            <a:pPr algn="just"/>
            <a:r>
              <a:rPr lang="pl-PL" sz="2000" dirty="0"/>
              <a:t>Ponadto, w przypadku przestępnego współdziałania, dla skuteczności czynnego żalu konieczne jest dobrowolne zapobiegnięcie dokonaniu czynu zabronionego!!</a:t>
            </a:r>
          </a:p>
          <a:p>
            <a:pPr algn="just"/>
            <a:endParaRPr lang="pl-PL" sz="2000" dirty="0"/>
          </a:p>
          <a:p>
            <a:pPr algn="just"/>
            <a:endParaRPr lang="pl-PL" sz="2000" dirty="0"/>
          </a:p>
          <a:p>
            <a:pPr algn="just"/>
            <a:r>
              <a:rPr lang="pl-PL" sz="2000" dirty="0"/>
              <a:t>Art.. 23 k.k. § 1. </a:t>
            </a:r>
            <a:r>
              <a:rPr lang="pl-PL" sz="2000" u="sng" dirty="0"/>
              <a:t>Nie podlega karze </a:t>
            </a:r>
            <a:r>
              <a:rPr lang="pl-PL" sz="2000" dirty="0"/>
              <a:t>współdziałający, który dobrowolnie zapobiegł dokonaniu czynu zabronionego.</a:t>
            </a:r>
          </a:p>
          <a:p>
            <a:pPr algn="just"/>
            <a:r>
              <a:rPr lang="pl-PL" sz="2000" dirty="0"/>
              <a:t>§ 2. Sąd może zastosować nadzwyczajne złagodzenie kary w stosunku do współdziałającego, który dobrowolnie starał się zapobiec dokonaniu czynu zabronionego. </a:t>
            </a:r>
          </a:p>
        </p:txBody>
      </p:sp>
    </p:spTree>
    <p:extLst>
      <p:ext uri="{BB962C8B-B14F-4D97-AF65-F5344CB8AC3E}">
        <p14:creationId xmlns:p14="http://schemas.microsoft.com/office/powerpoint/2010/main" val="404569729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p:cNvSpPr txBox="1"/>
          <p:nvPr/>
        </p:nvSpPr>
        <p:spPr>
          <a:xfrm>
            <a:off x="647564" y="1474619"/>
            <a:ext cx="7848872" cy="4216539"/>
          </a:xfrm>
          <a:prstGeom prst="rect">
            <a:avLst/>
          </a:prstGeom>
          <a:noFill/>
        </p:spPr>
        <p:txBody>
          <a:bodyPr wrap="square" rtlCol="0">
            <a:spAutoFit/>
          </a:bodyPr>
          <a:lstStyle/>
          <a:p>
            <a:pPr marL="514350" indent="-514350" algn="ctr"/>
            <a:r>
              <a:rPr lang="pl-PL" sz="2800" dirty="0"/>
              <a:t>4. DOKONANIE</a:t>
            </a:r>
          </a:p>
          <a:p>
            <a:pPr marL="514350" indent="-514350">
              <a:buAutoNum type="arabicPeriod"/>
            </a:pPr>
            <a:endParaRPr lang="pl-PL" sz="2000" dirty="0"/>
          </a:p>
          <a:p>
            <a:pPr algn="ctr"/>
            <a:r>
              <a:rPr lang="pl-PL" sz="2000" dirty="0"/>
              <a:t>dokonanie czynu zabronionego = realizacja wszystkich znamion</a:t>
            </a:r>
          </a:p>
          <a:p>
            <a:pPr algn="ctr"/>
            <a:r>
              <a:rPr lang="pl-PL" sz="2000" dirty="0"/>
              <a:t> czynu zabronionego</a:t>
            </a:r>
          </a:p>
          <a:p>
            <a:endParaRPr lang="pl-PL" sz="2000" dirty="0"/>
          </a:p>
          <a:p>
            <a:pPr algn="just"/>
            <a:r>
              <a:rPr lang="pl-PL" sz="2000" dirty="0"/>
              <a:t>Ale uwaga - to, że sprawca zrealizował wszystkie (przedmiotowe i podmiotowe) znamiona czynu zabronionego, </a:t>
            </a:r>
            <a:r>
              <a:rPr lang="pl-PL" sz="2000" u="sng" dirty="0"/>
              <a:t>nie jest jednoznaczne z tym, że popełnił przestępstwo</a:t>
            </a:r>
            <a:r>
              <a:rPr lang="pl-PL" sz="2000" dirty="0"/>
              <a:t>!! Dokonanie czynu zabronionego nie równa się popełnienie przestępstwa.</a:t>
            </a:r>
          </a:p>
          <a:p>
            <a:pPr algn="just"/>
            <a:endParaRPr lang="pl-PL" sz="2000" dirty="0"/>
          </a:p>
          <a:p>
            <a:pPr algn="just"/>
            <a:r>
              <a:rPr lang="pl-PL" sz="2000" dirty="0"/>
              <a:t>Czyn zabroniony jest to czyn odpowiadający ustawowym znamionom. Ażeby mógł on zostać uznany za przestępstwo musza być spełnione dodatkowe wymogi (bezprawność, wina, społeczna szkodliwość).</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C1DE308-6347-4A73-B15F-08BCFE9367E8}"/>
              </a:ext>
            </a:extLst>
          </p:cNvPr>
          <p:cNvSpPr>
            <a:spLocks noGrp="1"/>
          </p:cNvSpPr>
          <p:nvPr>
            <p:ph type="title"/>
          </p:nvPr>
        </p:nvSpPr>
        <p:spPr>
          <a:xfrm>
            <a:off x="722313" y="3284984"/>
            <a:ext cx="7772400" cy="1362075"/>
          </a:xfrm>
        </p:spPr>
        <p:txBody>
          <a:bodyPr/>
          <a:lstStyle/>
          <a:p>
            <a:r>
              <a:rPr lang="pl-PL" dirty="0"/>
              <a:t>Formy stadialne</a:t>
            </a:r>
          </a:p>
        </p:txBody>
      </p:sp>
      <p:sp>
        <p:nvSpPr>
          <p:cNvPr id="3" name="Symbol zastępczy tekstu 2">
            <a:extLst>
              <a:ext uri="{FF2B5EF4-FFF2-40B4-BE49-F238E27FC236}">
                <a16:creationId xmlns:a16="http://schemas.microsoft.com/office/drawing/2014/main" id="{02BEBD1B-120A-4BBC-B45C-E39490A67ED8}"/>
              </a:ext>
            </a:extLst>
          </p:cNvPr>
          <p:cNvSpPr>
            <a:spLocks noGrp="1"/>
          </p:cNvSpPr>
          <p:nvPr>
            <p:ph type="body" idx="1"/>
          </p:nvPr>
        </p:nvSpPr>
        <p:spPr>
          <a:xfrm>
            <a:off x="723047" y="2996952"/>
            <a:ext cx="7772400" cy="1500187"/>
          </a:xfrm>
        </p:spPr>
        <p:txBody>
          <a:bodyPr/>
          <a:lstStyle/>
          <a:p>
            <a:r>
              <a:rPr lang="pl-PL" dirty="0">
                <a:solidFill>
                  <a:schemeClr val="tx1">
                    <a:lumMod val="85000"/>
                    <a:lumOff val="15000"/>
                  </a:schemeClr>
                </a:solidFill>
              </a:rPr>
              <a:t>czyli etapy realizacji znamion typu czynu zabronionego</a:t>
            </a:r>
          </a:p>
        </p:txBody>
      </p:sp>
    </p:spTree>
    <p:extLst>
      <p:ext uri="{BB962C8B-B14F-4D97-AF65-F5344CB8AC3E}">
        <p14:creationId xmlns:p14="http://schemas.microsoft.com/office/powerpoint/2010/main" val="244514795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C1DE308-6347-4A73-B15F-08BCFE9367E8}"/>
              </a:ext>
            </a:extLst>
          </p:cNvPr>
          <p:cNvSpPr>
            <a:spLocks noGrp="1"/>
          </p:cNvSpPr>
          <p:nvPr>
            <p:ph type="title"/>
          </p:nvPr>
        </p:nvSpPr>
        <p:spPr>
          <a:xfrm>
            <a:off x="722313" y="3284984"/>
            <a:ext cx="7772400" cy="1362075"/>
          </a:xfrm>
        </p:spPr>
        <p:txBody>
          <a:bodyPr/>
          <a:lstStyle/>
          <a:p>
            <a:r>
              <a:rPr lang="pl-PL" dirty="0"/>
              <a:t>Formy ZJAWISKOWE</a:t>
            </a:r>
          </a:p>
        </p:txBody>
      </p:sp>
      <p:sp>
        <p:nvSpPr>
          <p:cNvPr id="3" name="Symbol zastępczy tekstu 2">
            <a:extLst>
              <a:ext uri="{FF2B5EF4-FFF2-40B4-BE49-F238E27FC236}">
                <a16:creationId xmlns:a16="http://schemas.microsoft.com/office/drawing/2014/main" id="{02BEBD1B-120A-4BBC-B45C-E39490A67ED8}"/>
              </a:ext>
            </a:extLst>
          </p:cNvPr>
          <p:cNvSpPr>
            <a:spLocks noGrp="1"/>
          </p:cNvSpPr>
          <p:nvPr>
            <p:ph type="body" idx="1"/>
          </p:nvPr>
        </p:nvSpPr>
        <p:spPr>
          <a:xfrm>
            <a:off x="723047" y="2996952"/>
            <a:ext cx="7772400" cy="1944216"/>
          </a:xfrm>
        </p:spPr>
        <p:txBody>
          <a:bodyPr/>
          <a:lstStyle/>
          <a:p>
            <a:r>
              <a:rPr lang="pl-PL" dirty="0">
                <a:solidFill>
                  <a:schemeClr val="tx1">
                    <a:lumMod val="85000"/>
                    <a:lumOff val="15000"/>
                  </a:schemeClr>
                </a:solidFill>
              </a:rPr>
              <a:t>czyli podmiotowe warianty popełnienia czynu zabronionego,</a:t>
            </a:r>
          </a:p>
          <a:p>
            <a:r>
              <a:rPr lang="pl-PL" dirty="0">
                <a:solidFill>
                  <a:schemeClr val="tx1">
                    <a:lumMod val="85000"/>
                    <a:lumOff val="15000"/>
                  </a:schemeClr>
                </a:solidFill>
              </a:rPr>
              <a:t>formy przestępnego współdziałania</a:t>
            </a:r>
          </a:p>
        </p:txBody>
      </p:sp>
    </p:spTree>
    <p:extLst>
      <p:ext uri="{BB962C8B-B14F-4D97-AF65-F5344CB8AC3E}">
        <p14:creationId xmlns:p14="http://schemas.microsoft.com/office/powerpoint/2010/main" val="41506903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a:extLst>
              <a:ext uri="{FF2B5EF4-FFF2-40B4-BE49-F238E27FC236}">
                <a16:creationId xmlns:a16="http://schemas.microsoft.com/office/drawing/2014/main" id="{A6B51777-0CB7-453F-8A9F-E5BBF0AD7BFA}"/>
              </a:ext>
            </a:extLst>
          </p:cNvPr>
          <p:cNvSpPr txBox="1"/>
          <p:nvPr/>
        </p:nvSpPr>
        <p:spPr>
          <a:xfrm>
            <a:off x="869246" y="2038779"/>
            <a:ext cx="3882730" cy="2769989"/>
          </a:xfrm>
          <a:prstGeom prst="rect">
            <a:avLst/>
          </a:prstGeom>
          <a:noFill/>
        </p:spPr>
        <p:txBody>
          <a:bodyPr wrap="none" rtlCol="0">
            <a:spAutoFit/>
          </a:bodyPr>
          <a:lstStyle/>
          <a:p>
            <a:r>
              <a:rPr lang="pl-PL" sz="2800" b="1" dirty="0"/>
              <a:t>Formy sprawcze:</a:t>
            </a:r>
          </a:p>
          <a:p>
            <a:pPr marL="342900" indent="-342900">
              <a:buAutoNum type="alphaLcParenR"/>
            </a:pPr>
            <a:r>
              <a:rPr lang="pl-PL" sz="2400" dirty="0"/>
              <a:t>formy wykonawcze</a:t>
            </a:r>
          </a:p>
          <a:p>
            <a:pPr marL="800100" lvl="1" indent="-342900">
              <a:buFont typeface="Calibri" panose="020F0502020204030204" pitchFamily="34" charset="0"/>
              <a:buChar char="–"/>
            </a:pPr>
            <a:r>
              <a:rPr lang="pl-PL" sz="2000" dirty="0"/>
              <a:t>sprawstwo pojedyncze</a:t>
            </a:r>
          </a:p>
          <a:p>
            <a:pPr marL="800100" lvl="1" indent="-342900">
              <a:buFont typeface="Calibri" panose="020F0502020204030204" pitchFamily="34" charset="0"/>
              <a:buChar char="–"/>
            </a:pPr>
            <a:r>
              <a:rPr lang="pl-PL" sz="2000" dirty="0"/>
              <a:t>współsprawstwo</a:t>
            </a:r>
          </a:p>
          <a:p>
            <a:pPr marL="342900" indent="-342900">
              <a:spcBef>
                <a:spcPts val="1200"/>
              </a:spcBef>
              <a:buAutoNum type="alphaLcParenR"/>
            </a:pPr>
            <a:r>
              <a:rPr lang="pl-PL" sz="2400" dirty="0"/>
              <a:t>formy </a:t>
            </a:r>
            <a:r>
              <a:rPr lang="pl-PL" sz="2400" dirty="0" err="1"/>
              <a:t>niewykonawcze</a:t>
            </a:r>
            <a:endParaRPr lang="pl-PL" sz="2400" dirty="0"/>
          </a:p>
          <a:p>
            <a:pPr marL="800100" lvl="1" indent="-342900">
              <a:buFont typeface="Calibri" panose="020F0502020204030204" pitchFamily="34" charset="0"/>
              <a:buChar char="–"/>
            </a:pPr>
            <a:r>
              <a:rPr lang="pl-PL" sz="2400" dirty="0"/>
              <a:t>sprawstwo kierownicze</a:t>
            </a:r>
          </a:p>
          <a:p>
            <a:pPr marL="800100" lvl="1" indent="-342900">
              <a:buFont typeface="Calibri" panose="020F0502020204030204" pitchFamily="34" charset="0"/>
              <a:buChar char="–"/>
            </a:pPr>
            <a:r>
              <a:rPr lang="pl-PL" sz="2400" dirty="0"/>
              <a:t>sprawstwo polecające</a:t>
            </a:r>
          </a:p>
        </p:txBody>
      </p:sp>
      <p:sp>
        <p:nvSpPr>
          <p:cNvPr id="5" name="pole tekstowe 4">
            <a:extLst>
              <a:ext uri="{FF2B5EF4-FFF2-40B4-BE49-F238E27FC236}">
                <a16:creationId xmlns:a16="http://schemas.microsoft.com/office/drawing/2014/main" id="{F3D74743-BFE2-4260-90F2-1EA475EC8399}"/>
              </a:ext>
            </a:extLst>
          </p:cNvPr>
          <p:cNvSpPr txBox="1"/>
          <p:nvPr/>
        </p:nvSpPr>
        <p:spPr>
          <a:xfrm>
            <a:off x="5292080" y="2408110"/>
            <a:ext cx="3126690" cy="1723549"/>
          </a:xfrm>
          <a:prstGeom prst="rect">
            <a:avLst/>
          </a:prstGeom>
          <a:noFill/>
        </p:spPr>
        <p:txBody>
          <a:bodyPr wrap="none" rtlCol="0">
            <a:spAutoFit/>
          </a:bodyPr>
          <a:lstStyle/>
          <a:p>
            <a:r>
              <a:rPr lang="pl-PL" sz="2800" b="1" dirty="0"/>
              <a:t>Formy </a:t>
            </a:r>
            <a:r>
              <a:rPr lang="pl-PL" sz="2800" b="1" dirty="0" err="1"/>
              <a:t>niesprawcze</a:t>
            </a:r>
            <a:r>
              <a:rPr lang="pl-PL" sz="2800" b="1" dirty="0"/>
              <a:t>:</a:t>
            </a:r>
          </a:p>
          <a:p>
            <a:pPr marL="360363" indent="-285750">
              <a:buFont typeface="Calibri" panose="020F0502020204030204" pitchFamily="34" charset="0"/>
              <a:buChar char="–"/>
            </a:pPr>
            <a:r>
              <a:rPr lang="pl-PL" sz="2000" dirty="0"/>
              <a:t>pomocnictwo</a:t>
            </a:r>
          </a:p>
          <a:p>
            <a:pPr marL="360363" indent="-285750">
              <a:buFont typeface="Calibri" panose="020F0502020204030204" pitchFamily="34" charset="0"/>
              <a:buChar char="–"/>
            </a:pPr>
            <a:r>
              <a:rPr lang="pl-PL" sz="2000" dirty="0"/>
              <a:t>podżeganie</a:t>
            </a:r>
          </a:p>
          <a:p>
            <a:pPr marL="523875"/>
            <a:endParaRPr lang="pl-PL" sz="2000" dirty="0"/>
          </a:p>
          <a:p>
            <a:endParaRPr lang="pl-PL" dirty="0"/>
          </a:p>
        </p:txBody>
      </p:sp>
    </p:spTree>
    <p:extLst>
      <p:ext uri="{BB962C8B-B14F-4D97-AF65-F5344CB8AC3E}">
        <p14:creationId xmlns:p14="http://schemas.microsoft.com/office/powerpoint/2010/main" val="341181215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ole tekstowe 3">
            <a:extLst>
              <a:ext uri="{FF2B5EF4-FFF2-40B4-BE49-F238E27FC236}">
                <a16:creationId xmlns:a16="http://schemas.microsoft.com/office/drawing/2014/main" id="{32A6D315-C6B4-44B0-AE43-CCE3EFD8C118}"/>
              </a:ext>
            </a:extLst>
          </p:cNvPr>
          <p:cNvSpPr txBox="1"/>
          <p:nvPr/>
        </p:nvSpPr>
        <p:spPr>
          <a:xfrm>
            <a:off x="683568" y="1052736"/>
            <a:ext cx="7632848" cy="4893647"/>
          </a:xfrm>
          <a:prstGeom prst="rect">
            <a:avLst/>
          </a:prstGeom>
          <a:noFill/>
        </p:spPr>
        <p:txBody>
          <a:bodyPr wrap="square" rtlCol="0">
            <a:spAutoFit/>
          </a:bodyPr>
          <a:lstStyle/>
          <a:p>
            <a:pPr algn="ctr"/>
            <a:r>
              <a:rPr lang="pl-PL" sz="2400" b="1" dirty="0"/>
              <a:t>WSPÓŁDZIAŁANIE W POPEŁNIENIU PRZESTĘPSTWA</a:t>
            </a:r>
          </a:p>
          <a:p>
            <a:endParaRPr lang="pl-PL" dirty="0"/>
          </a:p>
          <a:p>
            <a:endParaRPr lang="pl-PL" dirty="0"/>
          </a:p>
          <a:p>
            <a:pPr marL="285750" indent="-285750" algn="just">
              <a:buFont typeface="Arial" panose="020B0604020202020204" pitchFamily="34" charset="0"/>
              <a:buChar char="•"/>
            </a:pPr>
            <a:r>
              <a:rPr lang="pl-PL" sz="2000" dirty="0"/>
              <a:t>przepisy typizujące zazwyczaj sformułowane są w sposób zakładający ich popełnienie przez jedną osobę</a:t>
            </a:r>
          </a:p>
          <a:p>
            <a:pPr marL="285750" indent="-285750" algn="just">
              <a:buFont typeface="Arial" panose="020B0604020202020204" pitchFamily="34" charset="0"/>
              <a:buChar char="•"/>
            </a:pPr>
            <a:endParaRPr lang="pl-PL" sz="2000" dirty="0"/>
          </a:p>
          <a:p>
            <a:pPr marL="285750" indent="-285750" algn="just">
              <a:buFont typeface="Arial" panose="020B0604020202020204" pitchFamily="34" charset="0"/>
              <a:buChar char="•"/>
            </a:pPr>
            <a:r>
              <a:rPr lang="pl-PL" sz="2000" dirty="0"/>
              <a:t>czasami współdziałanie z innymi osobami stanowi znamię kwalifikujące (art. 197 par. 3 pkt 1 k.k.)</a:t>
            </a:r>
          </a:p>
          <a:p>
            <a:pPr marL="285750" indent="-285750" algn="just">
              <a:buFont typeface="Arial" panose="020B0604020202020204" pitchFamily="34" charset="0"/>
              <a:buChar char="•"/>
            </a:pPr>
            <a:endParaRPr lang="pl-PL" sz="2000" dirty="0"/>
          </a:p>
          <a:p>
            <a:pPr marL="285750" indent="-285750" algn="just">
              <a:buFont typeface="Arial" panose="020B0604020202020204" pitchFamily="34" charset="0"/>
              <a:buChar char="•"/>
            </a:pPr>
            <a:r>
              <a:rPr lang="pl-PL" sz="2000" dirty="0"/>
              <a:t>w praktyce przestępstwa bardzo często popełniane są w konfiguracjach wieloosobowych – czasami przyjmujących nawet postać przestępczości zorganizowanej</a:t>
            </a:r>
          </a:p>
          <a:p>
            <a:endParaRPr lang="pl-PL" dirty="0"/>
          </a:p>
          <a:p>
            <a:endParaRPr lang="pl-PL" dirty="0"/>
          </a:p>
          <a:p>
            <a:endParaRPr lang="pl-PL" dirty="0"/>
          </a:p>
          <a:p>
            <a:endParaRPr lang="pl-PL" dirty="0"/>
          </a:p>
        </p:txBody>
      </p:sp>
    </p:spTree>
    <p:extLst>
      <p:ext uri="{BB962C8B-B14F-4D97-AF65-F5344CB8AC3E}">
        <p14:creationId xmlns:p14="http://schemas.microsoft.com/office/powerpoint/2010/main" val="6084640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a:extLst>
              <a:ext uri="{FF2B5EF4-FFF2-40B4-BE49-F238E27FC236}">
                <a16:creationId xmlns:a16="http://schemas.microsoft.com/office/drawing/2014/main" id="{CF319361-E697-4277-A60C-79B59E4F9FFA}"/>
              </a:ext>
            </a:extLst>
          </p:cNvPr>
          <p:cNvSpPr txBox="1"/>
          <p:nvPr/>
        </p:nvSpPr>
        <p:spPr>
          <a:xfrm>
            <a:off x="539552" y="980728"/>
            <a:ext cx="8064896" cy="4708981"/>
          </a:xfrm>
          <a:prstGeom prst="rect">
            <a:avLst/>
          </a:prstGeom>
          <a:noFill/>
        </p:spPr>
        <p:txBody>
          <a:bodyPr wrap="square" rtlCol="0">
            <a:spAutoFit/>
          </a:bodyPr>
          <a:lstStyle/>
          <a:p>
            <a:pPr algn="just"/>
            <a:r>
              <a:rPr lang="pl-PL" sz="2000" dirty="0"/>
              <a:t>Art. 18 k.k.</a:t>
            </a:r>
          </a:p>
          <a:p>
            <a:pPr algn="just"/>
            <a:r>
              <a:rPr lang="pl-PL" sz="2000" dirty="0"/>
              <a:t>§ 1. Odpowiada za </a:t>
            </a:r>
            <a:r>
              <a:rPr lang="pl-PL" sz="2000" b="1" dirty="0"/>
              <a:t>sprawstwo</a:t>
            </a:r>
            <a:r>
              <a:rPr lang="pl-PL" sz="2000" dirty="0"/>
              <a:t> nie tylko ten, kto wykonuje czyn zabroniony sam albo wspólnie i w porozumieniu z inną osobą, ale także ten, kto kieruje wykonaniem czynu zabronionego przez inną osobę lub wykorzystując uzależnienie innej osoby od siebie, poleca jej wykonanie takiego czynu.</a:t>
            </a:r>
            <a:br>
              <a:rPr lang="pl-PL" sz="2000" dirty="0"/>
            </a:br>
            <a:endParaRPr lang="pl-PL" sz="2000" dirty="0"/>
          </a:p>
          <a:p>
            <a:pPr algn="just"/>
            <a:r>
              <a:rPr lang="pl-PL" sz="2000" dirty="0"/>
              <a:t>§ 2. Odpowiada za </a:t>
            </a:r>
            <a:r>
              <a:rPr lang="pl-PL" sz="2000" b="1" dirty="0"/>
              <a:t>podżeganie</a:t>
            </a:r>
            <a:r>
              <a:rPr lang="pl-PL" sz="2000" dirty="0"/>
              <a:t>, kto chcąc, aby inna osoba dokonała czynu zabronionego, nakłania ją do tego.</a:t>
            </a:r>
          </a:p>
          <a:p>
            <a:pPr algn="just"/>
            <a:endParaRPr lang="pl-PL" sz="2000" dirty="0"/>
          </a:p>
          <a:p>
            <a:pPr algn="just"/>
            <a:r>
              <a:rPr lang="pl-PL" sz="2000" dirty="0"/>
              <a:t>§ 3. Odpowiada za </a:t>
            </a:r>
            <a:r>
              <a:rPr lang="pl-PL" sz="2000" b="1" dirty="0"/>
              <a:t>pomocnictwo</a:t>
            </a:r>
            <a:r>
              <a:rPr lang="pl-PL" sz="2000" dirty="0"/>
              <a:t>, kto w zamiarze, aby inna osoba dokonała czynu zabronionego, swoim zachowaniem ułatwia jego popełnienie, w szczególności dostarczając narzędzie, środek przewozu, udzielając rady lub informacji; odpowiada za pomocnictwo także ten, kto wbrew prawnemu, szczególnemu obowiązkowi niedopuszczenia do popełnienia czynu zabronionego swoim zaniechaniem ułatwia innej osobie jego popełnienie.</a:t>
            </a:r>
            <a:endParaRPr lang="pl-PL" sz="2000" dirty="0">
              <a:effectLst/>
            </a:endParaRPr>
          </a:p>
        </p:txBody>
      </p:sp>
    </p:spTree>
    <p:extLst>
      <p:ext uri="{BB962C8B-B14F-4D97-AF65-F5344CB8AC3E}">
        <p14:creationId xmlns:p14="http://schemas.microsoft.com/office/powerpoint/2010/main" val="293473940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3">
            <a:extLst>
              <a:ext uri="{FF2B5EF4-FFF2-40B4-BE49-F238E27FC236}">
                <a16:creationId xmlns:a16="http://schemas.microsoft.com/office/drawing/2014/main" id="{E88508BA-A6C6-446A-8358-C2D702AFC672}"/>
              </a:ext>
            </a:extLst>
          </p:cNvPr>
          <p:cNvSpPr>
            <a:spLocks noGrp="1"/>
          </p:cNvSpPr>
          <p:nvPr>
            <p:ph type="title"/>
          </p:nvPr>
        </p:nvSpPr>
        <p:spPr>
          <a:xfrm>
            <a:off x="457200" y="2857500"/>
            <a:ext cx="8229600" cy="1143000"/>
          </a:xfrm>
        </p:spPr>
        <p:txBody>
          <a:bodyPr/>
          <a:lstStyle/>
          <a:p>
            <a:r>
              <a:rPr lang="pl-PL" dirty="0"/>
              <a:t>Formy sprawcze</a:t>
            </a:r>
          </a:p>
        </p:txBody>
      </p:sp>
    </p:spTree>
    <p:extLst>
      <p:ext uri="{BB962C8B-B14F-4D97-AF65-F5344CB8AC3E}">
        <p14:creationId xmlns:p14="http://schemas.microsoft.com/office/powerpoint/2010/main" val="171656058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a:extLst>
              <a:ext uri="{FF2B5EF4-FFF2-40B4-BE49-F238E27FC236}">
                <a16:creationId xmlns:a16="http://schemas.microsoft.com/office/drawing/2014/main" id="{9F56BB48-37F1-46BE-ADFC-2DFE8894B96E}"/>
              </a:ext>
            </a:extLst>
          </p:cNvPr>
          <p:cNvSpPr txBox="1"/>
          <p:nvPr/>
        </p:nvSpPr>
        <p:spPr>
          <a:xfrm>
            <a:off x="827584" y="1124744"/>
            <a:ext cx="7416824" cy="1631216"/>
          </a:xfrm>
          <a:prstGeom prst="rect">
            <a:avLst/>
          </a:prstGeom>
          <a:noFill/>
        </p:spPr>
        <p:txBody>
          <a:bodyPr wrap="square" rtlCol="0">
            <a:spAutoFit/>
          </a:bodyPr>
          <a:lstStyle/>
          <a:p>
            <a:pPr algn="ctr"/>
            <a:r>
              <a:rPr lang="pl-PL" sz="2400" b="1" dirty="0"/>
              <a:t>1. SPRAWSTWO POJEDYNCZE</a:t>
            </a:r>
          </a:p>
          <a:p>
            <a:endParaRPr lang="pl-PL" dirty="0"/>
          </a:p>
          <a:p>
            <a:endParaRPr lang="pl-PL" dirty="0"/>
          </a:p>
          <a:p>
            <a:pPr algn="just"/>
            <a:r>
              <a:rPr lang="pl-PL" sz="2000" dirty="0"/>
              <a:t>Sytuacja, w której zachowanie jednego sprawcy samodzielnie realizuje wszystkie znamiona typu czynu zabronionego.</a:t>
            </a:r>
          </a:p>
        </p:txBody>
      </p:sp>
    </p:spTree>
    <p:extLst>
      <p:ext uri="{BB962C8B-B14F-4D97-AF65-F5344CB8AC3E}">
        <p14:creationId xmlns:p14="http://schemas.microsoft.com/office/powerpoint/2010/main" val="146137728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a:extLst>
              <a:ext uri="{FF2B5EF4-FFF2-40B4-BE49-F238E27FC236}">
                <a16:creationId xmlns:a16="http://schemas.microsoft.com/office/drawing/2014/main" id="{85737245-D34B-4B96-880C-308C2066DE89}"/>
              </a:ext>
            </a:extLst>
          </p:cNvPr>
          <p:cNvSpPr txBox="1"/>
          <p:nvPr/>
        </p:nvSpPr>
        <p:spPr>
          <a:xfrm>
            <a:off x="611560" y="548680"/>
            <a:ext cx="7992888" cy="5663089"/>
          </a:xfrm>
          <a:prstGeom prst="rect">
            <a:avLst/>
          </a:prstGeom>
          <a:noFill/>
        </p:spPr>
        <p:txBody>
          <a:bodyPr wrap="square" rtlCol="0">
            <a:spAutoFit/>
          </a:bodyPr>
          <a:lstStyle/>
          <a:p>
            <a:pPr algn="ctr"/>
            <a:r>
              <a:rPr lang="pl-PL" sz="2400" b="1" dirty="0"/>
              <a:t>2. WSPÓŁSPRAWSTWO</a:t>
            </a:r>
          </a:p>
          <a:p>
            <a:endParaRPr lang="pl-PL" dirty="0"/>
          </a:p>
          <a:p>
            <a:pPr algn="just"/>
            <a:r>
              <a:rPr lang="pl-PL" sz="2000" dirty="0"/>
              <a:t>Sytuacja, w której wykonanie czynu zabronionego następuje wspólnie i w porozumieniu przez co najmniej dwie osoby.</a:t>
            </a:r>
          </a:p>
          <a:p>
            <a:pPr algn="just"/>
            <a:endParaRPr lang="pl-PL" sz="2000" dirty="0"/>
          </a:p>
          <a:p>
            <a:pPr algn="just"/>
            <a:r>
              <a:rPr lang="pl-PL" sz="2000" b="1" dirty="0"/>
              <a:t>WSPÓLNIE</a:t>
            </a:r>
            <a:r>
              <a:rPr lang="pl-PL" sz="2000" dirty="0"/>
              <a:t> (element przedmiotowy) </a:t>
            </a:r>
            <a:r>
              <a:rPr lang="pl-PL" sz="2000" dirty="0">
                <a:sym typeface="Wingdings" panose="05000000000000000000" pitchFamily="2" charset="2"/>
              </a:rPr>
              <a:t> zachowania współsprawców oceniane łącznie realizują znamiona typu czynu zabronionego</a:t>
            </a:r>
          </a:p>
          <a:p>
            <a:pPr algn="just"/>
            <a:endParaRPr lang="pl-PL" sz="2000" dirty="0">
              <a:sym typeface="Wingdings" panose="05000000000000000000" pitchFamily="2" charset="2"/>
            </a:endParaRPr>
          </a:p>
          <a:p>
            <a:pPr algn="just" defTabSz="449263"/>
            <a:r>
              <a:rPr lang="pl-PL" sz="2000" dirty="0">
                <a:sym typeface="Wingdings" panose="05000000000000000000" pitchFamily="2" charset="2"/>
              </a:rPr>
              <a:t>a) </a:t>
            </a:r>
            <a:r>
              <a:rPr lang="pl-PL" sz="2000" u="sng" dirty="0">
                <a:sym typeface="Wingdings" panose="05000000000000000000" pitchFamily="2" charset="2"/>
              </a:rPr>
              <a:t>koncepcja formalno-obiektywna współsprawstwa</a:t>
            </a:r>
            <a:r>
              <a:rPr lang="pl-PL" sz="2000" dirty="0">
                <a:sym typeface="Wingdings" panose="05000000000000000000" pitchFamily="2" charset="2"/>
              </a:rPr>
              <a:t> – wspólna realizacja znamion ma miejsce tylko wtedy, gdy każdy ze współdziałających swoim zachowaniem zrealizował choć fragment znamienia czynnościowego</a:t>
            </a:r>
          </a:p>
          <a:p>
            <a:pPr algn="just" defTabSz="449263"/>
            <a:endParaRPr lang="pl-PL" sz="2000" dirty="0">
              <a:sym typeface="Wingdings" panose="05000000000000000000" pitchFamily="2" charset="2"/>
            </a:endParaRPr>
          </a:p>
          <a:p>
            <a:pPr algn="just" defTabSz="449263"/>
            <a:r>
              <a:rPr lang="pl-PL" sz="2000" dirty="0">
                <a:sym typeface="Wingdings" panose="05000000000000000000" pitchFamily="2" charset="2"/>
              </a:rPr>
              <a:t>b) </a:t>
            </a:r>
            <a:r>
              <a:rPr lang="pl-PL" sz="2000" u="sng" dirty="0">
                <a:sym typeface="Wingdings" panose="05000000000000000000" pitchFamily="2" charset="2"/>
              </a:rPr>
              <a:t>koncepcja materialno-obiektywna</a:t>
            </a:r>
            <a:r>
              <a:rPr lang="pl-PL" sz="2000" dirty="0">
                <a:sym typeface="Wingdings" panose="05000000000000000000" pitchFamily="2" charset="2"/>
              </a:rPr>
              <a:t> – wspólne popełnienie czynu ma miejsce również wtedy, gdy zachowanie sprawcy jest koniecznym warunkiem czy znacznym ułatwieniem dla podjęcia przez inna osobę zachowania bezpośrednio realizującego znamiona typu czynu zabronionego </a:t>
            </a:r>
          </a:p>
          <a:p>
            <a:pPr algn="just" defTabSz="449263"/>
            <a:r>
              <a:rPr lang="pl-PL" sz="2000" dirty="0">
                <a:sym typeface="Wingdings" panose="05000000000000000000" pitchFamily="2" charset="2"/>
              </a:rPr>
              <a:t>(decydująca treść zawartego porozumienia oraz przekonanie współdziałających osób)</a:t>
            </a:r>
            <a:endParaRPr lang="pl-PL" sz="2000" dirty="0"/>
          </a:p>
        </p:txBody>
      </p:sp>
    </p:spTree>
    <p:extLst>
      <p:ext uri="{BB962C8B-B14F-4D97-AF65-F5344CB8AC3E}">
        <p14:creationId xmlns:p14="http://schemas.microsoft.com/office/powerpoint/2010/main" val="321953905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a:extLst>
              <a:ext uri="{FF2B5EF4-FFF2-40B4-BE49-F238E27FC236}">
                <a16:creationId xmlns:a16="http://schemas.microsoft.com/office/drawing/2014/main" id="{17A77DF2-37CF-4B46-BB2B-92BDC03A93AF}"/>
              </a:ext>
            </a:extLst>
          </p:cNvPr>
          <p:cNvSpPr txBox="1"/>
          <p:nvPr/>
        </p:nvSpPr>
        <p:spPr>
          <a:xfrm>
            <a:off x="755576" y="1382286"/>
            <a:ext cx="7632848" cy="4093428"/>
          </a:xfrm>
          <a:prstGeom prst="rect">
            <a:avLst/>
          </a:prstGeom>
          <a:noFill/>
        </p:spPr>
        <p:txBody>
          <a:bodyPr wrap="square" rtlCol="0">
            <a:spAutoFit/>
          </a:bodyPr>
          <a:lstStyle/>
          <a:p>
            <a:pPr algn="just"/>
            <a:r>
              <a:rPr lang="pl-PL" sz="2000" b="1" dirty="0"/>
              <a:t>POROZUMIENIE </a:t>
            </a:r>
            <a:r>
              <a:rPr lang="pl-PL" sz="2000" dirty="0"/>
              <a:t>(element podmiotowy) </a:t>
            </a:r>
            <a:r>
              <a:rPr lang="pl-PL" sz="2000" dirty="0">
                <a:sym typeface="Wingdings" panose="05000000000000000000" pitchFamily="2" charset="2"/>
              </a:rPr>
              <a:t> wzajemna akceptacja wspólnej realizacji znamion typu czynu zabronionego, często obejmujące plan działania i podział ról</a:t>
            </a:r>
          </a:p>
          <a:p>
            <a:pPr algn="just"/>
            <a:endParaRPr lang="pl-PL" sz="2000" dirty="0">
              <a:sym typeface="Wingdings" panose="05000000000000000000" pitchFamily="2" charset="2"/>
            </a:endParaRPr>
          </a:p>
          <a:p>
            <a:pPr marL="342900" indent="-342900" algn="just">
              <a:buFont typeface="Arial" panose="020B0604020202020204" pitchFamily="34" charset="0"/>
              <a:buChar char="•"/>
            </a:pPr>
            <a:r>
              <a:rPr lang="pl-PL" sz="2000" dirty="0">
                <a:sym typeface="Wingdings" panose="05000000000000000000" pitchFamily="2" charset="2"/>
              </a:rPr>
              <a:t>może być pisemne, ustne, a nawet dorozumiane</a:t>
            </a:r>
          </a:p>
          <a:p>
            <a:pPr marL="342900" indent="-342900" algn="just">
              <a:buFont typeface="Arial" panose="020B0604020202020204" pitchFamily="34" charset="0"/>
              <a:buChar char="•"/>
            </a:pPr>
            <a:r>
              <a:rPr lang="pl-PL" sz="2000" dirty="0">
                <a:sym typeface="Wingdings" panose="05000000000000000000" pitchFamily="2" charset="2"/>
              </a:rPr>
              <a:t>następuje najpóźniej w momencie przystąpienia do realizacji znamion typu (w trakcie realizacji, jeśli dołącza się nowa osoba)</a:t>
            </a:r>
          </a:p>
          <a:p>
            <a:pPr marL="342900" indent="-342900" algn="just">
              <a:buFont typeface="Arial" panose="020B0604020202020204" pitchFamily="34" charset="0"/>
              <a:buChar char="•"/>
            </a:pPr>
            <a:r>
              <a:rPr lang="pl-PL" sz="2000" dirty="0">
                <a:sym typeface="Wingdings" panose="05000000000000000000" pitchFamily="2" charset="2"/>
              </a:rPr>
              <a:t>brak porozumienia wyklucza przyjęcie konstrukcji współsprawstwa</a:t>
            </a:r>
          </a:p>
          <a:p>
            <a:pPr marL="342900" indent="-342900" algn="just">
              <a:buFont typeface="Arial" panose="020B0604020202020204" pitchFamily="34" charset="0"/>
              <a:buChar char="•"/>
            </a:pPr>
            <a:r>
              <a:rPr lang="pl-PL" sz="2000" dirty="0">
                <a:sym typeface="Wingdings" panose="05000000000000000000" pitchFamily="2" charset="2"/>
              </a:rPr>
              <a:t>treść porozumienia wyznacza granicę odpowiedzialności za wspólne wykonanie czynu  elementy zachowania sprawcy wykraczające poza zakres porozumienia stanowią </a:t>
            </a:r>
            <a:r>
              <a:rPr lang="pl-PL" sz="2000" b="1" dirty="0">
                <a:sym typeface="Wingdings" panose="05000000000000000000" pitchFamily="2" charset="2"/>
              </a:rPr>
              <a:t>eksces</a:t>
            </a:r>
          </a:p>
          <a:p>
            <a:pPr marL="342900" indent="-342900" algn="just">
              <a:buFont typeface="Arial" panose="020B0604020202020204" pitchFamily="34" charset="0"/>
              <a:buChar char="•"/>
            </a:pPr>
            <a:r>
              <a:rPr lang="pl-PL" sz="2000" dirty="0">
                <a:sym typeface="Wingdings" panose="05000000000000000000" pitchFamily="2" charset="2"/>
              </a:rPr>
              <a:t>odpowiedzialność za eksces ponosi tylko ten sprawca, który się go dopuścił</a:t>
            </a:r>
          </a:p>
        </p:txBody>
      </p:sp>
    </p:spTree>
    <p:extLst>
      <p:ext uri="{BB962C8B-B14F-4D97-AF65-F5344CB8AC3E}">
        <p14:creationId xmlns:p14="http://schemas.microsoft.com/office/powerpoint/2010/main" val="296543163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a:extLst>
              <a:ext uri="{FF2B5EF4-FFF2-40B4-BE49-F238E27FC236}">
                <a16:creationId xmlns:a16="http://schemas.microsoft.com/office/drawing/2014/main" id="{6377BC39-749B-43F1-8428-C2350AE93C59}"/>
              </a:ext>
            </a:extLst>
          </p:cNvPr>
          <p:cNvSpPr txBox="1"/>
          <p:nvPr/>
        </p:nvSpPr>
        <p:spPr>
          <a:xfrm>
            <a:off x="647564" y="1052736"/>
            <a:ext cx="7848872" cy="3939540"/>
          </a:xfrm>
          <a:prstGeom prst="rect">
            <a:avLst/>
          </a:prstGeom>
          <a:noFill/>
        </p:spPr>
        <p:txBody>
          <a:bodyPr wrap="square" rtlCol="0">
            <a:spAutoFit/>
          </a:bodyPr>
          <a:lstStyle/>
          <a:p>
            <a:r>
              <a:rPr lang="pl-PL" sz="2000" dirty="0"/>
              <a:t>UWAGA!</a:t>
            </a:r>
          </a:p>
          <a:p>
            <a:endParaRPr lang="pl-PL" sz="1000" dirty="0"/>
          </a:p>
          <a:p>
            <a:pPr algn="just"/>
            <a:r>
              <a:rPr lang="pl-PL" sz="2000" dirty="0"/>
              <a:t>Możliwe jest </a:t>
            </a:r>
            <a:r>
              <a:rPr lang="pl-PL" sz="2000" dirty="0" err="1"/>
              <a:t>współsprawcze</a:t>
            </a:r>
            <a:r>
              <a:rPr lang="pl-PL" sz="2000" dirty="0"/>
              <a:t> popełnienie zarówno czynów </a:t>
            </a:r>
            <a:r>
              <a:rPr lang="pl-PL" sz="2000" b="1" dirty="0"/>
              <a:t>umyślnych</a:t>
            </a:r>
            <a:r>
              <a:rPr lang="pl-PL" sz="2000" dirty="0"/>
              <a:t>, jak i </a:t>
            </a:r>
            <a:r>
              <a:rPr lang="pl-PL" sz="2000" b="1" dirty="0"/>
              <a:t>nieumyślnych</a:t>
            </a:r>
            <a:r>
              <a:rPr lang="pl-PL" sz="2000" dirty="0"/>
              <a:t>. </a:t>
            </a:r>
          </a:p>
          <a:p>
            <a:pPr algn="just"/>
            <a:endParaRPr lang="pl-PL" sz="2000" dirty="0"/>
          </a:p>
          <a:p>
            <a:pPr algn="just"/>
            <a:r>
              <a:rPr lang="pl-PL" sz="2000" dirty="0"/>
              <a:t>W przypadku czynów nieumyślnych porozumieniem objęte jest </a:t>
            </a:r>
            <a:r>
              <a:rPr lang="pl-PL" sz="2000" u="sng" dirty="0"/>
              <a:t>wspólne podjęcie zachowania stanowiącego naruszenie reguł ostrożności</a:t>
            </a:r>
            <a:r>
              <a:rPr lang="pl-PL" sz="2000" dirty="0"/>
              <a:t>.</a:t>
            </a:r>
          </a:p>
          <a:p>
            <a:pPr algn="just"/>
            <a:endParaRPr lang="pl-PL" sz="2000" dirty="0"/>
          </a:p>
          <a:p>
            <a:pPr algn="just"/>
            <a:r>
              <a:rPr lang="pl-PL" sz="2000" dirty="0"/>
              <a:t>np. dwaj kardiochirurdzy, którzy zapoznali się z dokumentacją pacjenta jedynie w sposób pobieżny, postanowili zastosować standardową procedurę zabiegową, podczas gdy stan pacjenta wymagał specjalnego postępowania </a:t>
            </a:r>
            <a:r>
              <a:rPr lang="pl-PL" sz="2000" dirty="0">
                <a:sym typeface="Wingdings" panose="05000000000000000000" pitchFamily="2" charset="2"/>
              </a:rPr>
              <a:t> wspólne i w porozumieniu nieumyślne spowodowanie śmierci pacjenta</a:t>
            </a:r>
            <a:endParaRPr lang="pl-PL" sz="2000" dirty="0"/>
          </a:p>
        </p:txBody>
      </p:sp>
    </p:spTree>
    <p:extLst>
      <p:ext uri="{BB962C8B-B14F-4D97-AF65-F5344CB8AC3E}">
        <p14:creationId xmlns:p14="http://schemas.microsoft.com/office/powerpoint/2010/main" val="357961736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a:extLst>
              <a:ext uri="{FF2B5EF4-FFF2-40B4-BE49-F238E27FC236}">
                <a16:creationId xmlns:a16="http://schemas.microsoft.com/office/drawing/2014/main" id="{40B2EE4F-3277-4313-B4B2-43DB7C821E1A}"/>
              </a:ext>
            </a:extLst>
          </p:cNvPr>
          <p:cNvSpPr txBox="1"/>
          <p:nvPr/>
        </p:nvSpPr>
        <p:spPr>
          <a:xfrm>
            <a:off x="755576" y="836712"/>
            <a:ext cx="7632847" cy="4708981"/>
          </a:xfrm>
          <a:prstGeom prst="rect">
            <a:avLst/>
          </a:prstGeom>
          <a:noFill/>
        </p:spPr>
        <p:txBody>
          <a:bodyPr wrap="square" rtlCol="0">
            <a:spAutoFit/>
          </a:bodyPr>
          <a:lstStyle/>
          <a:p>
            <a:r>
              <a:rPr lang="pl-PL" sz="2000" dirty="0"/>
              <a:t>KAZUS 1</a:t>
            </a:r>
          </a:p>
          <a:p>
            <a:endParaRPr lang="pl-PL" sz="2000" dirty="0"/>
          </a:p>
          <a:p>
            <a:pPr algn="just"/>
            <a:r>
              <a:rPr lang="pl-PL" sz="2000" dirty="0"/>
              <a:t>Janek, Marek i Olek postanowili włamać się do sklepu i wynieść tyle butelek z napojami wyskokowymi, ile będą w stanie udźwignąć. Ustalili jednocześnie, że poproszą swojego kolegę, Piotrka, aby stał na czatach na rogu ulicy. Jeżeli ktoś się znajdzie się w pobliżu, Piotrek miał wydać z siebie dźwięk podobny do sowy.</a:t>
            </a:r>
          </a:p>
          <a:p>
            <a:pPr algn="just"/>
            <a:r>
              <a:rPr lang="pl-PL" sz="2000" dirty="0"/>
              <a:t>Chłopcy zgodnie z umową kolejnej nocy przeszli do realizacji planu. Piotrek stanął na rogu ulic i bacznie obserwował otoczenie.  Janek – najsilniejszy z całego towarzystwa – wybił okno w sklepie, zapalił papierosa i czekał, aż koledzy wyniosą towar w torbach na siłownię. Marek i Olek uwinęli się sprawnie i kiedy Piotrek w pewnym momencie zahukał jak sowa, cała czwórka uciekła z miejsca zdarzenia.</a:t>
            </a:r>
          </a:p>
          <a:p>
            <a:pPr algn="just"/>
            <a:endParaRPr lang="pl-PL" sz="2000" dirty="0"/>
          </a:p>
          <a:p>
            <a:pPr algn="just"/>
            <a:r>
              <a:rPr lang="pl-PL" sz="2000" dirty="0"/>
              <a:t>Określ formę zjawiskową czynu każdego ze współdziałających.</a:t>
            </a:r>
          </a:p>
        </p:txBody>
      </p:sp>
    </p:spTree>
    <p:extLst>
      <p:ext uri="{BB962C8B-B14F-4D97-AF65-F5344CB8AC3E}">
        <p14:creationId xmlns:p14="http://schemas.microsoft.com/office/powerpoint/2010/main" val="7796803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8" name="Picture 4"/>
          <p:cNvPicPr>
            <a:picLocks noChangeAspect="1" noChangeArrowheads="1"/>
          </p:cNvPicPr>
          <p:nvPr/>
        </p:nvPicPr>
        <p:blipFill>
          <a:blip r:embed="rId2" cstate="print"/>
          <a:srcRect/>
          <a:stretch>
            <a:fillRect/>
          </a:stretch>
        </p:blipFill>
        <p:spPr bwMode="auto">
          <a:xfrm>
            <a:off x="1475656" y="844839"/>
            <a:ext cx="6048672" cy="6013161"/>
          </a:xfrm>
          <a:prstGeom prst="rect">
            <a:avLst/>
          </a:prstGeom>
          <a:noFill/>
          <a:ln w="9525">
            <a:noFill/>
            <a:miter lim="800000"/>
            <a:headEnd/>
            <a:tailEnd/>
          </a:ln>
        </p:spPr>
      </p:pic>
      <p:sp>
        <p:nvSpPr>
          <p:cNvPr id="5" name="pole tekstowe 4"/>
          <p:cNvSpPr txBox="1"/>
          <p:nvPr/>
        </p:nvSpPr>
        <p:spPr>
          <a:xfrm>
            <a:off x="3563888" y="476672"/>
            <a:ext cx="1772537" cy="461665"/>
          </a:xfrm>
          <a:prstGeom prst="rect">
            <a:avLst/>
          </a:prstGeom>
          <a:noFill/>
        </p:spPr>
        <p:txBody>
          <a:bodyPr wrap="none" rtlCol="0">
            <a:spAutoFit/>
          </a:bodyPr>
          <a:lstStyle/>
          <a:p>
            <a:r>
              <a:rPr lang="pl-PL" sz="2400" b="1" dirty="0">
                <a:solidFill>
                  <a:srgbClr val="FF0000"/>
                </a:solidFill>
              </a:rPr>
              <a:t>DOKONANIE</a:t>
            </a:r>
          </a:p>
        </p:txBody>
      </p:sp>
      <p:sp>
        <p:nvSpPr>
          <p:cNvPr id="6" name="pole tekstowe 5"/>
          <p:cNvSpPr txBox="1"/>
          <p:nvPr/>
        </p:nvSpPr>
        <p:spPr>
          <a:xfrm>
            <a:off x="4499992" y="5949280"/>
            <a:ext cx="1053365" cy="400110"/>
          </a:xfrm>
          <a:prstGeom prst="rect">
            <a:avLst/>
          </a:prstGeom>
          <a:noFill/>
        </p:spPr>
        <p:txBody>
          <a:bodyPr wrap="none" rtlCol="0">
            <a:spAutoFit/>
          </a:bodyPr>
          <a:lstStyle/>
          <a:p>
            <a:r>
              <a:rPr lang="pl-PL" sz="2000" b="1" dirty="0">
                <a:solidFill>
                  <a:srgbClr val="00823B"/>
                </a:solidFill>
              </a:rPr>
              <a:t>ZAMIAR</a:t>
            </a:r>
            <a:endParaRPr lang="pl-PL" b="1" dirty="0">
              <a:solidFill>
                <a:srgbClr val="00823B"/>
              </a:solidFill>
            </a:endParaRPr>
          </a:p>
        </p:txBody>
      </p:sp>
      <p:sp>
        <p:nvSpPr>
          <p:cNvPr id="7" name="pole tekstowe 6"/>
          <p:cNvSpPr txBox="1"/>
          <p:nvPr/>
        </p:nvSpPr>
        <p:spPr>
          <a:xfrm>
            <a:off x="5940152" y="2492896"/>
            <a:ext cx="2164760" cy="415498"/>
          </a:xfrm>
          <a:prstGeom prst="rect">
            <a:avLst/>
          </a:prstGeom>
          <a:noFill/>
        </p:spPr>
        <p:txBody>
          <a:bodyPr wrap="none" rtlCol="0">
            <a:spAutoFit/>
          </a:bodyPr>
          <a:lstStyle/>
          <a:p>
            <a:r>
              <a:rPr lang="pl-PL" sz="2100" b="1" dirty="0">
                <a:solidFill>
                  <a:srgbClr val="F68E38"/>
                </a:solidFill>
              </a:rPr>
              <a:t>PRZYGOTOWANIE</a:t>
            </a:r>
          </a:p>
        </p:txBody>
      </p:sp>
      <p:sp>
        <p:nvSpPr>
          <p:cNvPr id="8" name="pole tekstowe 7"/>
          <p:cNvSpPr txBox="1"/>
          <p:nvPr/>
        </p:nvSpPr>
        <p:spPr>
          <a:xfrm>
            <a:off x="5436096" y="1700808"/>
            <a:ext cx="1700466" cy="430887"/>
          </a:xfrm>
          <a:prstGeom prst="rect">
            <a:avLst/>
          </a:prstGeom>
          <a:noFill/>
        </p:spPr>
        <p:txBody>
          <a:bodyPr wrap="none" rtlCol="0">
            <a:spAutoFit/>
          </a:bodyPr>
          <a:lstStyle/>
          <a:p>
            <a:r>
              <a:rPr lang="pl-PL" sz="2200" b="1" dirty="0">
                <a:solidFill>
                  <a:srgbClr val="BC5908"/>
                </a:solidFill>
              </a:rPr>
              <a:t>USIŁOWANIE</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a:extLst>
              <a:ext uri="{FF2B5EF4-FFF2-40B4-BE49-F238E27FC236}">
                <a16:creationId xmlns:a16="http://schemas.microsoft.com/office/drawing/2014/main" id="{B4BDC86B-14BC-478E-84E9-A371CB9D9D4A}"/>
              </a:ext>
            </a:extLst>
          </p:cNvPr>
          <p:cNvSpPr txBox="1"/>
          <p:nvPr/>
        </p:nvSpPr>
        <p:spPr>
          <a:xfrm>
            <a:off x="431540" y="458956"/>
            <a:ext cx="8280920" cy="5940088"/>
          </a:xfrm>
          <a:prstGeom prst="rect">
            <a:avLst/>
          </a:prstGeom>
          <a:noFill/>
        </p:spPr>
        <p:txBody>
          <a:bodyPr wrap="square" rtlCol="0">
            <a:spAutoFit/>
          </a:bodyPr>
          <a:lstStyle/>
          <a:p>
            <a:r>
              <a:rPr lang="pl-PL" sz="2000" dirty="0"/>
              <a:t>KAZUS 2</a:t>
            </a:r>
          </a:p>
          <a:p>
            <a:endParaRPr lang="pl-PL" sz="2000" dirty="0"/>
          </a:p>
          <a:p>
            <a:r>
              <a:rPr lang="pl-PL" sz="2000" dirty="0"/>
              <a:t>Witek z Bogdanem postanowili włamać się wieczorem do mieszkania swojej sąsiadki, która była już w słusznym wieku. Ustalili, że Witek przytrzyma kobietę, natomiast Bogdan miał zająć się zlokalizowaniem miejsca, w którym trzyma emeryturę. Mężczyźni wyważyli drzwi i Witek od razu udał się w stronę salonu, w którym zgodnie z przewidywaniem znajdowała się sąsiadka.</a:t>
            </a:r>
          </a:p>
          <a:p>
            <a:endParaRPr lang="pl-PL" sz="2000" dirty="0"/>
          </a:p>
          <a:p>
            <a:pPr marL="457200" indent="-457200">
              <a:buAutoNum type="alphaUcParenR"/>
            </a:pPr>
            <a:r>
              <a:rPr lang="pl-PL" sz="2000" dirty="0"/>
              <a:t>Szybko powalił ją na ziemię i trzymał w żelaznym uścisku. Kobieta nie wyrywała się, ale zaczęła głośno krzyczeć. Spanikowany Witek złapał poduszkę i przycisnął ją do twarzy kobiety, aby ją uciszyć. W tym czasie jego kolega prowadził poszukiwania w sypialni i nie wiedział, co dzieje się w drugim pokoju. Po chwili przerażony Witek zorientował się, że kobieta się nie rusza.</a:t>
            </a:r>
          </a:p>
          <a:p>
            <a:pPr marL="457200" indent="-457200">
              <a:buAutoNum type="alphaUcParenR"/>
            </a:pPr>
            <a:endParaRPr lang="pl-PL" sz="2000" dirty="0"/>
          </a:p>
          <a:p>
            <a:pPr marL="457200" indent="-457200">
              <a:buAutoNum type="alphaUcParenR"/>
            </a:pPr>
            <a:r>
              <a:rPr lang="pl-PL" sz="2000" dirty="0"/>
              <a:t>Kobieta akurat siedziała przy kolacji i na widok mężczyzny złapała duży nóż. Witek wyciągnął scyzoryk i ruszył w jej stronę. Zadał kilka ciosów i kobieta upadła na ziemię bez życia. Bogdan, szybko podbiegł do kobiety, żeby ją przytrzymać i pomóc koledze.</a:t>
            </a:r>
          </a:p>
        </p:txBody>
      </p:sp>
    </p:spTree>
    <p:extLst>
      <p:ext uri="{BB962C8B-B14F-4D97-AF65-F5344CB8AC3E}">
        <p14:creationId xmlns:p14="http://schemas.microsoft.com/office/powerpoint/2010/main" val="191385204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a:extLst>
              <a:ext uri="{FF2B5EF4-FFF2-40B4-BE49-F238E27FC236}">
                <a16:creationId xmlns:a16="http://schemas.microsoft.com/office/drawing/2014/main" id="{5F125F81-769A-4723-B90B-0A6F2E5FAED7}"/>
              </a:ext>
            </a:extLst>
          </p:cNvPr>
          <p:cNvSpPr txBox="1"/>
          <p:nvPr/>
        </p:nvSpPr>
        <p:spPr>
          <a:xfrm>
            <a:off x="611560" y="1074509"/>
            <a:ext cx="7920880" cy="4708981"/>
          </a:xfrm>
          <a:prstGeom prst="rect">
            <a:avLst/>
          </a:prstGeom>
          <a:noFill/>
        </p:spPr>
        <p:txBody>
          <a:bodyPr wrap="square" rtlCol="0">
            <a:spAutoFit/>
          </a:bodyPr>
          <a:lstStyle/>
          <a:p>
            <a:pPr algn="ctr"/>
            <a:r>
              <a:rPr lang="pl-PL" sz="2000" b="1" dirty="0"/>
              <a:t>3. SPRAWSTWO KIEROWNICZE</a:t>
            </a:r>
          </a:p>
          <a:p>
            <a:pPr algn="just"/>
            <a:endParaRPr lang="pl-PL" sz="2000" dirty="0"/>
          </a:p>
          <a:p>
            <a:pPr algn="just"/>
            <a:r>
              <a:rPr lang="pl-PL" sz="2000" dirty="0"/>
              <a:t>Sytuacja, w której osoba (sprawca kierowniczy) kieruje wykonaniem czynu zabronionego przez inną osobę bądź osoby (sprawców bezpośrednich).</a:t>
            </a:r>
          </a:p>
          <a:p>
            <a:pPr algn="just"/>
            <a:endParaRPr lang="pl-PL" sz="2000" dirty="0"/>
          </a:p>
          <a:p>
            <a:pPr algn="just"/>
            <a:r>
              <a:rPr lang="pl-PL" sz="2000" dirty="0"/>
              <a:t>Kierowanie wykonaniem czynu zabronionego oznacza </a:t>
            </a:r>
            <a:r>
              <a:rPr lang="pl-PL" sz="2000" b="1" dirty="0"/>
              <a:t>faktyczne panowanie nad realizacją czynu przez inne osoby</a:t>
            </a:r>
            <a:r>
              <a:rPr lang="pl-PL" sz="2000" dirty="0"/>
              <a:t> – to sprawca kierowniczy </a:t>
            </a:r>
            <a:r>
              <a:rPr lang="pl-PL" sz="2000" b="1" dirty="0"/>
              <a:t>na bieżąco </a:t>
            </a:r>
            <a:r>
              <a:rPr lang="pl-PL" sz="2000" dirty="0"/>
              <a:t>decyduje o rozpoczęciu prowadzeniu, zmianie oraz przerwaniu akcji przestępczej.</a:t>
            </a:r>
          </a:p>
          <a:p>
            <a:pPr algn="just"/>
            <a:endParaRPr lang="pl-PL" sz="2000" dirty="0"/>
          </a:p>
          <a:p>
            <a:pPr algn="just"/>
            <a:r>
              <a:rPr lang="pl-PL" sz="2000" dirty="0"/>
              <a:t>Zachowanie sprawcy kierowniczego może samo w sobie realizować jakieś znamiona czynu zabronionego albo nie realizować żadnego. Ów element „kierowania” pozwala na rozciągnięcie pojęcia sprawstwa na osobę, która fizycznie nie zrealizowała (pełni) znamion.</a:t>
            </a:r>
          </a:p>
          <a:p>
            <a:pPr algn="just"/>
            <a:endParaRPr lang="pl-PL" sz="2000" dirty="0"/>
          </a:p>
        </p:txBody>
      </p:sp>
    </p:spTree>
    <p:extLst>
      <p:ext uri="{BB962C8B-B14F-4D97-AF65-F5344CB8AC3E}">
        <p14:creationId xmlns:p14="http://schemas.microsoft.com/office/powerpoint/2010/main" val="53020738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a:extLst>
              <a:ext uri="{FF2B5EF4-FFF2-40B4-BE49-F238E27FC236}">
                <a16:creationId xmlns:a16="http://schemas.microsoft.com/office/drawing/2014/main" id="{19FD4B7B-E2C5-43CD-BA59-AA526FD36F7F}"/>
              </a:ext>
            </a:extLst>
          </p:cNvPr>
          <p:cNvSpPr txBox="1"/>
          <p:nvPr/>
        </p:nvSpPr>
        <p:spPr>
          <a:xfrm>
            <a:off x="519673" y="1700808"/>
            <a:ext cx="8104653" cy="2862322"/>
          </a:xfrm>
          <a:prstGeom prst="rect">
            <a:avLst/>
          </a:prstGeom>
          <a:noFill/>
        </p:spPr>
        <p:txBody>
          <a:bodyPr wrap="square" rtlCol="0">
            <a:spAutoFit/>
          </a:bodyPr>
          <a:lstStyle/>
          <a:p>
            <a:pPr algn="just"/>
            <a:r>
              <a:rPr lang="pl-PL" sz="2000" dirty="0"/>
              <a:t>Sprawca kierowniczy odpowiada tylko za zachowania sprawców bezpośrednich, które pokrywają się z treścią jego poleceń. Wykroczenie sprawcy bezpośredniego poza treść poleceń traktujemy jako </a:t>
            </a:r>
            <a:r>
              <a:rPr lang="pl-PL" sz="2000" b="1" dirty="0"/>
              <a:t>eksces</a:t>
            </a:r>
            <a:r>
              <a:rPr lang="pl-PL" sz="2000" dirty="0"/>
              <a:t>.</a:t>
            </a:r>
          </a:p>
          <a:p>
            <a:pPr algn="just"/>
            <a:endParaRPr lang="pl-PL" sz="2000" dirty="0"/>
          </a:p>
          <a:p>
            <a:pPr algn="just"/>
            <a:r>
              <a:rPr lang="pl-PL" sz="2000" dirty="0"/>
              <a:t>Możliwe jest sprawstwo kierownicze zarówno przestępstw umyślnych, jak i nieumyślnych. Przy czynach nieumyślnych decyzje sprawcy kierowniczego będą sprowadzały się do poleceń podjęcia zachowań naruszających reguły ostrożności przy braku zamiaru popełnienia przestępstwa. Sprawca kierowniczy musi mieć przy tym być świadomy swojej kierowniczej roli.</a:t>
            </a:r>
          </a:p>
        </p:txBody>
      </p:sp>
    </p:spTree>
    <p:extLst>
      <p:ext uri="{BB962C8B-B14F-4D97-AF65-F5344CB8AC3E}">
        <p14:creationId xmlns:p14="http://schemas.microsoft.com/office/powerpoint/2010/main" val="403545300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a:extLst>
              <a:ext uri="{FF2B5EF4-FFF2-40B4-BE49-F238E27FC236}">
                <a16:creationId xmlns:a16="http://schemas.microsoft.com/office/drawing/2014/main" id="{9427B067-4643-4169-9EA9-CAFB09521583}"/>
              </a:ext>
            </a:extLst>
          </p:cNvPr>
          <p:cNvSpPr txBox="1"/>
          <p:nvPr/>
        </p:nvSpPr>
        <p:spPr>
          <a:xfrm>
            <a:off x="404664" y="612844"/>
            <a:ext cx="8334672" cy="5324535"/>
          </a:xfrm>
          <a:prstGeom prst="rect">
            <a:avLst/>
          </a:prstGeom>
          <a:noFill/>
        </p:spPr>
        <p:txBody>
          <a:bodyPr wrap="square" rtlCol="0">
            <a:spAutoFit/>
          </a:bodyPr>
          <a:lstStyle/>
          <a:p>
            <a:pPr algn="ctr"/>
            <a:r>
              <a:rPr lang="pl-PL" sz="2000" b="1" dirty="0"/>
              <a:t>4. SPRAWSTWO POLECAJĄCE</a:t>
            </a:r>
          </a:p>
          <a:p>
            <a:endParaRPr lang="pl-PL" sz="2000" dirty="0"/>
          </a:p>
          <a:p>
            <a:pPr algn="just"/>
            <a:r>
              <a:rPr lang="pl-PL" sz="2000" dirty="0"/>
              <a:t>Sytuacja, w której osoba (sprawca polecający), wykorzystując uzależnienie innej osoby od siebie, poleca jej wykonanie czynu zabronionego.</a:t>
            </a:r>
          </a:p>
          <a:p>
            <a:endParaRPr lang="pl-PL" sz="2000" dirty="0"/>
          </a:p>
          <a:p>
            <a:r>
              <a:rPr lang="pl-PL" sz="2000" dirty="0"/>
              <a:t>1) </a:t>
            </a:r>
            <a:r>
              <a:rPr lang="pl-PL" sz="2000" b="1" dirty="0"/>
              <a:t>stosunek zależności </a:t>
            </a:r>
            <a:r>
              <a:rPr lang="pl-PL" sz="2000" dirty="0"/>
              <a:t>pomiędzy sprawcą polecającym a bezpośrednim w czasie polecenia:</a:t>
            </a:r>
          </a:p>
          <a:p>
            <a:pPr marL="719138" indent="-342900">
              <a:buFont typeface="Arial" panose="020B0604020202020204" pitchFamily="34" charset="0"/>
              <a:buChar char="•"/>
            </a:pPr>
            <a:r>
              <a:rPr lang="pl-PL" sz="2000" dirty="0"/>
              <a:t>podległość służbowa</a:t>
            </a:r>
          </a:p>
          <a:p>
            <a:pPr marL="719138" indent="-342900">
              <a:buFont typeface="Arial" panose="020B0604020202020204" pitchFamily="34" charset="0"/>
              <a:buChar char="•"/>
            </a:pPr>
            <a:r>
              <a:rPr lang="pl-PL" sz="2000" dirty="0"/>
              <a:t>stosunek pracy</a:t>
            </a:r>
          </a:p>
          <a:p>
            <a:pPr marL="719138" indent="-342900">
              <a:buFont typeface="Arial" panose="020B0604020202020204" pitchFamily="34" charset="0"/>
              <a:buChar char="•"/>
            </a:pPr>
            <a:r>
              <a:rPr lang="pl-PL" sz="2000" dirty="0"/>
              <a:t>związek emocjonalny</a:t>
            </a:r>
          </a:p>
          <a:p>
            <a:pPr marL="719138" indent="-342900">
              <a:buFont typeface="Arial" panose="020B0604020202020204" pitchFamily="34" charset="0"/>
              <a:buChar char="•"/>
            </a:pPr>
            <a:r>
              <a:rPr lang="pl-PL" sz="2000" dirty="0"/>
              <a:t>groźba </a:t>
            </a:r>
          </a:p>
          <a:p>
            <a:pPr marL="719138" indent="-342900">
              <a:buFont typeface="Arial" panose="020B0604020202020204" pitchFamily="34" charset="0"/>
              <a:buChar char="•"/>
            </a:pPr>
            <a:r>
              <a:rPr lang="pl-PL" sz="2000" dirty="0"/>
              <a:t>jakiekolwiek inne uzależnienie faktyczne</a:t>
            </a:r>
          </a:p>
          <a:p>
            <a:pPr marL="719138" indent="-342900">
              <a:buFont typeface="Arial" panose="020B0604020202020204" pitchFamily="34" charset="0"/>
              <a:buChar char="•"/>
            </a:pPr>
            <a:endParaRPr lang="pl-PL" sz="2000" dirty="0"/>
          </a:p>
          <a:p>
            <a:r>
              <a:rPr lang="pl-PL" sz="2000" dirty="0"/>
              <a:t>2) </a:t>
            </a:r>
            <a:r>
              <a:rPr lang="pl-PL" sz="2000" b="1" dirty="0"/>
              <a:t>polecenie</a:t>
            </a:r>
          </a:p>
          <a:p>
            <a:pPr marL="719138" indent="-342900">
              <a:buFont typeface="Arial" panose="020B0604020202020204" pitchFamily="34" charset="0"/>
              <a:buChar char="•"/>
            </a:pPr>
            <a:r>
              <a:rPr lang="pl-PL" sz="2000" dirty="0"/>
              <a:t>w jakiejkolwiek formie</a:t>
            </a:r>
          </a:p>
          <a:p>
            <a:pPr marL="719138" indent="-342900">
              <a:buFont typeface="Arial" panose="020B0604020202020204" pitchFamily="34" charset="0"/>
              <a:buChar char="•"/>
            </a:pPr>
            <a:r>
              <a:rPr lang="pl-PL" sz="2000" dirty="0"/>
              <a:t>jego treścią musi być popełnienie czynu zabronionego przez inną osobę</a:t>
            </a:r>
          </a:p>
          <a:p>
            <a:pPr marL="719138" indent="-342900">
              <a:buFont typeface="Arial" panose="020B0604020202020204" pitchFamily="34" charset="0"/>
              <a:buChar char="•"/>
            </a:pPr>
            <a:r>
              <a:rPr lang="pl-PL" sz="2000" dirty="0"/>
              <a:t>kategoryczne</a:t>
            </a:r>
          </a:p>
        </p:txBody>
      </p:sp>
    </p:spTree>
    <p:extLst>
      <p:ext uri="{BB962C8B-B14F-4D97-AF65-F5344CB8AC3E}">
        <p14:creationId xmlns:p14="http://schemas.microsoft.com/office/powerpoint/2010/main" val="269471542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a:extLst>
              <a:ext uri="{FF2B5EF4-FFF2-40B4-BE49-F238E27FC236}">
                <a16:creationId xmlns:a16="http://schemas.microsoft.com/office/drawing/2014/main" id="{CCC2D3C8-1A87-4634-8CD5-100DAAD450CB}"/>
              </a:ext>
            </a:extLst>
          </p:cNvPr>
          <p:cNvSpPr txBox="1"/>
          <p:nvPr/>
        </p:nvSpPr>
        <p:spPr>
          <a:xfrm>
            <a:off x="647564" y="920621"/>
            <a:ext cx="7848872" cy="5324535"/>
          </a:xfrm>
          <a:prstGeom prst="rect">
            <a:avLst/>
          </a:prstGeom>
          <a:noFill/>
        </p:spPr>
        <p:txBody>
          <a:bodyPr wrap="square" rtlCol="0">
            <a:spAutoFit/>
          </a:bodyPr>
          <a:lstStyle/>
          <a:p>
            <a:pPr algn="just"/>
            <a:r>
              <a:rPr lang="pl-PL" sz="2000" dirty="0"/>
              <a:t>Istotą sprawstwa polecającego jest wykorzystanie przez sprawce polecającego stosunku zależności na potrzeby polecenia komuś wykonania czynu zabronionego.</a:t>
            </a:r>
          </a:p>
          <a:p>
            <a:pPr algn="just"/>
            <a:endParaRPr lang="pl-PL" sz="2000" dirty="0"/>
          </a:p>
          <a:p>
            <a:pPr algn="just"/>
            <a:r>
              <a:rPr lang="pl-PL" sz="2000" dirty="0"/>
              <a:t>Sprawca polecający różni się od kierowniczego tym, że nie ma pełnego władztwa nad sprawcą bezpośrednim w trakcie realizacji czynu, ani nie może kontrolować przebiegu akcji przestępczej. Rola sprawcy polecającego sprowadza się wyłącznie do zainicjowania procesu, który ma doprowadzić do dokonania czynu zabronionego przez sprawcę bezpośredniego.</a:t>
            </a:r>
          </a:p>
          <a:p>
            <a:pPr algn="just"/>
            <a:endParaRPr lang="pl-PL" sz="2000" dirty="0"/>
          </a:p>
          <a:p>
            <a:pPr algn="just"/>
            <a:r>
              <a:rPr lang="pl-PL" sz="2000" dirty="0"/>
              <a:t>Możliwe jest sprawstwo polecające zarówno przestępstw umyślnych, jak i nieumyślnych. W przypadku nieumyślnych treść polecenia dotyczy podjęcia zachowania naruszającego reguły ostrożności bez jednoczesnego zamiaru popełnienia przestępstwa. W takim przypadku sprawca polecający musi mieć świadomość wydania tego rodzaju polecenia oraz istnienia i wykorzystania stosunku zależności.</a:t>
            </a:r>
          </a:p>
        </p:txBody>
      </p:sp>
    </p:spTree>
    <p:extLst>
      <p:ext uri="{BB962C8B-B14F-4D97-AF65-F5344CB8AC3E}">
        <p14:creationId xmlns:p14="http://schemas.microsoft.com/office/powerpoint/2010/main" val="425869459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a:extLst>
              <a:ext uri="{FF2B5EF4-FFF2-40B4-BE49-F238E27FC236}">
                <a16:creationId xmlns:a16="http://schemas.microsoft.com/office/drawing/2014/main" id="{F2D48548-7508-4B76-9947-8A5D44808111}"/>
              </a:ext>
            </a:extLst>
          </p:cNvPr>
          <p:cNvSpPr txBox="1"/>
          <p:nvPr/>
        </p:nvSpPr>
        <p:spPr>
          <a:xfrm>
            <a:off x="575556" y="889843"/>
            <a:ext cx="7992888" cy="5078313"/>
          </a:xfrm>
          <a:prstGeom prst="rect">
            <a:avLst/>
          </a:prstGeom>
          <a:noFill/>
        </p:spPr>
        <p:txBody>
          <a:bodyPr wrap="square" rtlCol="0">
            <a:spAutoFit/>
          </a:bodyPr>
          <a:lstStyle/>
          <a:p>
            <a:pPr algn="ctr"/>
            <a:r>
              <a:rPr lang="pl-PL" sz="2400" b="1" dirty="0"/>
              <a:t>Odpowiedzialność za sprawcze formy współdziałania</a:t>
            </a:r>
          </a:p>
          <a:p>
            <a:endParaRPr lang="pl-PL" sz="2000" dirty="0"/>
          </a:p>
          <a:p>
            <a:pPr marL="457200" indent="-457200">
              <a:lnSpc>
                <a:spcPct val="150000"/>
              </a:lnSpc>
              <a:buAutoNum type="arabicParenR"/>
            </a:pPr>
            <a:r>
              <a:rPr lang="pl-PL" sz="2000" b="1" dirty="0"/>
              <a:t>Kwalifikacja</a:t>
            </a:r>
            <a:r>
              <a:rPr lang="pl-PL" sz="2000" dirty="0"/>
              <a:t>:</a:t>
            </a:r>
          </a:p>
          <a:p>
            <a:pPr marL="719138" indent="-358775">
              <a:buFont typeface="Arial" panose="020B0604020202020204" pitchFamily="34" charset="0"/>
              <a:buChar char="•"/>
              <a:tabLst>
                <a:tab pos="900113" algn="l"/>
              </a:tabLst>
            </a:pPr>
            <a:r>
              <a:rPr lang="pl-PL" sz="2000" dirty="0"/>
              <a:t>przy sprawstwie pojedynczym – wybrany przepis części szczególnej</a:t>
            </a:r>
          </a:p>
          <a:p>
            <a:pPr marL="719138" indent="-358775">
              <a:buFont typeface="Arial" panose="020B0604020202020204" pitchFamily="34" charset="0"/>
              <a:buChar char="•"/>
              <a:tabLst>
                <a:tab pos="900113" algn="l"/>
              </a:tabLst>
            </a:pPr>
            <a:r>
              <a:rPr lang="pl-PL" sz="2000" dirty="0"/>
              <a:t>przy współsprawstwie, sprawstwie kierowniczym/polecającym – np. 148 par i k.k. w zw. z art. 18 par. 1 </a:t>
            </a:r>
            <a:r>
              <a:rPr lang="pl-PL" sz="2000" dirty="0" err="1"/>
              <a:t>k.k</a:t>
            </a:r>
            <a:endParaRPr lang="pl-PL" sz="2000" dirty="0"/>
          </a:p>
          <a:p>
            <a:pPr marL="457200" indent="-457200">
              <a:buAutoNum type="arabicParenR"/>
            </a:pPr>
            <a:endParaRPr lang="pl-PL" sz="2000" dirty="0"/>
          </a:p>
          <a:p>
            <a:pPr marL="457200" indent="-457200">
              <a:lnSpc>
                <a:spcPct val="150000"/>
              </a:lnSpc>
              <a:buFont typeface="+mj-lt"/>
              <a:buAutoNum type="arabicParenR" startAt="2"/>
            </a:pPr>
            <a:r>
              <a:rPr lang="pl-PL" sz="2000" b="1" dirty="0"/>
              <a:t>Moment dokonania</a:t>
            </a:r>
            <a:r>
              <a:rPr lang="pl-PL" sz="2000" dirty="0"/>
              <a:t>:</a:t>
            </a:r>
          </a:p>
          <a:p>
            <a:pPr marL="719138" indent="-342900" algn="just">
              <a:buFont typeface="Arial" panose="020B0604020202020204" pitchFamily="34" charset="0"/>
              <a:buChar char="•"/>
            </a:pPr>
            <a:r>
              <a:rPr lang="pl-PL" sz="2000" dirty="0"/>
              <a:t>formy </a:t>
            </a:r>
            <a:r>
              <a:rPr lang="pl-PL" sz="2000" dirty="0" err="1"/>
              <a:t>niewykowacze</a:t>
            </a:r>
            <a:r>
              <a:rPr lang="pl-PL" sz="2000" dirty="0"/>
              <a:t> czerpią swój sens z czynu popełnianego przez sprawcę bezpośredniego</a:t>
            </a:r>
          </a:p>
          <a:p>
            <a:pPr marL="719138" indent="-342900" algn="just">
              <a:buFont typeface="Arial" panose="020B0604020202020204" pitchFamily="34" charset="0"/>
              <a:buChar char="•"/>
            </a:pPr>
            <a:r>
              <a:rPr lang="pl-PL" sz="2000" dirty="0"/>
              <a:t>przyjmuje się, że sprawca </a:t>
            </a:r>
            <a:r>
              <a:rPr lang="pl-PL" sz="2000" dirty="0" err="1"/>
              <a:t>niewykonawczy</a:t>
            </a:r>
            <a:r>
              <a:rPr lang="pl-PL" sz="2000" dirty="0"/>
              <a:t> dokonuje czynu zabronionego </a:t>
            </a:r>
            <a:r>
              <a:rPr lang="pl-PL" sz="2000" b="1" dirty="0"/>
              <a:t>w momencie, gdy swego czynu dokonuje sprawca bezpośredni</a:t>
            </a:r>
          </a:p>
          <a:p>
            <a:pPr marL="719138" indent="-342900" algn="just">
              <a:buFont typeface="Arial" panose="020B0604020202020204" pitchFamily="34" charset="0"/>
              <a:buChar char="•"/>
            </a:pPr>
            <a:r>
              <a:rPr lang="pl-PL" sz="2000" dirty="0"/>
              <a:t>gdy sprawca bezpośredni jedynie usiłował dokonania czynu, sprawca </a:t>
            </a:r>
            <a:r>
              <a:rPr lang="pl-PL" sz="2000" dirty="0" err="1"/>
              <a:t>niewykonawczy</a:t>
            </a:r>
            <a:r>
              <a:rPr lang="pl-PL" sz="2000" dirty="0"/>
              <a:t> odpowiada jedynie za usiłowanie</a:t>
            </a:r>
          </a:p>
        </p:txBody>
      </p:sp>
    </p:spTree>
    <p:extLst>
      <p:ext uri="{BB962C8B-B14F-4D97-AF65-F5344CB8AC3E}">
        <p14:creationId xmlns:p14="http://schemas.microsoft.com/office/powerpoint/2010/main" val="331859362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a:extLst>
              <a:ext uri="{FF2B5EF4-FFF2-40B4-BE49-F238E27FC236}">
                <a16:creationId xmlns:a16="http://schemas.microsoft.com/office/drawing/2014/main" id="{DDA39E1E-A2F5-4E47-B279-14E8B8A868EB}"/>
              </a:ext>
            </a:extLst>
          </p:cNvPr>
          <p:cNvSpPr txBox="1"/>
          <p:nvPr/>
        </p:nvSpPr>
        <p:spPr>
          <a:xfrm>
            <a:off x="755576" y="1412776"/>
            <a:ext cx="7632848" cy="3785652"/>
          </a:xfrm>
          <a:prstGeom prst="rect">
            <a:avLst/>
          </a:prstGeom>
          <a:noFill/>
        </p:spPr>
        <p:txBody>
          <a:bodyPr wrap="square" rtlCol="0">
            <a:spAutoFit/>
          </a:bodyPr>
          <a:lstStyle/>
          <a:p>
            <a:pPr marL="457200" indent="-457200" algn="just">
              <a:buFont typeface="+mj-lt"/>
              <a:buAutoNum type="arabicPeriod" startAt="3"/>
            </a:pPr>
            <a:r>
              <a:rPr lang="pl-PL" sz="2000" b="1" dirty="0"/>
              <a:t>Strona podmiotowa</a:t>
            </a:r>
          </a:p>
          <a:p>
            <a:pPr marL="630238" indent="-342900" algn="just">
              <a:buFont typeface="Arial" panose="020B0604020202020204" pitchFamily="34" charset="0"/>
              <a:buChar char="•"/>
            </a:pPr>
            <a:r>
              <a:rPr lang="pl-PL" sz="2000" dirty="0"/>
              <a:t>każdy sprawca działa w granicach swojej umyślności bądź nieumyślności</a:t>
            </a:r>
          </a:p>
          <a:p>
            <a:pPr marL="630238" indent="-342900" algn="just">
              <a:buFont typeface="Arial" panose="020B0604020202020204" pitchFamily="34" charset="0"/>
              <a:buChar char="•"/>
            </a:pPr>
            <a:r>
              <a:rPr lang="pl-PL" sz="2000" dirty="0"/>
              <a:t>przykładowo, że czyn sprawcy kierowniczego/polecającego może być umyślny a czyn sprawcy bezpośredniego nieumyślny</a:t>
            </a:r>
          </a:p>
          <a:p>
            <a:pPr algn="just"/>
            <a:endParaRPr lang="pl-PL" sz="2000" dirty="0"/>
          </a:p>
          <a:p>
            <a:pPr marL="457200" indent="-457200" algn="just">
              <a:buFont typeface="+mj-lt"/>
              <a:buAutoNum type="arabicPeriod" startAt="4"/>
            </a:pPr>
            <a:r>
              <a:rPr lang="pl-PL" sz="2000" b="1" dirty="0"/>
              <a:t>Współdziałanie przy przestępstwach indywidualnych</a:t>
            </a:r>
          </a:p>
          <a:p>
            <a:pPr marL="630238" indent="-342900" algn="just">
              <a:buFont typeface="Arial" panose="020B0604020202020204" pitchFamily="34" charset="0"/>
              <a:buChar char="•"/>
            </a:pPr>
            <a:r>
              <a:rPr lang="pl-PL" sz="2000" dirty="0"/>
              <a:t>uwaga na treść art. 21 k.k.!</a:t>
            </a:r>
          </a:p>
          <a:p>
            <a:pPr marL="630238" indent="-342900" algn="just">
              <a:buFont typeface="Arial" panose="020B0604020202020204" pitchFamily="34" charset="0"/>
              <a:buChar char="•"/>
            </a:pPr>
            <a:endParaRPr lang="pl-PL" sz="2000" dirty="0"/>
          </a:p>
          <a:p>
            <a:pPr marL="744538" indent="-457200" algn="just">
              <a:buFont typeface="+mj-lt"/>
              <a:buAutoNum type="arabicPeriod"/>
            </a:pPr>
            <a:endParaRPr lang="pl-PL" sz="2000" dirty="0"/>
          </a:p>
          <a:p>
            <a:pPr algn="just"/>
            <a:endParaRPr lang="pl-PL" sz="2000" dirty="0"/>
          </a:p>
          <a:p>
            <a:pPr algn="just"/>
            <a:endParaRPr lang="pl-PL" sz="2000" dirty="0"/>
          </a:p>
        </p:txBody>
      </p:sp>
    </p:spTree>
    <p:extLst>
      <p:ext uri="{BB962C8B-B14F-4D97-AF65-F5344CB8AC3E}">
        <p14:creationId xmlns:p14="http://schemas.microsoft.com/office/powerpoint/2010/main" val="240081658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E073F59-09FC-4BCF-A148-7EBB98CF803E}"/>
              </a:ext>
            </a:extLst>
          </p:cNvPr>
          <p:cNvSpPr>
            <a:spLocks noGrp="1"/>
          </p:cNvSpPr>
          <p:nvPr>
            <p:ph type="title"/>
          </p:nvPr>
        </p:nvSpPr>
        <p:spPr>
          <a:xfrm>
            <a:off x="457200" y="2857500"/>
            <a:ext cx="8229600" cy="1143000"/>
          </a:xfrm>
        </p:spPr>
        <p:txBody>
          <a:bodyPr/>
          <a:lstStyle/>
          <a:p>
            <a:r>
              <a:rPr lang="pl-PL" dirty="0"/>
              <a:t>Formy </a:t>
            </a:r>
            <a:r>
              <a:rPr lang="pl-PL" dirty="0" err="1"/>
              <a:t>niesprawcze</a:t>
            </a:r>
            <a:endParaRPr lang="pl-PL" dirty="0"/>
          </a:p>
        </p:txBody>
      </p:sp>
    </p:spTree>
    <p:extLst>
      <p:ext uri="{BB962C8B-B14F-4D97-AF65-F5344CB8AC3E}">
        <p14:creationId xmlns:p14="http://schemas.microsoft.com/office/powerpoint/2010/main" val="369521011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a:extLst>
              <a:ext uri="{FF2B5EF4-FFF2-40B4-BE49-F238E27FC236}">
                <a16:creationId xmlns:a16="http://schemas.microsoft.com/office/drawing/2014/main" id="{45F8883A-4F6E-40B8-915E-5AE7EA56FD9E}"/>
              </a:ext>
            </a:extLst>
          </p:cNvPr>
          <p:cNvSpPr txBox="1"/>
          <p:nvPr/>
        </p:nvSpPr>
        <p:spPr>
          <a:xfrm>
            <a:off x="611560" y="428178"/>
            <a:ext cx="7920880" cy="5693866"/>
          </a:xfrm>
          <a:prstGeom prst="rect">
            <a:avLst/>
          </a:prstGeom>
          <a:noFill/>
        </p:spPr>
        <p:txBody>
          <a:bodyPr wrap="square" rtlCol="0">
            <a:spAutoFit/>
          </a:bodyPr>
          <a:lstStyle/>
          <a:p>
            <a:pPr algn="ctr"/>
            <a:r>
              <a:rPr lang="pl-PL" sz="2400" b="1" dirty="0"/>
              <a:t>UWAGI OGÓLNE</a:t>
            </a:r>
          </a:p>
          <a:p>
            <a:pPr algn="just"/>
            <a:endParaRPr lang="pl-PL" sz="2000" dirty="0"/>
          </a:p>
          <a:p>
            <a:pPr algn="just"/>
            <a:r>
              <a:rPr lang="pl-PL" sz="2000" dirty="0"/>
              <a:t>Podżeganie lub pomocnictwo do popełnienia konkretnego czynu zabronionego stanowi </a:t>
            </a:r>
            <a:r>
              <a:rPr lang="pl-PL" sz="2000" b="1" dirty="0"/>
              <a:t>odrębny typ czynu </a:t>
            </a:r>
            <a:r>
              <a:rPr lang="pl-PL" sz="2000" dirty="0"/>
              <a:t>zabronionego </a:t>
            </a:r>
            <a:r>
              <a:rPr lang="pl-PL" sz="2000" i="1" dirty="0" err="1"/>
              <a:t>sui</a:t>
            </a:r>
            <a:r>
              <a:rPr lang="pl-PL" sz="2000" i="1" dirty="0"/>
              <a:t> </a:t>
            </a:r>
            <a:r>
              <a:rPr lang="pl-PL" sz="2000" i="1" dirty="0" err="1"/>
              <a:t>generis</a:t>
            </a:r>
            <a:r>
              <a:rPr lang="pl-PL" sz="2000" dirty="0"/>
              <a:t>.</a:t>
            </a:r>
          </a:p>
          <a:p>
            <a:pPr algn="just"/>
            <a:endParaRPr lang="pl-PL" sz="2000" dirty="0"/>
          </a:p>
          <a:p>
            <a:pPr algn="just"/>
            <a:r>
              <a:rPr lang="pl-PL" sz="2000" dirty="0"/>
              <a:t>Podżeganie czy pomocnictwo może odnosić się do jakiegokolwiek typu czynu zabronionego zawartego w przepisach karnych – </a:t>
            </a:r>
            <a:r>
              <a:rPr lang="pl-PL" sz="2000" b="1" dirty="0"/>
              <a:t>umyślnego bądź nieumyślnego</a:t>
            </a:r>
            <a:r>
              <a:rPr lang="pl-PL" sz="2000" dirty="0"/>
              <a:t>.</a:t>
            </a:r>
          </a:p>
          <a:p>
            <a:pPr algn="just"/>
            <a:endParaRPr lang="pl-PL" sz="2000" dirty="0"/>
          </a:p>
          <a:p>
            <a:pPr algn="just"/>
            <a:r>
              <a:rPr lang="pl-PL" sz="2000" dirty="0"/>
              <a:t>Możliwe jest podżeganie czy pomocnictwo popełnione w formie sprawstwa, współsprawstwa, sprawstwa kierowniczego lub polecającego.</a:t>
            </a:r>
          </a:p>
          <a:p>
            <a:pPr algn="just"/>
            <a:endParaRPr lang="pl-PL" sz="2000" dirty="0"/>
          </a:p>
          <a:p>
            <a:pPr algn="just"/>
            <a:r>
              <a:rPr lang="pl-PL" sz="2000" dirty="0"/>
              <a:t>Do podżegania czy pomocnictwa </a:t>
            </a:r>
            <a:r>
              <a:rPr lang="pl-PL" sz="2000" b="1" dirty="0"/>
              <a:t>można odnieść formy stadialne </a:t>
            </a:r>
            <a:r>
              <a:rPr lang="pl-PL" sz="2000" dirty="0"/>
              <a:t>– np. możliwe jest usiłowanie podżegania do pomocnictwa do zabójstwa.</a:t>
            </a:r>
          </a:p>
          <a:p>
            <a:pPr algn="just"/>
            <a:endParaRPr lang="pl-PL" sz="2000" dirty="0"/>
          </a:p>
          <a:p>
            <a:pPr algn="just"/>
            <a:r>
              <a:rPr lang="pl-PL" sz="2000" dirty="0"/>
              <a:t>Za podżeganie bądź pomocnictwo grozi </a:t>
            </a:r>
            <a:r>
              <a:rPr lang="pl-PL" sz="2000" b="1" dirty="0"/>
              <a:t>kara w granicach przewidzianych za dokonanie </a:t>
            </a:r>
            <a:r>
              <a:rPr lang="pl-PL" sz="2000" dirty="0"/>
              <a:t>czynu, do którego popełnienia sprawca podżega bądź pomaga.</a:t>
            </a:r>
          </a:p>
        </p:txBody>
      </p:sp>
    </p:spTree>
    <p:extLst>
      <p:ext uri="{BB962C8B-B14F-4D97-AF65-F5344CB8AC3E}">
        <p14:creationId xmlns:p14="http://schemas.microsoft.com/office/powerpoint/2010/main" val="278584247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a:extLst>
              <a:ext uri="{FF2B5EF4-FFF2-40B4-BE49-F238E27FC236}">
                <a16:creationId xmlns:a16="http://schemas.microsoft.com/office/drawing/2014/main" id="{7C484B13-59B8-418F-B908-C0E2CB113CE4}"/>
              </a:ext>
            </a:extLst>
          </p:cNvPr>
          <p:cNvSpPr txBox="1"/>
          <p:nvPr/>
        </p:nvSpPr>
        <p:spPr>
          <a:xfrm>
            <a:off x="459549" y="980728"/>
            <a:ext cx="8224901" cy="4431983"/>
          </a:xfrm>
          <a:prstGeom prst="rect">
            <a:avLst/>
          </a:prstGeom>
          <a:noFill/>
        </p:spPr>
        <p:txBody>
          <a:bodyPr wrap="square" rtlCol="0">
            <a:spAutoFit/>
          </a:bodyPr>
          <a:lstStyle/>
          <a:p>
            <a:pPr marL="342900" indent="-342900" algn="ctr">
              <a:buAutoNum type="arabicPeriod"/>
            </a:pPr>
            <a:r>
              <a:rPr lang="pl-PL" sz="2400" b="1" dirty="0"/>
              <a:t>PODŻEGANIE</a:t>
            </a:r>
            <a:br>
              <a:rPr lang="pl-PL" dirty="0"/>
            </a:br>
            <a:endParaRPr lang="pl-PL" dirty="0"/>
          </a:p>
          <a:p>
            <a:pPr algn="just"/>
            <a:r>
              <a:rPr lang="pl-PL" sz="2000" dirty="0"/>
              <a:t>Za podżeganie odpowiada ten, kto chcąc, aby inna osoba dokonała czynu zabronionego, nakłania ją do tego.</a:t>
            </a:r>
          </a:p>
          <a:p>
            <a:pPr algn="just"/>
            <a:endParaRPr lang="pl-PL" sz="2000" dirty="0"/>
          </a:p>
          <a:p>
            <a:pPr marL="719138" indent="-342900" algn="just">
              <a:buFont typeface="Wingdings" panose="05000000000000000000" pitchFamily="2" charset="2"/>
              <a:buChar char="§"/>
            </a:pPr>
            <a:r>
              <a:rPr lang="pl-PL" sz="2000" dirty="0"/>
              <a:t>nakłanianie musi odnosić się do popełnienia konkretnego typu czynu zabronionego</a:t>
            </a:r>
          </a:p>
          <a:p>
            <a:pPr marL="719138" indent="-342900" algn="just">
              <a:buFont typeface="Wingdings" panose="05000000000000000000" pitchFamily="2" charset="2"/>
              <a:buChar char="§"/>
            </a:pPr>
            <a:r>
              <a:rPr lang="pl-PL" sz="2000" dirty="0"/>
              <a:t>tylko w </a:t>
            </a:r>
            <a:r>
              <a:rPr lang="pl-PL" sz="2000" b="1" dirty="0"/>
              <a:t>zamiarze bezpośrednim</a:t>
            </a:r>
            <a:r>
              <a:rPr lang="pl-PL" sz="2000" dirty="0"/>
              <a:t> („kto chcąc”)</a:t>
            </a:r>
          </a:p>
          <a:p>
            <a:pPr marL="719138" indent="-342900" algn="just">
              <a:buFont typeface="Wingdings" panose="05000000000000000000" pitchFamily="2" charset="2"/>
              <a:buChar char="§"/>
            </a:pPr>
            <a:r>
              <a:rPr lang="pl-PL" sz="2000" dirty="0"/>
              <a:t>tylko poprzez działanie</a:t>
            </a:r>
          </a:p>
          <a:p>
            <a:pPr marL="719138" indent="-342900" algn="just">
              <a:buFont typeface="Wingdings" panose="05000000000000000000" pitchFamily="2" charset="2"/>
              <a:buChar char="§"/>
            </a:pPr>
            <a:r>
              <a:rPr lang="pl-PL" sz="2000" dirty="0"/>
              <a:t>konieczne jest nakłanianie konkretnej osoby bądź osób</a:t>
            </a:r>
          </a:p>
          <a:p>
            <a:pPr marL="719138" indent="-342900" algn="just">
              <a:buFont typeface="Wingdings" panose="05000000000000000000" pitchFamily="2" charset="2"/>
              <a:buChar char="§"/>
            </a:pPr>
            <a:r>
              <a:rPr lang="pl-PL" sz="2000" dirty="0"/>
              <a:t>można nakłaniać do przestępstw umyślnych i nieumyślnych</a:t>
            </a:r>
          </a:p>
          <a:p>
            <a:pPr marL="719138" indent="-342900" algn="just">
              <a:buFont typeface="Wingdings" panose="05000000000000000000" pitchFamily="2" charset="2"/>
              <a:buChar char="§"/>
            </a:pPr>
            <a:r>
              <a:rPr lang="pl-PL" sz="2000" dirty="0"/>
              <a:t>nakłanianie to np. perswazja, groźba, polecenie, prośba, zachęta</a:t>
            </a:r>
          </a:p>
          <a:p>
            <a:pPr algn="just"/>
            <a:endParaRPr lang="pl-PL" sz="2000" dirty="0"/>
          </a:p>
          <a:p>
            <a:pPr algn="just"/>
            <a:endParaRPr lang="pl-PL" sz="2000" dirty="0"/>
          </a:p>
        </p:txBody>
      </p:sp>
    </p:spTree>
    <p:extLst>
      <p:ext uri="{BB962C8B-B14F-4D97-AF65-F5344CB8AC3E}">
        <p14:creationId xmlns:p14="http://schemas.microsoft.com/office/powerpoint/2010/main" val="11872740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p:cNvSpPr txBox="1"/>
          <p:nvPr/>
        </p:nvSpPr>
        <p:spPr>
          <a:xfrm>
            <a:off x="755576" y="1166842"/>
            <a:ext cx="7632848" cy="4524315"/>
          </a:xfrm>
          <a:prstGeom prst="rect">
            <a:avLst/>
          </a:prstGeom>
          <a:noFill/>
        </p:spPr>
        <p:txBody>
          <a:bodyPr wrap="square" rtlCol="0">
            <a:spAutoFit/>
          </a:bodyPr>
          <a:lstStyle/>
          <a:p>
            <a:pPr marL="514350" indent="-514350" algn="ctr">
              <a:buAutoNum type="arabicPeriod"/>
            </a:pPr>
            <a:r>
              <a:rPr lang="pl-PL" sz="2800" dirty="0"/>
              <a:t>ZAMIAR</a:t>
            </a:r>
          </a:p>
          <a:p>
            <a:pPr marL="514350" indent="-514350">
              <a:buAutoNum type="arabicPeriod"/>
            </a:pPr>
            <a:endParaRPr lang="pl-PL" sz="2000" dirty="0"/>
          </a:p>
          <a:p>
            <a:pPr algn="just"/>
            <a:r>
              <a:rPr lang="pl-PL" sz="2000" dirty="0"/>
              <a:t>Zamiar dokonania czynu zabronionego, który nie został jeszcze uzewnętrzniony i nie przerodził się co najmniej w przygotowanie, zawsze pozostaje bezkarny </a:t>
            </a:r>
            <a:r>
              <a:rPr lang="pl-PL" sz="2000" dirty="0">
                <a:sym typeface="Wingdings" pitchFamily="2" charset="2"/>
              </a:rPr>
              <a:t> </a:t>
            </a:r>
            <a:r>
              <a:rPr lang="pl-PL" sz="2000" i="1" dirty="0" err="1"/>
              <a:t>cogitationis</a:t>
            </a:r>
            <a:r>
              <a:rPr lang="pl-PL" sz="2000" i="1" dirty="0"/>
              <a:t> </a:t>
            </a:r>
            <a:r>
              <a:rPr lang="pl-PL" sz="2000" i="1" dirty="0" err="1"/>
              <a:t>poenam</a:t>
            </a:r>
            <a:r>
              <a:rPr lang="pl-PL" sz="2000" i="1" dirty="0"/>
              <a:t> </a:t>
            </a:r>
            <a:r>
              <a:rPr lang="pl-PL" sz="2000" i="1" dirty="0" err="1"/>
              <a:t>nemo</a:t>
            </a:r>
            <a:r>
              <a:rPr lang="pl-PL" sz="2000" i="1" dirty="0"/>
              <a:t> </a:t>
            </a:r>
            <a:r>
              <a:rPr lang="pl-PL" sz="2000" i="1" dirty="0" err="1"/>
              <a:t>patitu</a:t>
            </a:r>
            <a:r>
              <a:rPr lang="pl-PL" sz="2000" dirty="0" err="1"/>
              <a:t>r</a:t>
            </a:r>
            <a:endParaRPr lang="pl-PL" sz="2000" dirty="0"/>
          </a:p>
          <a:p>
            <a:pPr algn="just"/>
            <a:endParaRPr lang="pl-PL" sz="2000" dirty="0"/>
          </a:p>
          <a:p>
            <a:pPr algn="just"/>
            <a:r>
              <a:rPr lang="pl-PL" sz="2000" dirty="0"/>
              <a:t>Samo powzięcie zamiaru popełnienia przestępstwa </a:t>
            </a:r>
            <a:r>
              <a:rPr lang="pl-PL" sz="2000" b="1" dirty="0"/>
              <a:t>nigdy nie stanowi czynu zabronionego</a:t>
            </a:r>
            <a:r>
              <a:rPr lang="pl-PL" sz="2000" dirty="0"/>
              <a:t>!</a:t>
            </a:r>
          </a:p>
          <a:p>
            <a:endParaRPr lang="pl-PL" sz="2000" dirty="0"/>
          </a:p>
          <a:p>
            <a:endParaRPr lang="pl-PL" sz="2000" dirty="0"/>
          </a:p>
          <a:p>
            <a:endParaRPr lang="pl-PL" sz="2000" dirty="0"/>
          </a:p>
          <a:p>
            <a:endParaRPr lang="pl-PL" sz="2000" dirty="0"/>
          </a:p>
          <a:p>
            <a:endParaRPr lang="pl-PL" sz="2000" dirty="0"/>
          </a:p>
          <a:p>
            <a:pPr marL="514350" indent="-514350">
              <a:buAutoNum type="arabicPeriod"/>
            </a:pPr>
            <a:endParaRPr lang="pl-PL" sz="2000"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a:extLst>
              <a:ext uri="{FF2B5EF4-FFF2-40B4-BE49-F238E27FC236}">
                <a16:creationId xmlns:a16="http://schemas.microsoft.com/office/drawing/2014/main" id="{9DC772C2-828D-4434-AA3F-3E9EDA60A411}"/>
              </a:ext>
            </a:extLst>
          </p:cNvPr>
          <p:cNvSpPr txBox="1"/>
          <p:nvPr/>
        </p:nvSpPr>
        <p:spPr>
          <a:xfrm>
            <a:off x="611560" y="1052736"/>
            <a:ext cx="7704856" cy="5201424"/>
          </a:xfrm>
          <a:prstGeom prst="rect">
            <a:avLst/>
          </a:prstGeom>
          <a:noFill/>
        </p:spPr>
        <p:txBody>
          <a:bodyPr wrap="square" rtlCol="0">
            <a:spAutoFit/>
          </a:bodyPr>
          <a:lstStyle/>
          <a:p>
            <a:pPr algn="ctr"/>
            <a:r>
              <a:rPr lang="pl-PL" sz="2400" dirty="0"/>
              <a:t>Podżeganie – przestępstwo skutkowe czy </a:t>
            </a:r>
            <a:r>
              <a:rPr lang="pl-PL" sz="2400" dirty="0" err="1"/>
              <a:t>bezskutkowe</a:t>
            </a:r>
            <a:r>
              <a:rPr lang="pl-PL" sz="2400" dirty="0"/>
              <a:t>?</a:t>
            </a:r>
          </a:p>
          <a:p>
            <a:pPr algn="ctr">
              <a:lnSpc>
                <a:spcPct val="150000"/>
              </a:lnSpc>
            </a:pPr>
            <a:endParaRPr lang="pl-PL" sz="2000" dirty="0"/>
          </a:p>
          <a:p>
            <a:pPr algn="just"/>
            <a:r>
              <a:rPr lang="pl-PL" sz="2000" dirty="0"/>
              <a:t>Przyjmuje się, że podżeganie ma charakter skutkowy, a </a:t>
            </a:r>
            <a:r>
              <a:rPr lang="pl-PL" sz="2000" b="1" dirty="0"/>
              <a:t>za skutek uznaje się wywołanie u osoby nakłanianej zamiaru </a:t>
            </a:r>
            <a:r>
              <a:rPr lang="pl-PL" sz="2000" dirty="0"/>
              <a:t>dokonania czynu zabronionego.</a:t>
            </a:r>
          </a:p>
          <a:p>
            <a:pPr algn="just"/>
            <a:endParaRPr lang="pl-PL" sz="2000" dirty="0"/>
          </a:p>
          <a:p>
            <a:pPr algn="just"/>
            <a:r>
              <a:rPr lang="pl-PL" sz="2000" dirty="0"/>
              <a:t>Dla dokonania podżegania nie jest zatem konieczne, żeby sprawca bezpośredni w ogóle przystąpił do popełnienia czynu zabronionego – wystarczy, żeby powziął on taki zamiar.</a:t>
            </a:r>
          </a:p>
          <a:p>
            <a:pPr algn="just"/>
            <a:endParaRPr lang="pl-PL" sz="2000" dirty="0"/>
          </a:p>
          <a:p>
            <a:pPr algn="just"/>
            <a:r>
              <a:rPr lang="pl-PL" sz="2000" dirty="0"/>
              <a:t>Z drugiej strony dla dokonania podżegania </a:t>
            </a:r>
            <a:r>
              <a:rPr lang="pl-PL" sz="2000" b="1" dirty="0"/>
              <a:t>nie wystarczy samo nakłanianie </a:t>
            </a:r>
            <a:r>
              <a:rPr lang="pl-PL" sz="2000" dirty="0"/>
              <a:t>– konieczne jest NAKŁONIENIE.</a:t>
            </a:r>
          </a:p>
          <a:p>
            <a:pPr algn="just"/>
            <a:endParaRPr lang="pl-PL" sz="2000" dirty="0"/>
          </a:p>
          <a:p>
            <a:pPr algn="just"/>
            <a:endParaRPr lang="pl-PL" sz="2000" dirty="0"/>
          </a:p>
          <a:p>
            <a:pPr algn="just"/>
            <a:endParaRPr lang="pl-PL" sz="2000" dirty="0"/>
          </a:p>
          <a:p>
            <a:pPr algn="ctr"/>
            <a:endParaRPr lang="pl-PL" dirty="0"/>
          </a:p>
        </p:txBody>
      </p:sp>
    </p:spTree>
    <p:extLst>
      <p:ext uri="{BB962C8B-B14F-4D97-AF65-F5344CB8AC3E}">
        <p14:creationId xmlns:p14="http://schemas.microsoft.com/office/powerpoint/2010/main" val="224419359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a:extLst>
              <a:ext uri="{FF2B5EF4-FFF2-40B4-BE49-F238E27FC236}">
                <a16:creationId xmlns:a16="http://schemas.microsoft.com/office/drawing/2014/main" id="{2CFCEC8E-57B7-4AD3-9B85-AF5C178D3EE7}"/>
              </a:ext>
            </a:extLst>
          </p:cNvPr>
          <p:cNvSpPr txBox="1"/>
          <p:nvPr/>
        </p:nvSpPr>
        <p:spPr>
          <a:xfrm>
            <a:off x="719572" y="1059120"/>
            <a:ext cx="7704856" cy="4739759"/>
          </a:xfrm>
          <a:prstGeom prst="rect">
            <a:avLst/>
          </a:prstGeom>
          <a:noFill/>
        </p:spPr>
        <p:txBody>
          <a:bodyPr wrap="square" rtlCol="0">
            <a:spAutoFit/>
          </a:bodyPr>
          <a:lstStyle/>
          <a:p>
            <a:pPr algn="ctr"/>
            <a:r>
              <a:rPr lang="pl-PL" sz="2400" b="1" dirty="0"/>
              <a:t>2. POMOCNICTWO</a:t>
            </a:r>
          </a:p>
          <a:p>
            <a:endParaRPr lang="pl-PL" dirty="0"/>
          </a:p>
          <a:p>
            <a:pPr algn="just"/>
            <a:r>
              <a:rPr lang="pl-PL" sz="2000" dirty="0"/>
              <a:t>Za pomocnictwo odpowiada ten, kto w zamiarze, aby inna osoba dokonała czynu zabronionego, swoim zachowaniem ułatwia jego popełnienie.</a:t>
            </a:r>
          </a:p>
          <a:p>
            <a:pPr algn="just"/>
            <a:endParaRPr lang="pl-PL" sz="2000" dirty="0"/>
          </a:p>
          <a:p>
            <a:pPr algn="just"/>
            <a:r>
              <a:rPr lang="pl-PL" sz="2000" b="1" dirty="0"/>
              <a:t>PROBLEM: Jak odróżnić pomocnictwo od współsprawstwa w koncepcji materialno-obiektywnej?</a:t>
            </a:r>
          </a:p>
          <a:p>
            <a:endParaRPr lang="pl-PL" sz="2000" dirty="0"/>
          </a:p>
          <a:p>
            <a:pPr algn="just"/>
            <a:r>
              <a:rPr lang="pl-PL" sz="2000" dirty="0"/>
              <a:t>Jest to wyjątkowo trudne i możliwe jedynie na gruncie konkretnych spraw.</a:t>
            </a:r>
          </a:p>
          <a:p>
            <a:pPr algn="just"/>
            <a:r>
              <a:rPr lang="pl-PL" sz="2000" dirty="0"/>
              <a:t>Przyjmuje się, że w przypadku współsprawstwa ułatwienie popełnienia czynu zabronionego jest tak istotne, że ma niemal charakter warunku </a:t>
            </a:r>
            <a:r>
              <a:rPr lang="pl-PL" sz="2000" i="1" dirty="0"/>
              <a:t>sine qua non </a:t>
            </a:r>
            <a:r>
              <a:rPr lang="pl-PL" sz="2000" dirty="0"/>
              <a:t>jego dokonania. Ponadto kryterium rozróżniającym może być element subiektywny, a zatem przekonanie sprawcy.</a:t>
            </a:r>
          </a:p>
        </p:txBody>
      </p:sp>
    </p:spTree>
    <p:extLst>
      <p:ext uri="{BB962C8B-B14F-4D97-AF65-F5344CB8AC3E}">
        <p14:creationId xmlns:p14="http://schemas.microsoft.com/office/powerpoint/2010/main" val="211439560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a:extLst>
              <a:ext uri="{FF2B5EF4-FFF2-40B4-BE49-F238E27FC236}">
                <a16:creationId xmlns:a16="http://schemas.microsoft.com/office/drawing/2014/main" id="{B9990AA4-D912-457D-A599-E4479DF62A17}"/>
              </a:ext>
            </a:extLst>
          </p:cNvPr>
          <p:cNvSpPr txBox="1"/>
          <p:nvPr/>
        </p:nvSpPr>
        <p:spPr>
          <a:xfrm>
            <a:off x="467544" y="340975"/>
            <a:ext cx="8208912" cy="6176050"/>
          </a:xfrm>
          <a:prstGeom prst="rect">
            <a:avLst/>
          </a:prstGeom>
          <a:noFill/>
        </p:spPr>
        <p:txBody>
          <a:bodyPr wrap="square" rtlCol="0">
            <a:spAutoFit/>
          </a:bodyPr>
          <a:lstStyle/>
          <a:p>
            <a:pPr algn="ctr"/>
            <a:r>
              <a:rPr lang="pl-PL" sz="2400" b="1" dirty="0"/>
              <a:t>Cechy pomocnictwa:</a:t>
            </a:r>
          </a:p>
          <a:p>
            <a:pPr marL="342900" indent="-342900" algn="just">
              <a:buFont typeface="Arial" panose="020B0604020202020204" pitchFamily="34" charset="0"/>
              <a:buChar char="•"/>
            </a:pPr>
            <a:endParaRPr lang="pl-PL" sz="2000" dirty="0"/>
          </a:p>
          <a:p>
            <a:pPr marL="342900" indent="-342900" algn="just">
              <a:spcAft>
                <a:spcPts val="1000"/>
              </a:spcAft>
              <a:buFont typeface="Arial" panose="020B0604020202020204" pitchFamily="34" charset="0"/>
              <a:buChar char="•"/>
            </a:pPr>
            <a:r>
              <a:rPr lang="pl-PL" sz="2000" dirty="0"/>
              <a:t>w </a:t>
            </a:r>
            <a:r>
              <a:rPr lang="pl-PL" sz="2000" b="1" dirty="0"/>
              <a:t>zamiarze bezpośrednim lub ewentualnym </a:t>
            </a:r>
            <a:r>
              <a:rPr lang="pl-PL" sz="2000" dirty="0"/>
              <a:t>(„kto w zamiarze”)</a:t>
            </a:r>
          </a:p>
          <a:p>
            <a:pPr marL="342900" indent="-342900" algn="just">
              <a:spcAft>
                <a:spcPts val="1000"/>
              </a:spcAft>
              <a:buFont typeface="Arial" panose="020B0604020202020204" pitchFamily="34" charset="0"/>
              <a:buChar char="•"/>
            </a:pPr>
            <a:r>
              <a:rPr lang="pl-PL" sz="2000" dirty="0"/>
              <a:t>możliwe jest pomocnictwo przez </a:t>
            </a:r>
            <a:r>
              <a:rPr lang="pl-PL" sz="2000" b="1" dirty="0"/>
              <a:t>zaniechanie </a:t>
            </a:r>
            <a:r>
              <a:rPr lang="pl-PL" sz="2000" dirty="0"/>
              <a:t>(jeżeli osoba wbrew prawnemu, szczególnemu obowiązkowi niedopuszczenia do popełnienia czynu zabronionego swoim zachowaniem ułatwia innej osobie jego popełnienie)</a:t>
            </a:r>
          </a:p>
          <a:p>
            <a:pPr marL="342900" indent="-342900" algn="just">
              <a:spcAft>
                <a:spcPts val="1000"/>
              </a:spcAft>
              <a:buFont typeface="Arial" panose="020B0604020202020204" pitchFamily="34" charset="0"/>
              <a:buChar char="•"/>
            </a:pPr>
            <a:r>
              <a:rPr lang="pl-PL" sz="2000" dirty="0"/>
              <a:t>ułatwienie popełnienia czynu zabronionego – obiektywne zwiększenie prawdopodobieństwa jego dokonania, lub zmniejszenie ryzyka z tym związanego</a:t>
            </a:r>
          </a:p>
          <a:p>
            <a:pPr marL="360363" indent="-342900" algn="just">
              <a:spcAft>
                <a:spcPts val="1000"/>
              </a:spcAft>
              <a:buFont typeface="Arial" panose="020B0604020202020204" pitchFamily="34" charset="0"/>
              <a:buChar char="•"/>
            </a:pPr>
            <a:r>
              <a:rPr lang="pl-PL" sz="2000" dirty="0"/>
              <a:t>przykłady pomocy: dostarczenie narzędzia, środka przewozu, udzielenie rady, informacji, utwierdzanie w zamiarze popełnienie przestępstwa (tzw. pomoc psychiczna)</a:t>
            </a:r>
          </a:p>
          <a:p>
            <a:pPr marL="285750" indent="-285750">
              <a:buFont typeface="Arial" panose="020B0604020202020204" pitchFamily="34" charset="0"/>
              <a:buChar char="•"/>
            </a:pPr>
            <a:r>
              <a:rPr lang="pl-PL" sz="2000" dirty="0"/>
              <a:t>pomocnictwo ma </a:t>
            </a:r>
            <a:r>
              <a:rPr lang="pl-PL" sz="2000" b="1" dirty="0"/>
              <a:t>charakter skutkowy </a:t>
            </a:r>
            <a:r>
              <a:rPr lang="pl-PL" sz="2000" dirty="0"/>
              <a:t>– jest dokonane wtedy, gdy faktycznie dochodzi do ułatwienia popełnienia czynu zabronionego</a:t>
            </a:r>
          </a:p>
          <a:p>
            <a:pPr marL="285750" indent="-285750">
              <a:buFont typeface="Arial" panose="020B0604020202020204" pitchFamily="34" charset="0"/>
              <a:buChar char="•"/>
            </a:pPr>
            <a:r>
              <a:rPr lang="pl-PL" sz="2000" dirty="0"/>
              <a:t>odpowiedzialność pomocnika nie jest w żaden sposób uzależniona od zachowań czy  odpowiedzialności bezpośredniego sprawcy</a:t>
            </a:r>
          </a:p>
          <a:p>
            <a:endParaRPr lang="pl-PL" dirty="0"/>
          </a:p>
        </p:txBody>
      </p:sp>
    </p:spTree>
    <p:extLst>
      <p:ext uri="{BB962C8B-B14F-4D97-AF65-F5344CB8AC3E}">
        <p14:creationId xmlns:p14="http://schemas.microsoft.com/office/powerpoint/2010/main" val="1042837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p:cNvSpPr txBox="1"/>
          <p:nvPr/>
        </p:nvSpPr>
        <p:spPr>
          <a:xfrm>
            <a:off x="827584" y="836712"/>
            <a:ext cx="7488832" cy="5663089"/>
          </a:xfrm>
          <a:prstGeom prst="rect">
            <a:avLst/>
          </a:prstGeom>
          <a:noFill/>
        </p:spPr>
        <p:txBody>
          <a:bodyPr wrap="square" rtlCol="0">
            <a:spAutoFit/>
          </a:bodyPr>
          <a:lstStyle/>
          <a:p>
            <a:pPr algn="ctr"/>
            <a:r>
              <a:rPr lang="pl-PL" sz="2800" dirty="0"/>
              <a:t>2. PRZYGOTOWANIE</a:t>
            </a:r>
          </a:p>
          <a:p>
            <a:endParaRPr lang="pl-PL" dirty="0"/>
          </a:p>
          <a:p>
            <a:pPr algn="just"/>
            <a:r>
              <a:rPr lang="pl-PL" sz="2000" dirty="0"/>
              <a:t>art. 16 par. 1 k.k. Przygotowanie zachodzi tylko wtedy, gdy sprawca w celu popełnienia czynu zabronionego podejmuje czynności mające stworzyć warunki do przedsięwzięcia czynu zmierzającego bezpośrednio do jego dokonania, w szczególności w tymże celu wchodzi w porozumienie z inną osobą, uzyskuje lub przysposabia środki, zbiera informacje lub sporządza plan działania.</a:t>
            </a:r>
          </a:p>
          <a:p>
            <a:pPr algn="just"/>
            <a:endParaRPr lang="pl-PL" sz="2000" dirty="0"/>
          </a:p>
          <a:p>
            <a:pPr algn="just"/>
            <a:r>
              <a:rPr lang="pl-PL" sz="2000" dirty="0"/>
              <a:t>ELEMENTY:</a:t>
            </a:r>
          </a:p>
          <a:p>
            <a:pPr marL="342900" indent="-342900" algn="just">
              <a:buFont typeface="+mj-lt"/>
              <a:buAutoNum type="arabicPeriod"/>
            </a:pPr>
            <a:r>
              <a:rPr lang="pl-PL" sz="2000" dirty="0"/>
              <a:t>uzewnętrznione zachowanie sprawcy</a:t>
            </a:r>
          </a:p>
          <a:p>
            <a:pPr marL="342900" indent="-342900" algn="just">
              <a:buFont typeface="+mj-lt"/>
              <a:buAutoNum type="arabicPeriod"/>
            </a:pPr>
            <a:r>
              <a:rPr lang="pl-PL" sz="2000" dirty="0"/>
              <a:t>czynności sprawcy mają stworzyć warunki do usiłowania dokonania czynu zabronionego</a:t>
            </a:r>
          </a:p>
          <a:p>
            <a:pPr marL="342900" indent="-342900" algn="just">
              <a:buFont typeface="+mj-lt"/>
              <a:buAutoNum type="arabicPeriod"/>
            </a:pPr>
            <a:r>
              <a:rPr lang="pl-PL" sz="2000" dirty="0"/>
              <a:t>cel w postaci popełnienia czynu zabronionego</a:t>
            </a:r>
          </a:p>
          <a:p>
            <a:pPr marL="342900" indent="-342900" algn="just">
              <a:buFont typeface="+mj-lt"/>
              <a:buAutoNum type="arabicPeriod"/>
            </a:pPr>
            <a:r>
              <a:rPr lang="pl-PL" sz="2000" dirty="0"/>
              <a:t>zachowanie sprawcy nie zmierza bezpośrednio do dokonania czynu zabronionego</a:t>
            </a:r>
          </a:p>
          <a:p>
            <a:pPr marL="342900" indent="-342900">
              <a:buFont typeface="+mj-lt"/>
              <a:buAutoNum type="arabicPeriod"/>
            </a:pPr>
            <a:endParaRPr lang="pl-PL" dirty="0"/>
          </a:p>
          <a:p>
            <a:endParaRPr lang="pl-PL"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le tekstowe 2"/>
          <p:cNvSpPr txBox="1"/>
          <p:nvPr/>
        </p:nvSpPr>
        <p:spPr>
          <a:xfrm>
            <a:off x="845586" y="1628800"/>
            <a:ext cx="7452828" cy="3970318"/>
          </a:xfrm>
          <a:prstGeom prst="rect">
            <a:avLst/>
          </a:prstGeom>
          <a:noFill/>
        </p:spPr>
        <p:txBody>
          <a:bodyPr wrap="square" rtlCol="0">
            <a:spAutoFit/>
          </a:bodyPr>
          <a:lstStyle/>
          <a:p>
            <a:pPr algn="just"/>
            <a:r>
              <a:rPr lang="pl-PL" sz="2000" dirty="0"/>
              <a:t>ZNAMIĘ PODMIOTOWE:</a:t>
            </a:r>
          </a:p>
          <a:p>
            <a:pPr algn="just">
              <a:buFont typeface="Symbol" pitchFamily="18" charset="2"/>
              <a:buChar char=""/>
            </a:pPr>
            <a:r>
              <a:rPr lang="pl-PL" sz="2000" dirty="0"/>
              <a:t> sprawca musi działać w celu popełnienia konkretnego czynu zabronionego (a nie jakiegokolwiek czy nieustalonego)</a:t>
            </a:r>
          </a:p>
          <a:p>
            <a:pPr algn="just">
              <a:buFont typeface="Symbol" pitchFamily="18" charset="2"/>
              <a:buChar char=""/>
            </a:pPr>
            <a:r>
              <a:rPr lang="pl-PL" sz="2000" dirty="0"/>
              <a:t> wyłącznie w zamiarze bezpośrednim!!</a:t>
            </a:r>
          </a:p>
          <a:p>
            <a:pPr algn="just"/>
            <a:endParaRPr lang="pl-PL" sz="2000" dirty="0"/>
          </a:p>
          <a:p>
            <a:pPr algn="just"/>
            <a:endParaRPr lang="pl-PL" sz="2000" dirty="0"/>
          </a:p>
          <a:p>
            <a:pPr algn="just"/>
            <a:r>
              <a:rPr lang="pl-PL" sz="2000" dirty="0"/>
              <a:t>ZNAMIĘ PRZEDMIOTOWE:</a:t>
            </a:r>
          </a:p>
          <a:p>
            <a:pPr algn="just"/>
            <a:r>
              <a:rPr lang="pl-PL" sz="2000" dirty="0"/>
              <a:t>- stworzenie warunków, które obiektywnie ułatwiają dokonanie czynu zabronionego </a:t>
            </a:r>
          </a:p>
          <a:p>
            <a:pPr algn="just"/>
            <a:endParaRPr lang="pl-PL" dirty="0"/>
          </a:p>
          <a:p>
            <a:pPr algn="just"/>
            <a:endParaRPr lang="pl-PL" dirty="0"/>
          </a:p>
          <a:p>
            <a:pPr algn="just"/>
            <a:endParaRPr lang="pl-PL" dirty="0"/>
          </a:p>
          <a:p>
            <a:pPr algn="just"/>
            <a:endParaRPr lang="pl-PL"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le tekstowe 2"/>
          <p:cNvSpPr txBox="1"/>
          <p:nvPr/>
        </p:nvSpPr>
        <p:spPr>
          <a:xfrm>
            <a:off x="755576" y="1340768"/>
            <a:ext cx="7632848" cy="3447098"/>
          </a:xfrm>
          <a:prstGeom prst="rect">
            <a:avLst/>
          </a:prstGeom>
          <a:noFill/>
        </p:spPr>
        <p:txBody>
          <a:bodyPr wrap="square" rtlCol="0">
            <a:spAutoFit/>
          </a:bodyPr>
          <a:lstStyle/>
          <a:p>
            <a:pPr algn="just"/>
            <a:r>
              <a:rPr lang="pl-PL" sz="2000" b="1" dirty="0"/>
              <a:t>KARALNOŚĆ PRZYGOTOWANIA</a:t>
            </a:r>
          </a:p>
          <a:p>
            <a:pPr algn="just"/>
            <a:endParaRPr lang="pl-PL" sz="2000" dirty="0"/>
          </a:p>
          <a:p>
            <a:pPr algn="just"/>
            <a:r>
              <a:rPr lang="pl-PL" sz="2000" u="sng" dirty="0"/>
              <a:t>karalne tylko wtedy, gdy ustawa tak stanowi </a:t>
            </a:r>
          </a:p>
          <a:p>
            <a:pPr algn="just"/>
            <a:endParaRPr lang="pl-PL" sz="2000" dirty="0">
              <a:sym typeface="Wingdings" pitchFamily="2" charset="2"/>
            </a:endParaRPr>
          </a:p>
          <a:p>
            <a:pPr marL="806450" algn="just"/>
            <a:r>
              <a:rPr lang="pl-PL" sz="2000" dirty="0">
                <a:sym typeface="Wingdings" pitchFamily="2" charset="2"/>
              </a:rPr>
              <a:t>albo istnieje przepis, zgodnie z którym ten, kto czyni przygotowania do konkretnego przestępstwa podlega karze (np. art. 310 par. 4 k.k.)</a:t>
            </a:r>
          </a:p>
          <a:p>
            <a:pPr algn="just"/>
            <a:endParaRPr lang="pl-PL" sz="2000" dirty="0">
              <a:sym typeface="Wingdings" pitchFamily="2" charset="2"/>
            </a:endParaRPr>
          </a:p>
          <a:p>
            <a:pPr algn="just"/>
            <a:r>
              <a:rPr lang="pl-PL" sz="2000" dirty="0">
                <a:sym typeface="Wingdings" pitchFamily="2" charset="2"/>
              </a:rPr>
              <a:t>albo przewidziano osobny typ czynu zabronionego, którego istotą jest przygotowanie do dokonania innego typu czynu (np. art. 130 par. 3 k.k.)</a:t>
            </a:r>
          </a:p>
          <a:p>
            <a:pPr algn="just"/>
            <a:endParaRPr lang="pl-PL" sz="2000" dirty="0">
              <a:sym typeface="Wingdings" pitchFamily="2" charset="2"/>
            </a:endParaRPr>
          </a:p>
        </p:txBody>
      </p:sp>
      <p:cxnSp>
        <p:nvCxnSpPr>
          <p:cNvPr id="5" name="Łącznik prosty ze strzałką 4"/>
          <p:cNvCxnSpPr/>
          <p:nvPr/>
        </p:nvCxnSpPr>
        <p:spPr>
          <a:xfrm>
            <a:off x="1259632" y="2312876"/>
            <a:ext cx="288032" cy="50405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 name="Łącznik prosty ze strzałką 6"/>
          <p:cNvCxnSpPr>
            <a:cxnSpLocks/>
          </p:cNvCxnSpPr>
          <p:nvPr/>
        </p:nvCxnSpPr>
        <p:spPr>
          <a:xfrm>
            <a:off x="971600" y="2312876"/>
            <a:ext cx="288032" cy="140415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611560" y="474345"/>
            <a:ext cx="7776864" cy="5909310"/>
          </a:xfrm>
          <a:prstGeom prst="rect">
            <a:avLst/>
          </a:prstGeom>
        </p:spPr>
        <p:txBody>
          <a:bodyPr wrap="square">
            <a:spAutoFit/>
          </a:bodyPr>
          <a:lstStyle/>
          <a:p>
            <a:r>
              <a:rPr lang="pl-PL" sz="2000" b="1" dirty="0">
                <a:sym typeface="Wingdings" pitchFamily="2" charset="2"/>
              </a:rPr>
              <a:t>BEZKARNOŚĆ PRZYGOTOWANIA (czynny żal)</a:t>
            </a:r>
          </a:p>
          <a:p>
            <a:endParaRPr lang="pl-PL" dirty="0">
              <a:sym typeface="Wingdings" pitchFamily="2" charset="2"/>
            </a:endParaRPr>
          </a:p>
          <a:p>
            <a:pPr algn="just"/>
            <a:r>
              <a:rPr lang="pl-PL" sz="2000" dirty="0"/>
              <a:t>art. 17 § 1. k.k. Nie podlega karze za przygotowanie, kto </a:t>
            </a:r>
            <a:r>
              <a:rPr lang="pl-PL" sz="2000" b="1" dirty="0"/>
              <a:t>dobrowolnie od niego odstąpił</a:t>
            </a:r>
            <a:r>
              <a:rPr lang="pl-PL" sz="2000" dirty="0"/>
              <a:t>, w szczególności zniszczył przygotowane środki lub zapobiegł skorzystaniu z nich w przyszłości;</a:t>
            </a:r>
          </a:p>
          <a:p>
            <a:pPr algn="just"/>
            <a:r>
              <a:rPr lang="pl-PL" sz="2000" b="1" dirty="0"/>
              <a:t>w razie wejścia w porozumienie z inną osobą </a:t>
            </a:r>
            <a:r>
              <a:rPr lang="pl-PL" sz="2000" dirty="0"/>
              <a:t>w celu popełnienia czynu zabronionego, </a:t>
            </a:r>
            <a:r>
              <a:rPr lang="pl-PL" sz="2000" b="1" dirty="0"/>
              <a:t>nie podlega karze ten, kto nadto podjął istotne starania zmierzające do zapobieżenia dokonaniu</a:t>
            </a:r>
            <a:r>
              <a:rPr lang="pl-PL" sz="2000" dirty="0"/>
              <a:t>.</a:t>
            </a:r>
            <a:br>
              <a:rPr lang="pl-PL" sz="2000" dirty="0"/>
            </a:br>
            <a:endParaRPr lang="pl-PL" sz="2000" dirty="0"/>
          </a:p>
          <a:p>
            <a:pPr algn="just"/>
            <a:endParaRPr lang="pl-PL" sz="2000" dirty="0"/>
          </a:p>
          <a:p>
            <a:pPr marL="538163" algn="just"/>
            <a:r>
              <a:rPr lang="pl-PL" sz="2000" dirty="0"/>
              <a:t>DOBROWOLNOŚĆ ODSTĄPIENIA </a:t>
            </a:r>
            <a:r>
              <a:rPr lang="pl-PL" sz="2000" dirty="0">
                <a:sym typeface="Wingdings" pitchFamily="2" charset="2"/>
              </a:rPr>
              <a:t> sprawca ma świadomość możliwości kontynuowania czynności przygotowawczych i stworzenia warunków dla usiłowania, a mimo to w sposób niewymuszony porzuca  przygotowanie</a:t>
            </a:r>
            <a:endParaRPr lang="pl-PL" sz="2000" dirty="0"/>
          </a:p>
          <a:p>
            <a:pPr algn="just"/>
            <a:endParaRPr lang="pl-PL" sz="2000" dirty="0"/>
          </a:p>
          <a:p>
            <a:pPr algn="just"/>
            <a:endParaRPr lang="pl-PL" sz="2000" dirty="0"/>
          </a:p>
          <a:p>
            <a:pPr algn="just"/>
            <a:r>
              <a:rPr lang="pl-PL" sz="2000" dirty="0"/>
              <a:t>Karalność przygotowania </a:t>
            </a:r>
            <a:r>
              <a:rPr lang="pl-PL" sz="2000" b="1" dirty="0"/>
              <a:t>ustaje </a:t>
            </a:r>
            <a:r>
              <a:rPr lang="pl-PL" sz="2000" dirty="0"/>
              <a:t>w momencie przejścia sprawcy do usiłowania. Jeżeli sprawca nie podlega karze za usiłowanie z uwagi na czynny żal  (art. 15), </a:t>
            </a:r>
            <a:r>
              <a:rPr lang="pl-PL" sz="2000" b="1" dirty="0"/>
              <a:t>karalność przygotowania nie odżywa</a:t>
            </a:r>
            <a:r>
              <a:rPr lang="pl-PL" sz="2000" dirty="0"/>
              <a:t>!</a:t>
            </a:r>
          </a:p>
        </p:txBody>
      </p:sp>
      <p:sp>
        <p:nvSpPr>
          <p:cNvPr id="3" name="pole tekstowe 2"/>
          <p:cNvSpPr txBox="1"/>
          <p:nvPr/>
        </p:nvSpPr>
        <p:spPr>
          <a:xfrm>
            <a:off x="755576" y="3356992"/>
            <a:ext cx="432048" cy="830997"/>
          </a:xfrm>
          <a:prstGeom prst="rect">
            <a:avLst/>
          </a:prstGeom>
          <a:noFill/>
        </p:spPr>
        <p:txBody>
          <a:bodyPr wrap="square" rtlCol="0">
            <a:spAutoFit/>
          </a:bodyPr>
          <a:lstStyle/>
          <a:p>
            <a:r>
              <a:rPr lang="pl-PL" sz="4800" dirty="0"/>
              <a:t>!</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p:cNvSpPr txBox="1"/>
          <p:nvPr/>
        </p:nvSpPr>
        <p:spPr>
          <a:xfrm>
            <a:off x="755576" y="751344"/>
            <a:ext cx="7632848" cy="2677656"/>
          </a:xfrm>
          <a:prstGeom prst="rect">
            <a:avLst/>
          </a:prstGeom>
          <a:noFill/>
        </p:spPr>
        <p:txBody>
          <a:bodyPr wrap="square" rtlCol="0">
            <a:spAutoFit/>
          </a:bodyPr>
          <a:lstStyle/>
          <a:p>
            <a:pPr marL="514350" indent="-514350" algn="ctr"/>
            <a:r>
              <a:rPr lang="pl-PL" sz="2800" dirty="0"/>
              <a:t>3. USIŁOWANIE</a:t>
            </a:r>
          </a:p>
          <a:p>
            <a:pPr marL="514350" indent="-514350">
              <a:buAutoNum type="arabicPeriod"/>
            </a:pPr>
            <a:endParaRPr lang="pl-PL" sz="2000" dirty="0"/>
          </a:p>
          <a:p>
            <a:endParaRPr lang="pl-PL" sz="2000" dirty="0"/>
          </a:p>
          <a:p>
            <a:endParaRPr lang="pl-PL" sz="2000" dirty="0"/>
          </a:p>
          <a:p>
            <a:endParaRPr lang="pl-PL" sz="2000" dirty="0"/>
          </a:p>
          <a:p>
            <a:endParaRPr lang="pl-PL" sz="2000" dirty="0"/>
          </a:p>
          <a:p>
            <a:endParaRPr lang="pl-PL" sz="2000" dirty="0"/>
          </a:p>
          <a:p>
            <a:pPr marL="514350" indent="-514350">
              <a:buAutoNum type="arabicPeriod"/>
            </a:pPr>
            <a:endParaRPr lang="pl-PL" sz="2000" dirty="0"/>
          </a:p>
        </p:txBody>
      </p:sp>
      <p:sp>
        <p:nvSpPr>
          <p:cNvPr id="3" name="pole tekstowe 2"/>
          <p:cNvSpPr txBox="1"/>
          <p:nvPr/>
        </p:nvSpPr>
        <p:spPr>
          <a:xfrm>
            <a:off x="539552" y="1513871"/>
            <a:ext cx="8064895" cy="2677656"/>
          </a:xfrm>
          <a:prstGeom prst="rect">
            <a:avLst/>
          </a:prstGeom>
          <a:noFill/>
        </p:spPr>
        <p:txBody>
          <a:bodyPr wrap="square" rtlCol="0">
            <a:spAutoFit/>
          </a:bodyPr>
          <a:lstStyle/>
          <a:p>
            <a:pPr algn="just">
              <a:spcAft>
                <a:spcPts val="1200"/>
              </a:spcAft>
            </a:pPr>
            <a:r>
              <a:rPr lang="pl-PL" sz="2000" dirty="0"/>
              <a:t>Art.  13. §  1.  Odpowiada za usiłowanie, kto w zamiarze popełnienia czynu zabronionego swoim zachowaniem bezpośrednio zmierza do jego dokonania, które jednak nie następuje.</a:t>
            </a:r>
          </a:p>
          <a:p>
            <a:pPr algn="just"/>
            <a:r>
              <a:rPr lang="pl-PL" sz="2000" dirty="0"/>
              <a:t>§ 2.  Usiłowanie zachodzi także wtedy, gdy sprawca nie uświadamia sobie, że dokonanie jest niemożliwe ze względu na brak przedmiotu nadającego się do popełnienia na nim czynu zabronionego lub ze względu na użycie środka nie nadającego się do popełnienia czynu zabronionego.</a:t>
            </a:r>
          </a:p>
          <a:p>
            <a:endParaRPr lang="pl-PL" dirty="0"/>
          </a:p>
        </p:txBody>
      </p:sp>
      <p:graphicFrame>
        <p:nvGraphicFramePr>
          <p:cNvPr id="5" name="Diagram 4"/>
          <p:cNvGraphicFramePr/>
          <p:nvPr>
            <p:extLst>
              <p:ext uri="{D42A27DB-BD31-4B8C-83A1-F6EECF244321}">
                <p14:modId xmlns:p14="http://schemas.microsoft.com/office/powerpoint/2010/main" val="2453951848"/>
              </p:ext>
            </p:extLst>
          </p:nvPr>
        </p:nvGraphicFramePr>
        <p:xfrm>
          <a:off x="2426803" y="3717032"/>
          <a:ext cx="4290393" cy="293670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Pakiet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896</TotalTime>
  <Words>3005</Words>
  <Application>Microsoft Office PowerPoint</Application>
  <PresentationFormat>Pokaz na ekranie (4:3)</PresentationFormat>
  <Paragraphs>318</Paragraphs>
  <Slides>42</Slides>
  <Notes>1</Notes>
  <HiddenSlides>0</HiddenSlides>
  <MMClips>0</MMClips>
  <ScaleCrop>false</ScaleCrop>
  <HeadingPairs>
    <vt:vector size="6" baseType="variant">
      <vt:variant>
        <vt:lpstr>Używane czcionki</vt:lpstr>
      </vt:variant>
      <vt:variant>
        <vt:i4>4</vt:i4>
      </vt:variant>
      <vt:variant>
        <vt:lpstr>Motyw</vt:lpstr>
      </vt:variant>
      <vt:variant>
        <vt:i4>1</vt:i4>
      </vt:variant>
      <vt:variant>
        <vt:lpstr>Tytuły slajdów</vt:lpstr>
      </vt:variant>
      <vt:variant>
        <vt:i4>42</vt:i4>
      </vt:variant>
    </vt:vector>
  </HeadingPairs>
  <TitlesOfParts>
    <vt:vector size="47" baseType="lpstr">
      <vt:lpstr>Arial</vt:lpstr>
      <vt:lpstr>Calibri</vt:lpstr>
      <vt:lpstr>Symbol</vt:lpstr>
      <vt:lpstr>Wingdings</vt:lpstr>
      <vt:lpstr>Motyw pakietu Office</vt:lpstr>
      <vt:lpstr>Formy stadialne i zjawiskowe</vt:lpstr>
      <vt:lpstr>Formy stadialne</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Formy ZJAWISKOWE</vt:lpstr>
      <vt:lpstr>Prezentacja programu PowerPoint</vt:lpstr>
      <vt:lpstr>Prezentacja programu PowerPoint</vt:lpstr>
      <vt:lpstr>Prezentacja programu PowerPoint</vt:lpstr>
      <vt:lpstr>Formy sprawcze</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Formy niesprawcze</vt:lpstr>
      <vt:lpstr>Prezentacja programu PowerPoint</vt:lpstr>
      <vt:lpstr>Prezentacja programu PowerPoint</vt:lpstr>
      <vt:lpstr>Prezentacja programu PowerPoint</vt:lpstr>
      <vt:lpstr>Prezentacja programu PowerPoint</vt:lpstr>
      <vt:lpstr>Prezentacja programu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Formy stadialne i zjawiskowe</dc:title>
  <dc:creator>user</dc:creator>
  <cp:lastModifiedBy>Alicja Limburska</cp:lastModifiedBy>
  <cp:revision>65</cp:revision>
  <dcterms:created xsi:type="dcterms:W3CDTF">2019-11-13T11:25:14Z</dcterms:created>
  <dcterms:modified xsi:type="dcterms:W3CDTF">2023-12-01T09:44:47Z</dcterms:modified>
</cp:coreProperties>
</file>