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2016-03-05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2016-03-05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2016-03-05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2016-03-05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2016-03-05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2016-03-05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2016-03-05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2016-03-05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2016-03-05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2016-03-05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2016-03-05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2016-03-05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pl-PL" b="1" dirty="0"/>
              <a:t>System weryfikacji decyzji </a:t>
            </a:r>
            <a:r>
              <a:rPr lang="pl-PL" sz="4000" b="1" dirty="0"/>
              <a:t>administracyjnych</a:t>
            </a:r>
            <a:endParaRPr lang="pl-PL" sz="4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743200" y="4941168"/>
            <a:ext cx="6400800" cy="1752600"/>
          </a:xfrm>
        </p:spPr>
        <p:txBody>
          <a:bodyPr>
            <a:normAutofit lnSpcReduction="10000"/>
          </a:bodyPr>
          <a:lstStyle/>
          <a:p>
            <a:pPr algn="r"/>
            <a:endParaRPr lang="pl-PL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endParaRPr lang="pl-PL" sz="2000" smtClean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r>
              <a:rPr lang="pl-PL" sz="2000" smtClean="0">
                <a:solidFill>
                  <a:schemeClr val="tx2">
                    <a:lumMod val="50000"/>
                  </a:schemeClr>
                </a:solidFill>
              </a:rPr>
              <a:t>oprac</a:t>
            </a:r>
            <a:r>
              <a:rPr lang="pl-PL" sz="2000" dirty="0">
                <a:solidFill>
                  <a:schemeClr val="tx2">
                    <a:lumMod val="50000"/>
                  </a:schemeClr>
                </a:solidFill>
              </a:rPr>
              <a:t>. mgr Łukasz Kląskała</a:t>
            </a:r>
          </a:p>
          <a:p>
            <a:pPr algn="r"/>
            <a:r>
              <a:rPr lang="pl-PL" sz="2000" dirty="0">
                <a:solidFill>
                  <a:schemeClr val="tx2">
                    <a:lumMod val="50000"/>
                  </a:schemeClr>
                </a:solidFill>
              </a:rPr>
              <a:t>Zakład Postępowania Administracyjnego </a:t>
            </a:r>
          </a:p>
          <a:p>
            <a:pPr algn="r"/>
            <a:r>
              <a:rPr lang="pl-PL" sz="2000" dirty="0">
                <a:solidFill>
                  <a:schemeClr val="tx2">
                    <a:lumMod val="50000"/>
                  </a:schemeClr>
                </a:solidFill>
              </a:rPr>
              <a:t>i Sądownictwa Administracyjnego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92880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55272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 smtClean="0"/>
              <a:t>System weryfikacji decyzji w trybach nadzwyczajnych</a:t>
            </a:r>
          </a:p>
          <a:p>
            <a:pPr marL="514350" indent="-514350">
              <a:buAutoNum type="arabicPeriod"/>
            </a:pPr>
            <a:r>
              <a:rPr lang="pl-PL" b="1" dirty="0" smtClean="0"/>
              <a:t>Postępowanie </a:t>
            </a:r>
            <a:r>
              <a:rPr lang="pl-PL" b="1" dirty="0" err="1" smtClean="0"/>
              <a:t>ws</a:t>
            </a:r>
            <a:r>
              <a:rPr lang="pl-PL" b="1" dirty="0" smtClean="0"/>
              <a:t>. wznowienia postępowania</a:t>
            </a:r>
          </a:p>
          <a:p>
            <a:pPr marL="514350" indent="-514350">
              <a:buAutoNum type="arabicPeriod"/>
            </a:pPr>
            <a:r>
              <a:rPr lang="pl-PL" b="1" dirty="0" smtClean="0"/>
              <a:t>Postepowanie </a:t>
            </a:r>
            <a:r>
              <a:rPr lang="pl-PL" b="1" dirty="0" err="1" smtClean="0"/>
              <a:t>ws</a:t>
            </a:r>
            <a:r>
              <a:rPr lang="pl-PL" b="1" dirty="0" smtClean="0"/>
              <a:t>. stwierdzenia nieważności decyzji</a:t>
            </a:r>
          </a:p>
          <a:p>
            <a:pPr marL="514350" indent="-514350">
              <a:buAutoNum type="arabicPeriod"/>
            </a:pPr>
            <a:r>
              <a:rPr lang="pl-PL" b="1" dirty="0" smtClean="0"/>
              <a:t>Postępowanie </a:t>
            </a:r>
            <a:r>
              <a:rPr lang="pl-PL" b="1" dirty="0" err="1" smtClean="0"/>
              <a:t>ws</a:t>
            </a:r>
            <a:r>
              <a:rPr lang="pl-PL" b="1" dirty="0" smtClean="0"/>
              <a:t>. uchylenia lub zmiany decyzji dotkniętej wadami niekwalifikowanymi bądź decyzji prawidłowej</a:t>
            </a:r>
          </a:p>
          <a:p>
            <a:pPr marL="0" indent="0">
              <a:buNone/>
            </a:pPr>
            <a:r>
              <a:rPr lang="pl-PL" dirty="0" smtClean="0"/>
              <a:t>System oparty na </a:t>
            </a:r>
            <a:r>
              <a:rPr lang="pl-PL" b="1" dirty="0" smtClean="0"/>
              <a:t>zasadzie niekonkurencyjności</a:t>
            </a:r>
            <a:r>
              <a:rPr lang="pl-PL" dirty="0" smtClean="0"/>
              <a:t>, tzn. że poszczególne tryby nadzwyczajne mają na celu usunięcie tylko jednego określonego rodzaju wadliwości decyzji i nie mogą być stosowane zamiennie</a:t>
            </a:r>
          </a:p>
          <a:p>
            <a:pPr marL="0" indent="0">
              <a:buNone/>
            </a:pPr>
            <a:r>
              <a:rPr lang="pl-PL" dirty="0" smtClean="0"/>
              <a:t>Pierwszeństwo ma tryb najdalej idący, tj. tryb postępowania </a:t>
            </a:r>
            <a:r>
              <a:rPr lang="pl-PL" dirty="0" err="1" smtClean="0"/>
              <a:t>ws</a:t>
            </a:r>
            <a:r>
              <a:rPr lang="pl-PL" dirty="0" smtClean="0"/>
              <a:t>. stwierdzenia nieważności decyzji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0446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344816" cy="792088"/>
          </a:xfrm>
        </p:spPr>
        <p:txBody>
          <a:bodyPr/>
          <a:lstStyle/>
          <a:p>
            <a:r>
              <a:rPr lang="pl-PL" b="1" dirty="0" smtClean="0"/>
              <a:t>Wznowienie postępowania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124744"/>
            <a:ext cx="8856984" cy="5616624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Przesłanki:</a:t>
            </a:r>
          </a:p>
          <a:p>
            <a:pPr marL="514350" indent="-514350">
              <a:buAutoNum type="arabicPeriod"/>
            </a:pPr>
            <a:r>
              <a:rPr lang="pl-PL" dirty="0" smtClean="0"/>
              <a:t>dowody, na których podstawie ustalono istotne dla sprawy okoliczności faktyczne, okazały się fałszywe</a:t>
            </a:r>
          </a:p>
          <a:p>
            <a:pPr marL="514350" indent="-514350">
              <a:buAutoNum type="arabicPeriod"/>
            </a:pPr>
            <a:r>
              <a:rPr lang="pl-PL" dirty="0"/>
              <a:t>d</a:t>
            </a:r>
            <a:r>
              <a:rPr lang="pl-PL" dirty="0" smtClean="0"/>
              <a:t>ecyzja została wydana w wyniku przestępstwa</a:t>
            </a:r>
          </a:p>
          <a:p>
            <a:pPr marL="514350" indent="-514350">
              <a:buAutoNum type="arabicPeriod"/>
            </a:pPr>
            <a:r>
              <a:rPr lang="pl-PL" dirty="0"/>
              <a:t>d</a:t>
            </a:r>
            <a:r>
              <a:rPr lang="pl-PL" dirty="0" smtClean="0"/>
              <a:t>ecyzja została wydana przez pracownika lub organ administracji publicznej, który podlega wyłączeniu</a:t>
            </a:r>
          </a:p>
          <a:p>
            <a:pPr marL="514350" indent="-514350">
              <a:buAutoNum type="arabicPeriod"/>
            </a:pPr>
            <a:r>
              <a:rPr lang="pl-PL" dirty="0"/>
              <a:t>s</a:t>
            </a:r>
            <a:r>
              <a:rPr lang="pl-PL" dirty="0" smtClean="0"/>
              <a:t>trona bez własnej winy nie brała udziału w postępowaniu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48907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5. na jaw wyjdą nowe okoliczności istotne </a:t>
            </a:r>
            <a:r>
              <a:rPr lang="pl-PL" dirty="0" smtClean="0"/>
              <a:t>dla sprawy </a:t>
            </a:r>
            <a:r>
              <a:rPr lang="pl-PL" dirty="0" smtClean="0"/>
              <a:t>lub nowe dowody istniejące w dniu wydania decyzji, nieznane organowi, który wydał decyzję</a:t>
            </a:r>
          </a:p>
          <a:p>
            <a:pPr marL="0" indent="0">
              <a:buNone/>
            </a:pPr>
            <a:r>
              <a:rPr lang="pl-PL" dirty="0" smtClean="0"/>
              <a:t>6. decyzja wydana została bez uzyskania wymaganego prawem stanowiska innego organu</a:t>
            </a:r>
          </a:p>
          <a:p>
            <a:pPr marL="0" indent="0">
              <a:buNone/>
            </a:pPr>
            <a:r>
              <a:rPr lang="pl-PL" dirty="0" smtClean="0"/>
              <a:t>7. zagadnienie wstępne zostało rozstrzygnięte przez właściwy organ lub sąd odmiennie od oceny przyjętej przy wydaniu decyzji</a:t>
            </a:r>
          </a:p>
          <a:p>
            <a:pPr marL="0" indent="0">
              <a:buNone/>
            </a:pPr>
            <a:r>
              <a:rPr lang="pl-PL" dirty="0" smtClean="0"/>
              <a:t>8. decyzja została wydana w oparciu o inną decyzję lub orzeczenie sądu, które zostało następnie uchylone lub zmienione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1547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6632"/>
            <a:ext cx="8712968" cy="66247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Postępowanie może być wznowione także przed stwierdzeniem sfałszowania dowodu lub popełnienia przestępstwa orzeczeniem sądu lub innego organu, jeżeli sfałszowanie dowodu lub popełnienie przestępstwa jest oczywiste, a wznowienie postępowania jest niezbędne dla uniknięcia niebezpieczeństwa dla zdrowia lub życia ludzkiego albo poważnej szkody dla interesu społecznego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Można żądać wznowienia także, gdy Trybunał Konstytucyjny orzekł o niezgodności aktu normatywnego z Konstytucją, umową międzynarodową lub z ustawą, na podstawie którego została wydana decyzja – skargę wnosi się w terminie 1 miesiąca od dnia wejścia w życie orzeczenia TK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6366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Można żądać wznowienia także, gdy zostało wydane orzeczenie sądu stwierdzające naruszenie zasady równego traktowania, zgodnie z ustawą z 3 grudnia 2010 r. o wdrożeniu niektórych przepisów Unii Europejskiej w zakresie równego traktowania (</a:t>
            </a:r>
            <a:r>
              <a:rPr lang="pl-PL" dirty="0" err="1" smtClean="0"/>
              <a:t>Dz.U</a:t>
            </a:r>
            <a:r>
              <a:rPr lang="pl-PL" dirty="0" smtClean="0"/>
              <a:t>. Nr 254, poz. 1700), jeżeli naruszenie tej zasady miało wpływ na rozstrzygnięcie sprawy zakończonej decyzją ostateczną – termin na wniesienie skargi: 1 miesiąc od uprawomocnienia się orzeczenia sądu</a:t>
            </a:r>
          </a:p>
          <a:p>
            <a:pPr marL="0" indent="0">
              <a:buNone/>
            </a:pPr>
            <a:r>
              <a:rPr lang="pl-PL" b="1" dirty="0" smtClean="0"/>
              <a:t>Inicjatywa wznowienia</a:t>
            </a:r>
            <a:r>
              <a:rPr lang="pl-PL" dirty="0" smtClean="0"/>
              <a:t>: z urzędu lub na żądanie strony</a:t>
            </a:r>
          </a:p>
          <a:p>
            <a:pPr marL="0" indent="0">
              <a:buNone/>
            </a:pPr>
            <a:r>
              <a:rPr lang="pl-PL" b="1" dirty="0" smtClean="0"/>
              <a:t>Ograniczenie dopuszczalności wznowienia</a:t>
            </a:r>
            <a:r>
              <a:rPr lang="pl-PL" dirty="0" smtClean="0"/>
              <a:t>: art.146</a:t>
            </a:r>
            <a:r>
              <a:rPr lang="pl-PL" dirty="0"/>
              <a:t> </a:t>
            </a:r>
            <a:r>
              <a:rPr lang="pl-PL" dirty="0" smtClean="0"/>
              <a:t>§1 k.p.a. – </a:t>
            </a:r>
            <a:r>
              <a:rPr lang="pl-PL" dirty="0" smtClean="0"/>
              <a:t>niedopuszczalne, gdy upłynie 10 </a:t>
            </a:r>
            <a:r>
              <a:rPr lang="pl-PL" dirty="0" smtClean="0"/>
              <a:t>lub 5 lat od dnia doręczenia lub ogłoszenia decyzji stronie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3466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 smtClean="0"/>
              <a:t>Właściwość: </a:t>
            </a:r>
            <a:r>
              <a:rPr lang="pl-PL" dirty="0" smtClean="0"/>
              <a:t>podanie o wznowienie wnosi się do organu administracji publicznej, który wydał w sprawie decyzję w I instancji w terminie miesiąca od dnia, w którym strona dowiedziała się o okoliczności stanowiącej podstawę do wznowienia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b="1" dirty="0" smtClean="0"/>
              <a:t>Forma: </a:t>
            </a:r>
            <a:r>
              <a:rPr lang="pl-PL" dirty="0" smtClean="0"/>
              <a:t>wznowienie postępowania/odmowa wznowienia następuje w drodze postanowienia, na które służy zażalenie</a:t>
            </a:r>
          </a:p>
          <a:p>
            <a:pPr marL="0" indent="0">
              <a:buNone/>
            </a:pPr>
            <a:r>
              <a:rPr lang="pl-PL" dirty="0" smtClean="0"/>
              <a:t>Nie uchyla się decyzji w przypadku, jeżeli w wyniku wznowienia postępowania mogłaby zapaść wyłącznie decyzja odpowiadająca w swej istocie decyzji dotychczasowej (art. 146 </a:t>
            </a:r>
            <a:r>
              <a:rPr lang="pl-PL" dirty="0"/>
              <a:t>§2 </a:t>
            </a:r>
            <a:r>
              <a:rPr lang="pl-PL" dirty="0" smtClean="0"/>
              <a:t>k.p.a.)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9215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5527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b="1" dirty="0" smtClean="0"/>
              <a:t>Rodzaje decyzji kończących postępowanie o wznowienie postępowania:</a:t>
            </a:r>
          </a:p>
          <a:p>
            <a:pPr marL="514350" indent="-514350">
              <a:buAutoNum type="arabicPeriod"/>
            </a:pPr>
            <a:r>
              <a:rPr lang="pl-PL" dirty="0" smtClean="0"/>
              <a:t>Odmowa uchylenia decyzji dotychczasowej w przypadku stwierdzenia braku podstaw do jej uchylenia</a:t>
            </a:r>
          </a:p>
          <a:p>
            <a:pPr marL="514350" indent="-514350">
              <a:buAutoNum type="arabicPeriod"/>
            </a:pPr>
            <a:r>
              <a:rPr lang="pl-PL" dirty="0" smtClean="0"/>
              <a:t>Uchylenie decyzji dotychczasowej w przypadku stwierdzenia istnienia podstaw do jej uchylenia i wydanie nowej decyzji rozstrzygającej o istocie sprawy</a:t>
            </a:r>
          </a:p>
          <a:p>
            <a:pPr marL="514350" indent="-514350">
              <a:buAutoNum type="arabicPeriod"/>
            </a:pPr>
            <a:r>
              <a:rPr lang="pl-PL" dirty="0" smtClean="0"/>
              <a:t>W przypadku gdy nie można uchylić decyzji z uwagi na upływ czasu (5/10 lat od dnia doręczenia decyzji stronie), organ administracji publicznej ograniczy się do stwierdzenia wydania zaskarżonej decyzji z naruszeniem prawa oraz wskazania okoliczności, z powodu których nie uchylił tej decyzji – takie stwierdzenie może być dla strony podstawą do ubiegania się o odszkodowanie przed sądem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437880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Stwierdzenie nieważności decyzji (postanowienia)</a:t>
            </a:r>
          </a:p>
          <a:p>
            <a:pPr marL="0" indent="0">
              <a:buNone/>
            </a:pPr>
            <a:r>
              <a:rPr lang="pl-PL" dirty="0" smtClean="0"/>
              <a:t>Instytucja stwierdzenia nieważności głównie ma charakter materialnoprawny – daje możliwość prawną eliminacji z obrotu prawnego decyzji dotkniętych wadami materialnoprawnymi</a:t>
            </a:r>
          </a:p>
          <a:p>
            <a:pPr marL="0" indent="0">
              <a:buNone/>
            </a:pPr>
            <a:r>
              <a:rPr lang="pl-PL" b="1" dirty="0" smtClean="0"/>
              <a:t>Przesłanki stwierdzenia nieważności decyzji:</a:t>
            </a:r>
          </a:p>
          <a:p>
            <a:pPr marL="514350" indent="-514350">
              <a:buAutoNum type="arabicPeriod"/>
            </a:pPr>
            <a:r>
              <a:rPr lang="pl-PL" dirty="0" smtClean="0"/>
              <a:t>wydana została z naruszeniem przepisów o właściwości</a:t>
            </a:r>
          </a:p>
          <a:p>
            <a:pPr marL="514350" indent="-514350">
              <a:buAutoNum type="arabicPeriod"/>
            </a:pPr>
            <a:r>
              <a:rPr lang="pl-PL" dirty="0"/>
              <a:t>w</a:t>
            </a:r>
            <a:r>
              <a:rPr lang="pl-PL" dirty="0" smtClean="0"/>
              <a:t>ydana </a:t>
            </a:r>
            <a:r>
              <a:rPr lang="pl-PL" dirty="0" smtClean="0"/>
              <a:t>została bez podstawy prawnej lub z rażącym naruszeniem prawa</a:t>
            </a:r>
          </a:p>
          <a:p>
            <a:pPr marL="514350" indent="-514350">
              <a:buAutoNum type="arabicPeriod"/>
            </a:pPr>
            <a:r>
              <a:rPr lang="pl-PL" dirty="0"/>
              <a:t>d</a:t>
            </a:r>
            <a:r>
              <a:rPr lang="pl-PL" dirty="0" smtClean="0"/>
              <a:t>otyczy </a:t>
            </a:r>
            <a:r>
              <a:rPr lang="pl-PL" dirty="0" smtClean="0"/>
              <a:t>sprawy już poprzednio rozstrzygniętej inną decyzją ostateczną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2556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6247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4. została skierowana do osoby niebędącej stroną w sprawie</a:t>
            </a:r>
          </a:p>
          <a:p>
            <a:pPr marL="0" indent="0">
              <a:buNone/>
            </a:pPr>
            <a:r>
              <a:rPr lang="pl-PL" dirty="0" smtClean="0"/>
              <a:t>5. była niewykonalna w dniu jej wydania i jej niewykonalność ma charakter trwały</a:t>
            </a:r>
          </a:p>
          <a:p>
            <a:pPr marL="0" indent="0">
              <a:buNone/>
            </a:pPr>
            <a:r>
              <a:rPr lang="pl-PL" dirty="0" smtClean="0"/>
              <a:t>6. w razie jej wykonania wywołałaby czyn zagrożony karą</a:t>
            </a:r>
          </a:p>
          <a:p>
            <a:pPr marL="0" indent="0">
              <a:buNone/>
            </a:pPr>
            <a:r>
              <a:rPr lang="pl-PL" dirty="0" smtClean="0"/>
              <a:t>7. </a:t>
            </a:r>
            <a:r>
              <a:rPr lang="pl-PL" dirty="0" smtClean="0"/>
              <a:t>zawiera </a:t>
            </a:r>
            <a:r>
              <a:rPr lang="pl-PL" dirty="0" smtClean="0"/>
              <a:t>wadę powodującą jej nieważność z mocy prawa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 smtClean="0"/>
              <a:t>Termin: </a:t>
            </a:r>
            <a:r>
              <a:rPr lang="pl-PL" dirty="0" smtClean="0"/>
              <a:t>nie stwierdza się nieważności, jeżeli upłynęło 10 lat od dnia doręczenia lub ogłoszenia decyzji, a także gdy decyzja wywołała nieodwracalne skutki prawne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08768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62473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Właściwość: </a:t>
            </a:r>
            <a:r>
              <a:rPr lang="pl-PL" dirty="0" smtClean="0"/>
              <a:t>do stwierdzenia nieważności decyzji właściwy jest organ wyższego stopnia, a gdy decyzja została wydana przez ministra lub samorządowe kolegium odwoławcze – ten organ.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 smtClean="0"/>
              <a:t>Inicjatywa: </a:t>
            </a:r>
            <a:r>
              <a:rPr lang="pl-PL" dirty="0" smtClean="0"/>
              <a:t>postępowanie wszczyna się na żądanie strony lub z urzędu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 smtClean="0"/>
              <a:t>Forma rozstrzygnięcia: </a:t>
            </a:r>
            <a:r>
              <a:rPr lang="pl-PL" dirty="0" smtClean="0"/>
              <a:t>decyzja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W </a:t>
            </a:r>
            <a:r>
              <a:rPr lang="pl-PL" dirty="0"/>
              <a:t>przypadku gdy nie można </a:t>
            </a:r>
            <a:r>
              <a:rPr lang="pl-PL" dirty="0" smtClean="0"/>
              <a:t>stwierdzić nieważności </a:t>
            </a:r>
            <a:r>
              <a:rPr lang="pl-PL" dirty="0"/>
              <a:t>decyzji z uwagi na upływ czasu </a:t>
            </a:r>
            <a:r>
              <a:rPr lang="pl-PL" dirty="0" smtClean="0"/>
              <a:t>(10 </a:t>
            </a:r>
            <a:r>
              <a:rPr lang="pl-PL" dirty="0"/>
              <a:t>lat od dnia doręczenia decyzji stronie), organ administracji publicznej ograniczy się do stwierdzenia wydania zaskarżonej decyzji z naruszeniem prawa oraz wskazania okoliczności, z powodu których nie </a:t>
            </a:r>
            <a:r>
              <a:rPr lang="pl-PL" dirty="0" smtClean="0"/>
              <a:t>stwierdził nieważności </a:t>
            </a:r>
            <a:r>
              <a:rPr lang="pl-PL" dirty="0"/>
              <a:t>decyzji – takie stwierdzenie może być dla strony podstawą do ubiegania się o odszkodowanie przed sądem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4376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784976" cy="792088"/>
          </a:xfrm>
        </p:spPr>
        <p:txBody>
          <a:bodyPr>
            <a:normAutofit/>
          </a:bodyPr>
          <a:lstStyle/>
          <a:p>
            <a:r>
              <a:rPr lang="pl-PL" sz="3600" b="1" dirty="0" smtClean="0"/>
              <a:t>System weryfikacji decyzji administracyjnych</a:t>
            </a:r>
            <a:endParaRPr lang="pl-PL" sz="36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8208912" cy="561662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pl-PL" dirty="0" smtClean="0">
                <a:solidFill>
                  <a:schemeClr val="tx1"/>
                </a:solidFill>
              </a:rPr>
              <a:t>Wspólny cel wszystkich środków składających się na ten system: wyeliminowanie z obrotu prawnego wadliwych decyzji przez ich kasację lub reformację</a:t>
            </a:r>
          </a:p>
          <a:p>
            <a:pPr algn="l"/>
            <a:endParaRPr lang="pl-PL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Weryfikacja w toku instancji: odwołanie/wniosek o ponowne rozpatrzenie sprawy, zażalenie</a:t>
            </a:r>
          </a:p>
          <a:p>
            <a:pPr marL="514350" indent="-514350" algn="l"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Weryfikacja poza tokiem instancji w tzw. nadzwyczajnych trybach postępowania: wznowienie postępowania, stwierdzenie nieważności decyzji (postanowienia), postępowanie </a:t>
            </a:r>
            <a:r>
              <a:rPr lang="pl-PL" dirty="0" err="1" smtClean="0">
                <a:solidFill>
                  <a:schemeClr val="tx1"/>
                </a:solidFill>
              </a:rPr>
              <a:t>ws</a:t>
            </a:r>
            <a:r>
              <a:rPr lang="pl-PL" dirty="0" smtClean="0">
                <a:solidFill>
                  <a:schemeClr val="tx1"/>
                </a:solidFill>
              </a:rPr>
              <a:t>. uchylenia lub zmiany decyzji dotkniętych wadami niekwalifikowanymi bądź decyzji prawidłowych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5182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Postępowanie </a:t>
            </a:r>
            <a:r>
              <a:rPr lang="pl-PL" b="1" dirty="0" err="1" smtClean="0"/>
              <a:t>ws</a:t>
            </a:r>
            <a:r>
              <a:rPr lang="pl-PL" b="1" dirty="0" smtClean="0"/>
              <a:t>. uchylenia lub zmiany decyzji dotkniętych wadami niekwalifikowanymi bądź decyzji prawidłowych</a:t>
            </a:r>
          </a:p>
          <a:p>
            <a:pPr marL="0" indent="0" algn="ctr">
              <a:buNone/>
            </a:pPr>
            <a:endParaRPr lang="pl-PL" b="1" dirty="0" smtClean="0"/>
          </a:p>
          <a:p>
            <a:pPr marL="0" indent="0">
              <a:buNone/>
            </a:pPr>
            <a:r>
              <a:rPr lang="pl-PL" dirty="0" smtClean="0"/>
              <a:t>3 typy uchylania lub zmiany decyzji:</a:t>
            </a:r>
          </a:p>
          <a:p>
            <a:pPr marL="514350" indent="-514350">
              <a:buAutoNum type="arabicPeriod"/>
            </a:pPr>
            <a:r>
              <a:rPr lang="pl-PL" dirty="0" smtClean="0"/>
              <a:t>Uchylenie lub zmiana decyzji nietworzącej praw dla stron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pl-PL" dirty="0"/>
              <a:t>Uchylenie lub zmiana decyzji </a:t>
            </a:r>
            <a:r>
              <a:rPr lang="pl-PL" dirty="0" smtClean="0"/>
              <a:t>tworzącej prawa </a:t>
            </a:r>
            <a:r>
              <a:rPr lang="pl-PL" dirty="0"/>
              <a:t>dla </a:t>
            </a:r>
            <a:r>
              <a:rPr lang="pl-PL" dirty="0" smtClean="0"/>
              <a:t>strony</a:t>
            </a:r>
            <a:endParaRPr lang="pl-PL" dirty="0"/>
          </a:p>
          <a:p>
            <a:pPr marL="514350" indent="-514350">
              <a:buAutoNum type="arabicPeriod"/>
            </a:pPr>
            <a:r>
              <a:rPr lang="pl-PL" dirty="0" smtClean="0"/>
              <a:t>Nadzwyczajny tryb uchylenia lub zmiany decyzji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76369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662473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b="1" dirty="0" smtClean="0"/>
              <a:t>1. Uchylenie </a:t>
            </a:r>
            <a:r>
              <a:rPr lang="pl-PL" b="1" dirty="0"/>
              <a:t>lub zmiana decyzji nietworzącej praw dla </a:t>
            </a:r>
            <a:r>
              <a:rPr lang="pl-PL" b="1" dirty="0" smtClean="0"/>
              <a:t>stron</a:t>
            </a:r>
          </a:p>
          <a:p>
            <a:pPr marL="0" indent="0">
              <a:buNone/>
            </a:pPr>
            <a:r>
              <a:rPr lang="pl-PL" dirty="0" smtClean="0"/>
              <a:t> - decyzja taka może być w każdym czasie uchylona lub zmieniona przez organ administracji publicznej, który ją wydał, jeżeli przemawia za tym interes społeczny lub słuszny interes strony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b="1" dirty="0" smtClean="0"/>
              <a:t>2.</a:t>
            </a:r>
            <a:r>
              <a:rPr lang="pl-PL" b="1" dirty="0"/>
              <a:t> Uchylenie lub zmiana decyzji tworzącej </a:t>
            </a:r>
            <a:r>
              <a:rPr lang="pl-PL" b="1" dirty="0" smtClean="0"/>
              <a:t>prawa </a:t>
            </a:r>
            <a:r>
              <a:rPr lang="pl-PL" b="1" dirty="0"/>
              <a:t>dla </a:t>
            </a:r>
            <a:r>
              <a:rPr lang="pl-PL" b="1" dirty="0" smtClean="0"/>
              <a:t>strony</a:t>
            </a:r>
          </a:p>
          <a:p>
            <a:pPr marL="0" indent="0">
              <a:buNone/>
            </a:pPr>
            <a:r>
              <a:rPr lang="pl-PL" dirty="0" smtClean="0"/>
              <a:t>- Decyzja ostateczna, na mocy której strona nabyła prawo, może być w każdym czasie za zgodą strony uchylona lub zmieniona przez organ administracji publicznej, który ją wydał, jeżeli przepisy szczególne nie sprzeciwiają się uchyleniu lub  zmianie takiej decyzji i przemawia za tym interes społeczny lub słuszny interes strony, a w postępowaniu podatkowym – interes publiczny lub ważny interes strony</a:t>
            </a:r>
            <a:endParaRPr lang="pl-PL" dirty="0"/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72248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88640"/>
            <a:ext cx="8496944" cy="6480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W postępowaniu podatkowym przepisy </a:t>
            </a:r>
            <a:r>
              <a:rPr lang="pl-PL" dirty="0" err="1"/>
              <a:t>o.p</a:t>
            </a:r>
            <a:r>
              <a:rPr lang="pl-PL" dirty="0"/>
              <a:t>. wyłączają zastosowanie tego trybu do decyzji ustalającej lub określającej wysokość zobowiązania podatkowego, o odpowiedzialności podatkowej, określającej wysokość należnych odsetek za zwłokę, o odpowiedzialności spadkobiercy, określającej wysokość zwrotu podatku</a:t>
            </a:r>
          </a:p>
          <a:p>
            <a:pPr marL="0" indent="0">
              <a:buNone/>
            </a:pPr>
            <a:r>
              <a:rPr lang="pl-PL" dirty="0" smtClean="0"/>
              <a:t>Uchylenie lub zmiana decyzji w trybie art. 155 k.p.a. może nastąpić w każdym czasie</a:t>
            </a:r>
          </a:p>
          <a:p>
            <a:pPr marL="0" indent="0">
              <a:buNone/>
            </a:pPr>
            <a:r>
              <a:rPr lang="pl-PL" dirty="0" smtClean="0"/>
              <a:t>W postępowaniu podatkowym dodatkowa przesłanka termin – nie może zostać wszczęte zarówno z urzędu, jak i na wniosek, jeżeli od doręczenia decyzji upłynęło 5 lat</a:t>
            </a:r>
          </a:p>
        </p:txBody>
      </p:sp>
    </p:spTree>
    <p:extLst>
      <p:ext uri="{BB962C8B-B14F-4D97-AF65-F5344CB8AC3E}">
        <p14:creationId xmlns:p14="http://schemas.microsoft.com/office/powerpoint/2010/main" val="32217282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 smtClean="0"/>
              <a:t>Nadzwyczajny tryb uchylenia lub zmiany decyzji</a:t>
            </a:r>
          </a:p>
          <a:p>
            <a:pPr marL="0" indent="0">
              <a:buNone/>
            </a:pPr>
            <a:r>
              <a:rPr lang="pl-PL" dirty="0"/>
              <a:t>t</a:t>
            </a:r>
            <a:r>
              <a:rPr lang="pl-PL" dirty="0" smtClean="0"/>
              <a:t>ryb wywłaszczenia praw nabytych na podstawie decyzji</a:t>
            </a:r>
          </a:p>
          <a:p>
            <a:pPr marL="0" indent="0">
              <a:buNone/>
            </a:pPr>
            <a:r>
              <a:rPr lang="pl-PL" dirty="0" smtClean="0"/>
              <a:t>Występuje tylko w </a:t>
            </a:r>
            <a:r>
              <a:rPr lang="pl-PL" dirty="0" err="1" smtClean="0"/>
              <a:t>k.p.a</a:t>
            </a:r>
            <a:r>
              <a:rPr lang="pl-PL" dirty="0" smtClean="0"/>
              <a:t>, nie występuje w </a:t>
            </a:r>
            <a:r>
              <a:rPr lang="pl-PL" dirty="0" err="1" smtClean="0"/>
              <a:t>o.p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Oparty na 2 przesłankach, które muszą wystąpić łącznie:</a:t>
            </a:r>
          </a:p>
          <a:p>
            <a:pPr marL="514350" indent="-514350">
              <a:buAutoNum type="arabicPeriod"/>
            </a:pPr>
            <a:r>
              <a:rPr lang="pl-PL" dirty="0" smtClean="0"/>
              <a:t>Dalsze utrzymanie decyzji w obrocie prawnym powoduje stan zagrożenia dla życia lub zdrowia ludzkiego albo grozi poważnymi szkodami dla gospodarki narodowej lub dla ważnych interesów Państwa</a:t>
            </a:r>
          </a:p>
          <a:p>
            <a:pPr marL="514350" indent="-514350">
              <a:buAutoNum type="arabicPeriod"/>
            </a:pPr>
            <a:r>
              <a:rPr lang="pl-PL" dirty="0" smtClean="0"/>
              <a:t>Jeżeli poza uchyleniem (zmianą) decyzji w tym trybie nie ma innego sposobu usunięcia zagrożenia</a:t>
            </a:r>
          </a:p>
        </p:txBody>
      </p:sp>
    </p:spTree>
    <p:extLst>
      <p:ext uri="{BB962C8B-B14F-4D97-AF65-F5344CB8AC3E}">
        <p14:creationId xmlns:p14="http://schemas.microsoft.com/office/powerpoint/2010/main" val="17813345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 smtClean="0"/>
              <a:t>Właściwość: </a:t>
            </a:r>
          </a:p>
          <a:p>
            <a:pPr>
              <a:buFontTx/>
              <a:buChar char="-"/>
            </a:pPr>
            <a:r>
              <a:rPr lang="pl-PL" dirty="0"/>
              <a:t>m</a:t>
            </a:r>
            <a:r>
              <a:rPr lang="pl-PL" dirty="0" smtClean="0"/>
              <a:t>inister</a:t>
            </a:r>
          </a:p>
          <a:p>
            <a:pPr>
              <a:buFontTx/>
              <a:buChar char="-"/>
            </a:pPr>
            <a:r>
              <a:rPr lang="pl-PL" dirty="0" smtClean="0"/>
              <a:t>wojewoda, w stosunku do decyzji wydanych przez organy </a:t>
            </a:r>
            <a:r>
              <a:rPr lang="pl-PL" dirty="0" err="1" smtClean="0"/>
              <a:t>jst</a:t>
            </a:r>
            <a:r>
              <a:rPr lang="pl-PL" dirty="0"/>
              <a:t> </a:t>
            </a:r>
            <a:r>
              <a:rPr lang="pl-PL" dirty="0" smtClean="0"/>
              <a:t>w sprawach należących do zadań z zakresu administracji rządowej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Stronie, która poniosła szkodę wskutek uchylenia (zmiany) decyzji, przysługuje odszkodowanie za rzeczywiście poniesioną szkodę – organ orzeka w drodze decyzji o odszkodowaniu</a:t>
            </a:r>
          </a:p>
          <a:p>
            <a:pPr marL="0" indent="0">
              <a:buNone/>
            </a:pPr>
            <a:r>
              <a:rPr lang="pl-PL" dirty="0" smtClean="0"/>
              <a:t>Termin przedawnienia roszczenia o odszkodowanie: 3 lata od dnia, w którym stała się ostateczna decyzja uchylająca lub zmieniająca decyzję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71408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562074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Odwołanie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08720"/>
            <a:ext cx="8640960" cy="57606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 smtClean="0"/>
              <a:t>- Prawo zagwarantowane w Konstytucji art. 78: „Każda ze stron ma prawo do zaskarżenia orzeczeń i decyzji wydanych w pierwszej instancji. Wyjątki od tej zasady oraz tryb zaskarżenia określa ustawa”.</a:t>
            </a:r>
          </a:p>
          <a:p>
            <a:pPr marL="0" indent="0">
              <a:buNone/>
            </a:pPr>
            <a:r>
              <a:rPr lang="pl-PL" dirty="0" smtClean="0"/>
              <a:t>- Służy od każdej decyzji nieostatecznej, moc środka bezwzględnie suspensywnego: wniesienie odwołania w terminie wstrzymuje wykonanie decyzji</a:t>
            </a:r>
          </a:p>
          <a:p>
            <a:pPr marL="0" indent="0">
              <a:buNone/>
            </a:pPr>
            <a:r>
              <a:rPr lang="pl-PL" dirty="0" smtClean="0"/>
              <a:t>- Wyjątki: od decyzji wydanych w I instancji przez ministra oraz przez samorządowe kolegia odwoławcze służy </a:t>
            </a:r>
            <a:r>
              <a:rPr lang="pl-PL" b="1" dirty="0" smtClean="0"/>
              <a:t>wniosek o ponowne rozpatrzenie sprawy. </a:t>
            </a:r>
            <a:r>
              <a:rPr lang="pl-PL" dirty="0" smtClean="0"/>
              <a:t>Do rozpatrzenia wniosku stosuje się odpowiednio przepisy dotyczące odwołania od decyzji (art. 127 §3 zdanie drugie). W post. podatkowym od decyzji wydanych w I instancji przez ministra właściwego ds. finansów publicznych, dyrektora izby skarbowej, dyrektora izby celnej oraz przez samorządowe kolegium odwoławcze służy odwołanie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2164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 smtClean="0"/>
              <a:t>Podmioty uprawnione do wniesienia odwołania: </a:t>
            </a:r>
          </a:p>
          <a:p>
            <a:pPr marL="514350" indent="-514350">
              <a:buAutoNum type="arabicPeriod"/>
            </a:pPr>
            <a:r>
              <a:rPr lang="pl-PL" dirty="0" smtClean="0"/>
              <a:t>Strona</a:t>
            </a:r>
          </a:p>
          <a:p>
            <a:pPr marL="514350" indent="-514350">
              <a:buAutoNum type="arabicPeriod"/>
            </a:pPr>
            <a:r>
              <a:rPr lang="pl-PL" dirty="0" smtClean="0"/>
              <a:t>Podmiot, który twierdzi, że nie ma w sprawie interesu prawnego lub obowiązku prawnego, a decyzja została do niego skierowana</a:t>
            </a:r>
          </a:p>
          <a:p>
            <a:pPr marL="514350" indent="-514350">
              <a:buAutoNum type="arabicPeriod"/>
            </a:pPr>
            <a:r>
              <a:rPr lang="pl-PL" dirty="0" smtClean="0"/>
              <a:t>Podmioty na prawach strony (prokurator, organizacja społeczna, jeżeli brała udział w postępowaniu w I instancji)</a:t>
            </a:r>
          </a:p>
          <a:p>
            <a:pPr marL="514350" indent="-514350">
              <a:buAutoNum type="arabicPeriod"/>
            </a:pPr>
            <a:r>
              <a:rPr lang="pl-PL" dirty="0" smtClean="0"/>
              <a:t>Rzecznik Praw Obywatelskich, Rzecznik Praw Dziecka</a:t>
            </a:r>
          </a:p>
          <a:p>
            <a:pPr marL="0" indent="0">
              <a:buNone/>
            </a:pPr>
            <a:r>
              <a:rPr lang="pl-PL" dirty="0" smtClean="0"/>
              <a:t>Strona może cofnąć odwołanie ze skutkiem prawnym przed wydaniem decyzji przez organ odwoławczy tylko wtedy, gdy nie dorowadzi to do utrzymania w mocy decyzji naruszającej prawo lub interes społeczny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4827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Brak przesłanek materialnych: </a:t>
            </a:r>
            <a:r>
              <a:rPr lang="pl-PL" dirty="0"/>
              <a:t>jedyną przesłanką jest niezadowolenie z </a:t>
            </a:r>
            <a:r>
              <a:rPr lang="pl-PL" dirty="0" smtClean="0"/>
              <a:t>decyzji</a:t>
            </a:r>
          </a:p>
          <a:p>
            <a:pPr marL="0" indent="0">
              <a:buNone/>
            </a:pPr>
            <a:r>
              <a:rPr lang="pl-PL" b="1" dirty="0" smtClean="0"/>
              <a:t>Forma: </a:t>
            </a:r>
            <a:r>
              <a:rPr lang="pl-PL" dirty="0" smtClean="0"/>
              <a:t>nie wymaga zachowania szczególnej formy ani szczegółowego uzasadnienia – powinno odpowiadać ogólnym wymaganiom stawianym podaniom – wystarczy w nim wyrażenie niezadowolenia z decyzji, może być wnoszone w takiej formie jak podanie</a:t>
            </a:r>
          </a:p>
          <a:p>
            <a:pPr marL="0" indent="0">
              <a:buNone/>
            </a:pPr>
            <a:r>
              <a:rPr lang="pl-PL" b="1" dirty="0" smtClean="0"/>
              <a:t>Warunek formalny: </a:t>
            </a:r>
            <a:r>
              <a:rPr lang="pl-PL" dirty="0" smtClean="0"/>
              <a:t>termin 14 dni od dnia doręczenia/ogłoszenia decyzji stronie (art. 129 §2 k.p.a., art. 223 §2 </a:t>
            </a:r>
            <a:r>
              <a:rPr lang="pl-PL" dirty="0" err="1" smtClean="0"/>
              <a:t>o.p</a:t>
            </a:r>
            <a:r>
              <a:rPr lang="pl-PL" dirty="0" smtClean="0"/>
              <a:t>.) </a:t>
            </a:r>
          </a:p>
          <a:p>
            <a:pPr marL="0" indent="0">
              <a:buNone/>
            </a:pPr>
            <a:r>
              <a:rPr lang="pl-PL" b="1" dirty="0" smtClean="0"/>
              <a:t>Tryb: </a:t>
            </a:r>
            <a:r>
              <a:rPr lang="pl-PL" dirty="0" smtClean="0"/>
              <a:t>odwołanie </a:t>
            </a:r>
            <a:r>
              <a:rPr lang="pl-PL" dirty="0" smtClean="0"/>
              <a:t>wnosi się do organu odwoławczego za pośrednictwem organu, który wydał decyzję (art. 129</a:t>
            </a:r>
            <a:r>
              <a:rPr lang="pl-PL" dirty="0"/>
              <a:t> </a:t>
            </a:r>
            <a:r>
              <a:rPr lang="pl-PL" dirty="0" smtClean="0"/>
              <a:t>§1 k.p.a., art. 223</a:t>
            </a:r>
            <a:r>
              <a:rPr lang="pl-PL" dirty="0"/>
              <a:t> </a:t>
            </a:r>
            <a:r>
              <a:rPr lang="pl-PL" dirty="0" smtClean="0"/>
              <a:t>§1 </a:t>
            </a:r>
            <a:r>
              <a:rPr lang="pl-PL" dirty="0" err="1" smtClean="0"/>
              <a:t>o.p</a:t>
            </a:r>
            <a:r>
              <a:rPr lang="pl-PL" dirty="0" smtClean="0"/>
              <a:t>.)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01589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5527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 smtClean="0"/>
              <a:t>Postępowanie odwoławcze:</a:t>
            </a:r>
          </a:p>
          <a:p>
            <a:pPr marL="0" indent="0">
              <a:buNone/>
            </a:pPr>
            <a:r>
              <a:rPr lang="pl-PL" dirty="0" smtClean="0"/>
              <a:t>Wniesienie odwołania w terminie wstrzymuje wykonanie decyzji, oprócz przypadku, gdy decyzji został nadany rygor natychmiastowej wymagalności oraz gdy decyzja podlega natychmiastowemu wykonaniu z mocy ustawy.</a:t>
            </a:r>
          </a:p>
          <a:p>
            <a:pPr marL="0" indent="0">
              <a:buNone/>
            </a:pPr>
            <a:r>
              <a:rPr lang="pl-PL" dirty="0" smtClean="0"/>
              <a:t>Decyzja podlega wykonaniu przed upływem terminu do wniesienia odwołania, gdy jest zgodna z żądaniem wszystkich stron</a:t>
            </a:r>
          </a:p>
          <a:p>
            <a:pPr marL="0" indent="0">
              <a:buNone/>
            </a:pPr>
            <a:r>
              <a:rPr lang="pl-PL" dirty="0" smtClean="0"/>
              <a:t>Jeżeli organ adm. publicznej, który wydał decyzję, uzna, że odwołanie zasługuje na uwzględnienie, może wydać nową decyzję, w której uchyli lub zmieni zaskarżoną decyzję – od nowej decyzji stronom służy odwołanie</a:t>
            </a:r>
          </a:p>
        </p:txBody>
      </p:sp>
    </p:spTree>
    <p:extLst>
      <p:ext uri="{BB962C8B-B14F-4D97-AF65-F5344CB8AC3E}">
        <p14:creationId xmlns:p14="http://schemas.microsoft.com/office/powerpoint/2010/main" val="886091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88640"/>
            <a:ext cx="8795320" cy="6441579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Jeżeli organ nie wydał nowej decyzji, w ciągu 7 dni odwołanie wraz z aktami sprawy przekazuje organowi odwoławczemu</a:t>
            </a:r>
          </a:p>
          <a:p>
            <a:pPr marL="0" indent="0">
              <a:buNone/>
            </a:pPr>
            <a:r>
              <a:rPr lang="pl-PL" dirty="0" smtClean="0"/>
              <a:t>Organ odwoławczy może przeprowadzić dodatkowe postępowanie dowodowe</a:t>
            </a:r>
          </a:p>
          <a:p>
            <a:pPr marL="0" indent="0">
              <a:buNone/>
            </a:pPr>
            <a:r>
              <a:rPr lang="pl-PL" b="1" dirty="0" smtClean="0"/>
              <a:t>Rodzaje decyzji organu odwoławczego:</a:t>
            </a:r>
          </a:p>
          <a:p>
            <a:pPr marL="514350" indent="-514350">
              <a:buAutoNum type="arabicPeriod"/>
            </a:pPr>
            <a:r>
              <a:rPr lang="pl-PL" dirty="0" smtClean="0"/>
              <a:t>Utrzymanie w mocy zaskarżonej decyzji</a:t>
            </a:r>
          </a:p>
          <a:p>
            <a:pPr marL="514350" indent="-514350">
              <a:buAutoNum type="arabicPeriod"/>
            </a:pPr>
            <a:r>
              <a:rPr lang="pl-PL" dirty="0" smtClean="0"/>
              <a:t>Uchylenie zaskarżonej decyzji w całości lub części i w tym zakresie orzeczenie co do istoty sprawy albo uchylenie decyzji i umorzenie postępowania w I instancji w całości lub części, albo umorzenie postępowania odwoławczego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7060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Organ może uchylić zaskarżoną decyzję w całości i przekazać sprawę do ponownego rozpatrzenia organowi I instancji, gdy decyzja ta została wydana z naruszeniem przepisów postępowania, a konieczny do wyjaśnienia zakres sprawy ma istotny wpływ na jej rozstrzygnięcie. Przekazując sprawę, organ ten powinien wskazać, jakie okoliczności należy wziąć pod uwagę przy ponownym rozpatrzeniu sprawy</a:t>
            </a:r>
          </a:p>
          <a:p>
            <a:pPr marL="0" indent="0">
              <a:buNone/>
            </a:pPr>
            <a:r>
              <a:rPr lang="pl-PL" dirty="0" smtClean="0"/>
              <a:t>Organ nie może wydać decyzji na niekorzyść strony odwołującej się, chyba że zaskarżona decyzja rażąco narusza prawo lub rażąco narusza interes społeczny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411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706090"/>
          </a:xfrm>
        </p:spPr>
        <p:txBody>
          <a:bodyPr>
            <a:normAutofit/>
          </a:bodyPr>
          <a:lstStyle/>
          <a:p>
            <a:r>
              <a:rPr lang="pl-PL" sz="3600" b="1" dirty="0" smtClean="0"/>
              <a:t>Zażalenie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83264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 smtClean="0"/>
              <a:t>Służy na wydane w toku postępowania postanowienia, charakter względnie suspensywny – wniesienie zażalenia nie wstrzymuje wykonania zaskarżonego </a:t>
            </a:r>
            <a:r>
              <a:rPr lang="pl-PL" dirty="0" smtClean="0"/>
              <a:t>postanowienia, jednak organ </a:t>
            </a:r>
            <a:r>
              <a:rPr lang="pl-PL" dirty="0" smtClean="0"/>
              <a:t>może wstrzymać wykonanie, gdy uzna to za uzasadnione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b="1" dirty="0" smtClean="0"/>
              <a:t>Termin: </a:t>
            </a:r>
            <a:r>
              <a:rPr lang="pl-PL" dirty="0" smtClean="0"/>
              <a:t>7 dni od doręczenia postanowienia stronie, bądź ogłoszenia go ustnie</a:t>
            </a:r>
          </a:p>
          <a:p>
            <a:pPr marL="0" indent="0">
              <a:buNone/>
            </a:pPr>
            <a:r>
              <a:rPr lang="pl-PL" dirty="0" smtClean="0"/>
              <a:t>Postanowienie, na które nie służy zażalenie, strona może zaskarżyć tylko w odwołaniu od decyzji (art. 142 k.p.a.) - charakter niesamoistny</a:t>
            </a:r>
          </a:p>
          <a:p>
            <a:pPr marL="0" indent="0">
              <a:buNone/>
            </a:pPr>
            <a:r>
              <a:rPr lang="pl-PL" b="1" dirty="0" smtClean="0"/>
              <a:t>Legitymacja do wniesienia: </a:t>
            </a:r>
            <a:r>
              <a:rPr lang="pl-PL" dirty="0" smtClean="0"/>
              <a:t>szerszy krąg podmiotów niż do wniesienia odwołania – przysługuje stronie, podmiotowi na prawach strony, osobie trzeciej, biegłemu, świadkom, itp.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/>
              <a:t>Do rozpatrywania zażaleń stosuje się odpowiednio przepisy dotyczące </a:t>
            </a:r>
            <a:r>
              <a:rPr lang="pl-PL" dirty="0" smtClean="0"/>
              <a:t>odwołania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462181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1922</Words>
  <Application>Microsoft Office PowerPoint</Application>
  <PresentationFormat>Pokaz na ekranie (4:3)</PresentationFormat>
  <Paragraphs>120</Paragraphs>
  <Slides>24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5" baseType="lpstr">
      <vt:lpstr>Motyw pakietu Office</vt:lpstr>
      <vt:lpstr>System weryfikacji decyzji administracyjnych</vt:lpstr>
      <vt:lpstr>System weryfikacji decyzji administracyjnych</vt:lpstr>
      <vt:lpstr>Odwołanie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Zażalenie</vt:lpstr>
      <vt:lpstr>Prezentacja programu PowerPoint</vt:lpstr>
      <vt:lpstr>Wznowienie postępowania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weryfikacji decyzji administracyjnych</dc:title>
  <dc:creator>sony</dc:creator>
  <cp:lastModifiedBy>sony</cp:lastModifiedBy>
  <cp:revision>24</cp:revision>
  <dcterms:created xsi:type="dcterms:W3CDTF">2016-03-05T15:27:27Z</dcterms:created>
  <dcterms:modified xsi:type="dcterms:W3CDTF">2016-03-05T20:07:22Z</dcterms:modified>
</cp:coreProperties>
</file>