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85" r:id="rId7"/>
    <p:sldId id="284" r:id="rId8"/>
    <p:sldId id="283" r:id="rId9"/>
    <p:sldId id="282" r:id="rId10"/>
    <p:sldId id="281" r:id="rId11"/>
    <p:sldId id="287" r:id="rId12"/>
    <p:sldId id="286" r:id="rId13"/>
    <p:sldId id="279" r:id="rId14"/>
    <p:sldId id="292" r:id="rId15"/>
    <p:sldId id="291" r:id="rId16"/>
    <p:sldId id="290" r:id="rId17"/>
    <p:sldId id="295" r:id="rId18"/>
    <p:sldId id="294" r:id="rId19"/>
    <p:sldId id="293" r:id="rId20"/>
    <p:sldId id="299" r:id="rId21"/>
    <p:sldId id="276" r:id="rId22"/>
    <p:sldId id="304" r:id="rId23"/>
    <p:sldId id="303" r:id="rId24"/>
    <p:sldId id="302" r:id="rId25"/>
    <p:sldId id="301" r:id="rId26"/>
    <p:sldId id="274" r:id="rId27"/>
    <p:sldId id="273" r:id="rId28"/>
    <p:sldId id="272" r:id="rId29"/>
    <p:sldId id="271" r:id="rId30"/>
    <p:sldId id="270" r:id="rId31"/>
    <p:sldId id="310" r:id="rId32"/>
    <p:sldId id="309" r:id="rId33"/>
    <p:sldId id="308" r:id="rId34"/>
    <p:sldId id="307" r:id="rId35"/>
    <p:sldId id="269" r:id="rId36"/>
    <p:sldId id="268" r:id="rId37"/>
    <p:sldId id="265" r:id="rId38"/>
    <p:sldId id="311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76E9F-2642-4B6A-994B-E5D901C99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6A510F-ED87-4060-ABF4-C20C92187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112126-566C-4425-B4A1-F3B1131F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DEA61-A584-459A-8826-FC24168F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50FADC-6F90-4478-9E65-162F85A7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711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296829-7269-415D-8B47-98189F363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5717C99-70FD-42B4-8D52-A013F42BC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DCC6A7-E760-47BD-BB3D-7EEA869A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FD031B-D0C5-4438-AFAD-C4B9DEC54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2555A1-FC6E-49ED-8794-B5D07DAB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9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8984F7E-7039-4AA1-908E-C7D1F9333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F260E92-669D-4917-B3B9-260010A3B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42A546-31F4-4C3D-B803-5B27B22E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21A8BF-49D3-41D1-9EFA-3EFE3517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DEEA5B-AFA8-4897-A81E-EBF84ADF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8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6BE63B-2053-4F78-8317-C1C84656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364C67-A468-415E-A96F-7E109726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9ADDB-FC40-4F98-B948-BF377B1E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975762-8B76-4715-81E5-B51C0FB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2FD369-478F-40A9-AC84-2C6BF89D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22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450C1B-4125-49D3-A5B9-5BD35E405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564A3A9-AB4F-4DB1-8927-C5B9B0AC2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58E94F-6269-45B0-9022-D881B24B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2EFD7A-E45F-4A05-8289-2F0539B2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A770DC-7DDC-4AE7-B35A-123AB0F2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43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EF2374-77CC-4EF8-AF8F-D8A396B2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26D2D9-853B-44B2-BA1D-468619B6D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FC8A91-5EE2-4841-8C3F-4062D58EB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3B6417-53C0-49B0-9F69-D5808C9F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8DFFC91-3FB5-4F12-8160-70118B531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8295A3-8810-4D16-931D-D72CBF68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47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EB01-3FAF-49B6-9CE7-5F6AFEC6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46BFF1F-4970-46FC-828E-B8308EDE9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B334BA-195E-4B9E-9EC1-FC468B93F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53723C-4F87-4C33-BB07-D6BA811A7D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FF8F13E-C41D-4900-99D4-7D12BFEBD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0857AC4-6514-4AEE-9F67-1C8B2722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A742BF-A0BE-46F6-9F01-FD96B217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51C3653-0128-476D-8E62-4DC5419D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96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981A6C-2C03-4E13-AAAF-F8104C93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144657-890D-410A-B9AC-C9180330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77EE71B-34DA-4513-956D-57572D54D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992FFCF-B29C-435A-9559-D90F3F57B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47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1321947-D7A1-42FA-A131-861C476D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FD1998B-EE0C-4B20-BFBA-284B0E523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FA16CF-0846-4E88-A547-EBA7A85D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59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C84E1E-B7DE-447A-844C-7F69F22EC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30300C-2D24-4BB5-BE32-5183309ED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D5387C-7930-4DA0-A2C4-2D7D693D3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0C20F20-4838-43E0-94B2-0A267AA8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D68BDF-FD23-4974-8374-B2C0D6A9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69CD046-E965-4F4D-B9F6-61335BCC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36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2E027A-E1FA-4C8B-B242-5959CBE0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AD91E4E-B1BD-4D39-83E9-8CB666BFD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D261B94-EDE1-4179-BC61-4D22FFCDF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84D3094-7731-458C-99A5-DD6D52D9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283B25B-D321-4D1D-8666-D6D9462C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5E17A4-E2B7-4151-A4F7-0C86CF8C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84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D3FE380-DB8B-4F65-B013-6449491CF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F4C0BA-BECB-4C26-9BC1-B3D9385BC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618E4D-5C4D-40BC-B428-434C689E9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03FB-110E-4BB0-9EAB-517AF4A7E5D9}" type="datetimeFigureOut">
              <a:rPr lang="pl-PL" smtClean="0"/>
              <a:t>01.12.2022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D1A657-3FBB-491D-91AA-F098732E5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F5CEA9-41E9-4A9B-86C4-E5C024C99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078C0-FBB1-4F3A-97E5-CD216C78F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46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DF774-C04E-474C-8445-305CC9995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Prywatyzacja </a:t>
            </a:r>
            <a:br>
              <a:rPr lang="pl-PL" b="1" dirty="0"/>
            </a:br>
            <a:r>
              <a:rPr lang="pl-PL" b="1" dirty="0"/>
              <a:t>zadań publicznych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74F4DB9-1CDC-4983-A740-C6B27039F3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900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PRYWATYZACJA , A NOWE ZARZĄDZANIE PUBLICZNE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Jednym z podstaw doktrynalnych prywatyzacji była koncepcja nowego zarządzania publicznego, zgodnie z którą, zarządzanie w administracji publicznej powinno być definiowane na wyniki (skuteczność i efektywność) . </a:t>
            </a:r>
          </a:p>
          <a:p>
            <a:pPr marL="0" indent="0">
              <a:buNone/>
            </a:pPr>
            <a:r>
              <a:rPr lang="pl-PL" dirty="0"/>
              <a:t>Założenie nowego zarządzania publicznego obejmuje także uznanie priorytetu zwiększenia efektywności świadczenia usług publicznych, a nie koncentracji na strukturze organizacyjnej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3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Rodzaje prywatyzacji zadań publicznych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Prywatyzacja w znaczeniu </a:t>
            </a:r>
            <a:r>
              <a:rPr lang="pl-PL" b="1" dirty="0"/>
              <a:t>dynamicznym</a:t>
            </a:r>
            <a:r>
              <a:rPr lang="pl-PL" dirty="0"/>
              <a:t> – proces prywatyzacji </a:t>
            </a:r>
          </a:p>
          <a:p>
            <a:r>
              <a:rPr lang="pl-PL" dirty="0"/>
              <a:t>Prywatyzacja w znaczeniu </a:t>
            </a:r>
            <a:r>
              <a:rPr lang="pl-PL" b="1" dirty="0"/>
              <a:t>statycznym</a:t>
            </a:r>
            <a:r>
              <a:rPr lang="pl-PL" dirty="0"/>
              <a:t> – efekt procesu prywatyzacji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50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Rodzaje prywatyzacji zadań publicznych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Podstawa podziału – ze względu kryterium podmiotowe: </a:t>
            </a:r>
            <a:endParaRPr lang="pl-PL" dirty="0"/>
          </a:p>
          <a:p>
            <a:r>
              <a:rPr lang="pl-PL" dirty="0"/>
              <a:t>Prywatyzacja w znaczeniu </a:t>
            </a:r>
            <a:r>
              <a:rPr lang="pl-PL" b="1" dirty="0"/>
              <a:t>organizacyjnym</a:t>
            </a:r>
            <a:r>
              <a:rPr lang="pl-PL" dirty="0"/>
              <a:t> – wyodrębnienie ze struktury administracji publicznej części organizacji, które stają się częścią sektora prywatnego (przekształcenie podmiotu publicznego/publicznej jednostki organizacyjnej np. w spółkę prawa handlowego) </a:t>
            </a:r>
          </a:p>
          <a:p>
            <a:r>
              <a:rPr lang="pl-PL" dirty="0"/>
              <a:t>Prywatyzacja w znaczeniu </a:t>
            </a:r>
            <a:r>
              <a:rPr lang="pl-PL" b="1" dirty="0"/>
              <a:t>funkcjonalnym</a:t>
            </a:r>
            <a:r>
              <a:rPr lang="pl-PL" dirty="0"/>
              <a:t> – realizacja zadań przez podmiot prywatny (zadanie publiczne zostaje przekazane do wykonania istniejącemu już wcześniej podmiotowi sektora prywatnego) – dotyczy prywatyzacji materialnej oraz prywatyzacji określonych zadań publicznych.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1347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Rodzaje prywatyzacji zadań publicznych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Podstawa podziału – ze względu na kryterium charakteru stosunku prawnego. </a:t>
            </a:r>
            <a:endParaRPr lang="pl-PL" dirty="0"/>
          </a:p>
          <a:p>
            <a:r>
              <a:rPr lang="pl-PL" dirty="0"/>
              <a:t>Prywatyzacja, która prowadzi do wykonania zadania publicznego za pomocą </a:t>
            </a:r>
            <a:r>
              <a:rPr lang="pl-PL" b="1" dirty="0"/>
              <a:t>stosunków cywilnoprawnych </a:t>
            </a:r>
            <a:endParaRPr lang="pl-PL" dirty="0"/>
          </a:p>
          <a:p>
            <a:r>
              <a:rPr lang="pl-PL" dirty="0"/>
              <a:t>Prywatyzacja, która zakłada zachowanie </a:t>
            </a:r>
            <a:r>
              <a:rPr lang="pl-PL" b="1" dirty="0"/>
              <a:t>stosunków administracyjnoprawnych</a:t>
            </a:r>
            <a:r>
              <a:rPr lang="pl-PL" dirty="0"/>
              <a:t> w związku z wykonaniem zadania publicznego (w przypadku, gdy konieczne jest zachowanie form władczych przy wykonaniu tego zadania publicznego).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7865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MATERIALNA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Prywatyzacja materialna</a:t>
            </a:r>
            <a:r>
              <a:rPr lang="pl-PL" dirty="0"/>
              <a:t> jest związana z przeniesieniem odpowiedzialności za wykonanie zadania publicznego na sektor prywatny. </a:t>
            </a:r>
          </a:p>
          <a:p>
            <a:pPr marL="0" indent="0">
              <a:buNone/>
            </a:pPr>
            <a:r>
              <a:rPr lang="pl-PL" dirty="0"/>
              <a:t>Państwo rezygnuje samodzielnego lub częściowego z wykonywania zadań publicznych.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727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MATERIALNA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Prywatyzacja ta, nazywana także </a:t>
            </a:r>
            <a:r>
              <a:rPr lang="pl-PL" b="1" dirty="0"/>
              <a:t>prywatyzacją pełną</a:t>
            </a:r>
            <a:r>
              <a:rPr lang="pl-PL" dirty="0"/>
              <a:t>,  dotyczy całych dziedzin zadań publicznych.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Przykład: </a:t>
            </a:r>
          </a:p>
          <a:p>
            <a:pPr marL="0" indent="0">
              <a:buNone/>
            </a:pPr>
            <a:r>
              <a:rPr lang="pl-PL" dirty="0"/>
              <a:t>Prywatyzacja notariatu na podstawie ustawy z dnia 14 lutego 1991 r. Prawo o notariacie. </a:t>
            </a:r>
          </a:p>
          <a:p>
            <a:pPr marL="0" indent="0">
              <a:buNone/>
            </a:pPr>
            <a:r>
              <a:rPr lang="pl-PL" dirty="0"/>
              <a:t>Zostały wówczas zniesione państwowe biura notarialne posiadające status organów administracji państwowej. Część zadań przekazano sądom, a część przedsiębiorcom-notariuszom. </a:t>
            </a:r>
          </a:p>
          <a:p>
            <a:pPr marL="0" indent="0">
              <a:buNone/>
            </a:pPr>
            <a:r>
              <a:rPr lang="pl-PL" dirty="0"/>
              <a:t>Podstawa prawna: </a:t>
            </a:r>
          </a:p>
          <a:p>
            <a:pPr marL="0" indent="0">
              <a:buNone/>
            </a:pPr>
            <a:r>
              <a:rPr lang="pl-PL" i="1" dirty="0"/>
              <a:t>Notariusz może prowadzić tylko jedną kancelarię.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Notariusz zatrudnia pracowników kancelarii oraz zapewnia warunki lokalowe i wyposażenie kancelarii, stosowne dla notariatu.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4 § 1 ustawa prawo o notariacie) </a:t>
            </a:r>
          </a:p>
          <a:p>
            <a:pPr marL="0" indent="0">
              <a:buNone/>
            </a:pPr>
            <a:r>
              <a:rPr lang="pl-PL" b="1" dirty="0"/>
              <a:t>Prywatyzacja notariatu nie oznaczała jednak pozostania działalności poza zainteresowaniem państwa (stąd zachowanie nadzoru sądów nad działalnością notariuszy)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224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MATERIALNA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Kolejnym przykładem </a:t>
            </a:r>
            <a:r>
              <a:rPr lang="pl-PL" b="1" dirty="0"/>
              <a:t>prywatyzacji pełnej</a:t>
            </a:r>
            <a:r>
              <a:rPr lang="pl-PL" dirty="0"/>
              <a:t> była prywatyzacja ogródków działkowych. </a:t>
            </a:r>
          </a:p>
          <a:p>
            <a:pPr marL="0" indent="0">
              <a:buNone/>
            </a:pPr>
            <a:r>
              <a:rPr lang="pl-PL" dirty="0"/>
              <a:t>W okresie PRL-u – ogródki działkowe były określane jako urządzenia użyteczności publicznej. </a:t>
            </a:r>
          </a:p>
          <a:p>
            <a:pPr marL="0" indent="0">
              <a:buNone/>
            </a:pPr>
            <a:r>
              <a:rPr lang="pl-PL" dirty="0"/>
              <a:t>Prywatyzacja odniosła się do Państwowego Związku Działkowców, który został wyłączony spoza zakresu administracji publicznej. </a:t>
            </a:r>
          </a:p>
          <a:p>
            <a:pPr marL="0" indent="0">
              <a:buNone/>
            </a:pPr>
            <a:r>
              <a:rPr lang="pl-PL" dirty="0"/>
              <a:t>Aktualnie, Państwowy Związek Działkowców nie jest objęty nadzorem ze strony państwa.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4822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</a:t>
            </a:r>
            <a:br>
              <a:rPr lang="pl-PL" b="1" dirty="0"/>
            </a:br>
            <a:r>
              <a:rPr lang="pl-PL" b="1" dirty="0"/>
              <a:t>OKREŚLONYCH 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Prywatyzacja ta odnosi się do: </a:t>
            </a:r>
          </a:p>
          <a:p>
            <a:pPr marL="0" indent="0">
              <a:buNone/>
            </a:pPr>
            <a:r>
              <a:rPr lang="pl-PL" dirty="0"/>
              <a:t>- całego zadania publicznego; </a:t>
            </a:r>
          </a:p>
          <a:p>
            <a:pPr marL="0" indent="0">
              <a:buNone/>
            </a:pPr>
            <a:r>
              <a:rPr lang="pl-PL" dirty="0"/>
              <a:t>- fragmentu zadania publicznego. </a:t>
            </a:r>
          </a:p>
          <a:p>
            <a:pPr marL="0" indent="0">
              <a:buNone/>
            </a:pPr>
            <a:r>
              <a:rPr lang="pl-PL" dirty="0"/>
              <a:t>Przekazanie zadania publicznego wiąże się z zachowaniem środków nadzoru nad podmiotami niepublicznymi wykonującymi zadanie publiczne </a:t>
            </a:r>
          </a:p>
          <a:p>
            <a:pPr marL="0" indent="0">
              <a:buNone/>
            </a:pPr>
            <a:r>
              <a:rPr lang="pl-PL" dirty="0"/>
              <a:t>Trudno jest wskazać zestaw czynności i zadań wchodzących w zakres wykonywanego zadania publicznego, w związku z czym trudno jest wskazać abstrakcyjny zespół tych czynności i zadań, w umowie dotyczącej powierzenia zadania publicznego.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687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</a:t>
            </a:r>
            <a:br>
              <a:rPr lang="pl-PL" b="1" dirty="0"/>
            </a:br>
            <a:r>
              <a:rPr lang="pl-PL" b="1" dirty="0"/>
              <a:t>OKREŚLONYCH 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Przykładem jest wykonywanie zadania związanego z zapewnieniem funkcjonowania obwodów łowieckich. </a:t>
            </a:r>
          </a:p>
          <a:p>
            <a:pPr marL="0" indent="0">
              <a:buNone/>
            </a:pPr>
            <a:r>
              <a:rPr lang="pl-PL" dirty="0"/>
              <a:t>Polski Związek Łowiecki wykonuje te zadania dzierżawiąc obwody łowieckie. </a:t>
            </a:r>
          </a:p>
          <a:p>
            <a:pPr marL="0" indent="0">
              <a:buNone/>
            </a:pPr>
            <a:r>
              <a:rPr lang="pl-PL" dirty="0"/>
              <a:t>Polski Związek Łowiecki jest podmiotem niepublicznym, zrzeszającym myśliwych.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8159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</a:t>
            </a:r>
            <a:br>
              <a:rPr lang="pl-PL" b="1" dirty="0"/>
            </a:br>
            <a:r>
              <a:rPr lang="pl-PL" b="1" dirty="0"/>
              <a:t>OKREŚLONYCH 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Wykonanie zadania publicznego w postaci pomocy społecznej może zostać powierzone przez gminę podmiotom niepublicznym (fundacjom, stowarzyszeniom, kościelnym osobom prawnym). </a:t>
            </a:r>
          </a:p>
          <a:p>
            <a:pPr marL="0" indent="0">
              <a:buNone/>
            </a:pPr>
            <a:r>
              <a:rPr lang="pl-PL" dirty="0"/>
              <a:t>Powierzanie zadania może odnosić się w tym zakresie do:</a:t>
            </a:r>
          </a:p>
          <a:p>
            <a:pPr marL="0" indent="0">
              <a:buNone/>
            </a:pPr>
            <a:r>
              <a:rPr lang="pl-PL" dirty="0"/>
              <a:t>- wykonania poszczególnych czynności faktycznych związanych z zapewnieniem pomocy społecznej; </a:t>
            </a:r>
          </a:p>
          <a:p>
            <a:pPr marL="0" indent="0">
              <a:buNone/>
            </a:pPr>
            <a:r>
              <a:rPr lang="pl-PL" dirty="0"/>
              <a:t>- wykonania w całości zadania w postaci pomocy społecznej w postaci prowadzenia np. domu pomocy społecznej.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927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Dogmatyczne podstawy prywatyzacji wykonywania zadań publicznych: </a:t>
            </a:r>
          </a:p>
          <a:p>
            <a:pPr marL="0" indent="0">
              <a:buNone/>
            </a:pPr>
            <a:r>
              <a:rPr lang="pl-PL" dirty="0"/>
              <a:t>- założenie decentralizacji wykonywania zadań publicznych </a:t>
            </a:r>
          </a:p>
          <a:p>
            <a:pPr marL="0" indent="0">
              <a:buNone/>
            </a:pPr>
            <a:r>
              <a:rPr lang="pl-PL" dirty="0"/>
              <a:t>- zasada pomocniczości w związku z wykonywaniem zadań publicznych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1094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</a:t>
            </a:r>
            <a:br>
              <a:rPr lang="pl-PL" b="1" dirty="0"/>
            </a:br>
            <a:r>
              <a:rPr lang="pl-PL" b="1" dirty="0"/>
              <a:t>OKREŚLONYCH 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Przykład: </a:t>
            </a:r>
          </a:p>
          <a:p>
            <a:pPr marL="0" indent="0">
              <a:buNone/>
            </a:pPr>
            <a:r>
              <a:rPr lang="pl-PL" dirty="0"/>
              <a:t>Publiczny transport zbiorowy może odbywać się na podstawie:</a:t>
            </a:r>
          </a:p>
          <a:p>
            <a:pPr marL="0" indent="0">
              <a:buNone/>
            </a:pPr>
            <a:r>
              <a:rPr lang="pl-PL" dirty="0"/>
              <a:t>1) umowy o świadczenie usług w zakresie publicznego transportu zbiorowego;</a:t>
            </a:r>
          </a:p>
          <a:p>
            <a:pPr marL="0" indent="0">
              <a:buNone/>
            </a:pPr>
            <a:r>
              <a:rPr lang="pl-PL" dirty="0"/>
              <a:t>2) potwierdzenia zgłoszenia przewozu;</a:t>
            </a:r>
          </a:p>
          <a:p>
            <a:pPr marL="0" indent="0">
              <a:buNone/>
            </a:pPr>
            <a:r>
              <a:rPr lang="pl-PL" dirty="0"/>
              <a:t>(art. 5 ust. 2 pkt. 1-2 ustawy z dnia 16 grudnia 2010 r.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9109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Prywatyzacja prawna oznacza zmianę formy wykonywania zadania publicznego. </a:t>
            </a:r>
          </a:p>
          <a:p>
            <a:pPr marL="0" indent="0">
              <a:buNone/>
            </a:pPr>
            <a:r>
              <a:rPr lang="pl-PL" dirty="0"/>
              <a:t>Podmiot publiczny nadal wykonuje zadanie publiczne, jednakże czyni to w formie właściwej dla podmiotów niepublicznych (np. prowadzenie kina, teatru), zgodnie z przepisami prawa cywilnego oraz prawa handlowego. </a:t>
            </a:r>
          </a:p>
          <a:p>
            <a:pPr marL="0" indent="0">
              <a:buNone/>
            </a:pPr>
            <a:r>
              <a:rPr lang="pl-PL" dirty="0"/>
              <a:t>Pozostawiona zostaje forma własności (jedynym właścicielem spółki jest podmiot publiczny). </a:t>
            </a:r>
          </a:p>
          <a:p>
            <a:pPr marL="0" indent="0">
              <a:buNone/>
            </a:pPr>
            <a:r>
              <a:rPr lang="pl-PL" dirty="0"/>
              <a:t>Prywatyzacja ta może odnosić się także do tworzenia fundacji lub agencji rządowych. </a:t>
            </a:r>
          </a:p>
          <a:p>
            <a:pPr marL="0" indent="0">
              <a:buNone/>
            </a:pPr>
            <a:r>
              <a:rPr lang="pl-PL" b="1" dirty="0"/>
              <a:t>Prywatyzacja ta określana jest także jako formalna lub organizacyjna.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2937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RÓWNOLEGŁE WYKONYWANIE </a:t>
            </a:r>
            <a:br>
              <a:rPr lang="pl-PL" b="1" dirty="0"/>
            </a:br>
            <a:r>
              <a:rPr lang="pl-PL" b="1" dirty="0"/>
              <a:t>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Niezależnie od prywatyzacji</a:t>
            </a:r>
            <a:r>
              <a:rPr lang="pl-PL" dirty="0"/>
              <a:t> może mieć miejsce zjawisko równoległego wykonywania zadań publicznych. </a:t>
            </a:r>
          </a:p>
          <a:p>
            <a:pPr marL="0" indent="0">
              <a:buNone/>
            </a:pPr>
            <a:r>
              <a:rPr lang="pl-PL" dirty="0"/>
              <a:t>Podmioty niepubliczne samodzielnie podejmują się prowadzenia działalności, która ze swej istoty ma charakter zadania publicznego. </a:t>
            </a:r>
          </a:p>
          <a:p>
            <a:pPr marL="0" indent="0">
              <a:buNone/>
            </a:pPr>
            <a:r>
              <a:rPr lang="pl-PL" b="1" dirty="0"/>
              <a:t>Zjawisko to dotyczy działalności, która jest przedmiotem zainteresowania jednocześnie państwa/ JST, jak i podmiotów niepublicznych.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Równolegle wykonywane zadania publiczne </a:t>
            </a:r>
            <a:r>
              <a:rPr lang="pl-PL" b="1" dirty="0"/>
              <a:t>pozbawione są własności.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Zakres tego zjawiska ulega ciągłemu rozszerzeniu, czego skutkiem może być: </a:t>
            </a:r>
          </a:p>
          <a:p>
            <a:pPr marL="0" indent="0">
              <a:buNone/>
            </a:pPr>
            <a:r>
              <a:rPr lang="pl-PL" dirty="0"/>
              <a:t>- zwiększenie dostępności usług publicznych dla obywatela; </a:t>
            </a:r>
          </a:p>
          <a:p>
            <a:pPr marL="0" indent="0">
              <a:buNone/>
            </a:pPr>
            <a:r>
              <a:rPr lang="pl-PL" dirty="0"/>
              <a:t>- urynkowienie usług publicznych w zakresie świadczonym przez podmioty niepubliczne (często równoległe usługi publiczne wiążą się z koniecznością wniesienia opłat).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6071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RÓWNOLEGŁE WYKONYWANIE </a:t>
            </a:r>
            <a:br>
              <a:rPr lang="pl-PL" b="1" dirty="0"/>
            </a:br>
            <a:r>
              <a:rPr lang="pl-PL" b="1" dirty="0"/>
              <a:t>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przypadku równoległego wykonywania zadań publicznych, podmioty publiczne mogą: </a:t>
            </a:r>
          </a:p>
          <a:p>
            <a:pPr marL="0" indent="0">
              <a:buNone/>
            </a:pPr>
            <a:r>
              <a:rPr lang="pl-PL" dirty="0"/>
              <a:t>- nadal równolegle wykonywać zadanie publiczne; </a:t>
            </a:r>
          </a:p>
          <a:p>
            <a:pPr marL="0" indent="0">
              <a:buNone/>
            </a:pPr>
            <a:r>
              <a:rPr lang="pl-PL" dirty="0"/>
              <a:t>- powierzyć swoje zadania publiczne podmiotom niepublicznym, które posiadają doświadczenie w zakresie wykonywania tego zadania.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7778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RÓWNOLEGŁE WYKONYWANIE </a:t>
            </a:r>
            <a:br>
              <a:rPr lang="pl-PL" b="1" dirty="0"/>
            </a:br>
            <a:r>
              <a:rPr lang="pl-PL" b="1" dirty="0"/>
              <a:t>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Państwo zachowuje częściową kontrolę / nadzór nad wykonywaniem równolegle zadaniami publicznymi. </a:t>
            </a:r>
          </a:p>
          <a:p>
            <a:pPr marL="0" indent="0">
              <a:buNone/>
            </a:pPr>
            <a:r>
              <a:rPr lang="pl-PL" dirty="0"/>
              <a:t>Zakres ingerencji państwa w równolegle wykonywanie zadania publiczne jest coraz mniejszy. Ograniczenie zakresu ingerencji miało miejsce w związku z procesem deregulacji różnych rodzajów działalności gospodarczej.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6426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RÓWNOLEGŁE WYKONYWANIE </a:t>
            </a:r>
            <a:br>
              <a:rPr lang="pl-PL" b="1" dirty="0"/>
            </a:br>
            <a:r>
              <a:rPr lang="pl-PL" b="1" dirty="0"/>
              <a:t>ZADAŃ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Przykładem jest zapewnienie ochrony zdrowia. </a:t>
            </a:r>
          </a:p>
          <a:p>
            <a:pPr marL="0" indent="0">
              <a:buNone/>
            </a:pPr>
            <a:r>
              <a:rPr lang="pl-PL" dirty="0"/>
              <a:t>Podmioty niepubliczne mogą w zakresie swojej działalności związaną z ochroną zdrowia – np. prywatne ubezpieczenia zdrowotne.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193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POZOSTAWIENIE PODMIOTOM NIEPUBLICZNYM SFERY ZADAŃ PUBLICZNYCH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Ze względu na ograniczone zasoby organizacyjne i finansowe państwo / JST pozostawia częściowo podmiot niepublicznym sfery zadań publicznych, których wykonanie wiąże się ze znacznymi kosztami i trudnościami organizacyjnymi. </a:t>
            </a:r>
          </a:p>
          <a:p>
            <a:pPr marL="0" indent="0">
              <a:buNone/>
            </a:pPr>
            <a:r>
              <a:rPr lang="pl-PL" dirty="0"/>
              <a:t>Pozostawienie sfer zadań publicznych odbywa się w sposób faktyczny, pomimo prawnych obowiązków wykonywania tych zadań publicznych. Pozostawienie tych sfer jest możliwe ze względu na brak realnych sankcji za ich niewykonanie. </a:t>
            </a:r>
          </a:p>
          <a:p>
            <a:pPr marL="0" indent="0">
              <a:buNone/>
            </a:pPr>
            <a:r>
              <a:rPr lang="pl-PL" dirty="0"/>
              <a:t>Przykłady: </a:t>
            </a:r>
          </a:p>
          <a:p>
            <a:pPr marL="0" indent="0">
              <a:buNone/>
            </a:pPr>
            <a:r>
              <a:rPr lang="pl-PL" dirty="0"/>
              <a:t>- Państwo / JST – pozostawiło w znacznym zakresie przestrzennym sferę zapewnienie publicznego transportu zbiorowego w części pozamiejskiej. Zadanie to jest często wykonywane jedynie przez prywatnych przewoźników na rynkowych zasadach, lub nie jest wcale wykonywane.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0317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Prywatyzacja, a outsourcing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Outsourcing nie oznacza prywatyzacji wykonania zadania publicznego. </a:t>
            </a:r>
          </a:p>
          <a:p>
            <a:pPr marL="0" indent="0">
              <a:buNone/>
            </a:pPr>
            <a:r>
              <a:rPr lang="pl-PL" dirty="0"/>
              <a:t>Outsourcing dotyczy poszczególnych czynności, które są elementem wykonania zadania publicznego. </a:t>
            </a:r>
          </a:p>
          <a:p>
            <a:pPr marL="0" indent="0">
              <a:buNone/>
            </a:pPr>
            <a:r>
              <a:rPr lang="pl-PL" dirty="0"/>
              <a:t>Podmiot publiczny nadal wykonuje zadanie publiczne. </a:t>
            </a:r>
          </a:p>
          <a:p>
            <a:pPr marL="0" indent="0">
              <a:buNone/>
            </a:pPr>
            <a:r>
              <a:rPr lang="pl-PL" dirty="0"/>
              <a:t>Outsourcing w znaczeniu szerokim może być uznawany jako prywatyzacja częściowa.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2206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PRYWATYZACJA W ZNACZENIU DYNAMICZNYM: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Ograniczenia prywatyzacji w znaczeniu dynamicznym są zależne od tego jaka jest forma procesu prywatyzacji: </a:t>
            </a:r>
          </a:p>
          <a:p>
            <a:pPr marL="0" indent="0">
              <a:buNone/>
            </a:pPr>
            <a:r>
              <a:rPr lang="pl-PL" dirty="0"/>
              <a:t>- prywatyzacja w drodze ustawy – ograniczenia są właściwe dla ograniczeń prawodawcy (np. przepisy Konstytucji RP) </a:t>
            </a:r>
          </a:p>
          <a:p>
            <a:pPr marL="0" indent="0">
              <a:buNone/>
            </a:pPr>
            <a:r>
              <a:rPr lang="pl-PL" dirty="0"/>
              <a:t>- prywatyzacja w drodze umów z podmiotami niepublicznymi – jest ograniczona przez przepisy ustawowe.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154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Ograniczenie ustawowe prywatyzacji w znaczeniu dynamicznym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Strony zawierające umowę mogą ułożyć stosunek prawny według swego uznania, byleby jego treść lub cel nie sprzeciwiały się</a:t>
            </a:r>
            <a:r>
              <a:rPr lang="pl-PL" dirty="0"/>
              <a:t> właściwości (naturze) stosunku, </a:t>
            </a:r>
            <a:r>
              <a:rPr lang="pl-PL" b="1" dirty="0"/>
              <a:t>ustawie </a:t>
            </a:r>
            <a:r>
              <a:rPr lang="pl-PL" dirty="0"/>
              <a:t>ani zasadom współżycia społecznego.</a:t>
            </a:r>
          </a:p>
          <a:p>
            <a:pPr marL="0" indent="0">
              <a:buNone/>
            </a:pPr>
            <a:r>
              <a:rPr lang="pl-PL" dirty="0"/>
              <a:t>(art. 353(1) KC)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Przykładowe ustawowe ograniczenia: </a:t>
            </a:r>
          </a:p>
          <a:p>
            <a:pPr marL="0" indent="0">
              <a:buNone/>
            </a:pPr>
            <a:r>
              <a:rPr lang="pl-PL" dirty="0"/>
              <a:t>- ustawa o działalności pożytku publicznego i o wolontariacie</a:t>
            </a:r>
          </a:p>
          <a:p>
            <a:pPr marL="0" indent="0">
              <a:buNone/>
            </a:pPr>
            <a:r>
              <a:rPr lang="pl-PL" dirty="0"/>
              <a:t>- ustawa Prawo zamówień publicznych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648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3BE1D-108A-4595-B769-0A559F16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Pojęcie prywatyzacji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297F8-14F8-447E-BB44-36BCBDB4E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w znaczeniu wąskim – przekazywanie do wykonania zadania publicznego podmiotom spoza administracji publicznej. Państwo przestaje być odpowiedzialne za wykonanie tych zadań publicznych. </a:t>
            </a:r>
          </a:p>
          <a:p>
            <a:pPr marL="0" indent="0">
              <a:buNone/>
            </a:pPr>
            <a:r>
              <a:rPr lang="pl-PL" dirty="0"/>
              <a:t>- w znaczeniu szerokim – przekazywanie do wykonania zadania publicznego podmiotom spoza administracji publicznej oraz pozbawienie administracyjnego charakteru wykonania tych zadań publicznych – stosunek prawny pomiędzy użytkownikiem a podmiotem świadczącym ze stosunku administracyjnego (władczego) staje się stosunkiem cywilnoprawnym (nie władczym). Państwo może pozostać odpowiedzialne za wykonanie tych zadań publicznych.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7219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Sytuacja prawna podmiotów niepublicznych przyjmujących zadanie publiczne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Dominacja organów administracji publicznej nad podmiotem niepublicznym: </a:t>
            </a:r>
          </a:p>
          <a:p>
            <a:pPr marL="0" indent="0">
              <a:buNone/>
            </a:pPr>
            <a:r>
              <a:rPr lang="pl-PL" dirty="0"/>
              <a:t>- w chwili przyjęcia zadania publicznego (zawarcie umowy / wydanie decyzji jest zależne od woli organu); </a:t>
            </a:r>
          </a:p>
          <a:p>
            <a:pPr marL="0" indent="0">
              <a:buNone/>
            </a:pPr>
            <a:r>
              <a:rPr lang="pl-PL" dirty="0"/>
              <a:t>- w czasie wykonania zadania publicznego – podmiot niepubliczny podlega nadzorowi ze strony organu w zakresie związanym z wykonaniem zadania publicznego.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5373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Sytuacja prawna podmiotów niepublicznych przyjmujących zadanie publiczne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Podmiot niepubliczny nie posiada publicznego prawa podmiotowego do przejęcia wykonania zadania publicznego. </a:t>
            </a:r>
          </a:p>
          <a:p>
            <a:pPr marL="0" indent="0">
              <a:buNone/>
            </a:pPr>
            <a:r>
              <a:rPr lang="pl-PL" dirty="0"/>
              <a:t>Nie wyklucza to możliwości równoległego wykonywania czynności tożsamych z wykonywanym zadaniem publicznym (prawo obywateli do wykonywania zadania publicznego) – np. prowadzenie szkoły niepublicznej przez stowarzyszenie. </a:t>
            </a:r>
          </a:p>
          <a:p>
            <a:pPr marL="0" indent="0">
              <a:buNone/>
            </a:pPr>
            <a:r>
              <a:rPr lang="pl-PL" dirty="0"/>
              <a:t>Podmiot niepubliczny może jedynie żądać, aby tryb przekazania zadania publicznego odbywał się w sposób zgodny z prawem.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0392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Sytuacja prawna podmiotów niepublicznych przyjmujących zadanie publiczne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Założeniem jest brak zmian sytuacji obywateli po prywatyzacji wykonywania zadań publicznych. </a:t>
            </a:r>
          </a:p>
          <a:p>
            <a:pPr marL="0" indent="0">
              <a:buNone/>
            </a:pPr>
            <a:r>
              <a:rPr lang="pl-PL" dirty="0"/>
              <a:t>Założenie to jest możliwe do realizacji, jeżeli prywatyzacja ma charakter częściowy, oparty na umowie organu z podmiotem niepublicznym. </a:t>
            </a:r>
          </a:p>
          <a:p>
            <a:pPr marL="0" indent="0">
              <a:buNone/>
            </a:pPr>
            <a:r>
              <a:rPr lang="pl-PL" dirty="0"/>
              <a:t>Skutkiem prywatyzacji jest urynkowienie wykonywania zadania publicznego, czego przejawem jest zmiana stosunków administracyjnoprawnych, na stosunki cywilnoprawne. Skutki te mogą być dla obywateli zróżnicowane – przykład – ochrona zdrowia.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6587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Sytuacja prawna podmiotów niepublicznych przyjmujących zadanie publiczne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Wprowadzenie zasad rynkowych do relacji podmiot niepubliczny – obywatel może skutkować nadużyciem pozycji dominującej przez podmiot niepubliczny. </a:t>
            </a:r>
          </a:p>
          <a:p>
            <a:pPr marL="0" indent="0">
              <a:buNone/>
            </a:pPr>
            <a:r>
              <a:rPr lang="pl-PL" dirty="0"/>
              <a:t>Z tej przyczyny przepisy prawa / umowa stanowiąca podstawę prywatyzacji – powinny wskazywać warunki wykonania zadania publicznego oraz środki kontroli i nadzoru przynależne organowi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0826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Sytuacja prawna podmiotów niepublicznych przyjmujących zadanie publiczne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Szczególny przypadek ma miejsce, gdy podmiot niepubliczny może stosować formy władcze względem obywatela. </a:t>
            </a:r>
          </a:p>
          <a:p>
            <a:pPr marL="0" indent="0">
              <a:buNone/>
            </a:pPr>
            <a:r>
              <a:rPr lang="pl-PL" dirty="0"/>
              <a:t>W tej sytuacji podmiot niepubliczny nabywa status organu administrującego w znaczeniu funkcjonalnym (nabywa kompetencje wraz z przeniesieniem do wykonania zadania publicznego). </a:t>
            </a:r>
          </a:p>
          <a:p>
            <a:pPr marL="0" indent="0">
              <a:buNone/>
            </a:pPr>
            <a:r>
              <a:rPr lang="pl-PL" dirty="0"/>
              <a:t>Prywatyzacja ta określana jest jako </a:t>
            </a:r>
            <a:r>
              <a:rPr lang="pl-PL" b="1" dirty="0"/>
              <a:t>przekazanie do wykonania funkcji administracyjnych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Sytuacja obywatela podmiotu niepublicznego – organu administrującego jest wówczas tożsama z jego sytuacją względem organu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3590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Prywatyzacja, a odpłatność usług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Prywatyzacja zadania publicznego wiąże się z zasady z: </a:t>
            </a:r>
          </a:p>
          <a:p>
            <a:pPr marL="0" indent="0">
              <a:buNone/>
            </a:pPr>
            <a:r>
              <a:rPr lang="pl-PL" dirty="0"/>
              <a:t>- wprowadzeniem jego odpłatności; </a:t>
            </a:r>
          </a:p>
          <a:p>
            <a:pPr marL="0" indent="0">
              <a:buNone/>
            </a:pPr>
            <a:r>
              <a:rPr lang="pl-PL" dirty="0"/>
              <a:t>- zwiększeniem wysokości opłat. </a:t>
            </a:r>
          </a:p>
          <a:p>
            <a:pPr marL="0" indent="0">
              <a:buNone/>
            </a:pPr>
            <a:r>
              <a:rPr lang="pl-PL" dirty="0"/>
              <a:t>Założeniem jest dobrowolność dopłat, jednakże dobrowolność jest iluzoryczna ze względu na potrzebę korzystania z usługi publicznej. </a:t>
            </a:r>
          </a:p>
          <a:p>
            <a:pPr marL="0" indent="0">
              <a:buNone/>
            </a:pPr>
            <a:r>
              <a:rPr lang="pl-PL" dirty="0"/>
              <a:t>Odpłatność może być zróżnicowana ze względu na częściowe dofinansowanie wykonywania zadania publicznego przez państwo. Przykład: szkolnictwo wyższe – studia stacjonarne i niestacjonarne na uczelniach publicznych.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40398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OBOWIĄZKI WYKONYWANIA CZYNNOŚCI ZWIĄZANYCH Z ZADANIAMI PUBLICZNUMI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29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Cześć czynności związanych z wykonaniem zadań publicznych podmioty publiczne mają obowiązek wykonać. </a:t>
            </a:r>
          </a:p>
          <a:p>
            <a:pPr marL="0" indent="0">
              <a:buNone/>
            </a:pPr>
            <a:r>
              <a:rPr lang="pl-PL" dirty="0"/>
              <a:t>Nałożenie tego obowiązku jest możliwe jedynie w drodze ustawy. </a:t>
            </a:r>
          </a:p>
          <a:p>
            <a:pPr marL="0" indent="0">
              <a:buNone/>
            </a:pPr>
            <a:r>
              <a:rPr lang="pl-PL" dirty="0"/>
              <a:t>Przykłady: </a:t>
            </a:r>
          </a:p>
          <a:p>
            <a:pPr marL="0" indent="0">
              <a:buNone/>
            </a:pPr>
            <a:r>
              <a:rPr lang="pl-PL" dirty="0"/>
              <a:t>- obowiązek odśnieżania chodnika przy nieruchomości gruntowej </a:t>
            </a:r>
          </a:p>
          <a:p>
            <a:pPr marL="0" indent="0">
              <a:buNone/>
            </a:pPr>
            <a:r>
              <a:rPr lang="pl-PL" dirty="0"/>
              <a:t>- obowiązek zagospodarowania pól i lasów położonych na granicy państwa</a:t>
            </a:r>
          </a:p>
          <a:p>
            <a:pPr marL="0" indent="0">
              <a:buNone/>
            </a:pPr>
            <a:r>
              <a:rPr lang="pl-PL" dirty="0"/>
              <a:t>- obowiązek prowadzenia ewidencji gości hotelowych przez hotel. </a:t>
            </a:r>
          </a:p>
          <a:p>
            <a:pPr marL="0" indent="0">
              <a:buNone/>
            </a:pPr>
            <a:r>
              <a:rPr lang="pl-PL" dirty="0"/>
              <a:t>- obowiązek udzielenia świadczeń osobowych i rzeczowych w stanie klęski żywiołowej.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6142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J. Zimmermann, Prawo administracyjne, Wrocław 2014; </a:t>
            </a:r>
          </a:p>
          <a:p>
            <a:r>
              <a:rPr lang="pl-PL" dirty="0"/>
              <a:t>J. Blicharz, P. Lisowski, Prawo administracyjne. Zagadnienia ogólne i ustrojowe, Warszawa 2022; </a:t>
            </a:r>
          </a:p>
          <a:p>
            <a:r>
              <a:rPr lang="pl-PL" dirty="0"/>
              <a:t>S. Biernat, Prywatyzacja zadań publicznych. Problematyka prawna, Warszawa-Kraków 1994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336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DC072-B3B0-4DFA-88AF-0608CCEC7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ABB0469-4B40-4E55-B211-AC61B96AFB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96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3BE1D-108A-4595-B769-0A559F16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Pojęcie prywatyzacji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297F8-14F8-447E-BB44-36BCBDB4E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Prywatyzacja zadań publicznych powoduje, że ich wykonanie ma charakter dobrowolny (przez podmioty niepubliczne), jednakże są one wykonywane w szczególności w interesie publicznych. </a:t>
            </a:r>
          </a:p>
          <a:p>
            <a:pPr marL="0" indent="0">
              <a:buNone/>
            </a:pPr>
            <a:r>
              <a:rPr lang="pl-PL" dirty="0"/>
              <a:t>Podkreślenia wymaga, że podmiot niepubliczny działa z zasady w swoim interesie jednostkowym.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516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E7DFF-1466-483A-9388-6AD50AE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Poziom głębokości prywatyzacji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DE6EF-53DF-41EA-8CB0-FC8B3A299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Poziom głębokości prywatyzacji jest zależny od czynników: </a:t>
            </a:r>
          </a:p>
          <a:p>
            <a:pPr marL="0" indent="0">
              <a:buNone/>
            </a:pPr>
            <a:r>
              <a:rPr lang="pl-PL" dirty="0"/>
              <a:t>- społecznych </a:t>
            </a:r>
          </a:p>
          <a:p>
            <a:pPr marL="0" indent="0">
              <a:buNone/>
            </a:pPr>
            <a:r>
              <a:rPr lang="pl-PL" dirty="0"/>
              <a:t>- gospodarczych (brak środków finansowych na realizację zadania przez sektor publiczny, większa efektywność wykonywania zadania przez podmioty prywatne) </a:t>
            </a:r>
          </a:p>
          <a:p>
            <a:pPr marL="0" indent="0">
              <a:buNone/>
            </a:pPr>
            <a:r>
              <a:rPr lang="pl-PL" dirty="0"/>
              <a:t>- politycznych (konieczność zapewnienia bezpieczeństwa państwa, znaczenie dla organizacji państwa).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53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Bariery prywatyzacji wykonania zadań publicznych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- państwo nie ma motywacji wyzbywania się swoich zadań publicznych; </a:t>
            </a:r>
          </a:p>
          <a:p>
            <a:pPr marL="0" indent="0">
              <a:buNone/>
            </a:pPr>
            <a:r>
              <a:rPr lang="pl-PL" dirty="0"/>
              <a:t>- sektor prywatny nie ma motywacji przejmowania części zadań publicznych; </a:t>
            </a:r>
          </a:p>
          <a:p>
            <a:pPr marL="0" indent="0">
              <a:buNone/>
            </a:pPr>
            <a:r>
              <a:rPr lang="pl-PL" dirty="0"/>
              <a:t>- niechęć beneficjentów usług publicznych do ich prywatyzacji.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711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Relatywna niemożność prywatyzacji części zadań publicznych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- ze względu na właściwość zadań publicznych (np. ewidencja ludności, wydawanie dowodów osobistych); </a:t>
            </a:r>
          </a:p>
          <a:p>
            <a:pPr marL="0" indent="0">
              <a:buNone/>
            </a:pPr>
            <a:r>
              <a:rPr lang="pl-PL" dirty="0"/>
              <a:t>- ze względu na związek wykonania zadania publicznego z potrzebą ochrony porządku publicznego i bezpieczeństwa;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553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Sinusoidalny model podmiotów świadczących usługi publiczne</a:t>
            </a:r>
            <a:r>
              <a:rPr lang="pl-PL" dirty="0"/>
              <a:t> w okresie nowożytnym i współczesnym: </a:t>
            </a:r>
          </a:p>
          <a:p>
            <a:pPr marL="0" indent="0">
              <a:buNone/>
            </a:pPr>
            <a:r>
              <a:rPr lang="pl-PL" dirty="0"/>
              <a:t>I etap – od późnego średniowiecza do poł XIX wieku – świadczenie usług publicznych przez: kościelne osoby prawne (w krajach katolickich); prywatne osoby prawne (stowarzyszenia / fundacje), (w krajach protestanckich) </a:t>
            </a:r>
          </a:p>
          <a:p>
            <a:pPr marL="0" indent="0">
              <a:buNone/>
            </a:pPr>
            <a:r>
              <a:rPr lang="pl-PL" dirty="0"/>
              <a:t>II etap – XVIII – XX wieku – przejmowanie świadczonych usług przez państwo od podmiotów prywatnych i rozszerzanie zakresu świadczonych usług publicznych </a:t>
            </a:r>
          </a:p>
          <a:p>
            <a:pPr marL="0" indent="0">
              <a:buNone/>
            </a:pPr>
            <a:r>
              <a:rPr lang="pl-PL" dirty="0"/>
              <a:t>III etap – od końca XX wieku – prywatyzacja świadczenia usług publicznych przez państwo na rzecz podmiotów prywatnych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700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5C9F-277A-49C6-AB70-4C0EA3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Prywatyzacja zadań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883182-6F76-4C20-B2F9-401DC327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Podmioty prywatne świadczące sprywatyzowane usługi publiczne: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 organizacje pozarządowe / kościelne osoby prawne </a:t>
            </a:r>
          </a:p>
          <a:p>
            <a:pPr marL="0" indent="0">
              <a:buNone/>
            </a:pPr>
            <a:r>
              <a:rPr lang="pl-PL" dirty="0"/>
              <a:t>- przedsiębiorcy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803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2104</Words>
  <Application>Microsoft Office PowerPoint</Application>
  <PresentationFormat>Panoramiczny</PresentationFormat>
  <Paragraphs>177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Motyw pakietu Office</vt:lpstr>
      <vt:lpstr>Prywatyzacja  zadań publicznych</vt:lpstr>
      <vt:lpstr>Prywatyzacja zadań publicznych</vt:lpstr>
      <vt:lpstr>Pojęcie prywatyzacji </vt:lpstr>
      <vt:lpstr>Pojęcie prywatyzacji </vt:lpstr>
      <vt:lpstr>Poziom głębokości prywatyzacji </vt:lpstr>
      <vt:lpstr>Prywatyzacja zadań publicznych</vt:lpstr>
      <vt:lpstr>Prywatyzacja zadań publicznych</vt:lpstr>
      <vt:lpstr>Prywatyzacja zadań publicznych</vt:lpstr>
      <vt:lpstr>Prywatyzacja zadań publicznych</vt:lpstr>
      <vt:lpstr>Prywatyzacja zadań publicznych</vt:lpstr>
      <vt:lpstr>Rodzaje prywatyzacji zadań publicznych </vt:lpstr>
      <vt:lpstr>Rodzaje prywatyzacji zadań publicznych </vt:lpstr>
      <vt:lpstr>Rodzaje prywatyzacji zadań publicznych </vt:lpstr>
      <vt:lpstr>PRYWATYZACJA MATERIALNA </vt:lpstr>
      <vt:lpstr>PRYWATYZACJA MATERIALNA </vt:lpstr>
      <vt:lpstr>PRYWATYZACJA MATERIALNA </vt:lpstr>
      <vt:lpstr>PRYWATYZACJA  OKREŚLONYCH ZADAŃ PUBLICZNYCH </vt:lpstr>
      <vt:lpstr>PRYWATYZACJA  OKREŚLONYCH ZADAŃ PUBLICZNYCH </vt:lpstr>
      <vt:lpstr>PRYWATYZACJA  OKREŚLONYCH ZADAŃ PUBLICZNYCH </vt:lpstr>
      <vt:lpstr>PRYWATYZACJA  OKREŚLONYCH ZADAŃ PUBLICZNYCH </vt:lpstr>
      <vt:lpstr>PRYWATYZACJA PRAWNA </vt:lpstr>
      <vt:lpstr>RÓWNOLEGŁE WYKONYWANIE  ZADAŃ PUBLICZNYCH </vt:lpstr>
      <vt:lpstr>RÓWNOLEGŁE WYKONYWANIE  ZADAŃ PUBLICZNYCH </vt:lpstr>
      <vt:lpstr>RÓWNOLEGŁE WYKONYWANIE  ZADAŃ PUBLICZNYCH </vt:lpstr>
      <vt:lpstr>RÓWNOLEGŁE WYKONYWANIE  ZADAŃ PUBLICZNYCH </vt:lpstr>
      <vt:lpstr>POZOSTAWIENIE PODMIOTOM NIEPUBLICZNYM SFERY ZADAŃ PUBLICZNYCH </vt:lpstr>
      <vt:lpstr>Prywatyzacja, a outsourcing </vt:lpstr>
      <vt:lpstr>PRYWATYZACJA W ZNACZENIU DYNAMICZNYM: </vt:lpstr>
      <vt:lpstr>Ograniczenie ustawowe prywatyzacji w znaczeniu dynamicznym</vt:lpstr>
      <vt:lpstr>Sytuacja prawna podmiotów niepublicznych przyjmujących zadanie publiczne </vt:lpstr>
      <vt:lpstr>Sytuacja prawna podmiotów niepublicznych przyjmujących zadanie publiczne </vt:lpstr>
      <vt:lpstr>Sytuacja prawna podmiotów niepublicznych przyjmujących zadanie publiczne </vt:lpstr>
      <vt:lpstr>Sytuacja prawna podmiotów niepublicznych przyjmujących zadanie publiczne </vt:lpstr>
      <vt:lpstr>Sytuacja prawna podmiotów niepublicznych przyjmujących zadanie publiczne </vt:lpstr>
      <vt:lpstr>Prywatyzacja, a odpłatność usług publicznych</vt:lpstr>
      <vt:lpstr>OBOWIĄZKI WYKONYWANIA CZYNNOŚCI ZWIĄZANYCH Z ZADANIAMI PUBLICZNUMI </vt:lpstr>
      <vt:lpstr>Źródła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Prywatyzacja  zadań publicznych</dc:title>
  <dc:creator>Maciej Błażewski</dc:creator>
  <cp:lastModifiedBy>Maciej Błażewski</cp:lastModifiedBy>
  <cp:revision>3</cp:revision>
  <dcterms:created xsi:type="dcterms:W3CDTF">2022-12-01T13:04:42Z</dcterms:created>
  <dcterms:modified xsi:type="dcterms:W3CDTF">2022-12-01T13:24:20Z</dcterms:modified>
</cp:coreProperties>
</file>