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94" r:id="rId3"/>
    <p:sldId id="295" r:id="rId4"/>
    <p:sldId id="257" r:id="rId5"/>
    <p:sldId id="259" r:id="rId6"/>
    <p:sldId id="260" r:id="rId7"/>
    <p:sldId id="264" r:id="rId8"/>
    <p:sldId id="265" r:id="rId9"/>
    <p:sldId id="266" r:id="rId10"/>
    <p:sldId id="263" r:id="rId11"/>
    <p:sldId id="261" r:id="rId12"/>
    <p:sldId id="267" r:id="rId13"/>
    <p:sldId id="296" r:id="rId14"/>
    <p:sldId id="268" r:id="rId15"/>
    <p:sldId id="262" r:id="rId16"/>
    <p:sldId id="269" r:id="rId17"/>
    <p:sldId id="270" r:id="rId18"/>
    <p:sldId id="273" r:id="rId19"/>
    <p:sldId id="274" r:id="rId20"/>
    <p:sldId id="275" r:id="rId21"/>
    <p:sldId id="276" r:id="rId22"/>
    <p:sldId id="271" r:id="rId23"/>
    <p:sldId id="293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5" r:id="rId32"/>
    <p:sldId id="286" r:id="rId33"/>
    <p:sldId id="287" r:id="rId34"/>
    <p:sldId id="288" r:id="rId35"/>
    <p:sldId id="292" r:id="rId36"/>
    <p:sldId id="258" r:id="rId3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A22387-75F9-5D6B-75D0-B188F8CB7729}" v="3001" dt="2022-12-06T15:28:33.140"/>
    <p1510:client id="{3FB3E38F-5E3C-C0A6-5949-58E344812ED2}" v="4072" dt="2022-12-06T10:50:59.756"/>
    <p1510:client id="{C077E4DE-F6A0-6B17-D32A-EFAB05554946}" v="76" dt="2023-10-24T18:03:36.629"/>
    <p1510:client id="{DA7D78E2-CBD6-B533-00CF-7B9124592A95}" v="1159" dt="2022-12-06T11:24:44.892"/>
    <p1510:client id="{EB87A0CE-1053-4EE0-AA0D-EA78AA682957}" v="49" dt="2022-11-30T20:59:31.783"/>
    <p1510:client id="{FB7D1C7B-54D4-E39E-FC21-CDA424166F23}" v="200" dt="2023-10-25T04:32:38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648"/>
  </p:normalViewPr>
  <p:slideViewPr>
    <p:cSldViewPr snapToGrid="0">
      <p:cViewPr varScale="1">
        <p:scale>
          <a:sx n="112" d="100"/>
          <a:sy n="112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10/30/24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10/30/24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0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10/30/24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1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10/30/24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2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10/30/24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2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10/30/24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9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10/30/24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4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10/30/24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4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10/30/24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2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10/30/24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0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10/30/24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2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10/30/24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8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84" r:id="rId6"/>
    <p:sldLayoutId id="2147483689" r:id="rId7"/>
    <p:sldLayoutId id="2147483685" r:id="rId8"/>
    <p:sldLayoutId id="2147483686" r:id="rId9"/>
    <p:sldLayoutId id="2147483687" r:id="rId10"/>
    <p:sldLayoutId id="214748368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ZQ5Q8u1cv0?feature=oembed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96274" y="4161924"/>
            <a:ext cx="10679956" cy="2102802"/>
          </a:xfrm>
        </p:spPr>
        <p:txBody>
          <a:bodyPr anchor="t">
            <a:normAutofit/>
          </a:bodyPr>
          <a:lstStyle/>
          <a:p>
            <a:pPr algn="l"/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r>
              <a:rPr lang="pl-PL" sz="2000" dirty="0">
                <a:ea typeface="+mj-lt"/>
                <a:cs typeface="+mj-lt"/>
              </a:rPr>
              <a:t>Dr Daniel </a:t>
            </a:r>
            <a:r>
              <a:rPr lang="pl-PL" sz="2000" dirty="0" err="1">
                <a:ea typeface="+mj-lt"/>
                <a:cs typeface="+mj-lt"/>
              </a:rPr>
              <a:t>Butyter</a:t>
            </a:r>
            <a:endParaRPr lang="pl-PL" sz="2000" dirty="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8534135" cy="1905775"/>
          </a:xfrm>
        </p:spPr>
        <p:txBody>
          <a:bodyPr anchor="b">
            <a:normAutofit/>
          </a:bodyPr>
          <a:lstStyle/>
          <a:p>
            <a:pPr algn="l"/>
            <a:r>
              <a:rPr lang="pl-PL" sz="3600" dirty="0"/>
              <a:t>Wykład 5. Współczesny system społeczno-gospodarczy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cs typeface="Calibri Light"/>
              </a:rPr>
              <a:t>Dominacja prywatnej własności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42559" y="2027214"/>
            <a:ext cx="9647582" cy="4095927"/>
          </a:xfrm>
        </p:spPr>
        <p:txBody>
          <a:bodyPr anchor="b">
            <a:normAutofit fontScale="77500" lnSpcReduction="20000"/>
          </a:bodyPr>
          <a:lstStyle/>
          <a:p>
            <a:pPr algn="l"/>
            <a:r>
              <a:rPr lang="pl-PL" dirty="0"/>
              <a:t>Inne formy własności prywatnej (drobnotowarowa i pracownicza)</a:t>
            </a:r>
          </a:p>
          <a:p>
            <a:pPr algn="l"/>
            <a:r>
              <a:rPr lang="pl-PL" dirty="0"/>
              <a:t>1. Forma własności drobnotowarowej (rodzinne gospodarstwa rolne oraz niewielkie zakłady usługowe bądź rzemieślnicze + osoby samozatrudnione – w Polsce osoby prowadzące jednoosobową działalność gospodarczą (2,2 mln w 2023 r.).</a:t>
            </a:r>
          </a:p>
          <a:p>
            <a:pPr algn="l"/>
            <a:r>
              <a:rPr lang="pl-PL" dirty="0"/>
              <a:t>2. Spółki pracownicze – pracownicy dysponują kontrolnym pakietem akcji (charakterystyczne dla USA ze względu na korzystne zmiany podatkowe i planami przyszłych emerytur dla pracowników).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Pierwsza spółka pracownicza -</a:t>
            </a:r>
            <a:r>
              <a:rPr lang="pl-PL" dirty="0">
                <a:ea typeface="+mn-lt"/>
                <a:cs typeface="+mn-lt"/>
              </a:rPr>
              <a:t> John Lewis </a:t>
            </a:r>
            <a:r>
              <a:rPr lang="pl-PL" dirty="0" err="1">
                <a:ea typeface="+mn-lt"/>
                <a:cs typeface="+mn-lt"/>
              </a:rPr>
              <a:t>Partnership</a:t>
            </a:r>
            <a:r>
              <a:rPr lang="pl-PL" dirty="0">
                <a:ea typeface="+mn-lt"/>
                <a:cs typeface="+mn-lt"/>
              </a:rPr>
              <a:t>. 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W Polsce spółki pracownicze powstawały zazwyczaj w wyniku przekształceń przedsiębiorstw państwowych.</a:t>
            </a:r>
          </a:p>
        </p:txBody>
      </p:sp>
    </p:spTree>
    <p:extLst>
      <p:ext uri="{BB962C8B-B14F-4D97-AF65-F5344CB8AC3E}">
        <p14:creationId xmlns:p14="http://schemas.microsoft.com/office/powerpoint/2010/main" val="111641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cs typeface="Calibri Light"/>
              </a:rPr>
              <a:t>Rynkowa alokacja zasobów gospodarczych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9917335" cy="4828598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Rynek to regulator i koordynator procesów gospodarczych. </a:t>
            </a:r>
          </a:p>
          <a:p>
            <a:pPr algn="l"/>
            <a:r>
              <a:rPr lang="pl-PL"/>
              <a:t>Rynek to mechanizm, który działa samoczynnie poprzez wywieranie wpływu na zachowania (w tym decyzje) podmiotów gospodarczych. </a:t>
            </a:r>
          </a:p>
          <a:p>
            <a:pPr algn="l"/>
            <a:endParaRPr lang="pl-PL"/>
          </a:p>
          <a:p>
            <a:pPr algn="l"/>
            <a:r>
              <a:rPr lang="pl-PL"/>
              <a:t>Główny element tego rynku to wzajemne interakcje pomiędzy cenami i dochodami, popytem a podażą, co wpływa na transakcje kupna i sprzedaży przez podmioty gospodarcze.</a:t>
            </a:r>
          </a:p>
        </p:txBody>
      </p:sp>
    </p:spTree>
    <p:extLst>
      <p:ext uri="{BB962C8B-B14F-4D97-AF65-F5344CB8AC3E}">
        <p14:creationId xmlns:p14="http://schemas.microsoft.com/office/powerpoint/2010/main" val="3888044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 dirty="0">
                <a:cs typeface="Calibri Light"/>
              </a:rPr>
              <a:t>Rynkowa alokacja zasobów gospodarczych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9917335" cy="4828598"/>
          </a:xfrm>
        </p:spPr>
        <p:txBody>
          <a:bodyPr anchor="b">
            <a:normAutofit/>
          </a:bodyPr>
          <a:lstStyle/>
          <a:p>
            <a:pPr algn="l"/>
            <a:r>
              <a:rPr lang="pl-PL" dirty="0"/>
              <a:t>Rynek jest "dojrzały (w pełni sprawnie funkcjonuje)", kiedy:</a:t>
            </a:r>
          </a:p>
          <a:p>
            <a:pPr algn="l"/>
            <a:r>
              <a:rPr lang="pl-PL" dirty="0"/>
              <a:t>- dominuje własność prywatna i swoboda w zakresie transferu prywatnej własności</a:t>
            </a:r>
          </a:p>
          <a:p>
            <a:pPr algn="l"/>
            <a:r>
              <a:rPr lang="pl-PL" dirty="0"/>
              <a:t>- swoboda prowadzenia działalności gospodarczej</a:t>
            </a:r>
          </a:p>
          <a:p>
            <a:pPr algn="l"/>
            <a:r>
              <a:rPr lang="pl-PL" dirty="0"/>
              <a:t>- istnienie sprawnie funkcjonujących instytucji, które obsługują rynek (giełdy, banki, instytucje powiernicze, instytucje ubezpieczeniowe)</a:t>
            </a:r>
          </a:p>
        </p:txBody>
      </p:sp>
    </p:spTree>
    <p:extLst>
      <p:ext uri="{BB962C8B-B14F-4D97-AF65-F5344CB8AC3E}">
        <p14:creationId xmlns:p14="http://schemas.microsoft.com/office/powerpoint/2010/main" val="2343973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79CED5-9A71-0320-65FE-6AA325FCA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Krytyka gospodarki rynkowej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4E2C93-0A79-274E-8405-5BE08B46C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i="0" dirty="0">
                <a:solidFill>
                  <a:schemeClr val="bg1"/>
                </a:solidFill>
                <a:effectLst/>
              </a:rPr>
              <a:t>Najczęściej zarzuca się jej to, że ignoruje czynnik społeczny i przekłada interes finansowy nad dobro ludzi. </a:t>
            </a:r>
          </a:p>
          <a:p>
            <a:pPr marL="0" indent="0" algn="just">
              <a:buNone/>
            </a:pPr>
            <a:r>
              <a:rPr lang="pl-PL" i="0" dirty="0">
                <a:solidFill>
                  <a:schemeClr val="bg1"/>
                </a:solidFill>
                <a:effectLst/>
              </a:rPr>
              <a:t>Jako model niemal idealny ekonomiści wskazują na społeczną gospodarkę rynkową, która spełnia z jednej strony założenia rynku, ale dba o sformułowanie zabezpieczeń społecznych dla tych pracowników i jednostek, które nie są tak wydolne ekonomicznie, jak pozostali ludzie.</a:t>
            </a:r>
          </a:p>
          <a:p>
            <a:pPr marL="0" indent="0" algn="just">
              <a:buNone/>
            </a:pPr>
            <a:r>
              <a:rPr lang="pl-PL" i="0" dirty="0">
                <a:solidFill>
                  <a:schemeClr val="bg1"/>
                </a:solidFill>
                <a:effectLst/>
              </a:rPr>
              <a:t>Przedsiębiorczość może się w niej rozwijać, ale nie ma tu pomijania potrzeb społeczeństwa. Bezpieczeństwo dla pracowników zapewnia prawo pracy oraz ustawy dotyczące wynagrodzenia minimalnego czy zapewnienia ubezpieczenia społecznego.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4962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cs typeface="Calibri Light"/>
              </a:rPr>
              <a:t>Najważniejsze funkcje rynku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9882435" cy="4444690"/>
          </a:xfrm>
        </p:spPr>
        <p:txBody>
          <a:bodyPr anchor="b">
            <a:normAutofit fontScale="92500" lnSpcReduction="10000"/>
          </a:bodyPr>
          <a:lstStyle/>
          <a:p>
            <a:pPr algn="l"/>
            <a:endParaRPr lang="pl-PL" dirty="0"/>
          </a:p>
          <a:p>
            <a:pPr algn="l"/>
            <a:endParaRPr lang="pl-PL" dirty="0"/>
          </a:p>
          <a:p>
            <a:pPr algn="l"/>
            <a:r>
              <a:rPr lang="pl-PL" dirty="0"/>
              <a:t>1. Rynek dokonuje wyceny różnych dóbr.</a:t>
            </a:r>
          </a:p>
          <a:p>
            <a:pPr algn="l"/>
            <a:r>
              <a:rPr lang="pl-PL" dirty="0"/>
              <a:t>2. Rynek jest podstawowym źródłem informacji dla podmiotów gospodarczych.</a:t>
            </a:r>
          </a:p>
          <a:p>
            <a:pPr algn="l"/>
            <a:r>
              <a:rPr lang="pl-PL" dirty="0"/>
              <a:t>3. Rynek jest niezbędnym warunkiem wykorzystania zasobów gospodarczych</a:t>
            </a:r>
          </a:p>
          <a:p>
            <a:pPr algn="l"/>
            <a:r>
              <a:rPr lang="pl-PL" dirty="0"/>
              <a:t>4. Rynek umożliwia ustalanie się stanów równowagi w gospodarce.</a:t>
            </a:r>
          </a:p>
          <a:p>
            <a:pPr algn="l"/>
            <a:r>
              <a:rPr lang="pl-PL" dirty="0"/>
              <a:t>5. Rynek jest weryfikatorem społecznej przydatności produkcji i zarazem mechanizmem dostosowania produkcji do potrzeb</a:t>
            </a:r>
          </a:p>
        </p:txBody>
      </p:sp>
    </p:spTree>
    <p:extLst>
      <p:ext uri="{BB962C8B-B14F-4D97-AF65-F5344CB8AC3E}">
        <p14:creationId xmlns:p14="http://schemas.microsoft.com/office/powerpoint/2010/main" val="356838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ea typeface="+mj-lt"/>
                <a:cs typeface="+mj-lt"/>
              </a:rPr>
              <a:t>1. Rynek dokonuje wyceny różnych dóbr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1376945"/>
            <a:ext cx="9876619" cy="3799026"/>
          </a:xfrm>
        </p:spPr>
        <p:txBody>
          <a:bodyPr anchor="b">
            <a:normAutofit/>
          </a:bodyPr>
          <a:lstStyle/>
          <a:p>
            <a:pPr algn="l"/>
            <a:endParaRPr lang="pl-PL" dirty="0"/>
          </a:p>
          <a:p>
            <a:pPr algn="l"/>
            <a:endParaRPr lang="pl-PL" dirty="0"/>
          </a:p>
          <a:p>
            <a:pPr algn="l"/>
            <a:r>
              <a:rPr lang="pl-PL" dirty="0"/>
              <a:t>We współczesnej gospodarce dobra przekształcają się w towary. Cena towarów ustala się na rynku. Rynek to instrument i miejsce obiektywnej wyceny dóbr.</a:t>
            </a:r>
          </a:p>
          <a:p>
            <a:pPr algn="l"/>
            <a:endParaRPr lang="pl-PL" dirty="0"/>
          </a:p>
          <a:p>
            <a:pPr algn="l"/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1210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ea typeface="+mj-lt"/>
                <a:cs typeface="+mj-lt"/>
              </a:rPr>
              <a:t>2. Rynek jest podstawowym źródłem informacji dla podmiotów gospodarczych.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1111" y="3087081"/>
            <a:ext cx="9742834" cy="3194080"/>
          </a:xfrm>
        </p:spPr>
        <p:txBody>
          <a:bodyPr anchor="b">
            <a:normAutofit fontScale="85000" lnSpcReduction="20000"/>
          </a:bodyPr>
          <a:lstStyle/>
          <a:p>
            <a:pPr algn="l"/>
            <a:endParaRPr lang="pl-PL"/>
          </a:p>
          <a:p>
            <a:pPr algn="l"/>
            <a:endParaRPr lang="pl-PL"/>
          </a:p>
          <a:p>
            <a:pPr algn="just"/>
            <a:r>
              <a:rPr lang="pl-PL"/>
              <a:t>Dokonując wyceny produktów, usług i zasobów, rynek dostarcza podmiotom najbardziej obiektywne informacje dotyczące cen, popytu i podaży na poszczególne produkty oraz usługi czynników produkcji, oprocentowanie depozytów i kredytów bankowych, relacji rentowości różnych działalności gospodarczych.</a:t>
            </a:r>
          </a:p>
          <a:p>
            <a:pPr algn="just"/>
            <a:endParaRPr lang="pl-PL"/>
          </a:p>
          <a:p>
            <a:pPr algn="just"/>
            <a:r>
              <a:rPr lang="pl-PL"/>
              <a:t>Informacja jest potrzebna dla podejmowania trafnych decyzji.</a:t>
            </a:r>
          </a:p>
          <a:p>
            <a:pPr algn="l"/>
            <a:endParaRPr lang="pl-PL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834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ea typeface="+mj-lt"/>
                <a:cs typeface="+mj-lt"/>
              </a:rPr>
              <a:t>3. Rynek jest niezbędnym warunkiem wykorzystania zasobów gospodarczych</a:t>
            </a:r>
          </a:p>
          <a:p>
            <a:pPr algn="l"/>
            <a:endParaRPr lang="pl-PL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27645" y="3889798"/>
            <a:ext cx="9696300" cy="2391363"/>
          </a:xfrm>
        </p:spPr>
        <p:txBody>
          <a:bodyPr anchor="b">
            <a:normAutofit fontScale="77500" lnSpcReduction="20000"/>
          </a:bodyPr>
          <a:lstStyle/>
          <a:p>
            <a:pPr algn="l"/>
            <a:endParaRPr lang="pl-PL" dirty="0"/>
          </a:p>
          <a:p>
            <a:pPr algn="l"/>
            <a:r>
              <a:rPr lang="pl-PL" dirty="0"/>
              <a:t>zarówno produktów, jak i czynników produkcji 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Poprzez dostarczanie podmiotom gospodarczym, dążącym do maksymalizacji swych korzyści, obiektywnej informacji o cenach i relacjach rzadkości poszczególnych zasobów, a także o nakładach i efektach związanych z różnymi rodzajami działalności gospodarczej, rynek umożliwia tym podmiotom podejmować </a:t>
            </a:r>
            <a:r>
              <a:rPr lang="pl-PL"/>
              <a:t>racjonalne decyzje.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86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 sz="3200">
                <a:ea typeface="+mj-lt"/>
                <a:cs typeface="+mj-lt"/>
              </a:rPr>
              <a:t>4. Rynek umożliwia ustalanie się stanów równowagi w gospodarce.</a:t>
            </a:r>
            <a:endParaRPr lang="pl-PL" sz="3200">
              <a:cs typeface="Posterama"/>
            </a:endParaRPr>
          </a:p>
          <a:p>
            <a:pPr algn="l"/>
            <a:endParaRPr lang="pl-PL" sz="320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755534"/>
            <a:ext cx="11090903" cy="5525627"/>
          </a:xfrm>
        </p:spPr>
        <p:txBody>
          <a:bodyPr anchor="b">
            <a:normAutofit/>
          </a:bodyPr>
          <a:lstStyle/>
          <a:p>
            <a:pPr algn="l"/>
            <a:endParaRPr lang="pl-PL"/>
          </a:p>
          <a:p>
            <a:pPr algn="l"/>
            <a:r>
              <a:rPr lang="pl-PL"/>
              <a:t>Sygnały, które są dostarczane podmiotom gospodarczym na rynku, pozwalają odpowiednio reagować na procesy (np. zwiększenie konsumpcji cukru zwiększa zapotrzebowanie na ten produkt od dostawców - jeśli cena się nie zmieni to może to wywołać stan nierównowagi - nierównowaga spowoduje podwyższenie cen, a wyższe cena zachęca do zwiększenia produkcji).</a:t>
            </a:r>
          </a:p>
          <a:p>
            <a:pPr algn="l"/>
            <a:endParaRPr lang="pl-PL"/>
          </a:p>
          <a:p>
            <a:pPr algn="l"/>
            <a:endParaRPr lang="pl-PL"/>
          </a:p>
          <a:p>
            <a:pPr algn="l"/>
            <a:endParaRPr lang="pl-PL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615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5. Rynek jest weryfikatorem społecznej przydatności produkcji i zarazem mechanizmem dostosowania produkcji do potrzeb</a:t>
            </a:r>
          </a:p>
          <a:p>
            <a:pPr algn="l"/>
            <a:endParaRPr lang="pl-PL" sz="2800">
              <a:ea typeface="+mj-lt"/>
              <a:cs typeface="+mj-lt"/>
            </a:endParaRPr>
          </a:p>
          <a:p>
            <a:pPr algn="l"/>
            <a:endParaRPr lang="pl-PL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Dopiero na rynku okazuje się, czy dana produkcja znalazła uznanie wśród potencjalnych nabywców.</a:t>
            </a:r>
          </a:p>
          <a:p>
            <a:pPr algn="l"/>
            <a:endParaRPr lang="pl-PL"/>
          </a:p>
          <a:p>
            <a:pPr algn="l"/>
            <a:r>
              <a:rPr lang="pl-PL"/>
              <a:t>Poprzez pragnienie sprzedać swe produkty lub usługi, producenci są zmuszeni dostosować swoje produkty do wielkości i struktury efektywnego popytu. W stopniu w którym efektywny popyt odzwierciedla potrzeby ludzkie, rynek pełni funkcję mechanizmu dostosowania produkcji do potrzeb</a:t>
            </a:r>
          </a:p>
        </p:txBody>
      </p:sp>
    </p:spTree>
    <p:extLst>
      <p:ext uri="{BB962C8B-B14F-4D97-AF65-F5344CB8AC3E}">
        <p14:creationId xmlns:p14="http://schemas.microsoft.com/office/powerpoint/2010/main" val="55441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11015" y="1284441"/>
            <a:ext cx="11223480" cy="3903892"/>
          </a:xfrm>
        </p:spPr>
        <p:txBody>
          <a:bodyPr anchor="t">
            <a:normAutofit fontScale="90000"/>
          </a:bodyPr>
          <a:lstStyle/>
          <a:p>
            <a:pPr algn="l"/>
            <a:br>
              <a:rPr lang="pl-PL" sz="2000" dirty="0">
                <a:ea typeface="+mj-lt"/>
                <a:cs typeface="+mj-lt"/>
              </a:rPr>
            </a:br>
            <a:r>
              <a:rPr lang="pl-PL" sz="2000" dirty="0">
                <a:ea typeface="+mj-lt"/>
                <a:cs typeface="+mj-lt"/>
              </a:rPr>
              <a:t>System gospodarczy – system prawny, który kształtuje rzeczywistość gospodarczą.</a:t>
            </a: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r>
              <a:rPr lang="pl-PL" sz="2000" dirty="0">
                <a:ea typeface="+mj-lt"/>
                <a:cs typeface="+mj-lt"/>
              </a:rPr>
              <a:t>Gospodarka rynkowa – system ekonomiczny w którym podmioty decydują o procesach ekonomicznych, kierując się własnym interesem.</a:t>
            </a: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r>
              <a:rPr lang="pl-PL" sz="2000" dirty="0">
                <a:ea typeface="+mj-lt"/>
                <a:cs typeface="+mj-lt"/>
              </a:rPr>
              <a:t>Centralnie planowana gospodarka (nakazowo-rozdzielcza) - to system ekonomiczny w gospodarka jest poddana ścisłej kontroli państwa (np. pięciolatka).</a:t>
            </a:r>
            <a:br>
              <a:rPr lang="pl-PL" sz="2000" dirty="0">
                <a:ea typeface="+mj-lt"/>
                <a:cs typeface="+mj-lt"/>
              </a:rPr>
            </a:br>
            <a:br>
              <a:rPr lang="uk-UA" sz="2000" dirty="0">
                <a:ea typeface="+mj-lt"/>
                <a:cs typeface="+mj-lt"/>
              </a:rPr>
            </a:br>
            <a:br>
              <a:rPr lang="uk-UA" sz="2000" dirty="0">
                <a:ea typeface="+mj-lt"/>
                <a:cs typeface="+mj-lt"/>
              </a:rPr>
            </a:br>
            <a:r>
              <a:rPr lang="pl-PL" sz="2000" dirty="0">
                <a:ea typeface="+mj-lt"/>
                <a:cs typeface="+mj-lt"/>
              </a:rPr>
              <a:t>Inne? – socjalizm rynkowy, korporacjonizm, system mieszany </a:t>
            </a: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ea typeface="+mj-lt"/>
                <a:cs typeface="+mj-lt"/>
              </a:rPr>
            </a:br>
            <a:br>
              <a:rPr lang="pl-PL" sz="2000" dirty="0">
                <a:cs typeface="Posterama"/>
              </a:rPr>
            </a:br>
            <a:endParaRPr lang="pl-PL" sz="2000" dirty="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10513" y="400416"/>
            <a:ext cx="11368987" cy="1303635"/>
          </a:xfrm>
        </p:spPr>
        <p:txBody>
          <a:bodyPr anchor="b">
            <a:normAutofit/>
          </a:bodyPr>
          <a:lstStyle/>
          <a:p>
            <a:pPr algn="l"/>
            <a:r>
              <a:rPr lang="pl-PL" sz="3600" dirty="0"/>
              <a:t>Gospodarka rynkowa a centralnie planowana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90979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Podsumowując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Rynek odpowiada na pytania – co, jak i dla kogo produkować?</a:t>
            </a:r>
          </a:p>
          <a:p>
            <a:pPr algn="l"/>
            <a:endParaRPr lang="pl-PL"/>
          </a:p>
          <a:p>
            <a:pPr algn="l"/>
            <a:r>
              <a:rPr lang="pl-PL"/>
              <a:t>Co produkować? - analiza zachowania konsumentów</a:t>
            </a:r>
          </a:p>
          <a:p>
            <a:pPr algn="l"/>
            <a:endParaRPr lang="pl-PL"/>
          </a:p>
          <a:p>
            <a:pPr algn="l"/>
            <a:r>
              <a:rPr lang="pl-PL"/>
              <a:t>Jak produkować? - istnienie efektywnej konkurencji</a:t>
            </a:r>
          </a:p>
          <a:p>
            <a:pPr algn="l"/>
            <a:endParaRPr lang="pl-PL"/>
          </a:p>
          <a:p>
            <a:pPr algn="l"/>
            <a:r>
              <a:rPr lang="pl-PL"/>
              <a:t>Dla kogo produkować? - relacja pomiędzy popytem i podażą</a:t>
            </a:r>
          </a:p>
          <a:p>
            <a:pPr algn="l"/>
            <a:endParaRPr lang="pl-PL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239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Reguły funkcjonowania gospodarki rynkowej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pl-PL"/>
              <a:t>Swoboda prowadzenia działalności gospodarczej – możliwość powiększenia majątku najlepiej motywuje do angażowania własnego majątku w działalność gospodarczą.</a:t>
            </a:r>
          </a:p>
          <a:p>
            <a:pPr algn="l"/>
            <a:endParaRPr lang="pl-PL"/>
          </a:p>
          <a:p>
            <a:pPr algn="l"/>
            <a:r>
              <a:rPr lang="pl-PL"/>
              <a:t>Efektywna konkurencja tworzy silne bodźce do optymalizacji skali produkcji i racjonalnego wykorzystywania czynników produkcji. </a:t>
            </a:r>
          </a:p>
          <a:p>
            <a:pPr algn="l"/>
            <a:endParaRPr lang="pl-PL"/>
          </a:p>
          <a:p>
            <a:pPr algn="l"/>
            <a:r>
              <a:rPr lang="pl-PL"/>
              <a:t>Gospodarstwa domowe i przedsiębiorstwa działają samodzielnie i kierują się zasadą samofinansowania.</a:t>
            </a:r>
          </a:p>
          <a:p>
            <a:pPr algn="l"/>
            <a:endParaRPr lang="pl-PL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3634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48016"/>
            <a:ext cx="10532388" cy="4638409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cs typeface="Calibri Light"/>
              </a:rPr>
              <a:t>Ruch okrężny w gospodarce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9917335" cy="4828598"/>
          </a:xfrm>
        </p:spPr>
        <p:txBody>
          <a:bodyPr anchor="b">
            <a:normAutofit/>
          </a:bodyPr>
          <a:lstStyle/>
          <a:p>
            <a:pPr algn="l"/>
            <a:endParaRPr lang="pl-PL"/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9F77E76-0F7A-9E83-E7B1-16C000D3BA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61" y="1554403"/>
            <a:ext cx="12156912" cy="478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4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Reguły funkcjonowania gospodarki rynkowej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Współpraca pomiędzy podstawowymi podmiotami gospodarczymi przy użyciu pieniądza (dobrowolne umowy).  Występują na rynku w roli zarówno nabywców jak i sprzedawców.</a:t>
            </a:r>
          </a:p>
          <a:p>
            <a:pPr algn="l"/>
            <a:endParaRPr lang="pl-PL"/>
          </a:p>
          <a:p>
            <a:pPr algn="l"/>
            <a:r>
              <a:rPr lang="pl-PL"/>
              <a:t>Prowadzi do ustalenia równowagi. </a:t>
            </a:r>
          </a:p>
          <a:p>
            <a:pPr algn="l"/>
            <a:endParaRPr lang="pl-PL"/>
          </a:p>
          <a:p>
            <a:pPr algn="l"/>
            <a:r>
              <a:rPr lang="pl-PL"/>
              <a:t>Tworzone są więzi między podmiotami gospodarczymi – przede wszystkim ekonomiczne.</a:t>
            </a:r>
          </a:p>
          <a:p>
            <a:pPr algn="l"/>
            <a:endParaRPr lang="pl-PL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2836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Zalety i słabości gospodarki rynkowej</a:t>
            </a:r>
            <a:endParaRPr lang="pl-PL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27003" y="1549883"/>
            <a:ext cx="11425975" cy="5524627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Zalety:</a:t>
            </a:r>
          </a:p>
          <a:p>
            <a:pPr algn="l"/>
            <a:endParaRPr lang="pl-PL"/>
          </a:p>
          <a:p>
            <a:pPr algn="l"/>
            <a:r>
              <a:rPr lang="pl-PL"/>
              <a:t>- tendencja do racjonalnego wykorzystywania zasobów gospodarczych</a:t>
            </a:r>
          </a:p>
          <a:p>
            <a:pPr algn="l"/>
            <a:r>
              <a:rPr lang="pl-PL"/>
              <a:t>- efektywny system motywacyjny</a:t>
            </a:r>
          </a:p>
          <a:p>
            <a:pPr algn="l"/>
            <a:r>
              <a:rPr lang="pl-PL"/>
              <a:t>- duża innowacyjność gospodarki</a:t>
            </a:r>
          </a:p>
          <a:p>
            <a:pPr algn="l"/>
            <a:r>
              <a:rPr lang="pl-PL"/>
              <a:t>- dyscyplina finansowa przedsiębiorstw</a:t>
            </a:r>
          </a:p>
          <a:p>
            <a:pPr algn="l"/>
            <a:r>
              <a:rPr lang="pl-PL"/>
              <a:t>- tendencja do samoczynnego ustalania się równowagi rynkowej</a:t>
            </a:r>
          </a:p>
          <a:p>
            <a:pPr algn="l"/>
            <a:r>
              <a:rPr lang="pl-PL"/>
              <a:t>- duża elastyczność gospodarki</a:t>
            </a:r>
          </a:p>
          <a:p>
            <a:pPr algn="l"/>
            <a:r>
              <a:rPr lang="pl-PL"/>
              <a:t>- dobre zaopatrzenie sklepów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6870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Zalety i słabości gospodarki rynkowej</a:t>
            </a:r>
            <a:endParaRPr lang="pl-PL" sz="280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Słabości:</a:t>
            </a:r>
          </a:p>
          <a:p>
            <a:pPr algn="l"/>
            <a:r>
              <a:rPr lang="pl-PL"/>
              <a:t>- Czynniki ograniczające działanie rynku w praktyce (np. monopolizacja)</a:t>
            </a:r>
          </a:p>
          <a:p>
            <a:pPr algn="l"/>
            <a:r>
              <a:rPr lang="pl-PL"/>
              <a:t>-  Występowanie negatywnych efektów zewnętrznych</a:t>
            </a:r>
          </a:p>
          <a:p>
            <a:pPr algn="l"/>
            <a:r>
              <a:rPr lang="pl-PL"/>
              <a:t>- </a:t>
            </a:r>
            <a:r>
              <a:rPr lang="pl-PL">
                <a:ea typeface="+mn-lt"/>
                <a:cs typeface="+mn-lt"/>
              </a:rPr>
              <a:t>Występowanie tzn. dóbr publicznych </a:t>
            </a:r>
          </a:p>
          <a:p>
            <a:pPr algn="l"/>
            <a:r>
              <a:rPr lang="pl-PL"/>
              <a:t>-Występowanie zjawisk destabilizujących gospodarkę (wahania gospodarcze, bezrobocie)</a:t>
            </a:r>
          </a:p>
          <a:p>
            <a:pPr algn="l"/>
            <a:r>
              <a:rPr lang="pl-PL"/>
              <a:t>-Występowanie dużych dysproporcji społecznych 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43202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Ewolucja systemu rynkowego 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pl-PL" dirty="0"/>
              <a:t>1. Kapitalizm wolnokonkurencyjny (XIX w.) - Wielka Brytania, Niemcy i USA – konkurencja cenowa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2. Monopolizacja gospodarki (XIX-XX w.)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Monopol 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Oligopol (np. duopol) 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24902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Zmiany stosunków własnościowych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Trzy istotne tendencje:</a:t>
            </a:r>
          </a:p>
          <a:p>
            <a:pPr algn="l"/>
            <a:endParaRPr lang="pl-PL"/>
          </a:p>
          <a:p>
            <a:pPr algn="l"/>
            <a:r>
              <a:rPr lang="pl-PL"/>
              <a:t>- wzrost znaczenia akcyjnej formy własności kapitalistycznej</a:t>
            </a:r>
          </a:p>
          <a:p>
            <a:pPr algn="l"/>
            <a:r>
              <a:rPr lang="pl-PL"/>
              <a:t>- długookresowa tendencja do wzrostu znaczenia własności państwowej</a:t>
            </a:r>
          </a:p>
          <a:p>
            <a:pPr algn="l"/>
            <a:r>
              <a:rPr lang="pl-PL"/>
              <a:t>- wzrost znaczenia kapitalistycznej własności międzynarodowej</a:t>
            </a:r>
          </a:p>
          <a:p>
            <a:pPr algn="l"/>
            <a:endParaRPr lang="pl-PL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729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Procesy przeobrażeń w otoczeniu przedsiębiorstwa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 fontScale="85000" lnSpcReduction="20000"/>
          </a:bodyPr>
          <a:lstStyle/>
          <a:p>
            <a:pPr algn="l"/>
            <a:r>
              <a:rPr lang="pl-PL"/>
              <a:t>1. Proces profesjonalizacji zarządzania w przedsiębiorstwach.</a:t>
            </a:r>
          </a:p>
          <a:p>
            <a:pPr algn="l"/>
            <a:endParaRPr lang="pl-PL"/>
          </a:p>
          <a:p>
            <a:pPr algn="l"/>
            <a:r>
              <a:rPr lang="pl-PL"/>
              <a:t>2. Zmiany w charakterze państwa oraz wzrost roli państwa i państwowej regulacji przedsiębiorstw.</a:t>
            </a:r>
          </a:p>
          <a:p>
            <a:pPr algn="l"/>
            <a:endParaRPr lang="pl-PL"/>
          </a:p>
          <a:p>
            <a:pPr algn="l"/>
            <a:r>
              <a:rPr lang="pl-PL"/>
              <a:t>3. Wzrost roli związków zawodowych.</a:t>
            </a:r>
          </a:p>
          <a:p>
            <a:pPr algn="l"/>
            <a:endParaRPr lang="pl-PL"/>
          </a:p>
          <a:p>
            <a:pPr algn="l"/>
            <a:r>
              <a:rPr lang="pl-PL"/>
              <a:t>4. Rozwój różnych form demokracji przemysłowej.</a:t>
            </a:r>
          </a:p>
          <a:p>
            <a:pPr algn="l"/>
            <a:endParaRPr lang="pl-PL"/>
          </a:p>
          <a:p>
            <a:pPr algn="l"/>
            <a:r>
              <a:rPr lang="pl-PL"/>
              <a:t>5. Wzrost liczby posiadaczy akcji przedsiębiorstw.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9213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Podstawowe kategorie gospodarki rynkowej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 fontScale="92500"/>
          </a:bodyPr>
          <a:lstStyle/>
          <a:p>
            <a:pPr algn="l"/>
            <a:r>
              <a:rPr lang="pl-PL"/>
              <a:t>Gospodarka naturalna – producent produkuje, żeby zaspokoić własne potrzeby. </a:t>
            </a:r>
          </a:p>
          <a:p>
            <a:pPr algn="l"/>
            <a:endParaRPr lang="pl-PL"/>
          </a:p>
          <a:p>
            <a:pPr algn="l"/>
            <a:endParaRPr lang="pl-PL"/>
          </a:p>
          <a:p>
            <a:pPr algn="l"/>
            <a:r>
              <a:rPr lang="pl-PL"/>
              <a:t>Gospodarka towarowa – organizacja produkcji, w której producenci produkcji przekazują produkty swojej pracy innym podmiotom w drodze ekwiwalentnej wymiany (kupno-sprzedaż).</a:t>
            </a:r>
          </a:p>
          <a:p>
            <a:pPr algn="l"/>
            <a:endParaRPr lang="pl-PL"/>
          </a:p>
          <a:p>
            <a:pPr algn="l"/>
            <a:r>
              <a:rPr lang="pl-PL"/>
              <a:t>Dwa elementy: społeczny podział pracy (rolnictwo i pasterstwo, rzemiosło, kupiectwo) oraz ekonomiczne wyodrębnienie się producentów. 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1502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10513" y="400416"/>
            <a:ext cx="11368987" cy="1303635"/>
          </a:xfrm>
        </p:spPr>
        <p:txBody>
          <a:bodyPr anchor="b">
            <a:normAutofit/>
          </a:bodyPr>
          <a:lstStyle/>
          <a:p>
            <a:pPr algn="l"/>
            <a:r>
              <a:rPr lang="pl-PL" sz="3600" dirty="0"/>
              <a:t>Gospodarka rynkowa a centralnie planowana</a:t>
            </a:r>
            <a:endParaRPr lang="pl-PL" dirty="0"/>
          </a:p>
          <a:p>
            <a:pPr algn="l"/>
            <a:endParaRPr lang="pl-PL"/>
          </a:p>
        </p:txBody>
      </p:sp>
      <p:pic>
        <p:nvPicPr>
          <p:cNvPr id="4" name="Multimedia online 3" title="25 lat polskiej transformacji gospodarczej">
            <a:hlinkClick r:id="" action="ppaction://media"/>
            <a:extLst>
              <a:ext uri="{FF2B5EF4-FFF2-40B4-BE49-F238E27FC236}">
                <a16:creationId xmlns:a16="http://schemas.microsoft.com/office/drawing/2014/main" id="{4C422C5F-2182-FFA7-4001-4359CA27354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814" y="1159862"/>
            <a:ext cx="11980751" cy="534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32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Początki wymiany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819459"/>
            <a:ext cx="10544564" cy="4059135"/>
          </a:xfrm>
        </p:spPr>
        <p:txBody>
          <a:bodyPr anchor="b">
            <a:normAutofit fontScale="77500" lnSpcReduction="20000"/>
          </a:bodyPr>
          <a:lstStyle/>
          <a:p>
            <a:pPr algn="l"/>
            <a:r>
              <a:rPr lang="pl-PL"/>
              <a:t>- Wymiana barterowa (T-T) - pewne niedogodności (podwójna zbieżność potrzeb)</a:t>
            </a:r>
          </a:p>
          <a:p>
            <a:pPr algn="l"/>
            <a:endParaRPr lang="pl-PL"/>
          </a:p>
          <a:p>
            <a:r>
              <a:rPr lang="pl-PL"/>
              <a:t>X towaru A = X towaru B</a:t>
            </a:r>
          </a:p>
          <a:p>
            <a:pPr algn="l"/>
            <a:endParaRPr lang="pl-PL"/>
          </a:p>
          <a:p>
            <a:pPr algn="l"/>
            <a:r>
              <a:rPr lang="pl-PL"/>
              <a:t>(wyodrębnia się towar, który zaczyna spełniać rolę ekwiwalentu) - pieniądz - teraz posiadacz jednego towaru może zamienić swój towar na pieniądz i nabyć za niego inny towar (bez koniecznej wzajemności)</a:t>
            </a:r>
          </a:p>
          <a:p>
            <a:pPr algn="l"/>
            <a:endParaRPr lang="pl-PL"/>
          </a:p>
          <a:p>
            <a:pPr algn="l"/>
            <a:r>
              <a:rPr lang="pl-PL"/>
              <a:t>- wymiana zgodnie z formułą (T-P-T) następnie (T-P oraz P-T) </a:t>
            </a:r>
          </a:p>
          <a:p>
            <a:pPr algn="l"/>
            <a:endParaRPr lang="pl-PL"/>
          </a:p>
          <a:p>
            <a:r>
              <a:rPr lang="pl-PL">
                <a:ea typeface="+mn-lt"/>
                <a:cs typeface="+mn-lt"/>
              </a:rPr>
              <a:t>X towaru A = Y jednostek pieniężnych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569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Pieniądz. Funkcje pieniądza</a:t>
            </a:r>
          </a:p>
          <a:p>
            <a:pPr algn="l"/>
            <a:endParaRPr lang="pl-PL" sz="280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191246"/>
            <a:ext cx="10544564" cy="4687348"/>
          </a:xfrm>
        </p:spPr>
        <p:txBody>
          <a:bodyPr anchor="b">
            <a:normAutofit fontScale="92500" lnSpcReduction="10000"/>
          </a:bodyPr>
          <a:lstStyle/>
          <a:p>
            <a:pPr algn="l"/>
            <a:endParaRPr lang="pl-PL"/>
          </a:p>
          <a:p>
            <a:pPr algn="l"/>
            <a:endParaRPr lang="pl-PL"/>
          </a:p>
          <a:p>
            <a:pPr algn="l"/>
            <a:r>
              <a:rPr lang="pl-PL"/>
              <a:t>Towar staje się przedmiotem społecznego zapotrzebowania dzięki swojej wartości użytkowej.</a:t>
            </a:r>
          </a:p>
          <a:p>
            <a:pPr algn="l"/>
            <a:endParaRPr lang="pl-PL"/>
          </a:p>
          <a:p>
            <a:pPr algn="l"/>
            <a:r>
              <a:rPr lang="pl-PL"/>
              <a:t>Wartość użytkowa towaru to całokształt fizycznych i chemicznych właściwości dzięki którym można zaspokoić określoną potrzebę.</a:t>
            </a:r>
          </a:p>
          <a:p>
            <a:pPr algn="l"/>
            <a:endParaRPr lang="pl-PL"/>
          </a:p>
          <a:p>
            <a:pPr algn="l"/>
            <a:r>
              <a:rPr lang="pl-PL"/>
              <a:t>W procesie wymiany producent otrzymuje za swój oferowany towar określoną ilość innego towaru.  Ten stosunek ilościowy, w jakim jeden towar jest wymieniany na drugi nazywamy wartością wymienną.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6342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Pieniądz. Funkcje pieniądza</a:t>
            </a:r>
          </a:p>
          <a:p>
            <a:pPr algn="l"/>
            <a:endParaRPr lang="pl-PL" sz="280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191246"/>
            <a:ext cx="10544564" cy="4687348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Cena – szczególny przypadek wartości wymiennej, kiedy rolę ogólnego ekwiwalentu odgrywa pieniądz.</a:t>
            </a:r>
          </a:p>
          <a:p>
            <a:pPr algn="l"/>
            <a:endParaRPr lang="pl-PL"/>
          </a:p>
          <a:p>
            <a:pPr algn="l"/>
            <a:r>
              <a:rPr lang="pl-PL"/>
              <a:t>Różne formy pieniądza - kruszec (złoto, srebro)</a:t>
            </a:r>
          </a:p>
          <a:p>
            <a:pPr algn="l"/>
            <a:endParaRPr lang="pl-PL"/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9087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Pieniądz. Funkcje pieniądza</a:t>
            </a:r>
          </a:p>
          <a:p>
            <a:pPr algn="l"/>
            <a:endParaRPr lang="pl-PL" sz="280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191246"/>
            <a:ext cx="10544564" cy="4687348"/>
          </a:xfrm>
        </p:spPr>
        <p:txBody>
          <a:bodyPr anchor="b">
            <a:normAutofit fontScale="92500" lnSpcReduction="20000"/>
          </a:bodyPr>
          <a:lstStyle/>
          <a:p>
            <a:pPr algn="l"/>
            <a:r>
              <a:rPr lang="pl-PL" sz="2000" dirty="0"/>
              <a:t>Złoto wygrało rywalizację z innymi kruszcami – system waluty złotej.</a:t>
            </a:r>
          </a:p>
          <a:p>
            <a:pPr algn="l"/>
            <a:r>
              <a:rPr lang="pl-PL" sz="2000" dirty="0"/>
              <a:t>Monety + banknoty (rewersy banku, noty banku na określoną ilość złota).</a:t>
            </a:r>
          </a:p>
          <a:p>
            <a:pPr algn="l"/>
            <a:endParaRPr lang="pl-PL" sz="2000" dirty="0"/>
          </a:p>
          <a:p>
            <a:pPr algn="l"/>
            <a:r>
              <a:rPr lang="pl-PL" sz="2000" dirty="0"/>
              <a:t>System waluty złotej monetowej.</a:t>
            </a:r>
          </a:p>
          <a:p>
            <a:pPr algn="l"/>
            <a:r>
              <a:rPr lang="pl-PL" sz="2000" dirty="0"/>
              <a:t>Fundusz złota w kraju zabezpieczał wymianę banknotów na złoto (w wymianie międzynarodowej swoboda przepływu złota)</a:t>
            </a:r>
          </a:p>
          <a:p>
            <a:pPr algn="l"/>
            <a:endParaRPr lang="pl-PL" sz="2000" dirty="0"/>
          </a:p>
          <a:p>
            <a:pPr algn="l"/>
            <a:r>
              <a:rPr lang="pl-PL" sz="2000" dirty="0"/>
              <a:t>Po I wojnie światowej wkroczył system waluty pozłacanej - brak złotych monet w obiegu, ograniczona wymienialność banknotów na złoto (system waluty złotej sztabowej) oraz w niektórych krajach istniała wymienialność na zagraniczne należności pieniężne, czyli dewizy krajów o mocnej walucie (system waluty dewizowo-złotej).</a:t>
            </a:r>
          </a:p>
          <a:p>
            <a:pPr algn="l"/>
            <a:endParaRPr lang="pl-PL" sz="2000" dirty="0"/>
          </a:p>
          <a:p>
            <a:pPr algn="l"/>
            <a:r>
              <a:rPr lang="pl-PL" dirty="0"/>
              <a:t>Następnie banknoty przestają być wymienialne na złoto.</a:t>
            </a:r>
          </a:p>
        </p:txBody>
      </p:sp>
    </p:spTree>
    <p:extLst>
      <p:ext uri="{BB962C8B-B14F-4D97-AF65-F5344CB8AC3E}">
        <p14:creationId xmlns:p14="http://schemas.microsoft.com/office/powerpoint/2010/main" val="34058252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Pieniądz. Funkcje pieniądza</a:t>
            </a:r>
          </a:p>
          <a:p>
            <a:pPr algn="l"/>
            <a:endParaRPr lang="pl-PL" sz="280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191246"/>
            <a:ext cx="7036489" cy="5003649"/>
          </a:xfrm>
        </p:spPr>
        <p:txBody>
          <a:bodyPr anchor="b">
            <a:normAutofit/>
          </a:bodyPr>
          <a:lstStyle/>
          <a:p>
            <a:pPr algn="l"/>
            <a:r>
              <a:rPr lang="pl-PL" sz="2000" dirty="0"/>
              <a:t>2 systemy pieniężne:</a:t>
            </a:r>
          </a:p>
          <a:p>
            <a:pPr algn="l"/>
            <a:r>
              <a:rPr lang="pl-PL" sz="2000" dirty="0"/>
              <a:t>1. </a:t>
            </a:r>
            <a:r>
              <a:rPr lang="pl-PL" sz="2000" u="sng" dirty="0"/>
              <a:t>Otwarty system pieniądza papierowego </a:t>
            </a:r>
            <a:r>
              <a:rPr lang="pl-PL" sz="2000" dirty="0"/>
              <a:t>– pieniądz wymienialny na pieniądze innych krajów</a:t>
            </a:r>
          </a:p>
          <a:p>
            <a:pPr algn="l"/>
            <a:r>
              <a:rPr lang="pl-PL" sz="2000" dirty="0"/>
              <a:t>2. </a:t>
            </a:r>
            <a:r>
              <a:rPr lang="pl-PL" sz="2000" u="sng" dirty="0"/>
              <a:t>Zamknięty system pieniądza </a:t>
            </a:r>
            <a:r>
              <a:rPr lang="pl-PL" sz="2000" u="sng" dirty="0">
                <a:ea typeface="+mn-lt"/>
                <a:cs typeface="+mn-lt"/>
              </a:rPr>
              <a:t>papierowego</a:t>
            </a:r>
            <a:r>
              <a:rPr lang="pl-PL" sz="2000" dirty="0">
                <a:ea typeface="+mn-lt"/>
                <a:cs typeface="+mn-lt"/>
              </a:rPr>
              <a:t>– pieniądz nie jest wymienialny na pieniądze innych krajów</a:t>
            </a:r>
            <a:endParaRPr lang="pl-PL" dirty="0">
              <a:ea typeface="+mn-lt"/>
              <a:cs typeface="+mn-lt"/>
            </a:endParaRPr>
          </a:p>
          <a:p>
            <a:pPr algn="l"/>
            <a:endParaRPr lang="pl-PL" sz="2000" dirty="0">
              <a:ea typeface="+mn-lt"/>
              <a:cs typeface="+mn-lt"/>
            </a:endParaRPr>
          </a:p>
          <a:p>
            <a:pPr algn="l"/>
            <a:r>
              <a:rPr lang="pl-PL" sz="2000" dirty="0" err="1">
                <a:ea typeface="+mn-lt"/>
                <a:cs typeface="+mn-lt"/>
              </a:rPr>
              <a:t>https</a:t>
            </a:r>
            <a:r>
              <a:rPr lang="pl-PL" sz="2000" dirty="0">
                <a:ea typeface="+mn-lt"/>
                <a:cs typeface="+mn-lt"/>
              </a:rPr>
              <a:t>://</a:t>
            </a:r>
            <a:r>
              <a:rPr lang="pl-PL" sz="2000" dirty="0" err="1">
                <a:ea typeface="+mn-lt"/>
                <a:cs typeface="+mn-lt"/>
              </a:rPr>
              <a:t>www.bankier.pl</a:t>
            </a:r>
            <a:r>
              <a:rPr lang="pl-PL" sz="2000" dirty="0">
                <a:ea typeface="+mn-lt"/>
                <a:cs typeface="+mn-lt"/>
              </a:rPr>
              <a:t>/waluty/kursy-walut/</a:t>
            </a:r>
            <a:r>
              <a:rPr lang="pl-PL" sz="2000" dirty="0" err="1">
                <a:ea typeface="+mn-lt"/>
                <a:cs typeface="+mn-lt"/>
              </a:rPr>
              <a:t>nbp</a:t>
            </a:r>
            <a:r>
              <a:rPr lang="pl-PL" sz="2000" dirty="0">
                <a:ea typeface="+mn-lt"/>
                <a:cs typeface="+mn-lt"/>
              </a:rPr>
              <a:t>/niewymienialne</a:t>
            </a:r>
            <a:endParaRPr lang="pl-PL" dirty="0"/>
          </a:p>
          <a:p>
            <a:pPr algn="l"/>
            <a:endParaRPr lang="pl-PL" sz="2000" dirty="0">
              <a:ea typeface="+mn-lt"/>
              <a:cs typeface="+mn-lt"/>
            </a:endParaRPr>
          </a:p>
          <a:p>
            <a:pPr algn="l"/>
            <a:endParaRPr lang="pl-PL" sz="200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F2C4CBC-7AA8-C6A7-1662-187973202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405" y="692156"/>
            <a:ext cx="4531765" cy="444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861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2291" y="562393"/>
            <a:ext cx="9446898" cy="2913127"/>
          </a:xfrm>
        </p:spPr>
        <p:txBody>
          <a:bodyPr anchor="t">
            <a:normAutofit/>
          </a:bodyPr>
          <a:lstStyle/>
          <a:p>
            <a:pPr algn="l"/>
            <a:r>
              <a:rPr lang="pl-PL" sz="2800">
                <a:ea typeface="+mj-lt"/>
                <a:cs typeface="+mj-lt"/>
              </a:rPr>
              <a:t>Pieniądz. Funkcje pieniądza</a:t>
            </a:r>
          </a:p>
          <a:p>
            <a:pPr algn="l"/>
            <a:endParaRPr lang="pl-PL" sz="2800">
              <a:cs typeface="Posterama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98249" y="1191246"/>
            <a:ext cx="10544564" cy="4687348"/>
          </a:xfrm>
        </p:spPr>
        <p:txBody>
          <a:bodyPr anchor="b">
            <a:normAutofit/>
          </a:bodyPr>
          <a:lstStyle/>
          <a:p>
            <a:pPr algn="just"/>
            <a:r>
              <a:rPr lang="pl-PL" sz="2000" dirty="0"/>
              <a:t>Pieniądz pełni funkcję:</a:t>
            </a:r>
          </a:p>
          <a:p>
            <a:pPr algn="just"/>
            <a:r>
              <a:rPr lang="pl-PL" sz="2000" dirty="0"/>
              <a:t>a) </a:t>
            </a:r>
            <a:r>
              <a:rPr lang="pl-PL" sz="2000" u="sng" dirty="0"/>
              <a:t>dobro obrachunkowe</a:t>
            </a:r>
            <a:r>
              <a:rPr lang="pl-PL" sz="2000" dirty="0"/>
              <a:t> </a:t>
            </a:r>
            <a:r>
              <a:rPr lang="pl-PL" sz="2000" dirty="0">
                <a:ea typeface="+mn-lt"/>
                <a:cs typeface="+mn-lt"/>
              </a:rPr>
              <a:t>– pozwala sprowadzić wartość wszystkich produktów i usług do wspólnego mianownika. Porównujemy wartość towaru z wartością jednostki pieniężnej i w wyniku tego otrzymujemy cenę.</a:t>
            </a:r>
          </a:p>
          <a:p>
            <a:pPr algn="just"/>
            <a:r>
              <a:rPr lang="pl-PL" sz="2000" dirty="0"/>
              <a:t>b) </a:t>
            </a:r>
            <a:r>
              <a:rPr lang="pl-PL" sz="2000" u="sng" dirty="0"/>
              <a:t>środek cyrkulacji</a:t>
            </a:r>
            <a:r>
              <a:rPr lang="pl-PL" sz="2000" dirty="0"/>
              <a:t> - pośrednik w aktach sprzedaży. Dla dokonania zakupu potrzebna jest odpowiednia ilość pieniądza. </a:t>
            </a:r>
          </a:p>
          <a:p>
            <a:pPr algn="just"/>
            <a:r>
              <a:rPr lang="pl-PL" sz="2000" dirty="0"/>
              <a:t>c) </a:t>
            </a:r>
            <a:r>
              <a:rPr lang="pl-PL" sz="2000" u="sng" dirty="0"/>
              <a:t>środek płatniczy</a:t>
            </a:r>
            <a:r>
              <a:rPr lang="pl-PL" sz="2000" dirty="0"/>
              <a:t> - pośrednik w realizacji zaciągniętych zobowiązań</a:t>
            </a:r>
          </a:p>
          <a:p>
            <a:pPr algn="just"/>
            <a:r>
              <a:rPr lang="pl-PL" sz="2000" dirty="0"/>
              <a:t>d) </a:t>
            </a:r>
            <a:r>
              <a:rPr lang="pl-PL" sz="2000" u="sng" dirty="0"/>
              <a:t>środek przechowywania bogactwa (tezauryzacji) </a:t>
            </a:r>
            <a:r>
              <a:rPr lang="pl-PL" sz="2000" dirty="0"/>
              <a:t>- łatwo przekształcić go w inną formę bogactwa, pieniądz ma dużą płynność (ograniczony zakres i tylko w krótkim okresie czasu)</a:t>
            </a:r>
          </a:p>
          <a:p>
            <a:pPr algn="l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386643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62226" y="725465"/>
            <a:ext cx="9795748" cy="4138258"/>
          </a:xfrm>
        </p:spPr>
        <p:txBody>
          <a:bodyPr anchor="b">
            <a:normAutofit/>
          </a:bodyPr>
          <a:lstStyle/>
          <a:p>
            <a:pPr algn="l"/>
            <a:r>
              <a:rPr lang="pl-PL" sz="480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22415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3142" y="2954226"/>
            <a:ext cx="5414249" cy="2232199"/>
          </a:xfrm>
        </p:spPr>
        <p:txBody>
          <a:bodyPr anchor="t">
            <a:normAutofit fontScale="90000"/>
          </a:bodyPr>
          <a:lstStyle/>
          <a:p>
            <a:pPr algn="l"/>
            <a:br>
              <a:rPr lang="pl-PL">
                <a:cs typeface="Calibri Light"/>
              </a:rPr>
            </a:br>
            <a:br>
              <a:rPr lang="pl-PL">
                <a:cs typeface="Calibri Light"/>
              </a:rPr>
            </a:br>
            <a:endParaRPr lang="pl-PL">
              <a:cs typeface="Calibri Ligh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640799"/>
            <a:ext cx="11213915" cy="4953174"/>
          </a:xfrm>
        </p:spPr>
        <p:txBody>
          <a:bodyPr anchor="b">
            <a:normAutofit lnSpcReduction="10000"/>
          </a:bodyPr>
          <a:lstStyle/>
          <a:p>
            <a:pPr algn="just"/>
            <a:r>
              <a:rPr lang="pl-PL" dirty="0"/>
              <a:t>Rynkowy (gospodarka rynkowa) - charakterystyczny dla krajów wysoko rozwiniętych - Stany Zjednoczone, Wielka Brytania, Republika Federalna Niemiec, Szwajcaria oraz Japonia oraz nakazowo-rozdzielczy (gospodarka centralnie-planowana) - występował w większości krajów Europy Środkowo-Wschodniej (nadal funkcjonuje w niektórych krajach – Kuba bądź Koreańska Republika Ludowo-Demokratyczna).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Inne systemy – kraje rozwijające się (większość krajów Afryki, Ameryki Łacińskiej, Oceania i in.), "tygrysy Azjatyckie"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Chiny - przykład państwa socjalistycznego z gospodarką rynkową.</a:t>
            </a:r>
          </a:p>
        </p:txBody>
      </p:sp>
    </p:spTree>
    <p:extLst>
      <p:ext uri="{BB962C8B-B14F-4D97-AF65-F5344CB8AC3E}">
        <p14:creationId xmlns:p14="http://schemas.microsoft.com/office/powerpoint/2010/main" val="275752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6366749" cy="4624032"/>
          </a:xfrm>
        </p:spPr>
        <p:txBody>
          <a:bodyPr anchor="t">
            <a:normAutofit/>
          </a:bodyPr>
          <a:lstStyle/>
          <a:p>
            <a:pPr algn="l"/>
            <a:r>
              <a:rPr lang="pl-PL" dirty="0">
                <a:cs typeface="Calibri Light"/>
              </a:rPr>
              <a:t>Cechy gospodarki rynkowej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4401" y="2081423"/>
            <a:ext cx="9257573" cy="3861800"/>
          </a:xfrm>
        </p:spPr>
        <p:txBody>
          <a:bodyPr anchor="b">
            <a:normAutofit fontScale="70000" lnSpcReduction="20000"/>
          </a:bodyPr>
          <a:lstStyle/>
          <a:p>
            <a:pPr algn="l"/>
            <a:r>
              <a:rPr lang="pl-PL" dirty="0"/>
              <a:t>1. Dominacja prywatnej własności czynników produkcji (dominacja!).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2. Rynkowa alokacja zasobów gospodarczych.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3. Państwo dba  o tworzenie norm prawnych.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4. Podmioty są umotywowane do prowadzenia proefektywnościowego rachunku ekonomicznego.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Czy coś jeszcze ? (ceny są regulowane przez popyt i podaż, samodzielność podmiotów prywatnych, ograniczona rola państwa, konkurencja)</a:t>
            </a:r>
          </a:p>
        </p:txBody>
      </p:sp>
    </p:spTree>
    <p:extLst>
      <p:ext uri="{BB962C8B-B14F-4D97-AF65-F5344CB8AC3E}">
        <p14:creationId xmlns:p14="http://schemas.microsoft.com/office/powerpoint/2010/main" val="355239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 dirty="0">
                <a:cs typeface="Calibri Light"/>
              </a:rPr>
              <a:t>Dominacja prywatnej własności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9742832" cy="3746675"/>
          </a:xfrm>
        </p:spPr>
        <p:txBody>
          <a:bodyPr anchor="b">
            <a:normAutofit/>
          </a:bodyPr>
          <a:lstStyle/>
          <a:p>
            <a:pPr algn="l"/>
            <a:r>
              <a:rPr lang="pl-PL" dirty="0"/>
              <a:t>Prywatna wartość - czynniki produkcji są w zdecydowanej większości przedmiotem własności prywatnej.</a:t>
            </a:r>
          </a:p>
          <a:p>
            <a:pPr algn="l"/>
            <a:endParaRPr lang="pl-PL" dirty="0"/>
          </a:p>
          <a:p>
            <a:pPr algn="l"/>
            <a:r>
              <a:rPr lang="pl-PL" dirty="0"/>
              <a:t>Dominacja własności prywatnej oznacza dominację kapitalistycznej formy własności.</a:t>
            </a:r>
          </a:p>
        </p:txBody>
      </p:sp>
    </p:spTree>
    <p:extLst>
      <p:ext uri="{BB962C8B-B14F-4D97-AF65-F5344CB8AC3E}">
        <p14:creationId xmlns:p14="http://schemas.microsoft.com/office/powerpoint/2010/main" val="6238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cs typeface="Calibri Light"/>
              </a:rPr>
              <a:t>Dominacja prywatnej własności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10070915" cy="6223175"/>
          </a:xfrm>
        </p:spPr>
        <p:txBody>
          <a:bodyPr anchor="b">
            <a:normAutofit/>
          </a:bodyPr>
          <a:lstStyle/>
          <a:p>
            <a:pPr algn="l"/>
            <a:r>
              <a:rPr lang="pl-PL"/>
              <a:t>Do głównych instytucjonalno-prawnych form własności prywatnej zaliczamy:</a:t>
            </a:r>
          </a:p>
          <a:p>
            <a:pPr algn="l"/>
            <a:r>
              <a:rPr lang="pl-PL"/>
              <a:t>1. Spółki z nieograniczoną odpowiedzialnością (przedsiębiorstwo odpowiada całym swoim majątkiem)</a:t>
            </a:r>
          </a:p>
          <a:p>
            <a:pPr algn="l"/>
            <a:r>
              <a:rPr lang="pl-PL"/>
              <a:t>2. </a:t>
            </a:r>
            <a:r>
              <a:rPr lang="pl-PL">
                <a:ea typeface="+mn-lt"/>
                <a:cs typeface="+mn-lt"/>
              </a:rPr>
              <a:t>Spółki z ograniczoną odpowiedzialnością (przedsiębiorca odpowiada do wysokości swych udziałów)</a:t>
            </a:r>
          </a:p>
          <a:p>
            <a:pPr algn="l"/>
            <a:r>
              <a:rPr lang="pl-PL"/>
              <a:t>3. Spółki komandytowe (mieszana forma)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0667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cs typeface="Calibri Light"/>
              </a:rPr>
              <a:t>Dominacja prywatnej własności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10621247" cy="5535258"/>
          </a:xfrm>
        </p:spPr>
        <p:txBody>
          <a:bodyPr anchor="b">
            <a:normAutofit/>
          </a:bodyPr>
          <a:lstStyle/>
          <a:p>
            <a:pPr algn="l"/>
            <a:endParaRPr lang="pl-PL"/>
          </a:p>
          <a:p>
            <a:pPr algn="l"/>
            <a:r>
              <a:rPr lang="pl-PL"/>
              <a:t>Spółki cywilne (w oparciu o KC) i spółki prawa handlowego (KSH)</a:t>
            </a:r>
          </a:p>
          <a:p>
            <a:pPr algn="l"/>
            <a:endParaRPr lang="pl-PL"/>
          </a:p>
          <a:p>
            <a:pPr algn="l"/>
            <a:r>
              <a:rPr lang="pl-PL"/>
              <a:t>Spółki prawa handlowego dzielą się na spółki osobowe (w umowie skład osobowy) i kapitałowe (</a:t>
            </a:r>
            <a:r>
              <a:rPr lang="pl-PL">
                <a:ea typeface="+mn-lt"/>
                <a:cs typeface="+mn-lt"/>
              </a:rPr>
              <a:t>w umowie </a:t>
            </a:r>
            <a:r>
              <a:rPr lang="pl-PL"/>
              <a:t>eksponuje się kapitał spółki w formie udziałów).</a:t>
            </a:r>
          </a:p>
          <a:p>
            <a:pPr algn="l"/>
            <a:endParaRPr lang="pl-PL"/>
          </a:p>
          <a:p>
            <a:pPr algn="l"/>
            <a:r>
              <a:rPr lang="pl-PL"/>
              <a:t>Spółka akcyjna – forma sp. z o. o., lecz z dodatkowym prawem głosu na walnym zgromadzeniu akcjonariuszy oraz podział zysku w postaci dywidend.</a:t>
            </a:r>
          </a:p>
        </p:txBody>
      </p:sp>
    </p:spTree>
    <p:extLst>
      <p:ext uri="{BB962C8B-B14F-4D97-AF65-F5344CB8AC3E}">
        <p14:creationId xmlns:p14="http://schemas.microsoft.com/office/powerpoint/2010/main" val="1887385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39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9" name="Rectangle 41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0" name="Right Triangle 43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lowchart: Document 45">
            <a:extLst>
              <a:ext uri="{FF2B5EF4-FFF2-40B4-BE49-F238E27FC236}">
                <a16:creationId xmlns:a16="http://schemas.microsoft.com/office/drawing/2014/main" id="{41FB6F01-9581-4ED4-833E-048E9F3C8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96105" y="1562107"/>
            <a:ext cx="6858000" cy="3733791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90725" y="562393"/>
            <a:ext cx="9425332" cy="4624032"/>
          </a:xfrm>
        </p:spPr>
        <p:txBody>
          <a:bodyPr anchor="t">
            <a:normAutofit/>
          </a:bodyPr>
          <a:lstStyle/>
          <a:p>
            <a:pPr algn="l"/>
            <a:r>
              <a:rPr lang="pl-PL">
                <a:cs typeface="Calibri Light"/>
              </a:rPr>
              <a:t>Dominacja prywatnej własności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10621247" cy="5535258"/>
          </a:xfrm>
        </p:spPr>
        <p:txBody>
          <a:bodyPr anchor="b">
            <a:normAutofit/>
          </a:bodyPr>
          <a:lstStyle/>
          <a:p>
            <a:pPr algn="l"/>
            <a:endParaRPr lang="pl-PL"/>
          </a:p>
          <a:p>
            <a:pPr algn="l"/>
            <a:r>
              <a:rPr lang="pl-PL"/>
              <a:t>Własność kapitalistyczna – prywatna własność kapitału wykorzystywanego do prowadzenia działalności gospodarczej</a:t>
            </a:r>
          </a:p>
          <a:p>
            <a:pPr algn="l"/>
            <a:endParaRPr lang="pl-PL"/>
          </a:p>
          <a:p>
            <a:pPr algn="l"/>
            <a:r>
              <a:rPr lang="pl-PL"/>
              <a:t>Indywidualna (rodzinna) oraz zbiorowa występuje wtedy gdy zgromadzony w określonym przedsiębiorstwie kapitał reprezentuje własność określonej zbiorowości, grupy osób lub grup rodzin. </a:t>
            </a:r>
          </a:p>
          <a:p>
            <a:pPr algn="l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607100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1890</Words>
  <Application>Microsoft Macintosh PowerPoint</Application>
  <PresentationFormat>Panoramiczny</PresentationFormat>
  <Paragraphs>216</Paragraphs>
  <Slides>36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0" baseType="lpstr">
      <vt:lpstr>Arial</vt:lpstr>
      <vt:lpstr>Avenir Next LT Pro</vt:lpstr>
      <vt:lpstr>Posterama</vt:lpstr>
      <vt:lpstr>SineVTI</vt:lpstr>
      <vt:lpstr>     Dr Daniel Butyter</vt:lpstr>
      <vt:lpstr> System gospodarczy – system prawny, który kształtuje rzeczywistość gospodarczą.   Gospodarka rynkowa – system ekonomiczny w którym podmioty decydują o procesach ekonomicznych, kierując się własnym interesem.   Centralnie planowana gospodarka (nakazowo-rozdzielcza) - to system ekonomiczny w gospodarka jest poddana ścisłej kontroli państwa (np. pięciolatka).   Inne? – socjalizm rynkowy, korporacjonizm, system mieszany       </vt:lpstr>
      <vt:lpstr>Prezentacja programu PowerPoint</vt:lpstr>
      <vt:lpstr>  </vt:lpstr>
      <vt:lpstr>Cechy gospodarki rynkowej</vt:lpstr>
      <vt:lpstr>Dominacja prywatnej własności</vt:lpstr>
      <vt:lpstr>Dominacja prywatnej własności</vt:lpstr>
      <vt:lpstr>Dominacja prywatnej własności</vt:lpstr>
      <vt:lpstr>Dominacja prywatnej własności</vt:lpstr>
      <vt:lpstr>Dominacja prywatnej własności</vt:lpstr>
      <vt:lpstr>Rynkowa alokacja zasobów gospodarczych</vt:lpstr>
      <vt:lpstr>Rynkowa alokacja zasobów gospodarczych</vt:lpstr>
      <vt:lpstr>Krytyka gospodarki rynkowej</vt:lpstr>
      <vt:lpstr>Najważniejsze funkcje rynku</vt:lpstr>
      <vt:lpstr>1. Rynek dokonuje wyceny różnych dóbr</vt:lpstr>
      <vt:lpstr>2. Rynek jest podstawowym źródłem informacji dla podmiotów gospodarczych.</vt:lpstr>
      <vt:lpstr>3. Rynek jest niezbędnym warunkiem wykorzystania zasobów gospodarczych </vt:lpstr>
      <vt:lpstr>4. Rynek umożliwia ustalanie się stanów równowagi w gospodarce. </vt:lpstr>
      <vt:lpstr>5. Rynek jest weryfikatorem społecznej przydatności produkcji i zarazem mechanizmem dostosowania produkcji do potrzeb  </vt:lpstr>
      <vt:lpstr>Podsumowując</vt:lpstr>
      <vt:lpstr>Reguły funkcjonowania gospodarki rynkowej</vt:lpstr>
      <vt:lpstr>Ruch okrężny w gospodarce</vt:lpstr>
      <vt:lpstr>Reguły funkcjonowania gospodarki rynkowej</vt:lpstr>
      <vt:lpstr>Zalety i słabości gospodarki rynkowej</vt:lpstr>
      <vt:lpstr>Zalety i słabości gospodarki rynkowej</vt:lpstr>
      <vt:lpstr>Ewolucja systemu rynkowego </vt:lpstr>
      <vt:lpstr>Zmiany stosunków własnościowych</vt:lpstr>
      <vt:lpstr>Procesy przeobrażeń w otoczeniu przedsiębiorstwa</vt:lpstr>
      <vt:lpstr>Podstawowe kategorie gospodarki rynkowej</vt:lpstr>
      <vt:lpstr>Początki wymiany</vt:lpstr>
      <vt:lpstr>Pieniądz. Funkcje pieniądza </vt:lpstr>
      <vt:lpstr>Pieniądz. Funkcje pieniądza </vt:lpstr>
      <vt:lpstr>Pieniądz. Funkcje pieniądza </vt:lpstr>
      <vt:lpstr>Pieniądz. Funkcje pieniądza </vt:lpstr>
      <vt:lpstr>Pieniądz. Funkcje pieniądza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Daniel Butyter</cp:lastModifiedBy>
  <cp:revision>57</cp:revision>
  <dcterms:created xsi:type="dcterms:W3CDTF">2022-11-30T20:58:36Z</dcterms:created>
  <dcterms:modified xsi:type="dcterms:W3CDTF">2024-10-30T05:15:59Z</dcterms:modified>
</cp:coreProperties>
</file>