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0" r:id="rId3"/>
    <p:sldId id="257" r:id="rId4"/>
    <p:sldId id="268" r:id="rId5"/>
    <p:sldId id="267" r:id="rId6"/>
    <p:sldId id="266" r:id="rId7"/>
    <p:sldId id="271" r:id="rId8"/>
    <p:sldId id="270" r:id="rId9"/>
    <p:sldId id="269" r:id="rId10"/>
    <p:sldId id="265" r:id="rId11"/>
    <p:sldId id="275" r:id="rId12"/>
    <p:sldId id="280" r:id="rId13"/>
    <p:sldId id="281" r:id="rId14"/>
    <p:sldId id="282" r:id="rId15"/>
    <p:sldId id="285" r:id="rId16"/>
    <p:sldId id="284" r:id="rId17"/>
    <p:sldId id="289" r:id="rId18"/>
    <p:sldId id="293" r:id="rId19"/>
    <p:sldId id="292" r:id="rId20"/>
    <p:sldId id="291" r:id="rId21"/>
    <p:sldId id="296" r:id="rId22"/>
    <p:sldId id="287" r:id="rId23"/>
    <p:sldId id="299" r:id="rId24"/>
    <p:sldId id="298" r:id="rId25"/>
    <p:sldId id="297" r:id="rId26"/>
    <p:sldId id="303" r:id="rId27"/>
    <p:sldId id="309" r:id="rId28"/>
    <p:sldId id="308" r:id="rId29"/>
    <p:sldId id="307" r:id="rId30"/>
    <p:sldId id="306" r:id="rId31"/>
    <p:sldId id="302" r:id="rId32"/>
    <p:sldId id="301" r:id="rId33"/>
    <p:sldId id="300" r:id="rId3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997401-1AF8-4B8A-AD0D-1F39D5BC4B53}"/>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49A057FC-A33F-4DA7-8F62-6948075D91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AAB8161A-BB26-4D26-B61A-B91061450289}"/>
              </a:ext>
            </a:extLst>
          </p:cNvPr>
          <p:cNvSpPr>
            <a:spLocks noGrp="1"/>
          </p:cNvSpPr>
          <p:nvPr>
            <p:ph type="dt" sz="half" idx="10"/>
          </p:nvPr>
        </p:nvSpPr>
        <p:spPr/>
        <p:txBody>
          <a:bodyPr/>
          <a:lstStyle/>
          <a:p>
            <a:fld id="{5EBDFA45-EFBF-4E1C-B45A-329055039AEC}" type="datetimeFigureOut">
              <a:rPr lang="pl-PL" smtClean="0"/>
              <a:t>20.04.2023</a:t>
            </a:fld>
            <a:endParaRPr lang="pl-PL"/>
          </a:p>
        </p:txBody>
      </p:sp>
      <p:sp>
        <p:nvSpPr>
          <p:cNvPr id="5" name="Symbol zastępczy stopki 4">
            <a:extLst>
              <a:ext uri="{FF2B5EF4-FFF2-40B4-BE49-F238E27FC236}">
                <a16:creationId xmlns:a16="http://schemas.microsoft.com/office/drawing/2014/main" id="{12B97D60-2706-41BD-9ADB-BCE068E6EA1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B671EF1-D1C0-48FC-846A-203923DE8F32}"/>
              </a:ext>
            </a:extLst>
          </p:cNvPr>
          <p:cNvSpPr>
            <a:spLocks noGrp="1"/>
          </p:cNvSpPr>
          <p:nvPr>
            <p:ph type="sldNum" sz="quarter" idx="12"/>
          </p:nvPr>
        </p:nvSpPr>
        <p:spPr/>
        <p:txBody>
          <a:bodyPr/>
          <a:lstStyle/>
          <a:p>
            <a:fld id="{3CA3C361-B6A6-4A77-A124-BD8D04D40455}" type="slidenum">
              <a:rPr lang="pl-PL" smtClean="0"/>
              <a:t>‹#›</a:t>
            </a:fld>
            <a:endParaRPr lang="pl-PL"/>
          </a:p>
        </p:txBody>
      </p:sp>
    </p:spTree>
    <p:extLst>
      <p:ext uri="{BB962C8B-B14F-4D97-AF65-F5344CB8AC3E}">
        <p14:creationId xmlns:p14="http://schemas.microsoft.com/office/powerpoint/2010/main" val="702908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187E66-2CBC-469B-9391-B5D4C1047224}"/>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E98A8A00-083B-4C25-BDB9-FB90EDF531AD}"/>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3E6C3CE-08CF-4EEC-BB93-2A7101135D09}"/>
              </a:ext>
            </a:extLst>
          </p:cNvPr>
          <p:cNvSpPr>
            <a:spLocks noGrp="1"/>
          </p:cNvSpPr>
          <p:nvPr>
            <p:ph type="dt" sz="half" idx="10"/>
          </p:nvPr>
        </p:nvSpPr>
        <p:spPr/>
        <p:txBody>
          <a:bodyPr/>
          <a:lstStyle/>
          <a:p>
            <a:fld id="{5EBDFA45-EFBF-4E1C-B45A-329055039AEC}" type="datetimeFigureOut">
              <a:rPr lang="pl-PL" smtClean="0"/>
              <a:t>20.04.2023</a:t>
            </a:fld>
            <a:endParaRPr lang="pl-PL"/>
          </a:p>
        </p:txBody>
      </p:sp>
      <p:sp>
        <p:nvSpPr>
          <p:cNvPr id="5" name="Symbol zastępczy stopki 4">
            <a:extLst>
              <a:ext uri="{FF2B5EF4-FFF2-40B4-BE49-F238E27FC236}">
                <a16:creationId xmlns:a16="http://schemas.microsoft.com/office/drawing/2014/main" id="{0C353D2F-3918-42FC-93B5-3AF7F74104B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561CD8C-129B-437D-A98E-FE2B19863139}"/>
              </a:ext>
            </a:extLst>
          </p:cNvPr>
          <p:cNvSpPr>
            <a:spLocks noGrp="1"/>
          </p:cNvSpPr>
          <p:nvPr>
            <p:ph type="sldNum" sz="quarter" idx="12"/>
          </p:nvPr>
        </p:nvSpPr>
        <p:spPr/>
        <p:txBody>
          <a:bodyPr/>
          <a:lstStyle/>
          <a:p>
            <a:fld id="{3CA3C361-B6A6-4A77-A124-BD8D04D40455}" type="slidenum">
              <a:rPr lang="pl-PL" smtClean="0"/>
              <a:t>‹#›</a:t>
            </a:fld>
            <a:endParaRPr lang="pl-PL"/>
          </a:p>
        </p:txBody>
      </p:sp>
    </p:spTree>
    <p:extLst>
      <p:ext uri="{BB962C8B-B14F-4D97-AF65-F5344CB8AC3E}">
        <p14:creationId xmlns:p14="http://schemas.microsoft.com/office/powerpoint/2010/main" val="44253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7E83BC0-5FFC-49E3-AC15-6EBCA4E00B91}"/>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3890265F-E692-4B34-AE10-265379A7C746}"/>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29278F1-D972-4479-9D20-AE9F3F893AD2}"/>
              </a:ext>
            </a:extLst>
          </p:cNvPr>
          <p:cNvSpPr>
            <a:spLocks noGrp="1"/>
          </p:cNvSpPr>
          <p:nvPr>
            <p:ph type="dt" sz="half" idx="10"/>
          </p:nvPr>
        </p:nvSpPr>
        <p:spPr/>
        <p:txBody>
          <a:bodyPr/>
          <a:lstStyle/>
          <a:p>
            <a:fld id="{5EBDFA45-EFBF-4E1C-B45A-329055039AEC}" type="datetimeFigureOut">
              <a:rPr lang="pl-PL" smtClean="0"/>
              <a:t>20.04.2023</a:t>
            </a:fld>
            <a:endParaRPr lang="pl-PL"/>
          </a:p>
        </p:txBody>
      </p:sp>
      <p:sp>
        <p:nvSpPr>
          <p:cNvPr id="5" name="Symbol zastępczy stopki 4">
            <a:extLst>
              <a:ext uri="{FF2B5EF4-FFF2-40B4-BE49-F238E27FC236}">
                <a16:creationId xmlns:a16="http://schemas.microsoft.com/office/drawing/2014/main" id="{E4B049CF-C1F9-4EAA-BBAC-0D590FF5014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E60622D-7953-45B9-AAE4-F09A3DBD10F1}"/>
              </a:ext>
            </a:extLst>
          </p:cNvPr>
          <p:cNvSpPr>
            <a:spLocks noGrp="1"/>
          </p:cNvSpPr>
          <p:nvPr>
            <p:ph type="sldNum" sz="quarter" idx="12"/>
          </p:nvPr>
        </p:nvSpPr>
        <p:spPr/>
        <p:txBody>
          <a:bodyPr/>
          <a:lstStyle/>
          <a:p>
            <a:fld id="{3CA3C361-B6A6-4A77-A124-BD8D04D40455}" type="slidenum">
              <a:rPr lang="pl-PL" smtClean="0"/>
              <a:t>‹#›</a:t>
            </a:fld>
            <a:endParaRPr lang="pl-PL"/>
          </a:p>
        </p:txBody>
      </p:sp>
    </p:spTree>
    <p:extLst>
      <p:ext uri="{BB962C8B-B14F-4D97-AF65-F5344CB8AC3E}">
        <p14:creationId xmlns:p14="http://schemas.microsoft.com/office/powerpoint/2010/main" val="623346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0DAEC9-C455-4DCD-950F-912C6613988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7453A37-6EF6-4636-917E-80C410E399F1}"/>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E5EBE66-FEC2-48D4-AF4B-70125F20B0CB}"/>
              </a:ext>
            </a:extLst>
          </p:cNvPr>
          <p:cNvSpPr>
            <a:spLocks noGrp="1"/>
          </p:cNvSpPr>
          <p:nvPr>
            <p:ph type="dt" sz="half" idx="10"/>
          </p:nvPr>
        </p:nvSpPr>
        <p:spPr/>
        <p:txBody>
          <a:bodyPr/>
          <a:lstStyle/>
          <a:p>
            <a:fld id="{5EBDFA45-EFBF-4E1C-B45A-329055039AEC}" type="datetimeFigureOut">
              <a:rPr lang="pl-PL" smtClean="0"/>
              <a:t>20.04.2023</a:t>
            </a:fld>
            <a:endParaRPr lang="pl-PL"/>
          </a:p>
        </p:txBody>
      </p:sp>
      <p:sp>
        <p:nvSpPr>
          <p:cNvPr id="5" name="Symbol zastępczy stopki 4">
            <a:extLst>
              <a:ext uri="{FF2B5EF4-FFF2-40B4-BE49-F238E27FC236}">
                <a16:creationId xmlns:a16="http://schemas.microsoft.com/office/drawing/2014/main" id="{4AD0A32F-602C-4739-ABC7-5426FB8D843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CAF31B4-6593-420E-A550-65FC5B5B774E}"/>
              </a:ext>
            </a:extLst>
          </p:cNvPr>
          <p:cNvSpPr>
            <a:spLocks noGrp="1"/>
          </p:cNvSpPr>
          <p:nvPr>
            <p:ph type="sldNum" sz="quarter" idx="12"/>
          </p:nvPr>
        </p:nvSpPr>
        <p:spPr/>
        <p:txBody>
          <a:bodyPr/>
          <a:lstStyle/>
          <a:p>
            <a:fld id="{3CA3C361-B6A6-4A77-A124-BD8D04D40455}" type="slidenum">
              <a:rPr lang="pl-PL" smtClean="0"/>
              <a:t>‹#›</a:t>
            </a:fld>
            <a:endParaRPr lang="pl-PL"/>
          </a:p>
        </p:txBody>
      </p:sp>
    </p:spTree>
    <p:extLst>
      <p:ext uri="{BB962C8B-B14F-4D97-AF65-F5344CB8AC3E}">
        <p14:creationId xmlns:p14="http://schemas.microsoft.com/office/powerpoint/2010/main" val="225694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FE9F1B-5D8A-4DB5-9831-538D051BF2A8}"/>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E5C8DD68-C2CB-49ED-BA72-99860B0A4A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03A9500E-A42E-48BF-966D-98BA466C530B}"/>
              </a:ext>
            </a:extLst>
          </p:cNvPr>
          <p:cNvSpPr>
            <a:spLocks noGrp="1"/>
          </p:cNvSpPr>
          <p:nvPr>
            <p:ph type="dt" sz="half" idx="10"/>
          </p:nvPr>
        </p:nvSpPr>
        <p:spPr/>
        <p:txBody>
          <a:bodyPr/>
          <a:lstStyle/>
          <a:p>
            <a:fld id="{5EBDFA45-EFBF-4E1C-B45A-329055039AEC}" type="datetimeFigureOut">
              <a:rPr lang="pl-PL" smtClean="0"/>
              <a:t>20.04.2023</a:t>
            </a:fld>
            <a:endParaRPr lang="pl-PL"/>
          </a:p>
        </p:txBody>
      </p:sp>
      <p:sp>
        <p:nvSpPr>
          <p:cNvPr id="5" name="Symbol zastępczy stopki 4">
            <a:extLst>
              <a:ext uri="{FF2B5EF4-FFF2-40B4-BE49-F238E27FC236}">
                <a16:creationId xmlns:a16="http://schemas.microsoft.com/office/drawing/2014/main" id="{63EDC396-21E9-438C-A4D5-8AA32808BB2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B9252E2-34CA-4AED-8E3B-661CDB82761A}"/>
              </a:ext>
            </a:extLst>
          </p:cNvPr>
          <p:cNvSpPr>
            <a:spLocks noGrp="1"/>
          </p:cNvSpPr>
          <p:nvPr>
            <p:ph type="sldNum" sz="quarter" idx="12"/>
          </p:nvPr>
        </p:nvSpPr>
        <p:spPr/>
        <p:txBody>
          <a:bodyPr/>
          <a:lstStyle/>
          <a:p>
            <a:fld id="{3CA3C361-B6A6-4A77-A124-BD8D04D40455}" type="slidenum">
              <a:rPr lang="pl-PL" smtClean="0"/>
              <a:t>‹#›</a:t>
            </a:fld>
            <a:endParaRPr lang="pl-PL"/>
          </a:p>
        </p:txBody>
      </p:sp>
    </p:spTree>
    <p:extLst>
      <p:ext uri="{BB962C8B-B14F-4D97-AF65-F5344CB8AC3E}">
        <p14:creationId xmlns:p14="http://schemas.microsoft.com/office/powerpoint/2010/main" val="3905509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92E9BA-FE9F-4CD2-A8A4-578D36357FF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F711E69-84A2-42E7-985B-5950D443CADA}"/>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99DFBFBF-E30A-426C-91C6-4A03AB485D7C}"/>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25B1FF75-9465-4725-A06F-9A729998408E}"/>
              </a:ext>
            </a:extLst>
          </p:cNvPr>
          <p:cNvSpPr>
            <a:spLocks noGrp="1"/>
          </p:cNvSpPr>
          <p:nvPr>
            <p:ph type="dt" sz="half" idx="10"/>
          </p:nvPr>
        </p:nvSpPr>
        <p:spPr/>
        <p:txBody>
          <a:bodyPr/>
          <a:lstStyle/>
          <a:p>
            <a:fld id="{5EBDFA45-EFBF-4E1C-B45A-329055039AEC}" type="datetimeFigureOut">
              <a:rPr lang="pl-PL" smtClean="0"/>
              <a:t>20.04.2023</a:t>
            </a:fld>
            <a:endParaRPr lang="pl-PL"/>
          </a:p>
        </p:txBody>
      </p:sp>
      <p:sp>
        <p:nvSpPr>
          <p:cNvPr id="6" name="Symbol zastępczy stopki 5">
            <a:extLst>
              <a:ext uri="{FF2B5EF4-FFF2-40B4-BE49-F238E27FC236}">
                <a16:creationId xmlns:a16="http://schemas.microsoft.com/office/drawing/2014/main" id="{2C1D8859-3430-4035-BB74-E4F5BC9B689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399BAD7-8CA1-46D3-9E61-FEC277C47B7C}"/>
              </a:ext>
            </a:extLst>
          </p:cNvPr>
          <p:cNvSpPr>
            <a:spLocks noGrp="1"/>
          </p:cNvSpPr>
          <p:nvPr>
            <p:ph type="sldNum" sz="quarter" idx="12"/>
          </p:nvPr>
        </p:nvSpPr>
        <p:spPr/>
        <p:txBody>
          <a:bodyPr/>
          <a:lstStyle/>
          <a:p>
            <a:fld id="{3CA3C361-B6A6-4A77-A124-BD8D04D40455}" type="slidenum">
              <a:rPr lang="pl-PL" smtClean="0"/>
              <a:t>‹#›</a:t>
            </a:fld>
            <a:endParaRPr lang="pl-PL"/>
          </a:p>
        </p:txBody>
      </p:sp>
    </p:spTree>
    <p:extLst>
      <p:ext uri="{BB962C8B-B14F-4D97-AF65-F5344CB8AC3E}">
        <p14:creationId xmlns:p14="http://schemas.microsoft.com/office/powerpoint/2010/main" val="49091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A6DAB2-E63B-4355-B0E2-52B8C8AECFC9}"/>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0524922F-D2EE-4A4B-974E-6649DDA126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88C7D283-5114-4C4B-B7B3-A9469C66770F}"/>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BE1BDE66-732E-419B-B1AE-D759B34B85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CB5E313A-37AE-4B5A-8713-B29DAEE2DF1E}"/>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5A9E0ECA-9DD0-4320-9E19-E6FBF471729C}"/>
              </a:ext>
            </a:extLst>
          </p:cNvPr>
          <p:cNvSpPr>
            <a:spLocks noGrp="1"/>
          </p:cNvSpPr>
          <p:nvPr>
            <p:ph type="dt" sz="half" idx="10"/>
          </p:nvPr>
        </p:nvSpPr>
        <p:spPr/>
        <p:txBody>
          <a:bodyPr/>
          <a:lstStyle/>
          <a:p>
            <a:fld id="{5EBDFA45-EFBF-4E1C-B45A-329055039AEC}" type="datetimeFigureOut">
              <a:rPr lang="pl-PL" smtClean="0"/>
              <a:t>20.04.2023</a:t>
            </a:fld>
            <a:endParaRPr lang="pl-PL"/>
          </a:p>
        </p:txBody>
      </p:sp>
      <p:sp>
        <p:nvSpPr>
          <p:cNvPr id="8" name="Symbol zastępczy stopki 7">
            <a:extLst>
              <a:ext uri="{FF2B5EF4-FFF2-40B4-BE49-F238E27FC236}">
                <a16:creationId xmlns:a16="http://schemas.microsoft.com/office/drawing/2014/main" id="{90D398F9-EFE9-4141-B537-4DFFE653680A}"/>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A8A1D743-6B57-4615-BB2E-A3DD30E6ED7E}"/>
              </a:ext>
            </a:extLst>
          </p:cNvPr>
          <p:cNvSpPr>
            <a:spLocks noGrp="1"/>
          </p:cNvSpPr>
          <p:nvPr>
            <p:ph type="sldNum" sz="quarter" idx="12"/>
          </p:nvPr>
        </p:nvSpPr>
        <p:spPr/>
        <p:txBody>
          <a:bodyPr/>
          <a:lstStyle/>
          <a:p>
            <a:fld id="{3CA3C361-B6A6-4A77-A124-BD8D04D40455}" type="slidenum">
              <a:rPr lang="pl-PL" smtClean="0"/>
              <a:t>‹#›</a:t>
            </a:fld>
            <a:endParaRPr lang="pl-PL"/>
          </a:p>
        </p:txBody>
      </p:sp>
    </p:spTree>
    <p:extLst>
      <p:ext uri="{BB962C8B-B14F-4D97-AF65-F5344CB8AC3E}">
        <p14:creationId xmlns:p14="http://schemas.microsoft.com/office/powerpoint/2010/main" val="3512978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E35FDF-EF99-4F8A-9866-0F483C5B34A9}"/>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550A5717-C9E6-40B0-9BAA-E701EF98FEC9}"/>
              </a:ext>
            </a:extLst>
          </p:cNvPr>
          <p:cNvSpPr>
            <a:spLocks noGrp="1"/>
          </p:cNvSpPr>
          <p:nvPr>
            <p:ph type="dt" sz="half" idx="10"/>
          </p:nvPr>
        </p:nvSpPr>
        <p:spPr/>
        <p:txBody>
          <a:bodyPr/>
          <a:lstStyle/>
          <a:p>
            <a:fld id="{5EBDFA45-EFBF-4E1C-B45A-329055039AEC}" type="datetimeFigureOut">
              <a:rPr lang="pl-PL" smtClean="0"/>
              <a:t>20.04.2023</a:t>
            </a:fld>
            <a:endParaRPr lang="pl-PL"/>
          </a:p>
        </p:txBody>
      </p:sp>
      <p:sp>
        <p:nvSpPr>
          <p:cNvPr id="4" name="Symbol zastępczy stopki 3">
            <a:extLst>
              <a:ext uri="{FF2B5EF4-FFF2-40B4-BE49-F238E27FC236}">
                <a16:creationId xmlns:a16="http://schemas.microsoft.com/office/drawing/2014/main" id="{D795B55D-15BC-4572-A546-8801D7F907EF}"/>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0491CCC7-C052-43AC-8BFA-73AEFF97E27F}"/>
              </a:ext>
            </a:extLst>
          </p:cNvPr>
          <p:cNvSpPr>
            <a:spLocks noGrp="1"/>
          </p:cNvSpPr>
          <p:nvPr>
            <p:ph type="sldNum" sz="quarter" idx="12"/>
          </p:nvPr>
        </p:nvSpPr>
        <p:spPr/>
        <p:txBody>
          <a:bodyPr/>
          <a:lstStyle/>
          <a:p>
            <a:fld id="{3CA3C361-B6A6-4A77-A124-BD8D04D40455}" type="slidenum">
              <a:rPr lang="pl-PL" smtClean="0"/>
              <a:t>‹#›</a:t>
            </a:fld>
            <a:endParaRPr lang="pl-PL"/>
          </a:p>
        </p:txBody>
      </p:sp>
    </p:spTree>
    <p:extLst>
      <p:ext uri="{BB962C8B-B14F-4D97-AF65-F5344CB8AC3E}">
        <p14:creationId xmlns:p14="http://schemas.microsoft.com/office/powerpoint/2010/main" val="355596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9CB17D05-E6D2-4CCA-AD7C-9135B74AA68B}"/>
              </a:ext>
            </a:extLst>
          </p:cNvPr>
          <p:cNvSpPr>
            <a:spLocks noGrp="1"/>
          </p:cNvSpPr>
          <p:nvPr>
            <p:ph type="dt" sz="half" idx="10"/>
          </p:nvPr>
        </p:nvSpPr>
        <p:spPr/>
        <p:txBody>
          <a:bodyPr/>
          <a:lstStyle/>
          <a:p>
            <a:fld id="{5EBDFA45-EFBF-4E1C-B45A-329055039AEC}" type="datetimeFigureOut">
              <a:rPr lang="pl-PL" smtClean="0"/>
              <a:t>20.04.2023</a:t>
            </a:fld>
            <a:endParaRPr lang="pl-PL"/>
          </a:p>
        </p:txBody>
      </p:sp>
      <p:sp>
        <p:nvSpPr>
          <p:cNvPr id="3" name="Symbol zastępczy stopki 2">
            <a:extLst>
              <a:ext uri="{FF2B5EF4-FFF2-40B4-BE49-F238E27FC236}">
                <a16:creationId xmlns:a16="http://schemas.microsoft.com/office/drawing/2014/main" id="{906A05AD-86B6-40A5-A773-D0954B9EA5C7}"/>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8CDF10D9-3101-4BD2-B6FE-208BFC5CA9A9}"/>
              </a:ext>
            </a:extLst>
          </p:cNvPr>
          <p:cNvSpPr>
            <a:spLocks noGrp="1"/>
          </p:cNvSpPr>
          <p:nvPr>
            <p:ph type="sldNum" sz="quarter" idx="12"/>
          </p:nvPr>
        </p:nvSpPr>
        <p:spPr/>
        <p:txBody>
          <a:bodyPr/>
          <a:lstStyle/>
          <a:p>
            <a:fld id="{3CA3C361-B6A6-4A77-A124-BD8D04D40455}" type="slidenum">
              <a:rPr lang="pl-PL" smtClean="0"/>
              <a:t>‹#›</a:t>
            </a:fld>
            <a:endParaRPr lang="pl-PL"/>
          </a:p>
        </p:txBody>
      </p:sp>
    </p:spTree>
    <p:extLst>
      <p:ext uri="{BB962C8B-B14F-4D97-AF65-F5344CB8AC3E}">
        <p14:creationId xmlns:p14="http://schemas.microsoft.com/office/powerpoint/2010/main" val="1898264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48C0F4-6014-4BC9-9AD0-7EA879DB342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448A56A1-A012-4B3A-AC20-F154B108D4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AD214B27-916F-4339-8D3A-5F66F7D9F5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A53BB789-1028-475C-BB0C-920A1B51A4B4}"/>
              </a:ext>
            </a:extLst>
          </p:cNvPr>
          <p:cNvSpPr>
            <a:spLocks noGrp="1"/>
          </p:cNvSpPr>
          <p:nvPr>
            <p:ph type="dt" sz="half" idx="10"/>
          </p:nvPr>
        </p:nvSpPr>
        <p:spPr/>
        <p:txBody>
          <a:bodyPr/>
          <a:lstStyle/>
          <a:p>
            <a:fld id="{5EBDFA45-EFBF-4E1C-B45A-329055039AEC}" type="datetimeFigureOut">
              <a:rPr lang="pl-PL" smtClean="0"/>
              <a:t>20.04.2023</a:t>
            </a:fld>
            <a:endParaRPr lang="pl-PL"/>
          </a:p>
        </p:txBody>
      </p:sp>
      <p:sp>
        <p:nvSpPr>
          <p:cNvPr id="6" name="Symbol zastępczy stopki 5">
            <a:extLst>
              <a:ext uri="{FF2B5EF4-FFF2-40B4-BE49-F238E27FC236}">
                <a16:creationId xmlns:a16="http://schemas.microsoft.com/office/drawing/2014/main" id="{8E7B4913-2E4E-4286-800F-B969FEA1593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8B8948E-984F-4C02-9849-B639291AF234}"/>
              </a:ext>
            </a:extLst>
          </p:cNvPr>
          <p:cNvSpPr>
            <a:spLocks noGrp="1"/>
          </p:cNvSpPr>
          <p:nvPr>
            <p:ph type="sldNum" sz="quarter" idx="12"/>
          </p:nvPr>
        </p:nvSpPr>
        <p:spPr/>
        <p:txBody>
          <a:bodyPr/>
          <a:lstStyle/>
          <a:p>
            <a:fld id="{3CA3C361-B6A6-4A77-A124-BD8D04D40455}" type="slidenum">
              <a:rPr lang="pl-PL" smtClean="0"/>
              <a:t>‹#›</a:t>
            </a:fld>
            <a:endParaRPr lang="pl-PL"/>
          </a:p>
        </p:txBody>
      </p:sp>
    </p:spTree>
    <p:extLst>
      <p:ext uri="{BB962C8B-B14F-4D97-AF65-F5344CB8AC3E}">
        <p14:creationId xmlns:p14="http://schemas.microsoft.com/office/powerpoint/2010/main" val="3345794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BD0635-7503-4123-A574-4747C925F329}"/>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632E8E7F-2BE0-438F-9B98-40FA940A47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E6AA7306-FAF6-4780-B352-5DF9AD2BC9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0C1393AB-DA33-4D55-8F8B-67D863DE3BEA}"/>
              </a:ext>
            </a:extLst>
          </p:cNvPr>
          <p:cNvSpPr>
            <a:spLocks noGrp="1"/>
          </p:cNvSpPr>
          <p:nvPr>
            <p:ph type="dt" sz="half" idx="10"/>
          </p:nvPr>
        </p:nvSpPr>
        <p:spPr/>
        <p:txBody>
          <a:bodyPr/>
          <a:lstStyle/>
          <a:p>
            <a:fld id="{5EBDFA45-EFBF-4E1C-B45A-329055039AEC}" type="datetimeFigureOut">
              <a:rPr lang="pl-PL" smtClean="0"/>
              <a:t>20.04.2023</a:t>
            </a:fld>
            <a:endParaRPr lang="pl-PL"/>
          </a:p>
        </p:txBody>
      </p:sp>
      <p:sp>
        <p:nvSpPr>
          <p:cNvPr id="6" name="Symbol zastępczy stopki 5">
            <a:extLst>
              <a:ext uri="{FF2B5EF4-FFF2-40B4-BE49-F238E27FC236}">
                <a16:creationId xmlns:a16="http://schemas.microsoft.com/office/drawing/2014/main" id="{B7B7CB85-AFA4-4E1A-8DF2-2AC8CCADC11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0C2FFB3-6F31-4253-99F6-039081094175}"/>
              </a:ext>
            </a:extLst>
          </p:cNvPr>
          <p:cNvSpPr>
            <a:spLocks noGrp="1"/>
          </p:cNvSpPr>
          <p:nvPr>
            <p:ph type="sldNum" sz="quarter" idx="12"/>
          </p:nvPr>
        </p:nvSpPr>
        <p:spPr/>
        <p:txBody>
          <a:bodyPr/>
          <a:lstStyle/>
          <a:p>
            <a:fld id="{3CA3C361-B6A6-4A77-A124-BD8D04D40455}" type="slidenum">
              <a:rPr lang="pl-PL" smtClean="0"/>
              <a:t>‹#›</a:t>
            </a:fld>
            <a:endParaRPr lang="pl-PL"/>
          </a:p>
        </p:txBody>
      </p:sp>
    </p:spTree>
    <p:extLst>
      <p:ext uri="{BB962C8B-B14F-4D97-AF65-F5344CB8AC3E}">
        <p14:creationId xmlns:p14="http://schemas.microsoft.com/office/powerpoint/2010/main" val="1614146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3B13B854-9805-4274-9011-EF10D94365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F7503C26-A442-496F-8802-5F7F3453D4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77CA032-2B26-416F-ABC6-D2194B9F2B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BDFA45-EFBF-4E1C-B45A-329055039AEC}" type="datetimeFigureOut">
              <a:rPr lang="pl-PL" smtClean="0"/>
              <a:t>20.04.2023</a:t>
            </a:fld>
            <a:endParaRPr lang="pl-PL"/>
          </a:p>
        </p:txBody>
      </p:sp>
      <p:sp>
        <p:nvSpPr>
          <p:cNvPr id="5" name="Symbol zastępczy stopki 4">
            <a:extLst>
              <a:ext uri="{FF2B5EF4-FFF2-40B4-BE49-F238E27FC236}">
                <a16:creationId xmlns:a16="http://schemas.microsoft.com/office/drawing/2014/main" id="{1BFF371E-E7CE-4F64-B5E1-07DF56CC66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DB4215DF-1CA9-4C38-8148-15B6FE1AFD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A3C361-B6A6-4A77-A124-BD8D04D40455}" type="slidenum">
              <a:rPr lang="pl-PL" smtClean="0"/>
              <a:t>‹#›</a:t>
            </a:fld>
            <a:endParaRPr lang="pl-PL"/>
          </a:p>
        </p:txBody>
      </p:sp>
    </p:spTree>
    <p:extLst>
      <p:ext uri="{BB962C8B-B14F-4D97-AF65-F5344CB8AC3E}">
        <p14:creationId xmlns:p14="http://schemas.microsoft.com/office/powerpoint/2010/main" val="4268906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16BE5D-8B2F-411C-B88D-084161739D51}"/>
              </a:ext>
            </a:extLst>
          </p:cNvPr>
          <p:cNvSpPr>
            <a:spLocks noGrp="1"/>
          </p:cNvSpPr>
          <p:nvPr>
            <p:ph type="ctrTitle"/>
          </p:nvPr>
        </p:nvSpPr>
        <p:spPr/>
        <p:txBody>
          <a:bodyPr>
            <a:normAutofit fontScale="90000"/>
          </a:bodyPr>
          <a:lstStyle/>
          <a:p>
            <a:r>
              <a:rPr lang="en-GB" b="1" dirty="0"/>
              <a:t>End of construction works contract (rescission of contract, acceptance of works performed).</a:t>
            </a:r>
            <a:endParaRPr lang="pl-PL" dirty="0"/>
          </a:p>
        </p:txBody>
      </p:sp>
      <p:sp>
        <p:nvSpPr>
          <p:cNvPr id="3" name="Podtytuł 2">
            <a:extLst>
              <a:ext uri="{FF2B5EF4-FFF2-40B4-BE49-F238E27FC236}">
                <a16:creationId xmlns:a16="http://schemas.microsoft.com/office/drawing/2014/main" id="{58F912C2-9741-473F-BD06-B8745B763C83}"/>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555848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fontScale="90000"/>
          </a:bodyPr>
          <a:lstStyle/>
          <a:p>
            <a:pPr algn="ctr"/>
            <a:r>
              <a:rPr lang="en-GB" dirty="0"/>
              <a:t> </a:t>
            </a:r>
            <a:br>
              <a:rPr lang="pl-PL" dirty="0"/>
            </a:br>
            <a:r>
              <a:rPr lang="en-GB" b="1" dirty="0"/>
              <a:t>FINAL ACCEPTANCE</a:t>
            </a:r>
            <a:br>
              <a:rPr lang="pl-PL" dirty="0"/>
            </a:b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lstStyle/>
          <a:p>
            <a:pPr marL="0" indent="0">
              <a:buNone/>
            </a:pPr>
            <a:r>
              <a:rPr lang="en-GB" b="1" dirty="0"/>
              <a:t>10.1 FIDIC</a:t>
            </a:r>
            <a:endParaRPr lang="pl-PL" dirty="0"/>
          </a:p>
          <a:p>
            <a:r>
              <a:rPr lang="en-GB" b="1" dirty="0"/>
              <a:t>If the Engineer does not issue the Taking-Over Certificate or reject the Contractor’s application within this period of 28 days</a:t>
            </a:r>
            <a:r>
              <a:rPr lang="en-GB" dirty="0"/>
              <a:t>, and if the conditions described in sub-paragraphs (a) to (d) above (where applicable) have been fulfilled, </a:t>
            </a:r>
            <a:r>
              <a:rPr lang="en-GB" b="1" dirty="0"/>
              <a:t>the Works or Section shall be deemed to have been completed in accordance with the Contract on the fourteenth day after the Engineer receives the Contractor’s Notice of application and the Taking-Over Certificate shall be deemed to have been issued.</a:t>
            </a:r>
            <a:endParaRPr lang="pl-PL" dirty="0"/>
          </a:p>
          <a:p>
            <a:pPr marL="0" indent="0">
              <a:buNone/>
            </a:pPr>
            <a:endParaRPr lang="pl-PL" dirty="0"/>
          </a:p>
        </p:txBody>
      </p:sp>
    </p:spTree>
    <p:extLst>
      <p:ext uri="{BB962C8B-B14F-4D97-AF65-F5344CB8AC3E}">
        <p14:creationId xmlns:p14="http://schemas.microsoft.com/office/powerpoint/2010/main" val="3132205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fontScale="90000"/>
          </a:bodyPr>
          <a:lstStyle/>
          <a:p>
            <a:pPr algn="ctr"/>
            <a:r>
              <a:rPr lang="en-GB" dirty="0"/>
              <a:t> </a:t>
            </a:r>
            <a:br>
              <a:rPr lang="pl-PL" dirty="0"/>
            </a:br>
            <a:r>
              <a:rPr lang="en-GB" b="1" dirty="0"/>
              <a:t>FINAL ACCEPTANCE</a:t>
            </a:r>
            <a:br>
              <a:rPr lang="pl-PL" dirty="0"/>
            </a:b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normAutofit/>
          </a:bodyPr>
          <a:lstStyle/>
          <a:p>
            <a:pPr marL="0" indent="0" algn="ctr">
              <a:buNone/>
            </a:pPr>
            <a:r>
              <a:rPr lang="en-GB" b="1" dirty="0"/>
              <a:t>INVESTOR’S DEFAULT</a:t>
            </a:r>
            <a:endParaRPr lang="pl-PL" dirty="0"/>
          </a:p>
          <a:p>
            <a:pPr marL="0" indent="0">
              <a:buNone/>
            </a:pPr>
            <a:r>
              <a:rPr lang="en-GB" b="1" dirty="0"/>
              <a:t>Art. 486 CC </a:t>
            </a:r>
            <a:endParaRPr lang="pl-PL" dirty="0"/>
          </a:p>
          <a:p>
            <a:pPr marL="0" indent="0">
              <a:buNone/>
            </a:pPr>
            <a:r>
              <a:rPr lang="en-GB" dirty="0"/>
              <a:t> § 1</a:t>
            </a:r>
            <a:r>
              <a:rPr lang="en-GB" b="1" dirty="0"/>
              <a:t>. If the creditor is in default, the debtor may demand that any resulting damage be remedied</a:t>
            </a:r>
            <a:r>
              <a:rPr lang="en-GB" dirty="0"/>
              <a:t>; he may also place the object of the performance in court deposit.</a:t>
            </a:r>
            <a:endParaRPr lang="pl-PL" dirty="0"/>
          </a:p>
          <a:p>
            <a:pPr marL="0" indent="0">
              <a:buNone/>
            </a:pPr>
            <a:r>
              <a:rPr lang="en-GB" dirty="0"/>
              <a:t> § 2. </a:t>
            </a:r>
            <a:r>
              <a:rPr lang="en-GB" b="1" dirty="0"/>
              <a:t>A creditor is in default if, without good cause, he either avoids accepting a performance offered or refuses to perform an act without which the performance cannot be made, or represents to the debtor that he will not accept the performance.</a:t>
            </a:r>
            <a:endParaRPr lang="pl-PL" dirty="0"/>
          </a:p>
          <a:p>
            <a:pPr marL="0" indent="0">
              <a:buNone/>
            </a:pPr>
            <a:endParaRPr lang="pl-PL" dirty="0"/>
          </a:p>
        </p:txBody>
      </p:sp>
    </p:spTree>
    <p:extLst>
      <p:ext uri="{BB962C8B-B14F-4D97-AF65-F5344CB8AC3E}">
        <p14:creationId xmlns:p14="http://schemas.microsoft.com/office/powerpoint/2010/main" val="1354769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3BC9B1-16CA-485A-A36A-D18251512408}"/>
              </a:ext>
            </a:extLst>
          </p:cNvPr>
          <p:cNvSpPr>
            <a:spLocks noGrp="1"/>
          </p:cNvSpPr>
          <p:nvPr>
            <p:ph type="ctrTitle"/>
          </p:nvPr>
        </p:nvSpPr>
        <p:spPr/>
        <p:txBody>
          <a:bodyPr>
            <a:normAutofit fontScale="90000"/>
          </a:bodyPr>
          <a:lstStyle/>
          <a:p>
            <a:r>
              <a:rPr lang="en-GB" b="1" dirty="0"/>
              <a:t>GENERAL ISSUES OF RESCISSION THE CONTRACT OF CONSTRUCTION WORKS</a:t>
            </a:r>
            <a:endParaRPr lang="pl-PL" dirty="0"/>
          </a:p>
        </p:txBody>
      </p:sp>
      <p:sp>
        <p:nvSpPr>
          <p:cNvPr id="3" name="Podtytuł 2">
            <a:extLst>
              <a:ext uri="{FF2B5EF4-FFF2-40B4-BE49-F238E27FC236}">
                <a16:creationId xmlns:a16="http://schemas.microsoft.com/office/drawing/2014/main" id="{B4833D77-1DCE-4194-8EFC-72BFDC53235A}"/>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810210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normAutofit/>
          </a:bodyPr>
          <a:lstStyle/>
          <a:p>
            <a:pPr marL="0" indent="0">
              <a:buNone/>
            </a:pPr>
            <a:r>
              <a:rPr lang="en-GB" b="1" dirty="0"/>
              <a:t>Art. 656 CC</a:t>
            </a:r>
            <a:r>
              <a:rPr lang="en-GB" dirty="0"/>
              <a:t> </a:t>
            </a:r>
            <a:endParaRPr lang="pl-PL" dirty="0"/>
          </a:p>
          <a:p>
            <a:pPr marL="0" indent="0">
              <a:buNone/>
            </a:pPr>
            <a:r>
              <a:rPr lang="en-GB" dirty="0"/>
              <a:t> § 1. The provisions on specific work contracts apply accordingly to the effects of any delay by the contractor in starting the works or completing the facility or performance of the works by the contractor in a defective way or contrary to the contract, to implied warranty for defects in the constructed facility, and to the investor's rights to rescind the contract before the facility is completed.</a:t>
            </a:r>
            <a:endParaRPr lang="pl-PL" dirty="0"/>
          </a:p>
          <a:p>
            <a:pPr marL="0" indent="0">
              <a:buNone/>
            </a:pPr>
            <a:r>
              <a:rPr lang="en-GB" dirty="0"/>
              <a:t> </a:t>
            </a:r>
            <a:r>
              <a:rPr lang="en-GB" b="1" dirty="0"/>
              <a:t>Art. 657 CC</a:t>
            </a:r>
            <a:endParaRPr lang="pl-PL" dirty="0"/>
          </a:p>
          <a:p>
            <a:pPr marL="0" indent="0">
              <a:buNone/>
            </a:pPr>
            <a:r>
              <a:rPr lang="en-GB" dirty="0"/>
              <a:t>The right of the contractor or the investor to rescind the contract may be limited or excluded by specific regulations.</a:t>
            </a:r>
            <a:endParaRPr lang="pl-PL" dirty="0"/>
          </a:p>
          <a:p>
            <a:pPr marL="0" indent="0">
              <a:buNone/>
            </a:pPr>
            <a:endParaRPr lang="pl-PL" dirty="0"/>
          </a:p>
        </p:txBody>
      </p:sp>
    </p:spTree>
    <p:extLst>
      <p:ext uri="{BB962C8B-B14F-4D97-AF65-F5344CB8AC3E}">
        <p14:creationId xmlns:p14="http://schemas.microsoft.com/office/powerpoint/2010/main" val="2025320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normAutofit/>
          </a:bodyPr>
          <a:lstStyle/>
          <a:p>
            <a:pPr marL="0" indent="0" algn="ctr">
              <a:buNone/>
            </a:pPr>
            <a:r>
              <a:rPr lang="en-GB" b="1" dirty="0"/>
              <a:t>RESCISSION AT THE WILL OF THE INVESTOR</a:t>
            </a:r>
            <a:endParaRPr lang="pl-PL" dirty="0"/>
          </a:p>
          <a:p>
            <a:pPr marL="0" indent="0">
              <a:buNone/>
            </a:pPr>
            <a:r>
              <a:rPr lang="en-GB" b="1" dirty="0"/>
              <a:t>Art. 644 CC</a:t>
            </a:r>
            <a:endParaRPr lang="pl-PL" dirty="0"/>
          </a:p>
          <a:p>
            <a:pPr marL="0" indent="0">
              <a:buNone/>
            </a:pPr>
            <a:r>
              <a:rPr lang="en-GB" b="1" dirty="0"/>
              <a:t>Rescission.</a:t>
            </a:r>
            <a:endParaRPr lang="pl-PL" dirty="0"/>
          </a:p>
          <a:p>
            <a:pPr marL="0" indent="0">
              <a:buNone/>
            </a:pPr>
            <a:r>
              <a:rPr lang="en-GB" dirty="0"/>
              <a:t>Until the specific work is completed, </a:t>
            </a:r>
            <a:r>
              <a:rPr lang="en-GB" b="1" dirty="0"/>
              <a:t>the </a:t>
            </a:r>
            <a:r>
              <a:rPr lang="en-GB" b="1" dirty="0" err="1"/>
              <a:t>orderer</a:t>
            </a:r>
            <a:r>
              <a:rPr lang="en-GB" b="1" dirty="0"/>
              <a:t> may at any time</a:t>
            </a:r>
            <a:r>
              <a:rPr lang="pl-PL" b="1" dirty="0"/>
              <a:t> </a:t>
            </a:r>
            <a:r>
              <a:rPr lang="en-GB" b="1" dirty="0"/>
              <a:t>rescind the contract by paying the agreed remuneration</a:t>
            </a:r>
            <a:r>
              <a:rPr lang="en-GB" dirty="0"/>
              <a:t>. </a:t>
            </a:r>
            <a:endParaRPr lang="pl-PL" dirty="0"/>
          </a:p>
          <a:p>
            <a:pPr marL="0" indent="0">
              <a:buNone/>
            </a:pPr>
            <a:r>
              <a:rPr lang="en-GB" dirty="0"/>
              <a:t>In this case, however, </a:t>
            </a:r>
            <a:r>
              <a:rPr lang="en-GB" b="1" dirty="0"/>
              <a:t>the </a:t>
            </a:r>
            <a:r>
              <a:rPr lang="en-GB" b="1" dirty="0" err="1"/>
              <a:t>orderer</a:t>
            </a:r>
            <a:r>
              <a:rPr lang="en-GB" b="1" dirty="0"/>
              <a:t> may deduct all that the person that accepted the order has saved by not performing the specific work.</a:t>
            </a:r>
            <a:endParaRPr lang="pl-PL" dirty="0"/>
          </a:p>
          <a:p>
            <a:pPr marL="0" indent="0">
              <a:buNone/>
            </a:pPr>
            <a:endParaRPr lang="pl-PL" dirty="0"/>
          </a:p>
        </p:txBody>
      </p:sp>
    </p:spTree>
    <p:extLst>
      <p:ext uri="{BB962C8B-B14F-4D97-AF65-F5344CB8AC3E}">
        <p14:creationId xmlns:p14="http://schemas.microsoft.com/office/powerpoint/2010/main" val="65200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normAutofit fontScale="70000" lnSpcReduction="20000"/>
          </a:bodyPr>
          <a:lstStyle/>
          <a:p>
            <a:pPr marL="0" indent="0" algn="ctr">
              <a:buNone/>
            </a:pPr>
            <a:r>
              <a:rPr lang="en-GB" b="1" dirty="0"/>
              <a:t>RESCISSION AT THE WILL OF THE INVESTOR</a:t>
            </a:r>
            <a:endParaRPr lang="pl-PL" dirty="0"/>
          </a:p>
          <a:p>
            <a:pPr marL="0" indent="0">
              <a:buNone/>
            </a:pPr>
            <a:r>
              <a:rPr lang="en-GB" b="1" dirty="0"/>
              <a:t>15.5 FIDIC</a:t>
            </a:r>
            <a:endParaRPr lang="pl-PL" dirty="0"/>
          </a:p>
          <a:p>
            <a:r>
              <a:rPr lang="en-GB" b="1" dirty="0"/>
              <a:t>Termination for Employer’s Convenience  </a:t>
            </a:r>
            <a:endParaRPr lang="pl-PL" dirty="0"/>
          </a:p>
          <a:p>
            <a:r>
              <a:rPr lang="en-GB" b="1" dirty="0"/>
              <a:t>The Employer shall be entitled to terminate the Contract at any time for the Employer’s convenience, by giving a Notice of such termination to the Contractor</a:t>
            </a:r>
            <a:r>
              <a:rPr lang="en-GB" dirty="0"/>
              <a:t> (which Notice shall state that it is given under this Sub-Clause 15.5). </a:t>
            </a:r>
            <a:endParaRPr lang="pl-PL" dirty="0"/>
          </a:p>
          <a:p>
            <a:pPr marL="0" indent="0">
              <a:buNone/>
            </a:pPr>
            <a:r>
              <a:rPr lang="en-GB" dirty="0"/>
              <a:t> </a:t>
            </a:r>
            <a:endParaRPr lang="pl-PL" dirty="0"/>
          </a:p>
          <a:p>
            <a:r>
              <a:rPr lang="en-GB" b="1" dirty="0"/>
              <a:t>After giving a Notice to terminate under this Sub-Clause, the Employer shall immediately:</a:t>
            </a:r>
            <a:endParaRPr lang="pl-PL" dirty="0"/>
          </a:p>
          <a:p>
            <a:pPr marL="0" indent="0">
              <a:buNone/>
            </a:pPr>
            <a:r>
              <a:rPr lang="en-GB" dirty="0"/>
              <a:t>(a) have no right to further use any of the Contractor’s Documents, which shall be returned to the Contractor, except those for which the Contractor has received payment or for which payment is due under a Payment Certificate;  </a:t>
            </a:r>
            <a:endParaRPr lang="pl-PL" dirty="0"/>
          </a:p>
          <a:p>
            <a:pPr marL="0" indent="0">
              <a:buNone/>
            </a:pPr>
            <a:r>
              <a:rPr lang="en-GB" dirty="0"/>
              <a:t>(b) if Sub-Clause 4.6 [Co-operation] applies, have no right to allow the continued use (if any) of any Contractor’s Equipment, Temporary Works, access arrangements and/or other of the Contractor’s facilities or services; and  </a:t>
            </a:r>
            <a:endParaRPr lang="pl-PL" dirty="0"/>
          </a:p>
          <a:p>
            <a:pPr marL="0" indent="0">
              <a:buNone/>
            </a:pPr>
            <a:r>
              <a:rPr lang="en-GB" dirty="0"/>
              <a:t>(c) make arrangements to return the Performance Security to the Contractor. </a:t>
            </a:r>
            <a:endParaRPr lang="pl-PL" dirty="0"/>
          </a:p>
          <a:p>
            <a:pPr marL="0" indent="0">
              <a:buNone/>
            </a:pPr>
            <a:endParaRPr lang="pl-PL" dirty="0"/>
          </a:p>
        </p:txBody>
      </p:sp>
    </p:spTree>
    <p:extLst>
      <p:ext uri="{BB962C8B-B14F-4D97-AF65-F5344CB8AC3E}">
        <p14:creationId xmlns:p14="http://schemas.microsoft.com/office/powerpoint/2010/main" val="3536644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normAutofit fontScale="92500" lnSpcReduction="10000"/>
          </a:bodyPr>
          <a:lstStyle/>
          <a:p>
            <a:pPr marL="0" indent="0" algn="ctr">
              <a:buNone/>
            </a:pPr>
            <a:r>
              <a:rPr lang="en-GB" b="1" dirty="0"/>
              <a:t>RESCISSION AT THE WILL OF THE INVESTOR</a:t>
            </a:r>
            <a:endParaRPr lang="pl-PL" dirty="0"/>
          </a:p>
          <a:p>
            <a:pPr marL="0" indent="0">
              <a:buNone/>
            </a:pPr>
            <a:r>
              <a:rPr lang="en-GB" b="1" dirty="0"/>
              <a:t>15.5 FIDIC</a:t>
            </a:r>
            <a:endParaRPr lang="pl-PL" dirty="0"/>
          </a:p>
          <a:p>
            <a:r>
              <a:rPr lang="en-GB" b="1" dirty="0"/>
              <a:t>Termination under this Sub-Clause shall take effect 28 days after the later of the dates on which the Contractor receives this Notice or the Employer returns the Performance Security</a:t>
            </a:r>
            <a:r>
              <a:rPr lang="en-GB" dirty="0"/>
              <a:t>. Unless and until the Contractor has received payment of the amount due under Sub-Clause 15.6 [Valuation after Termination for Employer’s Convenience], </a:t>
            </a:r>
            <a:r>
              <a:rPr lang="en-GB" b="1" dirty="0"/>
              <a:t>the Employer shall not execute (any part of) the Works or arrange for (any part of) the Works to be executed by any other entities.</a:t>
            </a:r>
            <a:r>
              <a:rPr lang="en-GB" dirty="0"/>
              <a:t> </a:t>
            </a:r>
            <a:endParaRPr lang="pl-PL" dirty="0"/>
          </a:p>
          <a:p>
            <a:r>
              <a:rPr lang="en-GB" dirty="0"/>
              <a:t>After this termination, the Contractor shall proceed in accordance with Sub-Clause 16.3 [Contractor’s Obligations After Termination].</a:t>
            </a:r>
            <a:endParaRPr lang="pl-PL" dirty="0"/>
          </a:p>
          <a:p>
            <a:pPr marL="0" indent="0">
              <a:buNone/>
            </a:pPr>
            <a:endParaRPr lang="pl-PL" dirty="0"/>
          </a:p>
        </p:txBody>
      </p:sp>
    </p:spTree>
    <p:extLst>
      <p:ext uri="{BB962C8B-B14F-4D97-AF65-F5344CB8AC3E}">
        <p14:creationId xmlns:p14="http://schemas.microsoft.com/office/powerpoint/2010/main" val="3554353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normAutofit/>
          </a:bodyPr>
          <a:lstStyle/>
          <a:p>
            <a:pPr marL="0" indent="0" algn="ctr">
              <a:buNone/>
            </a:pPr>
            <a:r>
              <a:rPr lang="en-GB" b="1" dirty="0"/>
              <a:t>CONTRACTURAL RESCISSION RIGHT</a:t>
            </a:r>
            <a:endParaRPr lang="pl-PL" dirty="0"/>
          </a:p>
          <a:p>
            <a:pPr marL="0" indent="0">
              <a:buNone/>
            </a:pPr>
            <a:r>
              <a:rPr lang="en-GB" b="1" dirty="0"/>
              <a:t>Art. 395 CC</a:t>
            </a:r>
            <a:endParaRPr lang="pl-PL" dirty="0"/>
          </a:p>
          <a:p>
            <a:pPr marL="0" indent="0">
              <a:buNone/>
            </a:pPr>
            <a:r>
              <a:rPr lang="en-GB" dirty="0"/>
              <a:t>§ 1. It may be stipulated that one or both parties will have </a:t>
            </a:r>
            <a:r>
              <a:rPr lang="en-GB" b="1" dirty="0"/>
              <a:t>the right to rescind the contract during a specified period. </a:t>
            </a:r>
            <a:r>
              <a:rPr lang="en-GB" dirty="0"/>
              <a:t>This right is exercised by a declaration being made to the other party.</a:t>
            </a:r>
            <a:endParaRPr lang="pl-PL" dirty="0"/>
          </a:p>
          <a:p>
            <a:pPr marL="0" indent="0">
              <a:buNone/>
            </a:pPr>
            <a:r>
              <a:rPr lang="en-GB" dirty="0"/>
              <a:t>§ 2. </a:t>
            </a:r>
            <a:r>
              <a:rPr lang="en-GB" b="1" dirty="0"/>
              <a:t>If the right to rescind is exercised, a contract is deemed not to have been executed.</a:t>
            </a:r>
            <a:r>
              <a:rPr lang="en-GB" dirty="0"/>
              <a:t> Whatever the parties have already provided is returned unchanged unless the change was necessary as part of ordinary management. The other party is entitled to appropriate remuneration for the services provided and for using a thing.</a:t>
            </a:r>
            <a:endParaRPr lang="pl-PL" dirty="0"/>
          </a:p>
          <a:p>
            <a:pPr marL="0" indent="0">
              <a:buNone/>
            </a:pPr>
            <a:endParaRPr lang="pl-PL" dirty="0"/>
          </a:p>
        </p:txBody>
      </p:sp>
    </p:spTree>
    <p:extLst>
      <p:ext uri="{BB962C8B-B14F-4D97-AF65-F5344CB8AC3E}">
        <p14:creationId xmlns:p14="http://schemas.microsoft.com/office/powerpoint/2010/main" val="1471179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normAutofit fontScale="92500" lnSpcReduction="10000"/>
          </a:bodyPr>
          <a:lstStyle/>
          <a:p>
            <a:pPr marL="0" indent="0" algn="ctr">
              <a:buNone/>
            </a:pPr>
            <a:r>
              <a:rPr lang="en-GB" b="1" dirty="0"/>
              <a:t>CONTRACTURAL RESCISSION RIGHT</a:t>
            </a:r>
            <a:endParaRPr lang="pl-PL" dirty="0"/>
          </a:p>
          <a:p>
            <a:pPr marL="0" indent="0">
              <a:buNone/>
            </a:pPr>
            <a:r>
              <a:rPr lang="en-GB" b="1" dirty="0"/>
              <a:t>Art. 492 CC</a:t>
            </a:r>
            <a:endParaRPr lang="pl-PL" dirty="0"/>
          </a:p>
          <a:p>
            <a:pPr marL="0" indent="0">
              <a:buNone/>
            </a:pPr>
            <a:r>
              <a:rPr lang="en-GB" b="1" dirty="0"/>
              <a:t>LEX COMMISORIA</a:t>
            </a:r>
            <a:endParaRPr lang="pl-PL" dirty="0"/>
          </a:p>
          <a:p>
            <a:r>
              <a:rPr lang="en-GB" b="1" dirty="0"/>
              <a:t>If the right to rescind a reciprocal contract is stipulated for non-performance of an obligation within a strictly specified period</a:t>
            </a:r>
            <a:r>
              <a:rPr lang="en-GB" dirty="0"/>
              <a:t>, the entitled party may,</a:t>
            </a:r>
            <a:r>
              <a:rPr lang="en-GB" b="1" dirty="0"/>
              <a:t> if the other party defaults, rescind the contract without setting an additional period.</a:t>
            </a:r>
            <a:r>
              <a:rPr lang="en-GB" dirty="0"/>
              <a:t> </a:t>
            </a:r>
            <a:r>
              <a:rPr lang="en-GB" b="1" dirty="0"/>
              <a:t> </a:t>
            </a:r>
            <a:endParaRPr lang="pl-PL" dirty="0"/>
          </a:p>
          <a:p>
            <a:r>
              <a:rPr lang="en-GB" b="1" dirty="0"/>
              <a:t>The same applies where performance of an obligation by one of the parties after the period set would be meaningless to the other party due to the nature of the obligation or due to the purpose of the contract intended by it and known to the defaulting party.</a:t>
            </a:r>
            <a:endParaRPr lang="pl-PL" dirty="0"/>
          </a:p>
          <a:p>
            <a:pPr marL="0" indent="0">
              <a:buNone/>
            </a:pPr>
            <a:endParaRPr lang="pl-PL" dirty="0"/>
          </a:p>
        </p:txBody>
      </p:sp>
    </p:spTree>
    <p:extLst>
      <p:ext uri="{BB962C8B-B14F-4D97-AF65-F5344CB8AC3E}">
        <p14:creationId xmlns:p14="http://schemas.microsoft.com/office/powerpoint/2010/main" val="2238731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normAutofit/>
          </a:bodyPr>
          <a:lstStyle/>
          <a:p>
            <a:pPr marL="0" indent="0" algn="ctr">
              <a:buNone/>
            </a:pPr>
            <a:r>
              <a:rPr lang="en-GB" b="1" dirty="0"/>
              <a:t>CONTRACTURAL RESCISSION RIGHT</a:t>
            </a:r>
            <a:endParaRPr lang="pl-PL" dirty="0"/>
          </a:p>
          <a:p>
            <a:pPr marL="0" indent="0">
              <a:buNone/>
            </a:pPr>
            <a:r>
              <a:rPr lang="en-GB" b="1" dirty="0"/>
              <a:t>Art. 396 CC </a:t>
            </a:r>
            <a:endParaRPr lang="pl-PL" dirty="0"/>
          </a:p>
          <a:p>
            <a:pPr marL="0" indent="0">
              <a:buNone/>
            </a:pPr>
            <a:r>
              <a:rPr lang="en-GB" b="1" dirty="0"/>
              <a:t>COMPENSATION FOR LOSS OF CONTRACT</a:t>
            </a:r>
            <a:endParaRPr lang="pl-PL" dirty="0"/>
          </a:p>
          <a:p>
            <a:r>
              <a:rPr lang="en-GB" b="1" dirty="0"/>
              <a:t>If it is stipulated that one or both parties may rescind the contract upon payment of a specified sum</a:t>
            </a:r>
            <a:r>
              <a:rPr lang="en-GB" dirty="0"/>
              <a:t> (compensation for loss of contract), the declaration on rescission is effective only if it is submitted at the same time as </a:t>
            </a:r>
            <a:r>
              <a:rPr lang="en-GB" b="1" dirty="0"/>
              <a:t>payment of the compensation for loss of contract.</a:t>
            </a:r>
            <a:endParaRPr lang="pl-PL" dirty="0"/>
          </a:p>
          <a:p>
            <a:pPr marL="0" indent="0">
              <a:buNone/>
            </a:pPr>
            <a:endParaRPr lang="pl-PL" dirty="0"/>
          </a:p>
        </p:txBody>
      </p:sp>
    </p:spTree>
    <p:extLst>
      <p:ext uri="{BB962C8B-B14F-4D97-AF65-F5344CB8AC3E}">
        <p14:creationId xmlns:p14="http://schemas.microsoft.com/office/powerpoint/2010/main" val="4172830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41D795-5539-4002-B24B-F069BF0A588B}"/>
              </a:ext>
            </a:extLst>
          </p:cNvPr>
          <p:cNvSpPr>
            <a:spLocks noGrp="1"/>
          </p:cNvSpPr>
          <p:nvPr>
            <p:ph type="ctrTitle"/>
          </p:nvPr>
        </p:nvSpPr>
        <p:spPr/>
        <p:txBody>
          <a:bodyPr/>
          <a:lstStyle/>
          <a:p>
            <a:r>
              <a:rPr lang="en-GB" b="1" dirty="0"/>
              <a:t>ACCEPTANCE</a:t>
            </a:r>
            <a:r>
              <a:rPr lang="pl-PL" b="1" dirty="0"/>
              <a:t> OF CONSTRUCTION WORKS </a:t>
            </a:r>
            <a:endParaRPr lang="pl-PL" dirty="0"/>
          </a:p>
        </p:txBody>
      </p:sp>
      <p:sp>
        <p:nvSpPr>
          <p:cNvPr id="3" name="Podtytuł 2">
            <a:extLst>
              <a:ext uri="{FF2B5EF4-FFF2-40B4-BE49-F238E27FC236}">
                <a16:creationId xmlns:a16="http://schemas.microsoft.com/office/drawing/2014/main" id="{AF869E3E-211F-4B39-9A6B-1902BE9C0463}"/>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545427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a:xfrm>
            <a:off x="838200" y="1825624"/>
            <a:ext cx="10515600" cy="4896451"/>
          </a:xfrm>
        </p:spPr>
        <p:txBody>
          <a:bodyPr>
            <a:normAutofit fontScale="70000" lnSpcReduction="20000"/>
          </a:bodyPr>
          <a:lstStyle/>
          <a:p>
            <a:pPr marL="0" indent="0" algn="ctr">
              <a:buNone/>
            </a:pPr>
            <a:r>
              <a:rPr lang="en-GB" b="1" dirty="0"/>
              <a:t>RESCINESSION DUE TO DELAY</a:t>
            </a:r>
            <a:endParaRPr lang="pl-PL" dirty="0"/>
          </a:p>
          <a:p>
            <a:pPr marL="0" indent="0">
              <a:buNone/>
            </a:pPr>
            <a:r>
              <a:rPr lang="en-GB" b="1" dirty="0"/>
              <a:t> </a:t>
            </a:r>
            <a:endParaRPr lang="pl-PL" dirty="0"/>
          </a:p>
          <a:p>
            <a:pPr marL="0" indent="0">
              <a:buNone/>
            </a:pPr>
            <a:r>
              <a:rPr lang="en-GB" b="1" dirty="0"/>
              <a:t>Art. 491 CC</a:t>
            </a:r>
            <a:endParaRPr lang="pl-PL" dirty="0"/>
          </a:p>
          <a:p>
            <a:pPr marL="0" indent="0">
              <a:buNone/>
            </a:pPr>
            <a:r>
              <a:rPr lang="en-GB" b="1" dirty="0"/>
              <a:t>Default. </a:t>
            </a:r>
            <a:r>
              <a:rPr lang="en-GB" dirty="0"/>
              <a:t> </a:t>
            </a:r>
            <a:endParaRPr lang="pl-PL" dirty="0"/>
          </a:p>
          <a:p>
            <a:pPr marL="0" indent="0">
              <a:buNone/>
            </a:pPr>
            <a:r>
              <a:rPr lang="en-GB" dirty="0"/>
              <a:t> § 1. </a:t>
            </a:r>
            <a:r>
              <a:rPr lang="en-GB" b="1" dirty="0"/>
              <a:t>If one of the parties defaults in performance of an obligation under a reciprocal contract</a:t>
            </a:r>
            <a:r>
              <a:rPr lang="en-GB" dirty="0"/>
              <a:t>, the other party </a:t>
            </a:r>
            <a:r>
              <a:rPr lang="en-GB" b="1" dirty="0"/>
              <a:t>may set an additional period for its performance with the sanction that if the specified period passes to no effect, it will be entitled to rescind the contract.</a:t>
            </a:r>
            <a:r>
              <a:rPr lang="en-GB" dirty="0"/>
              <a:t> It may also, either without setting an additional period or after the set period passes to no effect, demand that the obligation be performed and that any damage resulting from the default be remedied.</a:t>
            </a:r>
            <a:endParaRPr lang="pl-PL" dirty="0"/>
          </a:p>
          <a:p>
            <a:pPr marL="0" indent="0">
              <a:buNone/>
            </a:pPr>
            <a:r>
              <a:rPr lang="en-GB" dirty="0"/>
              <a:t> </a:t>
            </a:r>
            <a:endParaRPr lang="pl-PL" dirty="0"/>
          </a:p>
          <a:p>
            <a:pPr marL="0" indent="0">
              <a:buNone/>
            </a:pPr>
            <a:r>
              <a:rPr lang="en-GB" dirty="0"/>
              <a:t> § 2. If the performances of the two parties are divisible, and one of the parties defaults only in part of the performance, </a:t>
            </a:r>
            <a:r>
              <a:rPr lang="en-GB" b="1" dirty="0"/>
              <a:t>the right to rescind the contract vested in the other party is limited, at its discretion, either to that part, or to the whole remaining part of the performance not made. </a:t>
            </a:r>
            <a:endParaRPr lang="pl-PL" dirty="0"/>
          </a:p>
          <a:p>
            <a:pPr marL="0" indent="0">
              <a:buNone/>
            </a:pPr>
            <a:r>
              <a:rPr lang="en-GB" dirty="0"/>
              <a:t>That party may also rescind the entire contract if partial performance were meaningless to it due to the nature of the obligation or due to the purpose of the contract intended by that party and known to the defaulting party.</a:t>
            </a:r>
            <a:endParaRPr lang="pl-PL" dirty="0"/>
          </a:p>
          <a:p>
            <a:pPr marL="0" indent="0">
              <a:buNone/>
            </a:pPr>
            <a:endParaRPr lang="pl-PL" dirty="0"/>
          </a:p>
        </p:txBody>
      </p:sp>
    </p:spTree>
    <p:extLst>
      <p:ext uri="{BB962C8B-B14F-4D97-AF65-F5344CB8AC3E}">
        <p14:creationId xmlns:p14="http://schemas.microsoft.com/office/powerpoint/2010/main" val="2410855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a:xfrm>
            <a:off x="838200" y="1825624"/>
            <a:ext cx="10515600" cy="4896451"/>
          </a:xfrm>
        </p:spPr>
        <p:txBody>
          <a:bodyPr>
            <a:normAutofit/>
          </a:bodyPr>
          <a:lstStyle/>
          <a:p>
            <a:pPr marL="0" indent="0" algn="ctr">
              <a:buNone/>
            </a:pPr>
            <a:r>
              <a:rPr lang="en-GB" b="1" dirty="0"/>
              <a:t>RESCINESSION DUE TO DELAY</a:t>
            </a:r>
            <a:endParaRPr lang="pl-PL" dirty="0"/>
          </a:p>
          <a:p>
            <a:pPr marL="0" indent="0">
              <a:buNone/>
            </a:pPr>
            <a:r>
              <a:rPr lang="en-GB" b="1" dirty="0"/>
              <a:t>Art. 476 CC</a:t>
            </a:r>
            <a:endParaRPr lang="pl-PL" dirty="0"/>
          </a:p>
          <a:p>
            <a:pPr marL="0" indent="0">
              <a:buNone/>
            </a:pPr>
            <a:r>
              <a:rPr lang="en-GB" b="1" dirty="0"/>
              <a:t>Debtor's delay; default. </a:t>
            </a:r>
            <a:endParaRPr lang="pl-PL" dirty="0"/>
          </a:p>
          <a:p>
            <a:r>
              <a:rPr lang="en-GB" dirty="0"/>
              <a:t>A debtor is in default if he </a:t>
            </a:r>
            <a:r>
              <a:rPr lang="en-GB" b="1" dirty="0"/>
              <a:t>does not make the performance on time and, if the time limit is not specified, if he does not make the performance immediately at the creditor's demand. </a:t>
            </a:r>
            <a:r>
              <a:rPr lang="en-GB" dirty="0"/>
              <a:t>This does not apply where the delay in making the performance is due to circumstances for which the debtor is not liable.</a:t>
            </a:r>
            <a:endParaRPr lang="pl-PL" dirty="0"/>
          </a:p>
          <a:p>
            <a:pPr marL="0" indent="0">
              <a:buNone/>
            </a:pPr>
            <a:endParaRPr lang="pl-PL" dirty="0"/>
          </a:p>
          <a:p>
            <a:pPr marL="0" indent="0">
              <a:buNone/>
            </a:pPr>
            <a:endParaRPr lang="pl-PL" dirty="0"/>
          </a:p>
        </p:txBody>
      </p:sp>
    </p:spTree>
    <p:extLst>
      <p:ext uri="{BB962C8B-B14F-4D97-AF65-F5344CB8AC3E}">
        <p14:creationId xmlns:p14="http://schemas.microsoft.com/office/powerpoint/2010/main" val="316160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normAutofit fontScale="92500" lnSpcReduction="20000"/>
          </a:bodyPr>
          <a:lstStyle/>
          <a:p>
            <a:pPr marL="0" indent="0" algn="ctr">
              <a:buNone/>
            </a:pPr>
            <a:r>
              <a:rPr lang="pl-PL" b="1" dirty="0"/>
              <a:t>RESCESSION DUE TO DEFECTIVE PERFORMANCE</a:t>
            </a:r>
            <a:r>
              <a:rPr lang="pl-PL" dirty="0"/>
              <a:t> </a:t>
            </a:r>
          </a:p>
          <a:p>
            <a:pPr marL="0" indent="0">
              <a:buNone/>
            </a:pPr>
            <a:r>
              <a:rPr lang="en-GB" b="1" dirty="0"/>
              <a:t>Art. 636 CC</a:t>
            </a:r>
            <a:r>
              <a:rPr lang="en-GB" dirty="0"/>
              <a:t> </a:t>
            </a:r>
            <a:endParaRPr lang="pl-PL" dirty="0"/>
          </a:p>
          <a:p>
            <a:pPr marL="0" indent="0">
              <a:buNone/>
            </a:pPr>
            <a:r>
              <a:rPr lang="en-GB" dirty="0"/>
              <a:t> § 1. </a:t>
            </a:r>
            <a:r>
              <a:rPr lang="en-GB" b="1" dirty="0"/>
              <a:t>If the person that accepted the order performs the specific work in a defective manner or contrary to the contract, the </a:t>
            </a:r>
            <a:r>
              <a:rPr lang="en-GB" b="1" dirty="0" err="1"/>
              <a:t>orderer</a:t>
            </a:r>
            <a:r>
              <a:rPr lang="en-GB" b="1" dirty="0"/>
              <a:t> may call on him to change the manner of performance and may set an appropriate period for this purpose</a:t>
            </a:r>
            <a:r>
              <a:rPr lang="en-GB" dirty="0"/>
              <a:t>. After the period so set passes to no effect, </a:t>
            </a:r>
            <a:r>
              <a:rPr lang="en-GB" b="1" dirty="0"/>
              <a:t>the </a:t>
            </a:r>
            <a:r>
              <a:rPr lang="en-GB" b="1" dirty="0" err="1"/>
              <a:t>orderer</a:t>
            </a:r>
            <a:r>
              <a:rPr lang="en-GB" b="1" dirty="0"/>
              <a:t> may rescind the contract or entrust</a:t>
            </a:r>
            <a:r>
              <a:rPr lang="en-GB" dirty="0"/>
              <a:t> the correction or further performance of the specific work to another person at the cost and risk of the person that accepted the order.</a:t>
            </a:r>
            <a:endParaRPr lang="pl-PL" dirty="0"/>
          </a:p>
          <a:p>
            <a:pPr marL="0" indent="0">
              <a:buNone/>
            </a:pPr>
            <a:r>
              <a:rPr lang="en-GB" dirty="0"/>
              <a:t> § 2. </a:t>
            </a:r>
            <a:r>
              <a:rPr lang="en-GB" b="1" dirty="0"/>
              <a:t>If the </a:t>
            </a:r>
            <a:r>
              <a:rPr lang="en-GB" b="1" dirty="0" err="1"/>
              <a:t>orderer</a:t>
            </a:r>
            <a:r>
              <a:rPr lang="en-GB" b="1" dirty="0"/>
              <a:t> supplies the material himself, he may, in the event the contract is rescinded or the specific work is entrusted to another person, demand that the material be returned and that the started work be handed over.</a:t>
            </a:r>
            <a:endParaRPr lang="pl-PL" dirty="0"/>
          </a:p>
          <a:p>
            <a:pPr marL="0" indent="0">
              <a:buNone/>
            </a:pPr>
            <a:endParaRPr lang="pl-PL" dirty="0"/>
          </a:p>
        </p:txBody>
      </p:sp>
    </p:spTree>
    <p:extLst>
      <p:ext uri="{BB962C8B-B14F-4D97-AF65-F5344CB8AC3E}">
        <p14:creationId xmlns:p14="http://schemas.microsoft.com/office/powerpoint/2010/main" val="3623376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a:xfrm>
            <a:off x="838200" y="1825625"/>
            <a:ext cx="10515600" cy="4822310"/>
          </a:xfrm>
        </p:spPr>
        <p:txBody>
          <a:bodyPr>
            <a:normAutofit fontScale="77500" lnSpcReduction="20000"/>
          </a:bodyPr>
          <a:lstStyle/>
          <a:p>
            <a:pPr marL="0" indent="0" algn="ctr">
              <a:buNone/>
            </a:pPr>
            <a:r>
              <a:rPr lang="en-GB" b="1" dirty="0"/>
              <a:t>RESCESSION DUE TO INVESTOR’S DEFECTS </a:t>
            </a:r>
            <a:endParaRPr lang="pl-PL" dirty="0"/>
          </a:p>
          <a:p>
            <a:pPr marL="0" indent="0">
              <a:buNone/>
            </a:pPr>
            <a:r>
              <a:rPr lang="en-GB" b="1" dirty="0"/>
              <a:t>16.2.1 FIDIC</a:t>
            </a:r>
            <a:endParaRPr lang="pl-PL" dirty="0"/>
          </a:p>
          <a:p>
            <a:pPr marL="0" indent="0">
              <a:buNone/>
            </a:pPr>
            <a:r>
              <a:rPr lang="en-GB" b="1" dirty="0"/>
              <a:t>Notice</a:t>
            </a:r>
            <a:endParaRPr lang="pl-PL" dirty="0"/>
          </a:p>
          <a:p>
            <a:r>
              <a:rPr lang="en-GB" dirty="0"/>
              <a:t>  </a:t>
            </a:r>
            <a:r>
              <a:rPr lang="en-GB" b="1" dirty="0"/>
              <a:t>The Contractor shall be entitled to give a Notice</a:t>
            </a:r>
            <a:r>
              <a:rPr lang="en-GB" dirty="0"/>
              <a:t> (which shall state that it is given under this Sub-Clause 16.2.1) </a:t>
            </a:r>
            <a:r>
              <a:rPr lang="en-GB" b="1" dirty="0"/>
              <a:t>to the Employer of the Contractor’s intention to terminate the Contract </a:t>
            </a:r>
            <a:r>
              <a:rPr lang="en-GB" dirty="0"/>
              <a:t>or, in the case of sub-paragraph (g)(ii), (h), (</a:t>
            </a:r>
            <a:r>
              <a:rPr lang="en-GB" dirty="0" err="1"/>
              <a:t>i</a:t>
            </a:r>
            <a:r>
              <a:rPr lang="en-GB" dirty="0"/>
              <a:t>) or (j) below a Notice of termination, if:</a:t>
            </a:r>
            <a:endParaRPr lang="pl-PL" dirty="0"/>
          </a:p>
          <a:p>
            <a:pPr marL="0" indent="0">
              <a:buNone/>
            </a:pPr>
            <a:r>
              <a:rPr lang="en-GB" dirty="0"/>
              <a:t>(a) </a:t>
            </a:r>
            <a:r>
              <a:rPr lang="en-GB" b="1" dirty="0"/>
              <a:t>the Contractor does not receive the reasonable evidence within 42 days after giving a Notice </a:t>
            </a:r>
            <a:r>
              <a:rPr lang="en-GB" dirty="0"/>
              <a:t>under Sub-Clause 16.1 [</a:t>
            </a:r>
            <a:r>
              <a:rPr lang="en-GB" b="1" dirty="0"/>
              <a:t>Suspension by Contractor] in respect of a failure to comply with</a:t>
            </a:r>
            <a:r>
              <a:rPr lang="en-GB" dirty="0"/>
              <a:t> Sub-Clause 2.4 [</a:t>
            </a:r>
            <a:r>
              <a:rPr lang="en-GB" b="1" dirty="0"/>
              <a:t>Employer’s Financial Arrangements];</a:t>
            </a:r>
            <a:r>
              <a:rPr lang="en-GB" dirty="0"/>
              <a:t> </a:t>
            </a:r>
            <a:endParaRPr lang="pl-PL" dirty="0"/>
          </a:p>
          <a:p>
            <a:pPr marL="0" indent="0">
              <a:buNone/>
            </a:pPr>
            <a:r>
              <a:rPr lang="en-GB" dirty="0"/>
              <a:t>(b) </a:t>
            </a:r>
            <a:r>
              <a:rPr lang="en-GB" b="1" dirty="0"/>
              <a:t>the Engineer fails, within 56 days after receiving a Statement and supporting documents, to issue the relevant Payment Certificate; </a:t>
            </a:r>
            <a:endParaRPr lang="pl-PL" dirty="0"/>
          </a:p>
          <a:p>
            <a:pPr marL="0" indent="0">
              <a:buNone/>
            </a:pPr>
            <a:r>
              <a:rPr lang="en-GB" dirty="0"/>
              <a:t>(c) </a:t>
            </a:r>
            <a:r>
              <a:rPr lang="en-GB" b="1" dirty="0"/>
              <a:t>the Contractor does not receive the amount due under any Payment Certificate within 42 days after the expiry of the time</a:t>
            </a:r>
            <a:r>
              <a:rPr lang="en-GB" dirty="0"/>
              <a:t> stated in Sub-Clause 14.7 [Payment]; </a:t>
            </a:r>
            <a:endParaRPr lang="pl-PL" dirty="0"/>
          </a:p>
          <a:p>
            <a:r>
              <a:rPr lang="en-GB" dirty="0"/>
              <a:t>and </a:t>
            </a:r>
            <a:r>
              <a:rPr lang="en-GB" b="1" dirty="0"/>
              <a:t>such failure constitutes a material breach of the Employer’s obligations under the Contract;</a:t>
            </a:r>
            <a:endParaRPr lang="pl-PL" dirty="0"/>
          </a:p>
          <a:p>
            <a:pPr marL="0" indent="0">
              <a:buNone/>
            </a:pPr>
            <a:endParaRPr lang="pl-PL" dirty="0"/>
          </a:p>
        </p:txBody>
      </p:sp>
    </p:spTree>
    <p:extLst>
      <p:ext uri="{BB962C8B-B14F-4D97-AF65-F5344CB8AC3E}">
        <p14:creationId xmlns:p14="http://schemas.microsoft.com/office/powerpoint/2010/main" val="2934624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normAutofit fontScale="62500" lnSpcReduction="20000"/>
          </a:bodyPr>
          <a:lstStyle/>
          <a:p>
            <a:pPr marL="0" indent="0">
              <a:buNone/>
            </a:pPr>
            <a:r>
              <a:rPr lang="en-GB" b="1" dirty="0"/>
              <a:t>16.2.1 FIDIC</a:t>
            </a:r>
            <a:endParaRPr lang="pl-PL" dirty="0"/>
          </a:p>
          <a:p>
            <a:pPr marL="0" indent="0">
              <a:buNone/>
            </a:pPr>
            <a:endParaRPr lang="pl-PL" dirty="0"/>
          </a:p>
          <a:p>
            <a:r>
              <a:rPr lang="en-GB" dirty="0"/>
              <a:t>(e) </a:t>
            </a:r>
            <a:r>
              <a:rPr lang="en-GB" b="1" dirty="0"/>
              <a:t>the Employer substantially fails to perform, and such failure constitutes a material breach of, the Employer’s obligations under the Contract; </a:t>
            </a:r>
            <a:endParaRPr lang="pl-PL" dirty="0"/>
          </a:p>
          <a:p>
            <a:r>
              <a:rPr lang="en-GB" dirty="0"/>
              <a:t>(f) </a:t>
            </a:r>
            <a:r>
              <a:rPr lang="en-GB" b="1" dirty="0"/>
              <a:t>the Contractor does not receive a Notice of the Commencement Date</a:t>
            </a:r>
            <a:r>
              <a:rPr lang="en-GB" dirty="0"/>
              <a:t> under Sub-Clause 8.1 [Commencement of Works] </a:t>
            </a:r>
            <a:r>
              <a:rPr lang="en-GB" b="1" dirty="0"/>
              <a:t>within 84 days after receiving the Letter of Acceptance; </a:t>
            </a:r>
            <a:endParaRPr lang="pl-PL" dirty="0"/>
          </a:p>
          <a:p>
            <a:pPr marL="0" indent="0">
              <a:buNone/>
            </a:pPr>
            <a:r>
              <a:rPr lang="en-GB" dirty="0"/>
              <a:t>(…)</a:t>
            </a:r>
            <a:endParaRPr lang="pl-PL" dirty="0"/>
          </a:p>
          <a:p>
            <a:r>
              <a:rPr lang="en-GB" dirty="0"/>
              <a:t>(h) </a:t>
            </a:r>
            <a:r>
              <a:rPr lang="en-GB" b="1" dirty="0"/>
              <a:t>a prolonged suspension affects the whole of the Works</a:t>
            </a:r>
            <a:r>
              <a:rPr lang="en-GB" dirty="0"/>
              <a:t> as described in sub-paragraph (b) of Sub-Clause 8.12 [Prolonged Suspension];  </a:t>
            </a:r>
            <a:endParaRPr lang="pl-PL" dirty="0"/>
          </a:p>
          <a:p>
            <a:r>
              <a:rPr lang="en-GB" dirty="0"/>
              <a:t>(</a:t>
            </a:r>
            <a:r>
              <a:rPr lang="en-GB" dirty="0" err="1"/>
              <a:t>i</a:t>
            </a:r>
            <a:r>
              <a:rPr lang="en-GB" dirty="0"/>
              <a:t>) </a:t>
            </a:r>
            <a:r>
              <a:rPr lang="en-GB" b="1" dirty="0"/>
              <a:t>the Employer becomes bankrupt or insolvent</a:t>
            </a:r>
            <a:r>
              <a:rPr lang="en-GB" dirty="0"/>
              <a:t>; goes into liquidation, administration, reorganisation, winding-up or dissolution; becomes subject to the appointment of a liquidator, receiver, administrator, manager or trustee; enters into a composition or arrangement with the Employer’s creditors; or any act is done or any event occurs which is analogous to or has a similar effect to any of these acts or events under applicable Laws; or </a:t>
            </a:r>
            <a:endParaRPr lang="pl-PL" dirty="0"/>
          </a:p>
          <a:p>
            <a:r>
              <a:rPr lang="en-GB" dirty="0"/>
              <a:t>(j) </a:t>
            </a:r>
            <a:r>
              <a:rPr lang="en-GB" b="1" dirty="0"/>
              <a:t>the Employer is found, based on reasonable evidence, to have engaged in corrupt, fraudulent, collusive or coercive practice at any time in relation to the Works or to the Contract.</a:t>
            </a:r>
            <a:endParaRPr lang="pl-PL" dirty="0"/>
          </a:p>
          <a:p>
            <a:pPr marL="0" indent="0">
              <a:buNone/>
            </a:pPr>
            <a:endParaRPr lang="pl-PL" dirty="0"/>
          </a:p>
        </p:txBody>
      </p:sp>
    </p:spTree>
    <p:extLst>
      <p:ext uri="{BB962C8B-B14F-4D97-AF65-F5344CB8AC3E}">
        <p14:creationId xmlns:p14="http://schemas.microsoft.com/office/powerpoint/2010/main" val="12779039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a:xfrm>
            <a:off x="838200" y="1825625"/>
            <a:ext cx="10515600" cy="4748170"/>
          </a:xfrm>
        </p:spPr>
        <p:txBody>
          <a:bodyPr>
            <a:normAutofit fontScale="70000" lnSpcReduction="20000"/>
          </a:bodyPr>
          <a:lstStyle/>
          <a:p>
            <a:pPr marL="0" indent="0" algn="ctr">
              <a:buNone/>
            </a:pPr>
            <a:r>
              <a:rPr lang="en-GB" b="1" dirty="0"/>
              <a:t>RESCISSION DUE TO CONTRACTOR’S DEFECTS </a:t>
            </a:r>
            <a:endParaRPr lang="pl-PL" dirty="0"/>
          </a:p>
          <a:p>
            <a:pPr marL="0" indent="0">
              <a:buNone/>
            </a:pPr>
            <a:r>
              <a:rPr lang="en-GB" b="1" dirty="0"/>
              <a:t>Art. 637 CC</a:t>
            </a:r>
            <a:endParaRPr lang="pl-PL" dirty="0"/>
          </a:p>
          <a:p>
            <a:pPr marL="0" indent="0">
              <a:buNone/>
            </a:pPr>
            <a:r>
              <a:rPr lang="en-GB" b="1" dirty="0"/>
              <a:t>Implied warranty for defects. </a:t>
            </a:r>
            <a:endParaRPr lang="pl-PL" dirty="0"/>
          </a:p>
          <a:p>
            <a:pPr marL="0" indent="0">
              <a:buNone/>
            </a:pPr>
            <a:r>
              <a:rPr lang="en-GB" dirty="0"/>
              <a:t> § 1</a:t>
            </a:r>
            <a:r>
              <a:rPr lang="en-GB" b="1" dirty="0"/>
              <a:t>. If a specific work has defects, the </a:t>
            </a:r>
            <a:r>
              <a:rPr lang="en-GB" b="1" dirty="0" err="1"/>
              <a:t>orderer</a:t>
            </a:r>
            <a:r>
              <a:rPr lang="en-GB" b="1" dirty="0"/>
              <a:t> may demand that they be removed by giving the person that accepted the order an additional period for this purpose with the stipulation</a:t>
            </a:r>
            <a:r>
              <a:rPr lang="en-GB" dirty="0"/>
              <a:t> that, after the period passes to no effect, he will not accept the rectification. </a:t>
            </a:r>
            <a:endParaRPr lang="pl-PL" dirty="0"/>
          </a:p>
          <a:p>
            <a:pPr marL="0" indent="0">
              <a:buNone/>
            </a:pPr>
            <a:r>
              <a:rPr lang="en-GB" b="1" dirty="0"/>
              <a:t>The person that accepted the order may refuse to rectify the specific work if it entails excessive costs.</a:t>
            </a:r>
            <a:endParaRPr lang="pl-PL" dirty="0"/>
          </a:p>
          <a:p>
            <a:pPr marL="0" indent="0">
              <a:buNone/>
            </a:pPr>
            <a:r>
              <a:rPr lang="en-GB" dirty="0"/>
              <a:t> </a:t>
            </a:r>
            <a:endParaRPr lang="pl-PL" dirty="0"/>
          </a:p>
          <a:p>
            <a:pPr marL="0" indent="0">
              <a:buNone/>
            </a:pPr>
            <a:r>
              <a:rPr lang="en-GB" dirty="0"/>
              <a:t> § 2</a:t>
            </a:r>
            <a:r>
              <a:rPr lang="en-GB" b="1" dirty="0"/>
              <a:t>. If the defects cannot be removed or if it follows from the circumstances that the person that accepted the order will not be able to remove them on time, the </a:t>
            </a:r>
            <a:r>
              <a:rPr lang="en-GB" b="1" dirty="0" err="1"/>
              <a:t>orderer</a:t>
            </a:r>
            <a:r>
              <a:rPr lang="en-GB" b="1" dirty="0"/>
              <a:t> may rescind the contract if the defects are major</a:t>
            </a:r>
            <a:r>
              <a:rPr lang="en-GB" dirty="0"/>
              <a:t>; </a:t>
            </a:r>
            <a:endParaRPr lang="pl-PL" dirty="0"/>
          </a:p>
          <a:p>
            <a:r>
              <a:rPr lang="en-GB" b="1" dirty="0"/>
              <a:t>if the defects are minor, the </a:t>
            </a:r>
            <a:r>
              <a:rPr lang="en-GB" b="1" dirty="0" err="1"/>
              <a:t>orderer</a:t>
            </a:r>
            <a:r>
              <a:rPr lang="en-GB" b="1" dirty="0"/>
              <a:t> may demand an appropriate reduction in the remuneration</a:t>
            </a:r>
            <a:r>
              <a:rPr lang="en-GB" dirty="0"/>
              <a:t>. </a:t>
            </a:r>
            <a:endParaRPr lang="pl-PL" dirty="0"/>
          </a:p>
          <a:p>
            <a:pPr marL="0" indent="0">
              <a:buNone/>
            </a:pPr>
            <a:r>
              <a:rPr lang="en-GB" dirty="0"/>
              <a:t>The same applies where the person that accepted the order does not remove the defects during a period set by the </a:t>
            </a:r>
            <a:r>
              <a:rPr lang="en-GB" dirty="0" err="1"/>
              <a:t>orderer</a:t>
            </a:r>
            <a:r>
              <a:rPr lang="en-GB" dirty="0"/>
              <a:t>.</a:t>
            </a:r>
            <a:endParaRPr lang="pl-PL" dirty="0"/>
          </a:p>
          <a:p>
            <a:pPr marL="0" indent="0">
              <a:buNone/>
            </a:pPr>
            <a:endParaRPr lang="pl-PL" dirty="0"/>
          </a:p>
        </p:txBody>
      </p:sp>
    </p:spTree>
    <p:extLst>
      <p:ext uri="{BB962C8B-B14F-4D97-AF65-F5344CB8AC3E}">
        <p14:creationId xmlns:p14="http://schemas.microsoft.com/office/powerpoint/2010/main" val="2867788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a:xfrm>
            <a:off x="838200" y="1825624"/>
            <a:ext cx="10515600" cy="4896451"/>
          </a:xfrm>
        </p:spPr>
        <p:txBody>
          <a:bodyPr>
            <a:normAutofit fontScale="85000" lnSpcReduction="20000"/>
          </a:bodyPr>
          <a:lstStyle/>
          <a:p>
            <a:pPr marL="0" indent="0" algn="ctr">
              <a:buNone/>
            </a:pPr>
            <a:r>
              <a:rPr lang="en-GB" b="1" dirty="0"/>
              <a:t>RESCINATION  BY INVERSTOR </a:t>
            </a:r>
            <a:endParaRPr lang="pl-PL" dirty="0"/>
          </a:p>
          <a:p>
            <a:pPr marL="0" indent="0">
              <a:buNone/>
            </a:pPr>
            <a:r>
              <a:rPr lang="en-GB" b="1" dirty="0"/>
              <a:t>15.1 FIDIC</a:t>
            </a:r>
            <a:endParaRPr lang="pl-PL" dirty="0"/>
          </a:p>
          <a:p>
            <a:pPr marL="0" indent="0">
              <a:buNone/>
            </a:pPr>
            <a:r>
              <a:rPr lang="en-GB" b="1" dirty="0"/>
              <a:t>Notice to Correct  </a:t>
            </a:r>
            <a:endParaRPr lang="pl-PL" dirty="0"/>
          </a:p>
          <a:p>
            <a:r>
              <a:rPr lang="en-GB" b="1" dirty="0"/>
              <a:t>If the Contractor fails to carry out any obligation under the Contract the Engineer may, by giving a Notice to the Contractor, require the Contractor to make good the failure and to remedy it within a specified time (“Notice to Correct” in these Conditions). </a:t>
            </a:r>
            <a:endParaRPr lang="pl-PL" dirty="0"/>
          </a:p>
          <a:p>
            <a:r>
              <a:rPr lang="en-GB" dirty="0"/>
              <a:t>(…)</a:t>
            </a:r>
            <a:endParaRPr lang="pl-PL" dirty="0"/>
          </a:p>
          <a:p>
            <a:r>
              <a:rPr lang="en-GB" b="1" dirty="0"/>
              <a:t>After receiving a Notice to Correct the Contractor shall immediately respond by giving a Notice to the Engineer </a:t>
            </a:r>
            <a:r>
              <a:rPr lang="en-GB" dirty="0"/>
              <a:t>describing the measures the Contractor will take to remedy the failure, and stating the date on which such measures will be commenced in order to comply with the time specified in the Notice to Correct.</a:t>
            </a:r>
            <a:endParaRPr lang="pl-PL" dirty="0"/>
          </a:p>
          <a:p>
            <a:r>
              <a:rPr lang="en-GB" b="1" dirty="0"/>
              <a:t>The time specified in the Notice to Correct shall not imply any extension of the Time for Completion.</a:t>
            </a:r>
            <a:endParaRPr lang="pl-PL" dirty="0"/>
          </a:p>
          <a:p>
            <a:pPr marL="0" indent="0">
              <a:buNone/>
            </a:pPr>
            <a:endParaRPr lang="pl-PL" dirty="0"/>
          </a:p>
        </p:txBody>
      </p:sp>
    </p:spTree>
    <p:extLst>
      <p:ext uri="{BB962C8B-B14F-4D97-AF65-F5344CB8AC3E}">
        <p14:creationId xmlns:p14="http://schemas.microsoft.com/office/powerpoint/2010/main" val="446459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a:xfrm>
            <a:off x="838200" y="1825624"/>
            <a:ext cx="10515600" cy="4896451"/>
          </a:xfrm>
        </p:spPr>
        <p:txBody>
          <a:bodyPr>
            <a:normAutofit fontScale="92500" lnSpcReduction="10000"/>
          </a:bodyPr>
          <a:lstStyle/>
          <a:p>
            <a:pPr marL="0" indent="0" algn="ctr">
              <a:buNone/>
            </a:pPr>
            <a:r>
              <a:rPr lang="en-GB" b="1" dirty="0"/>
              <a:t>RESCINATION  BY INVERSTOR </a:t>
            </a:r>
            <a:endParaRPr lang="pl-PL" dirty="0"/>
          </a:p>
          <a:p>
            <a:pPr marL="0" indent="0">
              <a:buNone/>
            </a:pPr>
            <a:r>
              <a:rPr lang="en-GB" b="1" dirty="0"/>
              <a:t>15.2.1 FIDIC </a:t>
            </a:r>
            <a:endParaRPr lang="pl-PL" dirty="0"/>
          </a:p>
          <a:p>
            <a:r>
              <a:rPr lang="en-GB" b="1" dirty="0"/>
              <a:t>The Employer shall be entitled to give a Notice</a:t>
            </a:r>
            <a:r>
              <a:rPr lang="en-GB" dirty="0"/>
              <a:t> (which shall state that it is given under this Sub-Clause 15.2.1) </a:t>
            </a:r>
            <a:r>
              <a:rPr lang="en-GB" b="1" dirty="0"/>
              <a:t>to the Contractor of the Employer’s intention to terminate the Contract</a:t>
            </a:r>
            <a:r>
              <a:rPr lang="en-GB" dirty="0"/>
              <a:t> or, in the case of sub-paragraph (f), (g) or (h) </a:t>
            </a:r>
            <a:r>
              <a:rPr lang="en-GB" b="1" dirty="0"/>
              <a:t>below a Notice of termination, if the Contractor:</a:t>
            </a:r>
            <a:endParaRPr lang="pl-PL" dirty="0"/>
          </a:p>
          <a:p>
            <a:r>
              <a:rPr lang="en-GB" dirty="0"/>
              <a:t>(a) </a:t>
            </a:r>
            <a:r>
              <a:rPr lang="en-GB" b="1" dirty="0"/>
              <a:t>fails to comply with:  </a:t>
            </a:r>
            <a:endParaRPr lang="pl-PL" dirty="0"/>
          </a:p>
          <a:p>
            <a:pPr marL="0" indent="0">
              <a:buNone/>
            </a:pPr>
            <a:r>
              <a:rPr lang="en-GB" dirty="0"/>
              <a:t>  (</a:t>
            </a:r>
            <a:r>
              <a:rPr lang="en-GB" dirty="0" err="1"/>
              <a:t>i</a:t>
            </a:r>
            <a:r>
              <a:rPr lang="en-GB" dirty="0"/>
              <a:t>) a </a:t>
            </a:r>
            <a:r>
              <a:rPr lang="en-GB" b="1" dirty="0"/>
              <a:t>Notice to Correct;  </a:t>
            </a:r>
            <a:endParaRPr lang="pl-PL" dirty="0"/>
          </a:p>
          <a:p>
            <a:pPr marL="0" indent="0">
              <a:buNone/>
            </a:pPr>
            <a:r>
              <a:rPr lang="en-GB" dirty="0"/>
              <a:t>   (ii)  a </a:t>
            </a:r>
            <a:r>
              <a:rPr lang="en-GB" b="1" dirty="0"/>
              <a:t>binding agreement, or final and binding determination</a:t>
            </a:r>
            <a:r>
              <a:rPr lang="en-GB" dirty="0"/>
              <a:t>, under Sub-Clause 3.7 [Agreement or Determination]; or  </a:t>
            </a:r>
            <a:endParaRPr lang="pl-PL" dirty="0"/>
          </a:p>
          <a:p>
            <a:r>
              <a:rPr lang="en-GB" b="1" dirty="0"/>
              <a:t>and such failure constitutes a material breach of the Contractor’s obligations under the Contract;</a:t>
            </a:r>
            <a:endParaRPr lang="pl-PL" dirty="0"/>
          </a:p>
          <a:p>
            <a:pPr marL="0" indent="0">
              <a:buNone/>
            </a:pPr>
            <a:endParaRPr lang="pl-PL" dirty="0"/>
          </a:p>
        </p:txBody>
      </p:sp>
    </p:spTree>
    <p:extLst>
      <p:ext uri="{BB962C8B-B14F-4D97-AF65-F5344CB8AC3E}">
        <p14:creationId xmlns:p14="http://schemas.microsoft.com/office/powerpoint/2010/main" val="2110363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a:xfrm>
            <a:off x="838200" y="1825624"/>
            <a:ext cx="10515600" cy="4896451"/>
          </a:xfrm>
        </p:spPr>
        <p:txBody>
          <a:bodyPr>
            <a:normAutofit fontScale="62500" lnSpcReduction="20000"/>
          </a:bodyPr>
          <a:lstStyle/>
          <a:p>
            <a:pPr marL="0" indent="0" algn="ctr">
              <a:buNone/>
            </a:pPr>
            <a:r>
              <a:rPr lang="en-GB" sz="6400" b="1" dirty="0"/>
              <a:t>RESCINATION  BY INVERSTOR </a:t>
            </a:r>
            <a:endParaRPr lang="pl-PL" sz="6400" dirty="0"/>
          </a:p>
          <a:p>
            <a:pPr marL="0" indent="0">
              <a:buNone/>
            </a:pPr>
            <a:r>
              <a:rPr lang="en-GB" b="1" dirty="0"/>
              <a:t>15.2.1 FIDIC </a:t>
            </a:r>
            <a:endParaRPr lang="pl-PL" dirty="0"/>
          </a:p>
          <a:p>
            <a:r>
              <a:rPr lang="en-GB" dirty="0"/>
              <a:t>(b)  </a:t>
            </a:r>
            <a:r>
              <a:rPr lang="en-GB" b="1" dirty="0"/>
              <a:t>abandons the Works or otherwise plainly demonstrates an intention not to continue performance</a:t>
            </a:r>
            <a:r>
              <a:rPr lang="en-GB" dirty="0"/>
              <a:t> of the Contractor’s obligations under the Contract; </a:t>
            </a:r>
            <a:endParaRPr lang="pl-PL" dirty="0"/>
          </a:p>
          <a:p>
            <a:r>
              <a:rPr lang="en-GB" dirty="0"/>
              <a:t>(c) </a:t>
            </a:r>
            <a:r>
              <a:rPr lang="en-GB" b="1" dirty="0"/>
              <a:t>without reasonable excuse fails to proceed with the Works </a:t>
            </a:r>
            <a:r>
              <a:rPr lang="en-GB" dirty="0"/>
              <a:t>in accordance with Clause 8 </a:t>
            </a:r>
            <a:r>
              <a:rPr lang="en-GB" b="1" dirty="0"/>
              <a:t>[Commencement, Delays and Suspension</a:t>
            </a:r>
            <a:r>
              <a:rPr lang="en-GB" dirty="0"/>
              <a:t>] or, if there is a maximum amount of Delay Damages stated in the Contract Data, his failure to comply with Sub-Clause 8.2 [Time for Completion] is such that the Employer would be entitled to Delay Damages that exceed this maximum amount; </a:t>
            </a:r>
            <a:endParaRPr lang="pl-PL" dirty="0"/>
          </a:p>
          <a:p>
            <a:r>
              <a:rPr lang="en-GB" dirty="0"/>
              <a:t>(d) </a:t>
            </a:r>
            <a:r>
              <a:rPr lang="en-GB" b="1" dirty="0"/>
              <a:t>without reasonable excuse fails to comply with a Notice of rejection given by the Engineer</a:t>
            </a:r>
            <a:r>
              <a:rPr lang="en-GB" dirty="0"/>
              <a:t> under Sub-Clause 7.5 [Defects and Rejection] or an Engineer’s instruction under Sub-Clause 7.6 [Remedial Work], within 28 days after receiving it;  </a:t>
            </a:r>
            <a:endParaRPr lang="pl-PL" dirty="0"/>
          </a:p>
          <a:p>
            <a:r>
              <a:rPr lang="en-GB" dirty="0"/>
              <a:t>(e) </a:t>
            </a:r>
            <a:r>
              <a:rPr lang="en-GB" b="1" dirty="0"/>
              <a:t>fails to comply</a:t>
            </a:r>
            <a:r>
              <a:rPr lang="en-GB" dirty="0"/>
              <a:t> with Sub-Clause 4.2 [</a:t>
            </a:r>
            <a:r>
              <a:rPr lang="en-GB" b="1" dirty="0"/>
              <a:t>Performance Security];</a:t>
            </a:r>
            <a:r>
              <a:rPr lang="en-GB" dirty="0"/>
              <a:t> </a:t>
            </a:r>
            <a:endParaRPr lang="pl-PL" dirty="0"/>
          </a:p>
          <a:p>
            <a:r>
              <a:rPr lang="en-GB" dirty="0"/>
              <a:t>(f) </a:t>
            </a:r>
            <a:r>
              <a:rPr lang="en-GB" b="1" dirty="0"/>
              <a:t>subcontracts the whole, or any part of, the Works in breach</a:t>
            </a:r>
            <a:r>
              <a:rPr lang="en-GB" dirty="0"/>
              <a:t> of Sub-Clause 5.1 </a:t>
            </a:r>
            <a:r>
              <a:rPr lang="en-GB" b="1" dirty="0"/>
              <a:t>[Subcontractors</a:t>
            </a:r>
            <a:r>
              <a:rPr lang="en-GB" dirty="0"/>
              <a:t>], or assigns the Contract without the required agreement under Sub-Clause 1.7 [Assignment]; </a:t>
            </a:r>
            <a:endParaRPr lang="pl-PL" dirty="0"/>
          </a:p>
          <a:p>
            <a:r>
              <a:rPr lang="en-GB" dirty="0"/>
              <a:t>(g) </a:t>
            </a:r>
            <a:r>
              <a:rPr lang="en-GB" b="1" dirty="0"/>
              <a:t>becomes bankrupt or insolvent</a:t>
            </a:r>
            <a:r>
              <a:rPr lang="en-GB" dirty="0"/>
              <a:t>; goes into liquidation, administration, reorganisation, winding-up or dissolution; becomes subject to the appointment of a liquidator, receiver, administrator, manager or trustee; enters into a composition or arrangement with the Contractor’s creditors; or any act is done or any event occurs which is analogous to or has a similar effect to any of these acts or events under applicable Laws; </a:t>
            </a:r>
            <a:endParaRPr lang="pl-PL" dirty="0"/>
          </a:p>
          <a:p>
            <a:pPr marL="0" indent="0">
              <a:buNone/>
            </a:pPr>
            <a:endParaRPr lang="pl-PL" dirty="0"/>
          </a:p>
        </p:txBody>
      </p:sp>
    </p:spTree>
    <p:extLst>
      <p:ext uri="{BB962C8B-B14F-4D97-AF65-F5344CB8AC3E}">
        <p14:creationId xmlns:p14="http://schemas.microsoft.com/office/powerpoint/2010/main" val="4164377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a:xfrm>
            <a:off x="838200" y="1825624"/>
            <a:ext cx="10515600" cy="4896451"/>
          </a:xfrm>
        </p:spPr>
        <p:txBody>
          <a:bodyPr>
            <a:normAutofit/>
          </a:bodyPr>
          <a:lstStyle/>
          <a:p>
            <a:pPr marL="0" indent="0" algn="ctr">
              <a:buNone/>
            </a:pPr>
            <a:endParaRPr lang="pl-PL" b="1" dirty="0"/>
          </a:p>
          <a:p>
            <a:pPr marL="0" indent="0" algn="ctr">
              <a:buNone/>
            </a:pPr>
            <a:r>
              <a:rPr lang="en-GB" b="1" dirty="0"/>
              <a:t>OBLIGATIONS OF THE RESCINDING PARTY </a:t>
            </a:r>
            <a:endParaRPr lang="pl-PL" dirty="0"/>
          </a:p>
          <a:p>
            <a:endParaRPr lang="pl-PL" dirty="0"/>
          </a:p>
          <a:p>
            <a:pPr marL="0" indent="0">
              <a:buNone/>
            </a:pPr>
            <a:r>
              <a:rPr lang="en-GB" b="1" dirty="0"/>
              <a:t>Art. 494 CC</a:t>
            </a:r>
            <a:endParaRPr lang="pl-PL" dirty="0"/>
          </a:p>
          <a:p>
            <a:r>
              <a:rPr lang="en-GB" b="1" dirty="0"/>
              <a:t>The party rescinding a reciprocal contract is obliged to return </a:t>
            </a:r>
            <a:r>
              <a:rPr lang="en-GB" dirty="0"/>
              <a:t>to the other party all that it </a:t>
            </a:r>
            <a:r>
              <a:rPr lang="en-GB" b="1" dirty="0"/>
              <a:t>received from the latter under the contract;</a:t>
            </a:r>
            <a:r>
              <a:rPr lang="en-GB" dirty="0"/>
              <a:t> </a:t>
            </a:r>
            <a:endParaRPr lang="pl-PL" dirty="0"/>
          </a:p>
          <a:p>
            <a:r>
              <a:rPr lang="en-GB" b="1" dirty="0"/>
              <a:t>it may demand that not only all that it provided be returned but also that any damage. </a:t>
            </a:r>
            <a:endParaRPr lang="pl-PL" dirty="0"/>
          </a:p>
          <a:p>
            <a:pPr marL="0" indent="0">
              <a:buNone/>
            </a:pPr>
            <a:endParaRPr lang="pl-PL" dirty="0"/>
          </a:p>
        </p:txBody>
      </p:sp>
    </p:spTree>
    <p:extLst>
      <p:ext uri="{BB962C8B-B14F-4D97-AF65-F5344CB8AC3E}">
        <p14:creationId xmlns:p14="http://schemas.microsoft.com/office/powerpoint/2010/main" val="1411721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E7B3FC-0FD9-43E9-B5F7-5EA70C36D0F7}"/>
              </a:ext>
            </a:extLst>
          </p:cNvPr>
          <p:cNvSpPr>
            <a:spLocks noGrp="1"/>
          </p:cNvSpPr>
          <p:nvPr>
            <p:ph type="title"/>
          </p:nvPr>
        </p:nvSpPr>
        <p:spPr/>
        <p:txBody>
          <a:bodyPr/>
          <a:lstStyle/>
          <a:p>
            <a:r>
              <a:rPr lang="en-GB" b="1" dirty="0"/>
              <a:t>End of construction works contract (rescission of contract, acceptance of works performed).</a:t>
            </a:r>
            <a:endParaRPr lang="pl-PL" dirty="0"/>
          </a:p>
        </p:txBody>
      </p:sp>
      <p:sp>
        <p:nvSpPr>
          <p:cNvPr id="3" name="Symbol zastępczy zawartości 2">
            <a:extLst>
              <a:ext uri="{FF2B5EF4-FFF2-40B4-BE49-F238E27FC236}">
                <a16:creationId xmlns:a16="http://schemas.microsoft.com/office/drawing/2014/main" id="{0E7A4310-33C4-4F27-855D-F3AFE2D45107}"/>
              </a:ext>
            </a:extLst>
          </p:cNvPr>
          <p:cNvSpPr>
            <a:spLocks noGrp="1"/>
          </p:cNvSpPr>
          <p:nvPr>
            <p:ph idx="1"/>
          </p:nvPr>
        </p:nvSpPr>
        <p:spPr/>
        <p:txBody>
          <a:bodyPr>
            <a:normAutofit/>
          </a:bodyPr>
          <a:lstStyle/>
          <a:p>
            <a:pPr marL="0" indent="0">
              <a:buNone/>
            </a:pPr>
            <a:r>
              <a:rPr lang="pl-PL" b="1" dirty="0" err="1"/>
              <a:t>Types</a:t>
            </a:r>
            <a:r>
              <a:rPr lang="pl-PL" b="1" dirty="0"/>
              <a:t> of </a:t>
            </a:r>
            <a:r>
              <a:rPr lang="en-GB" b="1" dirty="0" err="1"/>
              <a:t>cceptance</a:t>
            </a:r>
            <a:r>
              <a:rPr lang="en-GB" b="1" dirty="0"/>
              <a:t> of construction works</a:t>
            </a:r>
            <a:endParaRPr lang="pl-PL" b="1" dirty="0"/>
          </a:p>
          <a:p>
            <a:pPr lvl="0"/>
            <a:r>
              <a:rPr lang="en-GB" dirty="0"/>
              <a:t>Partial acceptance </a:t>
            </a:r>
            <a:endParaRPr lang="pl-PL" dirty="0"/>
          </a:p>
          <a:p>
            <a:pPr lvl="0"/>
            <a:r>
              <a:rPr lang="en-GB" dirty="0"/>
              <a:t>Final acceptance</a:t>
            </a:r>
            <a:endParaRPr lang="pl-PL" dirty="0"/>
          </a:p>
          <a:p>
            <a:pPr lvl="0"/>
            <a:r>
              <a:rPr lang="en-GB" dirty="0"/>
              <a:t>Definitive acceptance </a:t>
            </a:r>
            <a:endParaRPr lang="pl-PL" dirty="0"/>
          </a:p>
          <a:p>
            <a:endParaRPr lang="pl-PL" dirty="0"/>
          </a:p>
          <a:p>
            <a:pPr marL="0" indent="0">
              <a:buNone/>
            </a:pPr>
            <a:r>
              <a:rPr lang="en-GB" b="1" dirty="0"/>
              <a:t>Types of acceptance of construction works</a:t>
            </a:r>
            <a:endParaRPr lang="pl-PL" b="1" dirty="0"/>
          </a:p>
          <a:p>
            <a:pPr lvl="0"/>
            <a:r>
              <a:rPr lang="en-GB" dirty="0"/>
              <a:t>with reservations </a:t>
            </a:r>
            <a:endParaRPr lang="pl-PL" dirty="0"/>
          </a:p>
          <a:p>
            <a:pPr lvl="0"/>
            <a:r>
              <a:rPr lang="en-GB" dirty="0"/>
              <a:t>without reservations </a:t>
            </a:r>
            <a:endParaRPr lang="pl-PL" dirty="0"/>
          </a:p>
          <a:p>
            <a:pPr marL="0" indent="0">
              <a:buNone/>
            </a:pPr>
            <a:endParaRPr lang="pl-PL" dirty="0"/>
          </a:p>
        </p:txBody>
      </p:sp>
    </p:spTree>
    <p:extLst>
      <p:ext uri="{BB962C8B-B14F-4D97-AF65-F5344CB8AC3E}">
        <p14:creationId xmlns:p14="http://schemas.microsoft.com/office/powerpoint/2010/main" val="752870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a:xfrm>
            <a:off x="838200" y="1825624"/>
            <a:ext cx="10515600" cy="4896451"/>
          </a:xfrm>
        </p:spPr>
        <p:txBody>
          <a:bodyPr>
            <a:normAutofit/>
          </a:bodyPr>
          <a:lstStyle/>
          <a:p>
            <a:pPr marL="0" indent="0" algn="ctr">
              <a:buNone/>
            </a:pPr>
            <a:endParaRPr lang="pl-PL" b="1" dirty="0"/>
          </a:p>
          <a:p>
            <a:pPr marL="0" indent="0" algn="ctr">
              <a:buNone/>
            </a:pPr>
            <a:r>
              <a:rPr lang="en-GB" b="1" dirty="0"/>
              <a:t>RETENTION RIGHT </a:t>
            </a:r>
            <a:endParaRPr lang="pl-PL" dirty="0"/>
          </a:p>
          <a:p>
            <a:pPr marL="0" indent="0">
              <a:buNone/>
            </a:pPr>
            <a:r>
              <a:rPr lang="en-GB" b="1" dirty="0"/>
              <a:t>Art. 496 CC</a:t>
            </a:r>
            <a:endParaRPr lang="pl-PL" dirty="0"/>
          </a:p>
          <a:p>
            <a:pPr marL="0" indent="0">
              <a:buNone/>
            </a:pPr>
            <a:r>
              <a:rPr lang="en-GB" b="1" dirty="0"/>
              <a:t>Retention right. </a:t>
            </a:r>
            <a:endParaRPr lang="pl-PL" dirty="0"/>
          </a:p>
          <a:p>
            <a:pPr marL="0" indent="0">
              <a:buNone/>
            </a:pPr>
            <a:r>
              <a:rPr lang="en-GB" dirty="0"/>
              <a:t>If, as a result of the contract being rescinded, the parties are to return reciprocal performances</a:t>
            </a:r>
            <a:r>
              <a:rPr lang="en-GB" b="1" dirty="0"/>
              <a:t>, each of them has a retention right until the other party offers return of the performance received or secures the claim for return.</a:t>
            </a:r>
            <a:endParaRPr lang="pl-PL" dirty="0"/>
          </a:p>
          <a:p>
            <a:pPr marL="0" indent="0">
              <a:buNone/>
            </a:pPr>
            <a:endParaRPr lang="pl-PL" dirty="0"/>
          </a:p>
        </p:txBody>
      </p:sp>
    </p:spTree>
    <p:extLst>
      <p:ext uri="{BB962C8B-B14F-4D97-AF65-F5344CB8AC3E}">
        <p14:creationId xmlns:p14="http://schemas.microsoft.com/office/powerpoint/2010/main" val="2596538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a:xfrm>
            <a:off x="838200" y="1825625"/>
            <a:ext cx="10515600" cy="4667250"/>
          </a:xfrm>
        </p:spPr>
        <p:txBody>
          <a:bodyPr>
            <a:normAutofit fontScale="62500" lnSpcReduction="20000"/>
          </a:bodyPr>
          <a:lstStyle/>
          <a:p>
            <a:pPr marL="0" indent="0" algn="ctr">
              <a:buNone/>
            </a:pPr>
            <a:r>
              <a:rPr lang="en-GB" sz="6500" b="1" dirty="0"/>
              <a:t>UNJUST ENRICHMENT</a:t>
            </a:r>
            <a:endParaRPr lang="pl-PL" sz="6500" dirty="0"/>
          </a:p>
          <a:p>
            <a:pPr marL="0" indent="0">
              <a:buNone/>
            </a:pPr>
            <a:r>
              <a:rPr lang="en-GB" b="1" dirty="0"/>
              <a:t>Art. 410 CC </a:t>
            </a:r>
            <a:endParaRPr lang="pl-PL" dirty="0"/>
          </a:p>
          <a:p>
            <a:pPr marL="0" indent="0">
              <a:buNone/>
            </a:pPr>
            <a:r>
              <a:rPr lang="en-GB" dirty="0"/>
              <a:t> § 1. The provisions of the proceeding articles apply especially to an undue performance. </a:t>
            </a:r>
            <a:endParaRPr lang="pl-PL" dirty="0"/>
          </a:p>
          <a:p>
            <a:pPr marL="0" indent="0">
              <a:buNone/>
            </a:pPr>
            <a:r>
              <a:rPr lang="en-GB" dirty="0"/>
              <a:t> § 2. </a:t>
            </a:r>
            <a:r>
              <a:rPr lang="en-GB" b="1" dirty="0"/>
              <a:t>A performance is undue if the person who makes it is not under any obligation or is not under any obligation towards the person to whom he makes the performance</a:t>
            </a:r>
            <a:r>
              <a:rPr lang="en-GB" dirty="0"/>
              <a:t>, or if </a:t>
            </a:r>
            <a:r>
              <a:rPr lang="en-GB" b="1" dirty="0"/>
              <a:t>the basis of the performance has ceased to exist or the intended purpose of the performance is not attained,</a:t>
            </a:r>
            <a:r>
              <a:rPr lang="en-GB" dirty="0"/>
              <a:t> or if </a:t>
            </a:r>
            <a:r>
              <a:rPr lang="en-GB" b="1" dirty="0"/>
              <a:t>the legal act binding him to make the performance is invalid and does not become valid after the performance is made.</a:t>
            </a:r>
            <a:endParaRPr lang="pl-PL" dirty="0"/>
          </a:p>
          <a:p>
            <a:pPr marL="0" indent="0">
              <a:buNone/>
            </a:pPr>
            <a:r>
              <a:rPr lang="en-GB" dirty="0"/>
              <a:t> </a:t>
            </a:r>
            <a:endParaRPr lang="pl-PL" dirty="0"/>
          </a:p>
          <a:p>
            <a:pPr marL="0" indent="0">
              <a:buNone/>
            </a:pPr>
            <a:r>
              <a:rPr lang="en-GB" b="1" dirty="0"/>
              <a:t>Art. 405 CC </a:t>
            </a:r>
            <a:endParaRPr lang="pl-PL" dirty="0"/>
          </a:p>
          <a:p>
            <a:pPr marL="0" indent="0">
              <a:buNone/>
            </a:pPr>
            <a:r>
              <a:rPr lang="en-GB" b="1" dirty="0"/>
              <a:t>Anyone who without legal grounds has gained a financial benefit at the expense of another person is obliged to hand over the benefit in kind, and if this is not possible, to return its value.</a:t>
            </a:r>
            <a:endParaRPr lang="pl-PL" dirty="0"/>
          </a:p>
          <a:p>
            <a:pPr marL="0" indent="0">
              <a:buNone/>
            </a:pPr>
            <a:endParaRPr lang="pl-PL" dirty="0"/>
          </a:p>
          <a:p>
            <a:pPr marL="0" indent="0">
              <a:buNone/>
            </a:pPr>
            <a:r>
              <a:rPr lang="en-GB" dirty="0"/>
              <a:t> </a:t>
            </a:r>
            <a:r>
              <a:rPr lang="en-GB" b="1" dirty="0"/>
              <a:t>Art. 406 CC </a:t>
            </a:r>
            <a:endParaRPr lang="pl-PL" dirty="0"/>
          </a:p>
          <a:p>
            <a:pPr marL="0" indent="0">
              <a:buNone/>
            </a:pPr>
            <a:r>
              <a:rPr lang="en-GB" b="1" dirty="0"/>
              <a:t>The obligation to hand over the benefit includes not only benefits gained directly, but also all that, in the case of transfer, loss or damage, was obtained in exchange for the benefit or as remedy of damage.</a:t>
            </a:r>
            <a:endParaRPr lang="pl-PL" dirty="0"/>
          </a:p>
          <a:p>
            <a:pPr marL="0" indent="0">
              <a:buNone/>
            </a:pPr>
            <a:endParaRPr lang="pl-PL" dirty="0"/>
          </a:p>
        </p:txBody>
      </p:sp>
    </p:spTree>
    <p:extLst>
      <p:ext uri="{BB962C8B-B14F-4D97-AF65-F5344CB8AC3E}">
        <p14:creationId xmlns:p14="http://schemas.microsoft.com/office/powerpoint/2010/main" val="1910641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normAutofit fontScale="62500" lnSpcReduction="20000"/>
          </a:bodyPr>
          <a:lstStyle/>
          <a:p>
            <a:pPr marL="0" indent="0">
              <a:buNone/>
            </a:pPr>
            <a:r>
              <a:rPr lang="en-GB" b="1" dirty="0"/>
              <a:t>15.2.3 FIDIC </a:t>
            </a:r>
            <a:endParaRPr lang="pl-PL" dirty="0"/>
          </a:p>
          <a:p>
            <a:pPr marL="0" indent="0">
              <a:buNone/>
            </a:pPr>
            <a:r>
              <a:rPr lang="en-GB" b="1" dirty="0"/>
              <a:t>After termination</a:t>
            </a:r>
            <a:endParaRPr lang="pl-PL" dirty="0"/>
          </a:p>
          <a:p>
            <a:r>
              <a:rPr lang="en-GB" b="1" dirty="0"/>
              <a:t>After termination of the Contract</a:t>
            </a:r>
            <a:r>
              <a:rPr lang="en-GB" dirty="0"/>
              <a:t> under Sub-Clause 15.2.2 [Termination], the </a:t>
            </a:r>
            <a:r>
              <a:rPr lang="en-GB" b="1" dirty="0"/>
              <a:t>Contractor shall:</a:t>
            </a:r>
            <a:endParaRPr lang="pl-PL" dirty="0"/>
          </a:p>
          <a:p>
            <a:pPr marL="0" indent="0">
              <a:buNone/>
            </a:pPr>
            <a:r>
              <a:rPr lang="en-GB" dirty="0"/>
              <a:t> (a)  </a:t>
            </a:r>
            <a:r>
              <a:rPr lang="en-GB" b="1" dirty="0"/>
              <a:t>comply immediately with any reasonable instructions included in a Notice given by the Employer under this Sub-Clause:  </a:t>
            </a:r>
            <a:endParaRPr lang="pl-PL" dirty="0"/>
          </a:p>
          <a:p>
            <a:r>
              <a:rPr lang="en-GB" dirty="0"/>
              <a:t>(</a:t>
            </a:r>
            <a:r>
              <a:rPr lang="en-GB" dirty="0" err="1"/>
              <a:t>i</a:t>
            </a:r>
            <a:r>
              <a:rPr lang="en-GB" dirty="0"/>
              <a:t>)  for the assignment of any subcontract; and   </a:t>
            </a:r>
            <a:endParaRPr lang="pl-PL" dirty="0"/>
          </a:p>
          <a:p>
            <a:r>
              <a:rPr lang="en-GB" dirty="0"/>
              <a:t>(ii)  for the protection of life or property or for the safety of the Works; </a:t>
            </a:r>
            <a:endParaRPr lang="pl-PL" dirty="0"/>
          </a:p>
          <a:p>
            <a:pPr marL="0" indent="0">
              <a:buNone/>
            </a:pPr>
            <a:r>
              <a:rPr lang="en-GB" dirty="0"/>
              <a:t>(b) </a:t>
            </a:r>
            <a:r>
              <a:rPr lang="en-GB" b="1" dirty="0"/>
              <a:t>deliver to the Engineer:</a:t>
            </a:r>
            <a:r>
              <a:rPr lang="en-GB" dirty="0"/>
              <a:t>  </a:t>
            </a:r>
            <a:endParaRPr lang="pl-PL" dirty="0"/>
          </a:p>
          <a:p>
            <a:r>
              <a:rPr lang="en-GB" dirty="0"/>
              <a:t>(</a:t>
            </a:r>
            <a:r>
              <a:rPr lang="en-GB" dirty="0" err="1"/>
              <a:t>i</a:t>
            </a:r>
            <a:r>
              <a:rPr lang="en-GB" dirty="0"/>
              <a:t>) any Goods required by the Employer,   </a:t>
            </a:r>
            <a:endParaRPr lang="pl-PL" dirty="0"/>
          </a:p>
          <a:p>
            <a:r>
              <a:rPr lang="en-GB" dirty="0"/>
              <a:t>(ii) all Contractor’s Documents, and   </a:t>
            </a:r>
            <a:endParaRPr lang="pl-PL" dirty="0"/>
          </a:p>
          <a:p>
            <a:r>
              <a:rPr lang="en-GB" dirty="0"/>
              <a:t>(iii) all other design documents made by or for the Contractor to the extent, if any, that the Contractor is responsible for the design of part of the Permanent Works under Sub-Clause 4.1 [Contractor’s General Obligations]; and  </a:t>
            </a:r>
            <a:endParaRPr lang="pl-PL" dirty="0"/>
          </a:p>
          <a:p>
            <a:pPr marL="0" indent="0">
              <a:buNone/>
            </a:pPr>
            <a:r>
              <a:rPr lang="en-GB" dirty="0"/>
              <a:t>(c</a:t>
            </a:r>
            <a:r>
              <a:rPr lang="en-GB" b="1" dirty="0"/>
              <a:t>) leave the Site and, if the Contractor does not do so, the Employer shall have the right to expel the Contractor from the Site.</a:t>
            </a:r>
            <a:endParaRPr lang="pl-PL" dirty="0"/>
          </a:p>
          <a:p>
            <a:pPr marL="0" indent="0">
              <a:buNone/>
            </a:pPr>
            <a:endParaRPr lang="pl-PL" dirty="0"/>
          </a:p>
        </p:txBody>
      </p:sp>
    </p:spTree>
    <p:extLst>
      <p:ext uri="{BB962C8B-B14F-4D97-AF65-F5344CB8AC3E}">
        <p14:creationId xmlns:p14="http://schemas.microsoft.com/office/powerpoint/2010/main" val="24184243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a:bodyPr>
          <a:lstStyle/>
          <a:p>
            <a:pPr algn="ctr"/>
            <a:r>
              <a:rPr lang="en-GB" b="1" dirty="0"/>
              <a:t>GENERAL ISSUES OF RESCISSION THE CONTRACT OF CONSTRUCTION WORKS</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normAutofit/>
          </a:bodyPr>
          <a:lstStyle/>
          <a:p>
            <a:pPr marL="0" indent="0" algn="ctr">
              <a:buNone/>
            </a:pPr>
            <a:endParaRPr lang="pl-PL" sz="3200" b="1" dirty="0"/>
          </a:p>
          <a:p>
            <a:pPr marL="0" indent="0" algn="ctr">
              <a:buNone/>
            </a:pPr>
            <a:r>
              <a:rPr lang="en-GB" sz="3200" b="1" dirty="0"/>
              <a:t>SUBSTITUTE PERFORMANCE</a:t>
            </a:r>
            <a:endParaRPr lang="pl-PL" dirty="0"/>
          </a:p>
          <a:p>
            <a:pPr marL="0" indent="0">
              <a:buNone/>
            </a:pPr>
            <a:r>
              <a:rPr lang="en-GB" b="1" dirty="0"/>
              <a:t>15.2.4 FIDIC  </a:t>
            </a:r>
            <a:endParaRPr lang="pl-PL" dirty="0"/>
          </a:p>
          <a:p>
            <a:pPr marL="0" indent="0">
              <a:buNone/>
            </a:pPr>
            <a:r>
              <a:rPr lang="en-GB" b="1" dirty="0"/>
              <a:t>Completion of the Works</a:t>
            </a:r>
            <a:endParaRPr lang="pl-PL" dirty="0"/>
          </a:p>
          <a:p>
            <a:r>
              <a:rPr lang="en-GB" b="1" dirty="0"/>
              <a:t>After termination under this Sub-Clause,</a:t>
            </a:r>
            <a:r>
              <a:rPr lang="en-GB" dirty="0"/>
              <a:t> </a:t>
            </a:r>
            <a:r>
              <a:rPr lang="en-GB" b="1" dirty="0"/>
              <a:t>the Employer may complete the Works and/or arrange for any other entities to do so. </a:t>
            </a:r>
            <a:endParaRPr lang="pl-PL" dirty="0"/>
          </a:p>
          <a:p>
            <a:r>
              <a:rPr lang="en-GB" b="1" dirty="0"/>
              <a:t>The Employer </a:t>
            </a:r>
            <a:r>
              <a:rPr lang="en-GB" dirty="0"/>
              <a:t>and/or these entities </a:t>
            </a:r>
            <a:r>
              <a:rPr lang="en-GB" b="1" dirty="0"/>
              <a:t>may then use any Goods and Contractor’s Documents (and other design documents, if any) made by or on behalf of the Contractor to complete the Works. </a:t>
            </a:r>
            <a:endParaRPr lang="pl-PL" dirty="0"/>
          </a:p>
          <a:p>
            <a:pPr marL="0" indent="0">
              <a:buNone/>
            </a:pPr>
            <a:endParaRPr lang="pl-PL" dirty="0"/>
          </a:p>
        </p:txBody>
      </p:sp>
    </p:spTree>
    <p:extLst>
      <p:ext uri="{BB962C8B-B14F-4D97-AF65-F5344CB8AC3E}">
        <p14:creationId xmlns:p14="http://schemas.microsoft.com/office/powerpoint/2010/main" val="3174942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lstStyle/>
          <a:p>
            <a:pPr algn="ctr"/>
            <a:r>
              <a:rPr lang="en-GB" b="1" dirty="0"/>
              <a:t>PARTIAL ACCEPTANCE </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normAutofit fontScale="62500" lnSpcReduction="20000"/>
          </a:bodyPr>
          <a:lstStyle/>
          <a:p>
            <a:pPr marL="0" indent="0">
              <a:buNone/>
            </a:pPr>
            <a:r>
              <a:rPr lang="en-GB" b="1" dirty="0"/>
              <a:t>Art. 654 CC</a:t>
            </a:r>
            <a:endParaRPr lang="pl-PL" dirty="0"/>
          </a:p>
          <a:p>
            <a:pPr marL="0" indent="0">
              <a:buNone/>
            </a:pPr>
            <a:r>
              <a:rPr lang="en-GB" b="1" dirty="0"/>
              <a:t>Partial acceptance. </a:t>
            </a:r>
            <a:endParaRPr lang="pl-PL" dirty="0"/>
          </a:p>
          <a:p>
            <a:pPr marL="0" indent="0">
              <a:buNone/>
            </a:pPr>
            <a:r>
              <a:rPr lang="en-GB" dirty="0"/>
              <a:t>In the absence of a provision in the contract to the contrary, the investor is obliged to accept, at the contractor's demand, works performed partially, as completed, against payment of an appropriate part of the remuneration.</a:t>
            </a:r>
            <a:endParaRPr lang="pl-PL" dirty="0"/>
          </a:p>
          <a:p>
            <a:pPr marL="0" indent="0">
              <a:buNone/>
            </a:pPr>
            <a:r>
              <a:rPr lang="en-GB" dirty="0"/>
              <a:t> </a:t>
            </a:r>
            <a:endParaRPr lang="pl-PL" dirty="0"/>
          </a:p>
          <a:p>
            <a:pPr marL="0" indent="0">
              <a:buNone/>
            </a:pPr>
            <a:r>
              <a:rPr lang="en-GB" b="1" dirty="0"/>
              <a:t>Art. 450 CC</a:t>
            </a:r>
            <a:endParaRPr lang="pl-PL" dirty="0"/>
          </a:p>
          <a:p>
            <a:pPr marL="0" indent="0">
              <a:buNone/>
            </a:pPr>
            <a:r>
              <a:rPr lang="en-GB" b="1" dirty="0"/>
              <a:t>Partial performance. </a:t>
            </a:r>
            <a:endParaRPr lang="pl-PL" dirty="0"/>
          </a:p>
          <a:p>
            <a:pPr marL="0" indent="0">
              <a:buNone/>
            </a:pPr>
            <a:r>
              <a:rPr lang="en-GB" dirty="0"/>
              <a:t>A creditor cannot refuse to accept a partial performance even if his whole claim is already due and payable unless accepting the partial performance violates his justified interest.</a:t>
            </a:r>
            <a:endParaRPr lang="pl-PL" dirty="0"/>
          </a:p>
          <a:p>
            <a:pPr marL="0" indent="0">
              <a:buNone/>
            </a:pPr>
            <a:r>
              <a:rPr lang="en-GB" dirty="0"/>
              <a:t> </a:t>
            </a:r>
            <a:endParaRPr lang="pl-PL" dirty="0"/>
          </a:p>
          <a:p>
            <a:pPr marL="0" indent="0">
              <a:buNone/>
            </a:pPr>
            <a:r>
              <a:rPr lang="en-GB" b="1" dirty="0"/>
              <a:t>Art. 457 CC </a:t>
            </a:r>
            <a:endParaRPr lang="pl-PL" dirty="0"/>
          </a:p>
          <a:p>
            <a:pPr marL="0" indent="0">
              <a:buNone/>
            </a:pPr>
            <a:r>
              <a:rPr lang="en-GB" b="1" dirty="0"/>
              <a:t>Stipulation of time to the debtor's benefit. </a:t>
            </a:r>
            <a:endParaRPr lang="pl-PL" dirty="0"/>
          </a:p>
          <a:p>
            <a:pPr marL="0" indent="0">
              <a:buNone/>
            </a:pPr>
            <a:r>
              <a:rPr lang="en-GB" dirty="0"/>
              <a:t>The time for a performance specified by a legal act is deemed, in case of doubt, as stipulated to the benefit of the debtor.</a:t>
            </a:r>
            <a:endParaRPr lang="pl-PL" dirty="0"/>
          </a:p>
          <a:p>
            <a:pPr marL="0" indent="0">
              <a:buNone/>
            </a:pPr>
            <a:endParaRPr lang="pl-PL" dirty="0"/>
          </a:p>
        </p:txBody>
      </p:sp>
    </p:spTree>
    <p:extLst>
      <p:ext uri="{BB962C8B-B14F-4D97-AF65-F5344CB8AC3E}">
        <p14:creationId xmlns:p14="http://schemas.microsoft.com/office/powerpoint/2010/main" val="2702402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lstStyle/>
          <a:p>
            <a:pPr algn="ctr"/>
            <a:r>
              <a:rPr lang="en-GB" b="1" dirty="0"/>
              <a:t>PARTIAL ACCEPTANCE </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lstStyle/>
          <a:p>
            <a:pPr marL="0" indent="0">
              <a:buNone/>
            </a:pPr>
            <a:r>
              <a:rPr lang="en-GB" b="1" dirty="0"/>
              <a:t>10.1 FIDIC</a:t>
            </a:r>
            <a:endParaRPr lang="pl-PL" dirty="0"/>
          </a:p>
          <a:p>
            <a:r>
              <a:rPr lang="en-GB" b="1" dirty="0"/>
              <a:t>The Contractor may apply for a Taking-Over Certificate by giving a Notice to the Engineer not more than 14 days before the Works will</a:t>
            </a:r>
            <a:r>
              <a:rPr lang="en-GB" dirty="0"/>
              <a:t>, in the Contractor’s opinion, </a:t>
            </a:r>
            <a:r>
              <a:rPr lang="en-GB" b="1" dirty="0"/>
              <a:t>be complete and ready for taking over. </a:t>
            </a:r>
            <a:endParaRPr lang="pl-PL" dirty="0"/>
          </a:p>
          <a:p>
            <a:r>
              <a:rPr lang="en-GB" b="1" dirty="0"/>
              <a:t>If the Works are divided into Sections, the Contractor may similarly apply for a Taking-Over Certificate for each Section.</a:t>
            </a:r>
            <a:endParaRPr lang="pl-PL" dirty="0"/>
          </a:p>
          <a:p>
            <a:pPr marL="0" indent="0">
              <a:buNone/>
            </a:pPr>
            <a:endParaRPr lang="pl-PL" dirty="0"/>
          </a:p>
        </p:txBody>
      </p:sp>
    </p:spTree>
    <p:extLst>
      <p:ext uri="{BB962C8B-B14F-4D97-AF65-F5344CB8AC3E}">
        <p14:creationId xmlns:p14="http://schemas.microsoft.com/office/powerpoint/2010/main" val="4156887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lstStyle/>
          <a:p>
            <a:pPr algn="ctr"/>
            <a:r>
              <a:rPr lang="en-GB" b="1" dirty="0"/>
              <a:t>PARTIAL ACCEPTANCE </a:t>
            </a: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normAutofit fontScale="62500" lnSpcReduction="20000"/>
          </a:bodyPr>
          <a:lstStyle/>
          <a:p>
            <a:pPr marL="0" indent="0">
              <a:buNone/>
            </a:pPr>
            <a:r>
              <a:rPr lang="en-GB" b="1" dirty="0"/>
              <a:t>10.2 FIDIC</a:t>
            </a:r>
            <a:endParaRPr lang="pl-PL" dirty="0"/>
          </a:p>
          <a:p>
            <a:r>
              <a:rPr lang="en-GB" b="1" dirty="0"/>
              <a:t>The Engineer may, at the sole discretion of the Employer, issue a Taking-Over Certificate for any part of the Permanent Works.</a:t>
            </a:r>
            <a:r>
              <a:rPr lang="en-GB" dirty="0"/>
              <a:t> </a:t>
            </a:r>
            <a:endParaRPr lang="pl-PL" dirty="0"/>
          </a:p>
          <a:p>
            <a:r>
              <a:rPr lang="en-GB" b="1" dirty="0"/>
              <a:t>The Employer shall not use any part of the Works </a:t>
            </a:r>
            <a:r>
              <a:rPr lang="en-GB" dirty="0"/>
              <a:t>(other than as a temporary measure, which is either stated in the Specification or with the prior agreement of the Contractor) </a:t>
            </a:r>
            <a:r>
              <a:rPr lang="en-GB" b="1" dirty="0"/>
              <a:t>unless and until the Engineer has issued a Taking-Over Certificate for this part. </a:t>
            </a:r>
            <a:endParaRPr lang="pl-PL" dirty="0"/>
          </a:p>
          <a:p>
            <a:r>
              <a:rPr lang="en-GB" dirty="0"/>
              <a:t>However, if the Employer does use any part of the Works before the Taking-Over Certificate is issued the Contractor shall give a Notice to the Engineer identifying such part and describing such use, and:</a:t>
            </a:r>
            <a:endParaRPr lang="pl-PL" dirty="0"/>
          </a:p>
          <a:p>
            <a:pPr lvl="0"/>
            <a:r>
              <a:rPr lang="en-GB" b="1" dirty="0"/>
              <a:t>that Part shall be deemed to have been taken over by the Employer as from the date on which it is used;</a:t>
            </a:r>
            <a:endParaRPr lang="pl-PL" dirty="0"/>
          </a:p>
          <a:p>
            <a:pPr marL="0" indent="0">
              <a:buNone/>
            </a:pPr>
            <a:r>
              <a:rPr lang="en-GB" dirty="0"/>
              <a:t>(b) </a:t>
            </a:r>
            <a:r>
              <a:rPr lang="en-GB" b="1" dirty="0"/>
              <a:t>the Contractor shall cease to be liable for the care of such Part as from this date, when responsibility shall pass to the Employer;</a:t>
            </a:r>
            <a:r>
              <a:rPr lang="en-GB" dirty="0"/>
              <a:t> and </a:t>
            </a:r>
            <a:endParaRPr lang="pl-PL" dirty="0"/>
          </a:p>
          <a:p>
            <a:pPr marL="0" indent="0">
              <a:buNone/>
            </a:pPr>
            <a:r>
              <a:rPr lang="en-GB" dirty="0"/>
              <a:t>(c) </a:t>
            </a:r>
            <a:r>
              <a:rPr lang="en-GB" b="1" dirty="0"/>
              <a:t>the Engineer shall immediately issue a Taking-Over Certificate for this Part</a:t>
            </a:r>
            <a:r>
              <a:rPr lang="en-GB" dirty="0"/>
              <a:t>, and any outstanding work to be completed (including Tests on Completion) and/or defects to be remedied shall be listed in this certificate. </a:t>
            </a:r>
            <a:endParaRPr lang="pl-PL" dirty="0"/>
          </a:p>
          <a:p>
            <a:r>
              <a:rPr lang="en-GB" b="1" dirty="0"/>
              <a:t>If the Contractor incurs Cost as a result of the Employer taking over and/ or using a Part, the Contractor shall be entitled</a:t>
            </a:r>
            <a:r>
              <a:rPr lang="en-GB" dirty="0"/>
              <a:t> subject to Sub-Clause 20.2 [Claims For Payment and/or EOT] </a:t>
            </a:r>
            <a:r>
              <a:rPr lang="en-GB" b="1" dirty="0"/>
              <a:t>to payment of such Cost Plus Profit.</a:t>
            </a:r>
            <a:endParaRPr lang="pl-PL" dirty="0"/>
          </a:p>
          <a:p>
            <a:pPr marL="0" indent="0">
              <a:buNone/>
            </a:pPr>
            <a:endParaRPr lang="pl-PL" dirty="0"/>
          </a:p>
        </p:txBody>
      </p:sp>
    </p:spTree>
    <p:extLst>
      <p:ext uri="{BB962C8B-B14F-4D97-AF65-F5344CB8AC3E}">
        <p14:creationId xmlns:p14="http://schemas.microsoft.com/office/powerpoint/2010/main" val="764504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fontScale="90000"/>
          </a:bodyPr>
          <a:lstStyle/>
          <a:p>
            <a:pPr algn="ctr"/>
            <a:r>
              <a:rPr lang="en-GB" dirty="0"/>
              <a:t> </a:t>
            </a:r>
            <a:br>
              <a:rPr lang="pl-PL" dirty="0"/>
            </a:br>
            <a:r>
              <a:rPr lang="en-GB" b="1" dirty="0"/>
              <a:t>FINAL ACCEPTANCE</a:t>
            </a:r>
            <a:br>
              <a:rPr lang="pl-PL" dirty="0"/>
            </a:b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lstStyle/>
          <a:p>
            <a:pPr marL="0" indent="0">
              <a:buNone/>
            </a:pPr>
            <a:r>
              <a:rPr lang="en-GB" b="1" dirty="0"/>
              <a:t>Art. 647 CC </a:t>
            </a:r>
            <a:endParaRPr lang="pl-PL" dirty="0"/>
          </a:p>
          <a:p>
            <a:pPr marL="0" indent="0">
              <a:buNone/>
            </a:pPr>
            <a:r>
              <a:rPr lang="en-GB" dirty="0"/>
              <a:t>By a construction works contract, </a:t>
            </a:r>
            <a:r>
              <a:rPr lang="en-GB" b="1" dirty="0"/>
              <a:t>the contractor commits to hand over the facility provided for in the contract</a:t>
            </a:r>
            <a:r>
              <a:rPr lang="en-GB" dirty="0"/>
              <a:t> performed in accordance with the design and technical know-how, and </a:t>
            </a:r>
            <a:r>
              <a:rPr lang="en-GB" b="1" dirty="0"/>
              <a:t>the investor</a:t>
            </a:r>
            <a:r>
              <a:rPr lang="en-GB" dirty="0"/>
              <a:t> commits to carry out the actions required by the relevant regulations to prepare the works, especially to hand over the construction site and to deliver the design and </a:t>
            </a:r>
            <a:r>
              <a:rPr lang="en-GB" b="1" dirty="0"/>
              <a:t>to accept the facility and pay</a:t>
            </a:r>
            <a:r>
              <a:rPr lang="en-GB" dirty="0"/>
              <a:t> the agreed remuneration.</a:t>
            </a:r>
            <a:endParaRPr lang="pl-PL" dirty="0"/>
          </a:p>
          <a:p>
            <a:pPr marL="0" indent="0">
              <a:buNone/>
            </a:pPr>
            <a:endParaRPr lang="pl-PL" dirty="0"/>
          </a:p>
        </p:txBody>
      </p:sp>
    </p:spTree>
    <p:extLst>
      <p:ext uri="{BB962C8B-B14F-4D97-AF65-F5344CB8AC3E}">
        <p14:creationId xmlns:p14="http://schemas.microsoft.com/office/powerpoint/2010/main" val="1039407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fontScale="90000"/>
          </a:bodyPr>
          <a:lstStyle/>
          <a:p>
            <a:pPr algn="ctr"/>
            <a:r>
              <a:rPr lang="en-GB" dirty="0"/>
              <a:t> </a:t>
            </a:r>
            <a:br>
              <a:rPr lang="pl-PL" dirty="0"/>
            </a:br>
            <a:r>
              <a:rPr lang="en-GB" b="1" dirty="0"/>
              <a:t>FINAL ACCEPTANCE</a:t>
            </a:r>
            <a:br>
              <a:rPr lang="pl-PL" dirty="0"/>
            </a:b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lstStyle/>
          <a:p>
            <a:pPr marL="0" indent="0">
              <a:buNone/>
            </a:pPr>
            <a:r>
              <a:rPr lang="en-GB" b="1" dirty="0"/>
              <a:t>10.1 FIDIC</a:t>
            </a:r>
            <a:endParaRPr lang="pl-PL" dirty="0"/>
          </a:p>
          <a:p>
            <a:r>
              <a:rPr lang="en-GB" b="1" dirty="0"/>
              <a:t>The Works shall be taken over by the Employer when</a:t>
            </a:r>
            <a:r>
              <a:rPr lang="en-GB" dirty="0"/>
              <a:t>, inter alia: </a:t>
            </a:r>
            <a:endParaRPr lang="pl-PL" dirty="0"/>
          </a:p>
          <a:p>
            <a:pPr lvl="0"/>
            <a:r>
              <a:rPr lang="pl-PL" b="1" dirty="0"/>
              <a:t> - </a:t>
            </a:r>
            <a:r>
              <a:rPr lang="en-GB" b="1" dirty="0"/>
              <a:t>a Taking-Over Certificate for the Works has been issued, or is deemed to have been issued in accordance with this Sub-Clause. </a:t>
            </a:r>
            <a:endParaRPr lang="pl-PL" dirty="0"/>
          </a:p>
          <a:p>
            <a:r>
              <a:rPr lang="en-GB" b="1" dirty="0"/>
              <a:t>The Contractor may apply for a Taking-Over Certificate by giving a Notice to the Engineer not more than 14 days before the Works will</a:t>
            </a:r>
            <a:r>
              <a:rPr lang="en-GB" dirty="0"/>
              <a:t>, in the Contractor’s opinion, </a:t>
            </a:r>
            <a:r>
              <a:rPr lang="en-GB" b="1" dirty="0"/>
              <a:t>be complete and ready for taking over. </a:t>
            </a:r>
            <a:endParaRPr lang="pl-PL" dirty="0"/>
          </a:p>
          <a:p>
            <a:pPr marL="0" indent="0">
              <a:buNone/>
            </a:pPr>
            <a:endParaRPr lang="pl-PL" dirty="0"/>
          </a:p>
        </p:txBody>
      </p:sp>
    </p:spTree>
    <p:extLst>
      <p:ext uri="{BB962C8B-B14F-4D97-AF65-F5344CB8AC3E}">
        <p14:creationId xmlns:p14="http://schemas.microsoft.com/office/powerpoint/2010/main" val="3668119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FEC90-0071-443D-9F40-A113F74828E0}"/>
              </a:ext>
            </a:extLst>
          </p:cNvPr>
          <p:cNvSpPr>
            <a:spLocks noGrp="1"/>
          </p:cNvSpPr>
          <p:nvPr>
            <p:ph type="title"/>
          </p:nvPr>
        </p:nvSpPr>
        <p:spPr/>
        <p:txBody>
          <a:bodyPr>
            <a:normAutofit fontScale="90000"/>
          </a:bodyPr>
          <a:lstStyle/>
          <a:p>
            <a:pPr algn="ctr"/>
            <a:r>
              <a:rPr lang="en-GB" dirty="0"/>
              <a:t> </a:t>
            </a:r>
            <a:br>
              <a:rPr lang="pl-PL" dirty="0"/>
            </a:br>
            <a:r>
              <a:rPr lang="en-GB" b="1" dirty="0"/>
              <a:t>FINAL ACCEPTANCE</a:t>
            </a:r>
            <a:br>
              <a:rPr lang="pl-PL" dirty="0"/>
            </a:br>
            <a:endParaRPr lang="pl-PL" dirty="0"/>
          </a:p>
        </p:txBody>
      </p:sp>
      <p:sp>
        <p:nvSpPr>
          <p:cNvPr id="3" name="Symbol zastępczy zawartości 2">
            <a:extLst>
              <a:ext uri="{FF2B5EF4-FFF2-40B4-BE49-F238E27FC236}">
                <a16:creationId xmlns:a16="http://schemas.microsoft.com/office/drawing/2014/main" id="{909AB270-4E84-42C0-8F32-0F1A37D5B37F}"/>
              </a:ext>
            </a:extLst>
          </p:cNvPr>
          <p:cNvSpPr>
            <a:spLocks noGrp="1"/>
          </p:cNvSpPr>
          <p:nvPr>
            <p:ph idx="1"/>
          </p:nvPr>
        </p:nvSpPr>
        <p:spPr/>
        <p:txBody>
          <a:bodyPr>
            <a:normAutofit fontScale="85000" lnSpcReduction="20000"/>
          </a:bodyPr>
          <a:lstStyle/>
          <a:p>
            <a:pPr marL="0" indent="0">
              <a:buNone/>
            </a:pPr>
            <a:r>
              <a:rPr lang="en-GB" b="1" dirty="0"/>
              <a:t>10.1 FIDIC</a:t>
            </a:r>
            <a:endParaRPr lang="pl-PL" dirty="0"/>
          </a:p>
          <a:p>
            <a:pPr marL="0" indent="0">
              <a:buNone/>
            </a:pPr>
            <a:r>
              <a:rPr lang="en-GB" b="1" dirty="0"/>
              <a:t>The Engineer shall, within 28 days after receiving the Contractor’s Notice,</a:t>
            </a:r>
            <a:r>
              <a:rPr lang="en-GB" dirty="0"/>
              <a:t> either:</a:t>
            </a:r>
            <a:endParaRPr lang="pl-PL" dirty="0"/>
          </a:p>
          <a:p>
            <a:pPr lvl="0"/>
            <a:r>
              <a:rPr lang="en-GB" b="1" dirty="0"/>
              <a:t>issue the Taking-Over Certificate to the Contractor</a:t>
            </a:r>
            <a:r>
              <a:rPr lang="en-GB" dirty="0"/>
              <a:t>, stating the date on which the Works or Section were completed in accordance with the Contract, </a:t>
            </a:r>
            <a:r>
              <a:rPr lang="en-GB" b="1" dirty="0"/>
              <a:t>except for any minor outstanding work and defects (as listed in the Taking-Over Certificate)</a:t>
            </a:r>
            <a:r>
              <a:rPr lang="en-GB" dirty="0"/>
              <a:t> which will not substantially affect the safe use of the Works or Section for their intended purpose (either until or whilst this work is completed and these defects are remedied); or </a:t>
            </a:r>
            <a:endParaRPr lang="pl-PL" dirty="0"/>
          </a:p>
          <a:p>
            <a:pPr lvl="0"/>
            <a:r>
              <a:rPr lang="en-GB" b="1" dirty="0"/>
              <a:t>reject the application by giving a Notice to the Contractor, with reasons</a:t>
            </a:r>
            <a:r>
              <a:rPr lang="en-GB" dirty="0"/>
              <a:t>. This Notice shall specify the work required to be done, the defects required to be remedied and/or the documents required to be submitted by the Contractor to enable the Taking-Over Certificate to be issued. </a:t>
            </a:r>
            <a:r>
              <a:rPr lang="en-GB" b="1" dirty="0"/>
              <a:t>The Contractor shall then complete this work, remedy such defects and/or submit such documents before giving a further Notice under this Sub-Clause</a:t>
            </a:r>
            <a:endParaRPr lang="pl-PL" dirty="0"/>
          </a:p>
          <a:p>
            <a:pPr marL="0" indent="0">
              <a:buNone/>
            </a:pPr>
            <a:endParaRPr lang="pl-PL" dirty="0"/>
          </a:p>
        </p:txBody>
      </p:sp>
    </p:spTree>
    <p:extLst>
      <p:ext uri="{BB962C8B-B14F-4D97-AF65-F5344CB8AC3E}">
        <p14:creationId xmlns:p14="http://schemas.microsoft.com/office/powerpoint/2010/main" val="266320652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3992</Words>
  <Application>Microsoft Office PowerPoint</Application>
  <PresentationFormat>Panoramiczny</PresentationFormat>
  <Paragraphs>215</Paragraphs>
  <Slides>33</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33</vt:i4>
      </vt:variant>
    </vt:vector>
  </HeadingPairs>
  <TitlesOfParts>
    <vt:vector size="37" baseType="lpstr">
      <vt:lpstr>Arial</vt:lpstr>
      <vt:lpstr>Calibri</vt:lpstr>
      <vt:lpstr>Calibri Light</vt:lpstr>
      <vt:lpstr>Motyw pakietu Office</vt:lpstr>
      <vt:lpstr>End of construction works contract (rescission of contract, acceptance of works performed).</vt:lpstr>
      <vt:lpstr>ACCEPTANCE OF CONSTRUCTION WORKS </vt:lpstr>
      <vt:lpstr>End of construction works contract (rescission of contract, acceptance of works performed).</vt:lpstr>
      <vt:lpstr>PARTIAL ACCEPTANCE </vt:lpstr>
      <vt:lpstr>PARTIAL ACCEPTANCE </vt:lpstr>
      <vt:lpstr>PARTIAL ACCEPTANCE </vt:lpstr>
      <vt:lpstr>  FINAL ACCEPTANCE </vt:lpstr>
      <vt:lpstr>  FINAL ACCEPTANCE </vt:lpstr>
      <vt:lpstr>  FINAL ACCEPTANCE </vt:lpstr>
      <vt:lpstr>  FINAL ACCEPTANCE </vt:lpstr>
      <vt:lpstr>  FINAL ACCEPTANCE </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lpstr>GENERAL ISSUES OF RESCISSION THE CONTRACT OF CONSTRUCTION WORKS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 of construction works contract (rescission of contract, acceptance of works performed).</dc:title>
  <dc:creator>Maciej Błażewski</dc:creator>
  <cp:lastModifiedBy>Maciej Błażewski</cp:lastModifiedBy>
  <cp:revision>3</cp:revision>
  <dcterms:created xsi:type="dcterms:W3CDTF">2023-04-20T19:50:26Z</dcterms:created>
  <dcterms:modified xsi:type="dcterms:W3CDTF">2023-04-20T20:18:03Z</dcterms:modified>
</cp:coreProperties>
</file>