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73" r:id="rId9"/>
    <p:sldId id="272" r:id="rId10"/>
    <p:sldId id="271" r:id="rId11"/>
    <p:sldId id="270" r:id="rId12"/>
    <p:sldId id="269" r:id="rId13"/>
    <p:sldId id="268" r:id="rId14"/>
    <p:sldId id="274" r:id="rId15"/>
    <p:sldId id="267" r:id="rId16"/>
    <p:sldId id="275" r:id="rId17"/>
    <p:sldId id="285" r:id="rId18"/>
    <p:sldId id="284" r:id="rId19"/>
    <p:sldId id="283" r:id="rId20"/>
    <p:sldId id="282" r:id="rId21"/>
    <p:sldId id="281" r:id="rId22"/>
    <p:sldId id="293" r:id="rId23"/>
    <p:sldId id="292" r:id="rId24"/>
    <p:sldId id="291" r:id="rId25"/>
    <p:sldId id="290" r:id="rId26"/>
    <p:sldId id="300" r:id="rId27"/>
    <p:sldId id="299" r:id="rId28"/>
    <p:sldId id="298" r:id="rId29"/>
    <p:sldId id="297" r:id="rId30"/>
    <p:sldId id="296" r:id="rId31"/>
    <p:sldId id="295" r:id="rId32"/>
    <p:sldId id="294" r:id="rId33"/>
    <p:sldId id="289" r:id="rId34"/>
    <p:sldId id="301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7735F-2048-4726-B5E2-477698426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4B4302-ED9B-4A9D-A289-C8086BFE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0CBCB0-7FEC-435E-A422-CC29DCC4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306008-DE48-4301-9421-500502A5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1715AB-9B48-4933-B680-457521BB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03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ACCBB8-CD98-488E-B528-99DCB746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154FE9-DCAC-4F9E-B809-EFF912EAC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D1BBE5-F5D6-4DA3-BB8D-420A64A8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F6734C-2B03-41F3-A837-5D8A5C03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60160C-E72E-44EA-A3F6-D30CF768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6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2A839B7-64D8-45E4-AD46-64054C155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EE413D-9437-4E54-A9F9-2F51386B4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E4ABD1-0AEF-4EA1-AB9B-F4DE7423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6509C0-2AA6-49EB-9DA9-C3AFC46F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43291C-4781-45C0-9DC9-6685F601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57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3EAB6-9A7C-4500-9B38-75B7803A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251B34-37F2-4CF5-BA71-5B3FB8A5F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BA2F0E-A53B-4BDC-A54B-D2D64FF6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76CBB8-704F-43CD-9C43-7DB4386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F368E9-AB9A-489C-AC1C-15DB7F9D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15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444CE-6E68-4D40-BEF9-B5FF8941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237F74-9886-46E2-9750-793894516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DA9653-974B-4C33-80AF-24BEB665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143BB7-AAAD-4225-A372-79138A8E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9D52FF-A60D-4D5C-B6D8-41C6BFA0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7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07812-B390-42C1-9B8C-7D7C9CAB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2A7384-6DEC-4F45-B13E-66CACB955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73B725-A1E0-4024-B2AA-66D4CD451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06E0CD-2B1E-492B-9498-EC5C21D0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3B8DDC-B2E2-44F3-8761-DC126445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F883135-AC29-41E7-BCB6-DA6A829F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72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D5B51B-0C28-440D-956A-CA271142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F3AFDF-B9AF-4101-8512-219E930A9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C55B71-52C9-4AD3-85AC-36401876A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B683B27-E69C-48BE-BE0E-F69FC519F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D62CFF-FFE6-40F7-BE01-B98D4C0B2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724AFE2-D3CC-48E0-8846-28AF1F632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67AD01-5868-4411-926C-F2B4C055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7C67D3-2CD8-4828-A890-262C2946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2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91A64-6269-408E-B320-73216841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F3A611-E0F8-4BCD-B167-ACA0F08D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694193-2EA0-46A3-B940-1EB7B436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8A54853-2C6F-473E-9C16-98F89364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014118B-7CD8-4488-B675-2839B7EC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5EF822C-FA52-4039-873B-5149E95F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F1FA76-E1DD-4120-BC8B-391DD8D3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93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1347E-91F2-49AD-B7D5-BF8257B4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97285C-CE3B-4A41-BE8A-8D91693C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CFAC20A-5DDC-48FB-929A-B46E87A9D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F5B200-61E6-4614-821D-B6D1F573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43389D-67F8-46C0-A6D4-5F8DE1CD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FDA8C6-9F7A-43CA-ADF8-632133D9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82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1E3BB-BF6D-4A89-94C6-EE51BD46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FD5FAF0-4C90-4589-A437-F76FF9BF3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F2CD41-4BA9-4D6E-9063-E6C0634B2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B34AE3-ADE6-47D3-B30D-87A20857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92AB1E-D912-4F0A-815A-33BB18F0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6E2A0B-379B-4CED-A60E-5924EDBC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64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BF6130-B8E5-4E93-A9DD-3DFE1D2B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14CE8D-5E7B-4055-93EF-0C2EFEF4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043B20-FA0C-498F-8A75-B1062DDAD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C05E-70AF-4CC0-8245-31CB72DE7F75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0959C1-F668-4726-9CC8-32316DDEB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35B55-BE75-4A3D-A9CB-D9C187ED2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0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30C80-A244-4F17-9DEE-BA320FCFC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WOJEWODA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C5D80B-0371-49AD-A405-9CED320DA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046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Rządowa administracja zespolona w województwie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rządowej administracji zespolonej w województwie wykonują swoje zadania i kompetencje przy pomocy urzędu wojewódzkiego, chyba że odrębna ustawa stanowi inaczej.</a:t>
            </a:r>
          </a:p>
          <a:p>
            <a:pPr marL="0" indent="0">
              <a:buNone/>
            </a:pPr>
            <a:r>
              <a:rPr lang="pl-PL" dirty="0"/>
              <a:t>Szczegółową organizację rządowej administracji zespolonej w województwie określa statut urzędu wojewódzkiego.</a:t>
            </a:r>
          </a:p>
          <a:p>
            <a:pPr marL="0" indent="0">
              <a:buNone/>
            </a:pPr>
            <a:r>
              <a:rPr lang="pl-PL" dirty="0"/>
              <a:t>Do obsługi zadań organów rządowej administracji zespolonej nieposiadających własnego aparatu pomocniczego tworzy się w urzędzie wojewódzkim wydzielone komórki organizacyjne.</a:t>
            </a:r>
          </a:p>
          <a:p>
            <a:pPr marL="0" indent="0">
              <a:buNone/>
            </a:pPr>
            <a:r>
              <a:rPr lang="pl-PL" dirty="0"/>
              <a:t>Regulaminy urzędów obsługujących organy rządowej administracji zespolonej są zatwierdzane przez wojewodę.</a:t>
            </a:r>
          </a:p>
          <a:p>
            <a:pPr marL="0" indent="0">
              <a:buNone/>
            </a:pPr>
            <a:r>
              <a:rPr lang="pl-PL" dirty="0"/>
              <a:t>(art. 53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63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Organami niezespolonej administracji rządowej są terenowe organy administracji rządowej podporządkowane właściwemu ministrowi lub centralnemu organowi administracji rządowej oraz kierownicy państwowych osób prawnych i kierownicy innych państwowych jednostek organizacyjnych wykonujących zadania z zakresu administracji rządowej w województwie.</a:t>
            </a:r>
          </a:p>
          <a:p>
            <a:pPr marL="0" indent="0">
              <a:buNone/>
            </a:pPr>
            <a:r>
              <a:rPr lang="pl-PL" dirty="0"/>
              <a:t> (art. 56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00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1007706"/>
          </a:xfrm>
        </p:spPr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980"/>
            <a:ext cx="10515600" cy="541175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Organami niezespolonej administracji rządowej</a:t>
            </a:r>
          </a:p>
          <a:p>
            <a:pPr marL="0" indent="0">
              <a:buNone/>
            </a:pPr>
            <a:r>
              <a:rPr lang="pl-PL" dirty="0"/>
              <a:t>- szefowie wojewódzkich sztabów wojskowych i wojskowi komendanci uzupełnień;</a:t>
            </a:r>
          </a:p>
          <a:p>
            <a:pPr marL="0" indent="0">
              <a:buNone/>
            </a:pPr>
            <a:r>
              <a:rPr lang="pl-PL" dirty="0"/>
              <a:t>- dyrektorzy izb administracji skarbowej, naczelnicy urzędów skarbowych i naczelnicy urzędów celno-skarbowych;</a:t>
            </a:r>
          </a:p>
          <a:p>
            <a:pPr marL="0" indent="0">
              <a:buNone/>
            </a:pPr>
            <a:r>
              <a:rPr lang="pl-PL" dirty="0"/>
              <a:t>- dyrektorzy okręgowych urzędów górniczych i dyrektor Specjalistycznego Urzędu Górniczego;</a:t>
            </a:r>
          </a:p>
          <a:p>
            <a:pPr marL="0" indent="0">
              <a:buNone/>
            </a:pPr>
            <a:r>
              <a:rPr lang="pl-PL" dirty="0"/>
              <a:t>- dyrektorzy okręgowych urzędów miar;</a:t>
            </a:r>
          </a:p>
          <a:p>
            <a:pPr marL="0" indent="0">
              <a:buNone/>
            </a:pPr>
            <a:r>
              <a:rPr lang="pl-PL" dirty="0"/>
              <a:t>- dyrektorzy okręgowych urzędów probierczych;</a:t>
            </a:r>
          </a:p>
          <a:p>
            <a:pPr marL="0" indent="0">
              <a:buNone/>
            </a:pPr>
            <a:r>
              <a:rPr lang="pl-PL" dirty="0"/>
              <a:t>- dyrektorzy urzędów morskich;</a:t>
            </a:r>
          </a:p>
          <a:p>
            <a:pPr marL="0" indent="0">
              <a:buNone/>
            </a:pPr>
            <a:r>
              <a:rPr lang="pl-PL" dirty="0"/>
              <a:t>- dyrektorzy urzędów statystycznych;</a:t>
            </a:r>
          </a:p>
          <a:p>
            <a:pPr marL="0" indent="0">
              <a:buNone/>
            </a:pPr>
            <a:r>
              <a:rPr lang="pl-PL" dirty="0"/>
              <a:t>- dyrektorzy urzędów żeglugi śródlądowej;</a:t>
            </a:r>
          </a:p>
          <a:p>
            <a:pPr marL="0" indent="0">
              <a:buNone/>
            </a:pPr>
            <a:r>
              <a:rPr lang="pl-PL" dirty="0"/>
              <a:t>- graniczni i powiatowi lekarze weterynarii;</a:t>
            </a:r>
          </a:p>
          <a:p>
            <a:pPr marL="0" indent="0">
              <a:buNone/>
            </a:pPr>
            <a:r>
              <a:rPr lang="pl-PL" dirty="0"/>
              <a:t>- komendanci oddziałów Straży Granicznej, komendanci placówek i dywizjonów Straży Granicznej;</a:t>
            </a:r>
          </a:p>
          <a:p>
            <a:pPr marL="0" indent="0">
              <a:buNone/>
            </a:pPr>
            <a:r>
              <a:rPr lang="pl-PL" dirty="0"/>
              <a:t>- państwowi graniczni inspektorzy sanitarni;</a:t>
            </a:r>
          </a:p>
          <a:p>
            <a:pPr marL="0" indent="0">
              <a:buNone/>
            </a:pPr>
            <a:r>
              <a:rPr lang="pl-PL" dirty="0"/>
              <a:t>- regionalni dyrektorzy ochrony środowiska</a:t>
            </a:r>
          </a:p>
          <a:p>
            <a:pPr marL="0" indent="0">
              <a:buNone/>
            </a:pPr>
            <a:r>
              <a:rPr lang="pl-PL" dirty="0"/>
              <a:t>(art. 56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71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Powoływanie i odwoływanie organów niezespolonej administracji rządowej następuje na podstawie odrębnych ustaw. </a:t>
            </a:r>
          </a:p>
          <a:p>
            <a:pPr marL="0" indent="0">
              <a:buNone/>
            </a:pPr>
            <a:r>
              <a:rPr lang="pl-PL" dirty="0"/>
              <a:t>Ustanowienie organów niezespolonej administracji rządowej może następować wyłącznie w drodze ustawy, jeżeli jest to uzasadnione ogólnopaństwowym charakterem wykonywanych zadań lub terytorialnym zasięgiem działania przekraczającym obszar jednego województwa.</a:t>
            </a:r>
          </a:p>
          <a:p>
            <a:pPr marL="0" indent="0">
              <a:buNone/>
            </a:pPr>
            <a:r>
              <a:rPr lang="pl-PL" dirty="0"/>
              <a:t>(art. 56 ust. 2 oraz art. 57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672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POROZUMIENIE WOJEWODY Z JEDNOSTKĄ SAMORZĄDU TERYTORIALNEGO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Porozumienie w przedmiocie spraw właściwych wojewodzie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może powierzyć prowadzenie, w jego imieniu, niektórych spraw z zakresu swojej właściwości jednostkom samorządu terytorialnego lub organom innych samorządów działających na obszarze województwa, kierownikom państwowych i samorządowych osób prawnych oraz innych państwowych jednostek organizacyjnych funkcjonujących w województwie.</a:t>
            </a:r>
          </a:p>
          <a:p>
            <a:pPr marL="0" indent="0">
              <a:buNone/>
            </a:pPr>
            <a:r>
              <a:rPr lang="pl-PL" dirty="0"/>
              <a:t>(art. 20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438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POROZUMIENIE WOJEWODY Z JEDNOSTKĄ SAMORZĄDU TERYTORIALNEGO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Porozumienie w przedmiocie spraw właściwych wojewodzie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Powierzenie następuje na podstawie porozumienia wojewody odpowiednio z organem wykonawczym jednostki samorządu terytorialnego, właściwym organem innego samorządu lub kierownikiem państwowej i samorządowej osoby prawnej albo innej państwowej jednostki organizacyjnej, o których mowa w art. 20 ust. 1 </a:t>
            </a:r>
            <a:r>
              <a:rPr lang="pl-PL" dirty="0" err="1"/>
              <a:t>uwarw</a:t>
            </a:r>
            <a:r>
              <a:rPr lang="pl-PL" dirty="0"/>
              <a:t>. Porozumienie, wraz ze stanowiącymi jego integralną część załącznikami, podlega ogłoszeniu w wojewódzkim dzienniku urzędowym.</a:t>
            </a:r>
          </a:p>
          <a:p>
            <a:pPr marL="0" indent="0">
              <a:buNone/>
            </a:pPr>
            <a:r>
              <a:rPr lang="pl-PL" dirty="0"/>
              <a:t>W porozumieniu, o którym mowa w art. 20 ust. 2 </a:t>
            </a:r>
            <a:r>
              <a:rPr lang="pl-PL" dirty="0" err="1"/>
              <a:t>uwarw</a:t>
            </a:r>
            <a:r>
              <a:rPr lang="pl-PL" dirty="0"/>
              <a:t>, określa się zasady sprawowania przez wojewodę kontroli nad prawidłowym wykonywaniem powierzonych zadań.</a:t>
            </a:r>
          </a:p>
          <a:p>
            <a:pPr marL="0" indent="0">
              <a:buNone/>
            </a:pPr>
            <a:r>
              <a:rPr lang="pl-PL" dirty="0"/>
              <a:t>(art. 20 ust. 2-3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128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wykonuje zadania przy pomocy urzędu wojewódzkiego oraz organów rządowej administracji zespolonej w województwie.</a:t>
            </a:r>
          </a:p>
          <a:p>
            <a:pPr marL="0" indent="0">
              <a:buNone/>
            </a:pPr>
            <a:r>
              <a:rPr lang="pl-PL" dirty="0"/>
              <a:t>Dyrektor generalny urzędu wojewódzkiego zapewnia jego prawidłowe funkcjonowanie. Prawa i obowiązki dyrektora generalnego urzędu określa odrębna ustawa.</a:t>
            </a:r>
          </a:p>
          <a:p>
            <a:pPr marL="0" indent="0">
              <a:buNone/>
            </a:pPr>
            <a:r>
              <a:rPr lang="pl-PL" dirty="0"/>
              <a:t>(art. 13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3042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urzędu wojewódzkiego wchodzą komórki organizacyjne:</a:t>
            </a:r>
          </a:p>
          <a:p>
            <a:pPr marL="0" lvl="0" indent="0">
              <a:buNone/>
            </a:pPr>
            <a:r>
              <a:rPr lang="pl-PL" dirty="0"/>
              <a:t> wydziały - do realizacji merytorycznych zadań urzędu;</a:t>
            </a:r>
          </a:p>
          <a:p>
            <a:pPr marL="0" lvl="0" indent="0">
              <a:buNone/>
            </a:pPr>
            <a:r>
              <a:rPr lang="pl-PL" dirty="0"/>
              <a:t> biura - do realizacji zadań w zakresie obsługi urzędu;</a:t>
            </a:r>
          </a:p>
          <a:p>
            <a:pPr marL="0" lvl="0" indent="0">
              <a:buNone/>
            </a:pPr>
            <a:r>
              <a:rPr lang="pl-PL" dirty="0"/>
              <a:t> oddziały jako komórki organizacyjne wewnątrz komórek wymienionych w art. 15 ust. 2 pkt 1 i 2 </a:t>
            </a:r>
            <a:r>
              <a:rPr lang="pl-PL" dirty="0" err="1"/>
              <a:t>uwarw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15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0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Statut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nadaje urzędowi wojewódzkiemu statut podlegający zatwierdzeniu przez Prezesa Rady Ministrów, z zastrzeżeniem art. 15 ust. 5 </a:t>
            </a:r>
            <a:r>
              <a:rPr lang="pl-PL" dirty="0" err="1"/>
              <a:t>uwarw</a:t>
            </a:r>
            <a:r>
              <a:rPr lang="pl-PL" dirty="0"/>
              <a:t>. Statut jest ogłaszany w wojewódzkim dzienniku urzędowym.</a:t>
            </a:r>
          </a:p>
          <a:p>
            <a:pPr marL="0" indent="0">
              <a:buNone/>
            </a:pPr>
            <a:r>
              <a:rPr lang="pl-PL" dirty="0"/>
              <a:t>(art. 15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81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50198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Statut urzędu wojewódzkiego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Statut urzędu wojewódzkiego określa w szczególności:</a:t>
            </a:r>
          </a:p>
          <a:p>
            <a:pPr marL="0" indent="0">
              <a:buNone/>
            </a:pPr>
            <a:r>
              <a:rPr lang="pl-PL" dirty="0"/>
              <a:t>1)   nazwę i siedzibę urzędu;</a:t>
            </a:r>
          </a:p>
          <a:p>
            <a:pPr marL="0" indent="0">
              <a:buNone/>
            </a:pPr>
            <a:r>
              <a:rPr lang="pl-PL" dirty="0"/>
              <a:t>2)   nazwy stanowisk dyrektorów wydziałów;</a:t>
            </a:r>
          </a:p>
          <a:p>
            <a:pPr marL="0" indent="0">
              <a:buNone/>
            </a:pPr>
            <a:r>
              <a:rPr lang="pl-PL" dirty="0"/>
              <a:t>3)   nazwy wydziałów oraz innych komórek organizacyjnych urzędu;</a:t>
            </a:r>
          </a:p>
          <a:p>
            <a:pPr marL="0" indent="0">
              <a:buNone/>
            </a:pPr>
            <a:r>
              <a:rPr lang="pl-PL" dirty="0"/>
              <a:t>4)   zakresy działania wydziałów i innych komórek organizacyjnych urzędu oraz, jeżeli odrębne ustawy tak stanowią, zakres kompetencji przypisanych określonym w ustawach stanowiskom lub funkcjom urzędowym;</a:t>
            </a:r>
          </a:p>
          <a:p>
            <a:pPr marL="0" indent="0">
              <a:buNone/>
            </a:pPr>
            <a:r>
              <a:rPr lang="pl-PL" dirty="0"/>
              <a:t>5)   nazwy, siedziby i zakresy działania delegatur, o których mowa w art. 14 </a:t>
            </a:r>
            <a:r>
              <a:rPr lang="pl-PL" dirty="0" err="1"/>
              <a:t>uwarw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6)   inne sprawy istotne dla organizacji i funkcjonowania urzędu.</a:t>
            </a:r>
          </a:p>
          <a:p>
            <a:pPr marL="0" indent="0">
              <a:buNone/>
            </a:pPr>
            <a:r>
              <a:rPr lang="pl-PL" dirty="0"/>
              <a:t>Wykaz jednostek organizacyjnych podporządkowanych wojewodzie lub przez niego nadzorowanych stanowi załącznik do statutu urzędu wojewódzkiego.</a:t>
            </a:r>
          </a:p>
          <a:p>
            <a:pPr marL="0" indent="0">
              <a:buNone/>
            </a:pPr>
            <a:r>
              <a:rPr lang="pl-PL" dirty="0"/>
              <a:t>(art. 15 ust. 3-4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7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43A71-310C-48A6-A87D-1DF0409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ZADANIA WOJEWODY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F8AEF-79F0-4506-9273-1F6B5AF3D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Wojewoda odpowiada za wykonywanie polityki Rady Ministrów w województwie, a w szczególności:</a:t>
            </a:r>
          </a:p>
          <a:p>
            <a:pPr marL="0" indent="0">
              <a:buNone/>
            </a:pPr>
            <a:r>
              <a:rPr lang="pl-PL" dirty="0"/>
              <a:t>-   dostosowuje do miejscowych warunków cele polityki Rady Ministrów oraz, w zakresie i na zasadach określonych w odrębnych ustawach, koordynuje i kontroluje wykonanie wynikających stąd zadań;</a:t>
            </a:r>
          </a:p>
          <a:p>
            <a:pPr marL="0" indent="0">
              <a:buNone/>
            </a:pPr>
            <a:r>
              <a:rPr lang="pl-PL" dirty="0"/>
              <a:t>-  przedstawia Radzie Ministrów, za pośrednictwem ministra właściwego do spraw administracji publicznej, projekty dokumentów rządowych w sprawach dotyczących województwa;</a:t>
            </a:r>
          </a:p>
          <a:p>
            <a:pPr marL="0" indent="0">
              <a:buNone/>
            </a:pPr>
            <a:r>
              <a:rPr lang="pl-PL" dirty="0"/>
              <a:t>-  wykonuje inne zadania określone w odrębnych ustawach oraz ustalone przez Radę Ministrów i Prezesa Rady Ministrów.</a:t>
            </a:r>
          </a:p>
          <a:p>
            <a:pPr marL="0" indent="0">
              <a:buNone/>
            </a:pPr>
            <a:r>
              <a:rPr lang="pl-PL" dirty="0"/>
              <a:t>(art. 22 pkt. 1,5-6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813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Regulamin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Szczegółową organizację oraz tryb pracy urzędu wojewódzkiego określa regulamin ustalony przez wojewodę w drodze zarządzenia.</a:t>
            </a:r>
          </a:p>
          <a:p>
            <a:pPr marL="0" indent="0">
              <a:buNone/>
            </a:pPr>
            <a:r>
              <a:rPr lang="pl-PL" dirty="0"/>
              <a:t>(art. 16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050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Upoważnienie dla pracownika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może upoważnić na piśmie pracowników urzędu wojewódzkiego, niezatrudnionych w urzędach obsługujących inne organy rządowej administracji zespolonej w województwie, do załatwiania określonych spraw w jego imieniu i na jego odpowiedzialność, w ustalonym zakresie, a w szczególności do wydawania decyzji administracyjnych, postanowień i zaświadczeń, z tym że upoważnienie nie może dotyczyć wstrzymania egzekucji administracyjnej, o której mowa w art. 27 ust. 1 </a:t>
            </a:r>
            <a:r>
              <a:rPr lang="pl-PL" dirty="0" err="1"/>
              <a:t>uwarw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(art. 19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787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może wydawać polecenia: </a:t>
            </a:r>
          </a:p>
          <a:p>
            <a:pPr marL="0" indent="0">
              <a:buNone/>
            </a:pPr>
            <a:r>
              <a:rPr lang="pl-PL" dirty="0"/>
              <a:t>- obowiązujące wszystkie organy administracji rządowej działające w województwie, </a:t>
            </a:r>
          </a:p>
          <a:p>
            <a:pPr marL="0" indent="0">
              <a:buNone/>
            </a:pPr>
            <a:r>
              <a:rPr lang="pl-PL" dirty="0"/>
              <a:t>- a w sytuacjach nadzwyczajnych, o których mowa w art. 22 pkt 2 , obowiązujące również organy samorządu terytorialnego. </a:t>
            </a:r>
          </a:p>
          <a:p>
            <a:pPr marL="0" indent="0">
              <a:buNone/>
            </a:pPr>
            <a:r>
              <a:rPr lang="pl-PL" dirty="0"/>
              <a:t>O wydanych poleceniach wojewoda niezwłocznie informuje właściwego ministra.</a:t>
            </a:r>
          </a:p>
          <a:p>
            <a:pPr marL="0" indent="0">
              <a:buNone/>
            </a:pPr>
            <a:r>
              <a:rPr lang="pl-PL" dirty="0"/>
              <a:t>(art. 25 ust. 1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945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zapewnia współdziałanie wszystkich organów administracji rządowej i samorządowej działających w województwie i kieruje ich działalnością w zakresie zapobiegania zagrożeniu życia, zdrowia lub mienia oraz zagrożeniom środowiska, bezpieczeństwa państwa i utrzymania porządku publicznego, ochrony praw obywatelskich, a także zapobiegania klęskom żywiołowym i innym nadzwyczajnym zagrożeniom oraz zwalczania i usuwania ich skutków, na zasadach określonych w odrębnych ustawach;</a:t>
            </a:r>
          </a:p>
          <a:p>
            <a:pPr marL="0" indent="0">
              <a:buNone/>
            </a:pPr>
            <a:r>
              <a:rPr lang="pl-PL" dirty="0"/>
              <a:t>(art. 22 pkt. 2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068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Polecenia, o których mowa w art. 25 ust. 1 </a:t>
            </a:r>
            <a:r>
              <a:rPr lang="pl-PL" dirty="0" err="1"/>
              <a:t>uwarw</a:t>
            </a:r>
            <a:r>
              <a:rPr lang="pl-PL" dirty="0"/>
              <a:t>, nie mogą dotyczyć rozstrzygnięć co do istoty sprawy załatwianej w drodze decyzji administracyjnej, a także nie mogą dotyczyć czynności operacyjno-rozpoznawczych, dochodzeniowo-śledczych oraz czynności z zakresu ścigania wykroczeń.</a:t>
            </a:r>
          </a:p>
          <a:p>
            <a:pPr marL="0" indent="0">
              <a:buNone/>
            </a:pPr>
            <a:r>
              <a:rPr lang="pl-PL" dirty="0"/>
              <a:t>(art. 25 ust. 2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9891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Właściwy minister może wstrzymać wykonanie poleceń, o których mowa w ust. 1, wydanych organom niezespolonej administracji rządowej i wystąpić z wnioskiem do Prezesa Rady Ministrów o rozstrzygnięcie sporu, przedstawiając jednocześnie stanowisko w sprawie.</a:t>
            </a:r>
          </a:p>
          <a:p>
            <a:pPr marL="0" indent="0">
              <a:buNone/>
            </a:pPr>
            <a:r>
              <a:rPr lang="pl-PL" dirty="0"/>
              <a:t>(art. 25 ust. 3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131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kontroluje:</a:t>
            </a:r>
          </a:p>
          <a:p>
            <a:pPr marL="0" lvl="0" indent="0">
              <a:buNone/>
            </a:pPr>
            <a:r>
              <a:rPr lang="pl-PL" dirty="0"/>
              <a:t>- wykonywanie przez organy rządowej administracji zespolonej w województwie zadań wynikających z ustaw i innych aktów prawnych wydanych na podstawie upoważnień w nich zawartych, ustaleń Rady Ministrów oraz wytycznych i poleceń Prezesa Rady Ministrów;</a:t>
            </a:r>
          </a:p>
          <a:p>
            <a:pPr marL="0" lvl="0" indent="0">
              <a:buNone/>
            </a:pPr>
            <a:r>
              <a:rPr lang="pl-PL" dirty="0"/>
              <a:t>- wykonywanie przez organy samorządu terytorialnego i inne podmioty zadań z zakresu administracji rządowej, realizowanych przez nie na podstawie ustawy lub porozumienia z organami administracji rządowej.</a:t>
            </a:r>
          </a:p>
          <a:p>
            <a:pPr marL="0" indent="0">
              <a:buNone/>
            </a:pPr>
            <a:r>
              <a:rPr lang="pl-PL" dirty="0"/>
              <a:t>(art. 28 ust. 1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981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w szczególnie uzasadnionych przypadkach może kontrolować sposób wykonywania przez organy niezespolonej administracji rządowej działające w województwie zadań wynikających z ustaw i innych aktów prawnych wydanych na podstawie upoważnień w nich zawartych.</a:t>
            </a:r>
          </a:p>
          <a:p>
            <a:pPr marL="0" indent="0">
              <a:buNone/>
            </a:pPr>
            <a:r>
              <a:rPr lang="pl-PL" dirty="0"/>
              <a:t>(art. 28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129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kontroluje pod względem legalności, gospodarności i rzetelności wykonywanie przez organy samorządu terytorialnego zadań z zakresu administracji rządowej, realizowanych przez nie na podstawie ustawy lub porozumienia z organami administracji rządowej.</a:t>
            </a:r>
          </a:p>
          <a:p>
            <a:pPr marL="0" indent="0">
              <a:buNone/>
            </a:pPr>
            <a:r>
              <a:rPr lang="pl-PL" dirty="0"/>
              <a:t>(art. 3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795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Kontrola wojewody wykonywana jest pod względem:</a:t>
            </a:r>
          </a:p>
          <a:p>
            <a:pPr marL="0" indent="0">
              <a:buNone/>
            </a:pPr>
            <a:r>
              <a:rPr lang="pl-PL" dirty="0"/>
              <a:t>1)  legalności, gospodarności, celowości i rzetelności - w odniesieniu do działalności organów administracji rządowej oraz innych podmiotów;</a:t>
            </a:r>
          </a:p>
          <a:p>
            <a:pPr marL="0" indent="0">
              <a:buNone/>
            </a:pPr>
            <a:r>
              <a:rPr lang="pl-PL" dirty="0"/>
              <a:t>2) legalności, gospodarności i rzetelności - w odniesieniu do działalności organów samorządu terytorialnego.</a:t>
            </a:r>
          </a:p>
          <a:p>
            <a:pPr marL="0" indent="0">
              <a:buNone/>
            </a:pPr>
            <a:r>
              <a:rPr lang="pl-PL" dirty="0"/>
              <a:t>(art. 28 ust. 3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792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43A71-310C-48A6-A87D-1DF0409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ZADANIA WOJEWODY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F8AEF-79F0-4506-9273-1F6B5AF3D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-   zapewnia współdziałanie wszystkich organów administracji rządowej i samorządowej działających w województwie i kieruje ich działalnością w zakresie zapobiegania zagrożeniu życia, zdrowia lub mienia oraz zagrożeniom środowiska, bezpieczeństwa państwa i utrzymania porządku publicznego, ochrony praw obywatelskich, a także zapobiegania klęskom żywiołowym i innym nadzwyczajnym zagrożeniom oraz zwalczania i usuwania ich skutków, na zasadach określonych w odrębnych ustawach;</a:t>
            </a:r>
          </a:p>
          <a:p>
            <a:pPr marL="0" indent="0">
              <a:buNone/>
            </a:pPr>
            <a:r>
              <a:rPr lang="pl-PL" dirty="0"/>
              <a:t>-  dokonuje oceny stanu zabezpieczenia przeciwpowodziowego województwa, opracowuje plan operacyjny ochrony przed powodzią oraz ogłasza i odwołuje pogotowie i alarm przeciwpowodziowy;</a:t>
            </a:r>
          </a:p>
          <a:p>
            <a:pPr marL="0" indent="0">
              <a:buNone/>
            </a:pPr>
            <a:r>
              <a:rPr lang="pl-PL" dirty="0"/>
              <a:t>-  wykonuje i koordynuje zadania w zakresie obronności i bezpieczeństwa państwa oraz zarządzania kryzysowego, wynikające z odrębnych ustaw;</a:t>
            </a:r>
          </a:p>
          <a:p>
            <a:pPr marL="0" indent="0">
              <a:buNone/>
            </a:pPr>
            <a:r>
              <a:rPr lang="pl-PL" dirty="0"/>
              <a:t>(art. 22 pkt. 2-4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268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w zakresie zadań administracji rządowej realizowanych w województwie ma prawo żądania od organów administracji rządowej działających w województwie bieżących informacji i wyjaśnień o ich działalności, w tym w sprawach prowadzonych na podstawie ustawy Kodeks postępowania administracyjnego.</a:t>
            </a:r>
          </a:p>
          <a:p>
            <a:pPr marL="0" indent="0">
              <a:buNone/>
            </a:pPr>
            <a:r>
              <a:rPr lang="pl-PL" dirty="0"/>
              <a:t>Z uwzględnieniem przepisów o ochronie informacji niejawnych lub innych tajemnic prawnie chronionych wojewoda ma prawo wglądu w tok każdej sprawy prowadzonej w województwie przez organy administracji rządowej, a także przez organy samorządu terytorialnego w zakresie zadań przejętych na podstawie porozumienia lub zadań zleconych.</a:t>
            </a:r>
          </a:p>
          <a:p>
            <a:pPr marL="0" indent="0">
              <a:buNone/>
            </a:pPr>
            <a:r>
              <a:rPr lang="pl-PL" dirty="0"/>
              <a:t>(art. 26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464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rządowej administracji zespolonej w województwie przekazują wojewodzie informacje o wynikach prowadzonych, na podstawie odrębnych ustaw, kontroli ich dotyczących.</a:t>
            </a:r>
          </a:p>
          <a:p>
            <a:pPr marL="0" indent="0">
              <a:buNone/>
            </a:pPr>
            <a:r>
              <a:rPr lang="pl-PL" dirty="0"/>
              <a:t>(art. 55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5720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niezespolonej administracji rządowej działające w województwie są obowiązane do składania wojewodzie rocznych informacji o swojej działalności w województwie, do końca lutego każdego roku.</a:t>
            </a:r>
          </a:p>
          <a:p>
            <a:pPr marL="0" indent="0">
              <a:buNone/>
            </a:pPr>
            <a:r>
              <a:rPr lang="pl-PL" dirty="0"/>
              <a:t>W przypadku gdy obszar działalności organu przekracza obszar jednego województwa, informację, o której mowa w art. 58 ust. 1 </a:t>
            </a:r>
            <a:r>
              <a:rPr lang="pl-PL" dirty="0" err="1"/>
              <a:t>uwarw</a:t>
            </a:r>
            <a:r>
              <a:rPr lang="pl-PL" dirty="0"/>
              <a:t>, składa się wszystkim właściwym wojewodom.  </a:t>
            </a:r>
          </a:p>
          <a:p>
            <a:pPr marL="0" indent="0">
              <a:buNone/>
            </a:pPr>
            <a:r>
              <a:rPr lang="pl-PL" dirty="0"/>
              <a:t>(art. 58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915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Wojewoda wobec egzekucji administracyjnej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- Wojewoda może, w drodze decyzji administracyjnej, wstrzymać egzekucję administracyjną.</a:t>
            </a:r>
          </a:p>
          <a:p>
            <a:pPr marL="0" indent="0">
              <a:buNone/>
            </a:pPr>
            <a:r>
              <a:rPr lang="pl-PL" dirty="0"/>
              <a:t>- Wstrzymanie egzekucji administracyjnej, z zastrzeżeniem art. 27 ust. 4 </a:t>
            </a:r>
            <a:r>
              <a:rPr lang="pl-PL" dirty="0" err="1"/>
              <a:t>uwarw</a:t>
            </a:r>
            <a:r>
              <a:rPr lang="pl-PL" dirty="0"/>
              <a:t>, może nastąpić w szczególnie uzasadnionych przypadkach, na czas określony, i może dotyczyć czynności każdego organu prowadzącego egzekucję administracyjną.</a:t>
            </a:r>
          </a:p>
          <a:p>
            <a:pPr marL="0" indent="0">
              <a:buNone/>
            </a:pPr>
            <a:r>
              <a:rPr lang="pl-PL" dirty="0"/>
              <a:t>- O wstrzymaniu egzekucji administracyjnej wojewoda informuje ministra właściwego w sprawie postępowania, w związku z którym toczy się egzekucja administracyjna.</a:t>
            </a:r>
          </a:p>
          <a:p>
            <a:pPr marL="0" indent="0">
              <a:buNone/>
            </a:pPr>
            <a:r>
              <a:rPr lang="pl-PL" dirty="0"/>
              <a:t>- Wstrzymanie przez wojewodę egzekucji administracyjnej obowiązków o charakterze pieniężnym może być dokonane w odniesieniu do tej samej należności tylko jednorazowo, na okres nie dłuższy niż 30 dni.</a:t>
            </a:r>
          </a:p>
          <a:p>
            <a:pPr marL="0" indent="0">
              <a:buNone/>
            </a:pPr>
            <a:r>
              <a:rPr lang="pl-PL" dirty="0"/>
              <a:t>- O wstrzymaniu egzekucji administracyjnej, o której mowa w art. 27 ust. 4 </a:t>
            </a:r>
            <a:r>
              <a:rPr lang="pl-PL" dirty="0" err="1"/>
              <a:t>uwarw</a:t>
            </a:r>
            <a:r>
              <a:rPr lang="pl-PL" dirty="0"/>
              <a:t>, wojewoda niezwłocznie zawiadamia również ministra właściwego do spraw finansów publicznych, z podaniem przyczyny jej wstrzymania.</a:t>
            </a:r>
          </a:p>
          <a:p>
            <a:pPr marL="0" indent="0">
              <a:buNone/>
            </a:pPr>
            <a:r>
              <a:rPr lang="pl-PL" dirty="0"/>
              <a:t>(art. 27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513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CD68E8-C69C-4672-AB05-80CA9BB2A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B6A75E-F578-48A6-991E-77076097E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05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Prezes Rady Ministrów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Prezes Rady Ministrów kieruje działalnością wojewody, w szczególności wydając w tym zakresie wytyczne i polecenia, żądając przekazania sprawozdań z działalności wojewody oraz dokonując okresowej oceny jego pracy.</a:t>
            </a:r>
          </a:p>
          <a:p>
            <a:pPr marL="0" indent="0">
              <a:buNone/>
            </a:pPr>
            <a:r>
              <a:rPr lang="pl-PL" dirty="0"/>
              <a:t>Prezes Rady Ministrów sprawuje nadzór nad działalnością wojewody na podstawie kryterium zgodności jego działania z polityką Rady Ministrów.</a:t>
            </a:r>
          </a:p>
          <a:p>
            <a:pPr marL="0" indent="0">
              <a:buNone/>
            </a:pPr>
            <a:r>
              <a:rPr lang="pl-PL" dirty="0"/>
              <a:t>(art. 8 ust. 1-2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98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Minister administracji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Minister właściwy do spraw administracji publicznej sprawuje nadzór nad działalnością wojewody na podstawie kryterium zgodności jego działania z powszechnie obowiązującym prawem, a także pod względem rzetelności i gospodarności.</a:t>
            </a:r>
          </a:p>
          <a:p>
            <a:pPr marL="0" indent="0">
              <a:buNone/>
            </a:pPr>
            <a:r>
              <a:rPr lang="pl-PL" dirty="0"/>
              <a:t>Przepis art. 8 ust. 3 nie narusza uprawnień właściwych ministrów w stosunku do wojewody, określonych w ustawie Kodeks postępowania administracyjnego.</a:t>
            </a:r>
          </a:p>
          <a:p>
            <a:pPr marL="0" indent="0">
              <a:buNone/>
            </a:pPr>
            <a:r>
              <a:rPr lang="pl-PL" dirty="0"/>
              <a:t>(art. 8 ust. 3-4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87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Minister administracji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Prezes Rady Ministrów może upoważnić ministra właściwego do spraw administracji publicznej do wykonywania, w jego imieniu, przysługujących mu wobec wojewody uprawnień, z wyjątkiem powoływania i odwoływania wojewody oraz rozstrzygania sporów między wojewodą a członkiem Rady Ministrów lub centralnym organem administracji rządowej.</a:t>
            </a:r>
          </a:p>
          <a:p>
            <a:pPr marL="0" indent="0">
              <a:buNone/>
            </a:pPr>
            <a:r>
              <a:rPr lang="pl-PL" dirty="0"/>
              <a:t>(art. 11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13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Właściwy minister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Właściwy minister wykonuje swoje uprawnienia wobec wojewody w zakresie i na zasadach określonych w odrębnych ustawach.</a:t>
            </a:r>
          </a:p>
          <a:p>
            <a:pPr marL="0" indent="0">
              <a:buNone/>
            </a:pPr>
            <a:r>
              <a:rPr lang="pl-PL" dirty="0"/>
              <a:t>Wojewoda jest obowiązany do udzielania właściwemu ministrowi lub centralnemu organowi administracji rządowej, w wyznaczonym terminie, żądanych przez niego informacji i wyjaśnień.</a:t>
            </a:r>
          </a:p>
          <a:p>
            <a:pPr marL="0" indent="0">
              <a:buNone/>
            </a:pPr>
            <a:r>
              <a:rPr lang="pl-PL" dirty="0"/>
              <a:t>(art. 9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249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Wojewoda jako zwierzchnik rządowej administracji zespolonej w województwie: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kieruje nią i koordynuje jej działalność;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kontroluje jej działalność;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zapewnia warunki skutecznego jej działania;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ponosi odpowiedzialność za rezultaty jej działania.</a:t>
            </a:r>
          </a:p>
          <a:p>
            <a:pPr marL="0" indent="0">
              <a:buNone/>
            </a:pPr>
            <a:r>
              <a:rPr lang="pl-PL" dirty="0"/>
              <a:t>(art. 51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162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Rządowa administracja zespolona w województwie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Tryb powoływania i odwoływania organów rządowej administracji zespolonej w województwie określają odrębne ustawy.</a:t>
            </a:r>
          </a:p>
          <a:p>
            <a:pPr marL="0" indent="0">
              <a:buNone/>
            </a:pPr>
            <a:r>
              <a:rPr lang="pl-PL" dirty="0"/>
              <a:t>(art. 52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7723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2455</Words>
  <Application>Microsoft Office PowerPoint</Application>
  <PresentationFormat>Panoramiczny</PresentationFormat>
  <Paragraphs>197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Motyw pakietu Office</vt:lpstr>
      <vt:lpstr>WOJEWODA</vt:lpstr>
      <vt:lpstr>ZADANIA WOJEWODY </vt:lpstr>
      <vt:lpstr>ZADANIA WOJEWODY </vt:lpstr>
      <vt:lpstr>WOJEWODA WOBEC NACZELNYCH ORGANÓW ADMINISTRACJI PUBLICZNEJ</vt:lpstr>
      <vt:lpstr>WOJEWODA WOBEC NACZELNYCH ORGANÓW ADMINISTRACJI PUBLICZNEJ</vt:lpstr>
      <vt:lpstr>WOJEWODA WOBEC NACZELNYCH ORGANÓW ADMINISTRACJI PUBLICZNEJ</vt:lpstr>
      <vt:lpstr>WOJEWODA WOBEC NACZELNYCH ORGANÓW ADMINISTRACJI PUBLICZNEJ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POROZUMIENIE WOJEWODY Z JEDNOSTKĄ SAMORZĄDU TERYTORIALNEGO </vt:lpstr>
      <vt:lpstr>POROZUMIENIE WOJEWODY Z JEDNOSTKĄ SAMORZĄDU TERYTORIALNEGO </vt:lpstr>
      <vt:lpstr>URZĄD WOJEWÓDZKI</vt:lpstr>
      <vt:lpstr>URZĄD WOJEWÓDZKI</vt:lpstr>
      <vt:lpstr>URZĄD WOJEWÓDZKI</vt:lpstr>
      <vt:lpstr>URZĄD WOJEWÓDZKI</vt:lpstr>
      <vt:lpstr>URZĄD WOJEWÓDZKI</vt:lpstr>
      <vt:lpstr>URZĄD WOJEWÓDZKI</vt:lpstr>
      <vt:lpstr>POLECENIA WOJEWODY</vt:lpstr>
      <vt:lpstr>POLECENIA WOJEWODY</vt:lpstr>
      <vt:lpstr>POLECENIA WOJEWODY</vt:lpstr>
      <vt:lpstr>POLECENIA WOJEWODY</vt:lpstr>
      <vt:lpstr>KONTROLA WOJEWODY</vt:lpstr>
      <vt:lpstr>KONTROLA WOJEWODY</vt:lpstr>
      <vt:lpstr>KONTROLA WOJEWODY</vt:lpstr>
      <vt:lpstr>KONTROLA WOJEWODY</vt:lpstr>
      <vt:lpstr>KONTROLA WOJEWODY</vt:lpstr>
      <vt:lpstr>KONTROLA WOJEWODY</vt:lpstr>
      <vt:lpstr>KONTROLA WOJEWODY</vt:lpstr>
      <vt:lpstr>Wojewoda wobec egzekucji administracyjnej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WOJEWODA</dc:title>
  <dc:creator>Maciej Błażewski</dc:creator>
  <cp:lastModifiedBy>Maciej Błażewski</cp:lastModifiedBy>
  <cp:revision>4</cp:revision>
  <dcterms:created xsi:type="dcterms:W3CDTF">2021-11-20T12:17:36Z</dcterms:created>
  <dcterms:modified xsi:type="dcterms:W3CDTF">2021-11-20T12:44:30Z</dcterms:modified>
</cp:coreProperties>
</file>